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803" r:id="rId2"/>
    <p:sldId id="804" r:id="rId3"/>
    <p:sldId id="317" r:id="rId4"/>
    <p:sldId id="320" r:id="rId5"/>
    <p:sldId id="31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0A4A61-DE73-492B-B2B1-D27A20A31C18}" v="7" dt="2023-12-18T16:21:24.2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41" autoAdjust="0"/>
  </p:normalViewPr>
  <p:slideViewPr>
    <p:cSldViewPr showGuides="1">
      <p:cViewPr varScale="1">
        <p:scale>
          <a:sx n="78" d="100"/>
          <a:sy n="78" d="100"/>
        </p:scale>
        <p:origin x="21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B80A4A61-DE73-492B-B2B1-D27A20A31C18}"/>
    <pc:docChg chg="custSel addSld delSld modSld">
      <pc:chgData name="Jaana Kokkonen" userId="fd0ea1af-346e-4258-bc54-cec630bd1122" providerId="ADAL" clId="{B80A4A61-DE73-492B-B2B1-D27A20A31C18}" dt="2023-12-18T16:22:37.555" v="142" actId="962"/>
      <pc:docMkLst>
        <pc:docMk/>
      </pc:docMkLst>
      <pc:sldChg chg="addSp delSp modSp mod">
        <pc:chgData name="Jaana Kokkonen" userId="fd0ea1af-346e-4258-bc54-cec630bd1122" providerId="ADAL" clId="{B80A4A61-DE73-492B-B2B1-D27A20A31C18}" dt="2023-12-18T16:18:05.965" v="94" actId="962"/>
        <pc:sldMkLst>
          <pc:docMk/>
          <pc:sldMk cId="730547071" sldId="317"/>
        </pc:sldMkLst>
        <pc:spChg chg="mod">
          <ac:chgData name="Jaana Kokkonen" userId="fd0ea1af-346e-4258-bc54-cec630bd1122" providerId="ADAL" clId="{B80A4A61-DE73-492B-B2B1-D27A20A31C18}" dt="2023-12-18T14:22:14.173" v="13" actId="20577"/>
          <ac:spMkLst>
            <pc:docMk/>
            <pc:sldMk cId="730547071" sldId="317"/>
            <ac:spMk id="5" creationId="{35410EF1-7DE0-4177-B826-973417B497E4}"/>
          </ac:spMkLst>
        </pc:spChg>
        <pc:spChg chg="mod">
          <ac:chgData name="Jaana Kokkonen" userId="fd0ea1af-346e-4258-bc54-cec630bd1122" providerId="ADAL" clId="{B80A4A61-DE73-492B-B2B1-D27A20A31C18}" dt="2023-12-18T14:22:03.992" v="9" actId="20577"/>
          <ac:spMkLst>
            <pc:docMk/>
            <pc:sldMk cId="730547071" sldId="317"/>
            <ac:spMk id="10" creationId="{5510B9DD-C214-4DEE-AB36-1A4A46C40BB8}"/>
          </ac:spMkLst>
        </pc:spChg>
        <pc:picChg chg="del">
          <ac:chgData name="Jaana Kokkonen" userId="fd0ea1af-346e-4258-bc54-cec630bd1122" providerId="ADAL" clId="{B80A4A61-DE73-492B-B2B1-D27A20A31C18}" dt="2023-12-18T16:17:07.426" v="58" actId="478"/>
          <ac:picMkLst>
            <pc:docMk/>
            <pc:sldMk cId="730547071" sldId="317"/>
            <ac:picMk id="3" creationId="{1CD3DBC8-8E19-2C2A-AFA2-1025C9F80F6C}"/>
          </ac:picMkLst>
        </pc:picChg>
        <pc:picChg chg="add mod">
          <ac:chgData name="Jaana Kokkonen" userId="fd0ea1af-346e-4258-bc54-cec630bd1122" providerId="ADAL" clId="{B80A4A61-DE73-492B-B2B1-D27A20A31C18}" dt="2023-12-18T16:18:05.965" v="94" actId="962"/>
          <ac:picMkLst>
            <pc:docMk/>
            <pc:sldMk cId="730547071" sldId="317"/>
            <ac:picMk id="4" creationId="{941D4AB5-DB3A-E928-363D-5D3D9AD501D1}"/>
          </ac:picMkLst>
        </pc:picChg>
      </pc:sldChg>
      <pc:sldChg chg="del">
        <pc:chgData name="Jaana Kokkonen" userId="fd0ea1af-346e-4258-bc54-cec630bd1122" providerId="ADAL" clId="{B80A4A61-DE73-492B-B2B1-D27A20A31C18}" dt="2023-12-18T14:21:38.694" v="5" actId="47"/>
        <pc:sldMkLst>
          <pc:docMk/>
          <pc:sldMk cId="1994438041" sldId="318"/>
        </pc:sldMkLst>
      </pc:sldChg>
      <pc:sldChg chg="addSp delSp modSp mod">
        <pc:chgData name="Jaana Kokkonen" userId="fd0ea1af-346e-4258-bc54-cec630bd1122" providerId="ADAL" clId="{B80A4A61-DE73-492B-B2B1-D27A20A31C18}" dt="2023-12-18T15:50:23.586" v="55" actId="962"/>
        <pc:sldMkLst>
          <pc:docMk/>
          <pc:sldMk cId="3367428387" sldId="319"/>
        </pc:sldMkLst>
        <pc:spChg chg="mod">
          <ac:chgData name="Jaana Kokkonen" userId="fd0ea1af-346e-4258-bc54-cec630bd1122" providerId="ADAL" clId="{B80A4A61-DE73-492B-B2B1-D27A20A31C18}" dt="2023-12-18T14:22:25.901" v="14"/>
          <ac:spMkLst>
            <pc:docMk/>
            <pc:sldMk cId="3367428387" sldId="319"/>
            <ac:spMk id="5" creationId="{9FBB51FB-9C2E-48D8-B51A-8316A107A7CB}"/>
          </ac:spMkLst>
        </pc:spChg>
        <pc:spChg chg="mod">
          <ac:chgData name="Jaana Kokkonen" userId="fd0ea1af-346e-4258-bc54-cec630bd1122" providerId="ADAL" clId="{B80A4A61-DE73-492B-B2B1-D27A20A31C18}" dt="2023-12-18T14:22:46.833" v="22" actId="20577"/>
          <ac:spMkLst>
            <pc:docMk/>
            <pc:sldMk cId="3367428387" sldId="319"/>
            <ac:spMk id="10" creationId="{D3445718-AD24-4E89-8B4D-DA14E581AD18}"/>
          </ac:spMkLst>
        </pc:spChg>
        <pc:picChg chg="del">
          <ac:chgData name="Jaana Kokkonen" userId="fd0ea1af-346e-4258-bc54-cec630bd1122" providerId="ADAL" clId="{B80A4A61-DE73-492B-B2B1-D27A20A31C18}" dt="2023-12-18T15:49:12.859" v="25" actId="478"/>
          <ac:picMkLst>
            <pc:docMk/>
            <pc:sldMk cId="3367428387" sldId="319"/>
            <ac:picMk id="3" creationId="{391C2EE5-3687-98F3-2170-F768C57A7CCB}"/>
          </ac:picMkLst>
        </pc:picChg>
        <pc:picChg chg="add mod">
          <ac:chgData name="Jaana Kokkonen" userId="fd0ea1af-346e-4258-bc54-cec630bd1122" providerId="ADAL" clId="{B80A4A61-DE73-492B-B2B1-D27A20A31C18}" dt="2023-12-18T15:50:23.586" v="55" actId="962"/>
          <ac:picMkLst>
            <pc:docMk/>
            <pc:sldMk cId="3367428387" sldId="319"/>
            <ac:picMk id="4" creationId="{163A2B23-5E77-540D-C587-530147633DB8}"/>
          </ac:picMkLst>
        </pc:picChg>
      </pc:sldChg>
      <pc:sldChg chg="addSp delSp modSp mod">
        <pc:chgData name="Jaana Kokkonen" userId="fd0ea1af-346e-4258-bc54-cec630bd1122" providerId="ADAL" clId="{B80A4A61-DE73-492B-B2B1-D27A20A31C18}" dt="2023-12-18T16:22:37.555" v="142" actId="962"/>
        <pc:sldMkLst>
          <pc:docMk/>
          <pc:sldMk cId="4107969145" sldId="320"/>
        </pc:sldMkLst>
        <pc:spChg chg="mod">
          <ac:chgData name="Jaana Kokkonen" userId="fd0ea1af-346e-4258-bc54-cec630bd1122" providerId="ADAL" clId="{B80A4A61-DE73-492B-B2B1-D27A20A31C18}" dt="2023-12-18T14:22:25.901" v="14"/>
          <ac:spMkLst>
            <pc:docMk/>
            <pc:sldMk cId="4107969145" sldId="320"/>
            <ac:spMk id="5" creationId="{1A9F3AC1-2434-4D66-A9FC-C60AEADD5CB2}"/>
          </ac:spMkLst>
        </pc:spChg>
        <pc:spChg chg="mod">
          <ac:chgData name="Jaana Kokkonen" userId="fd0ea1af-346e-4258-bc54-cec630bd1122" providerId="ADAL" clId="{B80A4A61-DE73-492B-B2B1-D27A20A31C18}" dt="2023-12-18T14:22:35.757" v="18" actId="20577"/>
          <ac:spMkLst>
            <pc:docMk/>
            <pc:sldMk cId="4107969145" sldId="320"/>
            <ac:spMk id="10" creationId="{CC22629E-ED18-4BAE-8C7B-3D16AE2562A8}"/>
          </ac:spMkLst>
        </pc:spChg>
        <pc:picChg chg="del">
          <ac:chgData name="Jaana Kokkonen" userId="fd0ea1af-346e-4258-bc54-cec630bd1122" providerId="ADAL" clId="{B80A4A61-DE73-492B-B2B1-D27A20A31C18}" dt="2023-12-18T16:21:32.519" v="97" actId="478"/>
          <ac:picMkLst>
            <pc:docMk/>
            <pc:sldMk cId="4107969145" sldId="320"/>
            <ac:picMk id="3" creationId="{69299EA1-1537-3A0F-FAF2-7C5C5B8C6484}"/>
          </ac:picMkLst>
        </pc:picChg>
        <pc:picChg chg="add mod">
          <ac:chgData name="Jaana Kokkonen" userId="fd0ea1af-346e-4258-bc54-cec630bd1122" providerId="ADAL" clId="{B80A4A61-DE73-492B-B2B1-D27A20A31C18}" dt="2023-12-18T16:22:37.555" v="142" actId="962"/>
          <ac:picMkLst>
            <pc:docMk/>
            <pc:sldMk cId="4107969145" sldId="320"/>
            <ac:picMk id="4" creationId="{E8CF8433-7E4C-55EF-01FF-1D83E0BBD03C}"/>
          </ac:picMkLst>
        </pc:picChg>
      </pc:sldChg>
      <pc:sldChg chg="modSp mod">
        <pc:chgData name="Jaana Kokkonen" userId="fd0ea1af-346e-4258-bc54-cec630bd1122" providerId="ADAL" clId="{B80A4A61-DE73-492B-B2B1-D27A20A31C18}" dt="2023-12-14T09:54:56.933" v="1" actId="20577"/>
        <pc:sldMkLst>
          <pc:docMk/>
          <pc:sldMk cId="1467957244" sldId="803"/>
        </pc:sldMkLst>
        <pc:spChg chg="mod">
          <ac:chgData name="Jaana Kokkonen" userId="fd0ea1af-346e-4258-bc54-cec630bd1122" providerId="ADAL" clId="{B80A4A61-DE73-492B-B2B1-D27A20A31C18}" dt="2023-12-14T09:54:56.933" v="1" actId="20577"/>
          <ac:spMkLst>
            <pc:docMk/>
            <pc:sldMk cId="1467957244" sldId="803"/>
            <ac:spMk id="2" creationId="{995AC411-15E3-42BD-8333-73629B57A63F}"/>
          </ac:spMkLst>
        </pc:spChg>
      </pc:sldChg>
      <pc:sldChg chg="add del">
        <pc:chgData name="Jaana Kokkonen" userId="fd0ea1af-346e-4258-bc54-cec630bd1122" providerId="ADAL" clId="{B80A4A61-DE73-492B-B2B1-D27A20A31C18}" dt="2023-12-18T14:21:04.196" v="3"/>
        <pc:sldMkLst>
          <pc:docMk/>
          <pc:sldMk cId="1316453881" sldId="804"/>
        </pc:sldMkLst>
      </pc:sldChg>
      <pc:sldChg chg="add">
        <pc:chgData name="Jaana Kokkonen" userId="fd0ea1af-346e-4258-bc54-cec630bd1122" providerId="ADAL" clId="{B80A4A61-DE73-492B-B2B1-D27A20A31C18}" dt="2023-12-18T14:21:04.213" v="4"/>
        <pc:sldMkLst>
          <pc:docMk/>
          <pc:sldMk cId="1754633286" sldId="80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18.12.2023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5AC411-15E3-42BD-8333-73629B57A6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3200" dirty="0"/>
              <a:t>Taloudellinen huoltosuhde 2022</a:t>
            </a:r>
          </a:p>
        </p:txBody>
      </p:sp>
    </p:spTree>
    <p:extLst>
      <p:ext uri="{BB962C8B-B14F-4D97-AF65-F5344CB8AC3E}">
        <p14:creationId xmlns:p14="http://schemas.microsoft.com/office/powerpoint/2010/main" val="1467957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0F31B9DC-7C8C-449A-8D35-A423DDE139B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404664"/>
            <a:ext cx="10801200" cy="792088"/>
          </a:xfrm>
        </p:spPr>
        <p:txBody>
          <a:bodyPr/>
          <a:lstStyle/>
          <a:p>
            <a:r>
              <a:rPr lang="fi-FI" dirty="0"/>
              <a:t>Taloudellinen huoltosuhde Etelä-Savossa ja koko maassa 2000 - 2022</a:t>
            </a:r>
            <a:r>
              <a:rPr lang="fi-FI" sz="2000" b="0" dirty="0"/>
              <a:t>, 1.1.2023 aluejako</a:t>
            </a:r>
            <a:endParaRPr lang="fi-FI" b="0" dirty="0"/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9F3BB1C1-39F9-45A9-B9EB-9615F8B63F31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työssäkäyntitilasto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18.12.2023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sp>
        <p:nvSpPr>
          <p:cNvPr id="7" name="Title 11"/>
          <p:cNvSpPr txBox="1">
            <a:spLocks/>
          </p:cNvSpPr>
          <p:nvPr/>
        </p:nvSpPr>
        <p:spPr bwMode="auto">
          <a:xfrm>
            <a:off x="623392" y="6093296"/>
            <a:ext cx="979308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Taloudellinen huoltosuhde: montako työvoiman ulkopuolella olevaa ja työtöntä on yhtä työllistä kohti</a:t>
            </a:r>
          </a:p>
        </p:txBody>
      </p:sp>
      <p:pic>
        <p:nvPicPr>
          <p:cNvPr id="4" name="Kuva 3" descr="Viivakaavio: taloudellinen huoltosuhde Etelä-Savossa ja koko maassa 2000-2022. Huoltosuhde on vaihdellut kyseisellä ajanjaksolla vain vähän, ja samansuuntaisesti sekä Etelä-Savossa että koko maassa. Vuonna 2022 huoltosuhde oli Etelä-Savossa 1,62 ja koko maassa 1,30 vuoden 2023 aluejaolla tarkasteltuna.">
            <a:extLst>
              <a:ext uri="{FF2B5EF4-FFF2-40B4-BE49-F238E27FC236}">
                <a16:creationId xmlns:a16="http://schemas.microsoft.com/office/drawing/2014/main" id="{6F5BC422-AE03-2434-5220-534007BC4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342" y="1196752"/>
            <a:ext cx="9396089" cy="476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633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9">
            <a:extLst>
              <a:ext uri="{FF2B5EF4-FFF2-40B4-BE49-F238E27FC236}">
                <a16:creationId xmlns:a16="http://schemas.microsoft.com/office/drawing/2014/main" id="{5510B9DD-C214-4DEE-AB36-1A4A46C40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16" y="332656"/>
            <a:ext cx="9793088" cy="465376"/>
          </a:xfrm>
        </p:spPr>
        <p:txBody>
          <a:bodyPr/>
          <a:lstStyle/>
          <a:p>
            <a:r>
              <a:rPr lang="fi-FI" dirty="0"/>
              <a:t>Taloudellinen huoltosuhde maakunnittain 2022, </a:t>
            </a: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2D3787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1.1.2023 aluejako</a:t>
            </a:r>
            <a:endParaRPr lang="fi-FI" dirty="0"/>
          </a:p>
        </p:txBody>
      </p:sp>
      <p:sp>
        <p:nvSpPr>
          <p:cNvPr id="5" name="Title 11">
            <a:extLst>
              <a:ext uri="{FF2B5EF4-FFF2-40B4-BE49-F238E27FC236}">
                <a16:creationId xmlns:a16="http://schemas.microsoft.com/office/drawing/2014/main" id="{35410EF1-7DE0-4177-B826-973417B497E4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työssäkäyntitilasto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18.12.2023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E1A44043-1F7D-44C3-B772-960D0BE985E2}"/>
              </a:ext>
            </a:extLst>
          </p:cNvPr>
          <p:cNvSpPr txBox="1">
            <a:spLocks/>
          </p:cNvSpPr>
          <p:nvPr/>
        </p:nvSpPr>
        <p:spPr bwMode="auto">
          <a:xfrm>
            <a:off x="623392" y="6237312"/>
            <a:ext cx="979308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Taloudellinen huoltosuhde: montako työvoiman ulkopuolella olevaa ja työtöntä on yhtä työllistä kohti</a:t>
            </a:r>
          </a:p>
        </p:txBody>
      </p:sp>
      <p:pic>
        <p:nvPicPr>
          <p:cNvPr id="4" name="Kuva 3" descr="Palkkikaavio: taloudellinen huoltosuhde maakunnittain 2022. Vuonna 2022 huoltosuhde oli pienin Uudellamaalla, 1,10 ja Ahvenanmaalla, 1,10. Huoltosuhde oli suurin Pohjois-Karjalassa, 1,63 ja Etelä-Savossa, 1,62. Koko maassa huoltosuhde oli 1,30 vuoden 2023 aluejaolla tarkasteltuna.">
            <a:extLst>
              <a:ext uri="{FF2B5EF4-FFF2-40B4-BE49-F238E27FC236}">
                <a16:creationId xmlns:a16="http://schemas.microsoft.com/office/drawing/2014/main" id="{941D4AB5-DB3A-E928-363D-5D3D9AD50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817" y="772116"/>
            <a:ext cx="9108583" cy="537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547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9">
            <a:extLst>
              <a:ext uri="{FF2B5EF4-FFF2-40B4-BE49-F238E27FC236}">
                <a16:creationId xmlns:a16="http://schemas.microsoft.com/office/drawing/2014/main" id="{CC22629E-ED18-4BAE-8C7B-3D16AE256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404664"/>
            <a:ext cx="9721080" cy="470417"/>
          </a:xfrm>
        </p:spPr>
        <p:txBody>
          <a:bodyPr/>
          <a:lstStyle/>
          <a:p>
            <a:r>
              <a:rPr lang="fi-FI" dirty="0"/>
              <a:t>Taloudellinen huoltosuhde alueittain 2022, </a:t>
            </a: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2D3787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1.1.2023 aluejako</a:t>
            </a:r>
            <a:endParaRPr lang="fi-FI" dirty="0"/>
          </a:p>
        </p:txBody>
      </p:sp>
      <p:sp>
        <p:nvSpPr>
          <p:cNvPr id="5" name="Title 11">
            <a:extLst>
              <a:ext uri="{FF2B5EF4-FFF2-40B4-BE49-F238E27FC236}">
                <a16:creationId xmlns:a16="http://schemas.microsoft.com/office/drawing/2014/main" id="{1A9F3AC1-2434-4D66-A9FC-C60AEADD5CB2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työssäkäyntitilasto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18.12.2023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9D969669-5DEF-4EF2-8073-E19D0162C50E}"/>
              </a:ext>
            </a:extLst>
          </p:cNvPr>
          <p:cNvSpPr txBox="1">
            <a:spLocks/>
          </p:cNvSpPr>
          <p:nvPr/>
        </p:nvSpPr>
        <p:spPr bwMode="auto">
          <a:xfrm>
            <a:off x="623392" y="6237312"/>
            <a:ext cx="979308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Taloudellinen huoltosuhde: montako työvoiman ulkopuolella olevaa ja työtöntä on yhtä työllistä kohti</a:t>
            </a:r>
          </a:p>
        </p:txBody>
      </p:sp>
      <p:pic>
        <p:nvPicPr>
          <p:cNvPr id="4" name="Kuva 3" descr="Palkkikaavio: taloudellinen huoltosuhde alueittain 2022. Vuonna 2022 huoltosuhde oli Mikkelin seutukunnassa 1,53, Savonlinnan seutukunnassa 1,73, Pieksämäen seutukunnassa 1,70, Etelä-Savon maakunnassa 1,62, Pohjois- ja Itä-Suomen suuralueella 1,48 ja koko maassa 1,30 vuoden 2023 aluejaolla tarkasteltuna.">
            <a:extLst>
              <a:ext uri="{FF2B5EF4-FFF2-40B4-BE49-F238E27FC236}">
                <a16:creationId xmlns:a16="http://schemas.microsoft.com/office/drawing/2014/main" id="{E8CF8433-7E4C-55EF-01FF-1D83E0BBD0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4" y="1052736"/>
            <a:ext cx="8555081" cy="4558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96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sikko 9">
            <a:extLst>
              <a:ext uri="{FF2B5EF4-FFF2-40B4-BE49-F238E27FC236}">
                <a16:creationId xmlns:a16="http://schemas.microsoft.com/office/drawing/2014/main" id="{D3445718-AD24-4E89-8B4D-DA14E581A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408" y="332656"/>
            <a:ext cx="11089232" cy="572068"/>
          </a:xfrm>
        </p:spPr>
        <p:txBody>
          <a:bodyPr/>
          <a:lstStyle/>
          <a:p>
            <a:r>
              <a:rPr lang="fi-FI" dirty="0"/>
              <a:t>Taloudellinen huoltosuhde Etelä-Savossa kunnittain 2022, </a:t>
            </a: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2D3787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1.1.2023 aluejako</a:t>
            </a:r>
            <a:endParaRPr lang="fi-FI" dirty="0"/>
          </a:p>
        </p:txBody>
      </p:sp>
      <p:sp>
        <p:nvSpPr>
          <p:cNvPr id="5" name="Title 11">
            <a:extLst>
              <a:ext uri="{FF2B5EF4-FFF2-40B4-BE49-F238E27FC236}">
                <a16:creationId xmlns:a16="http://schemas.microsoft.com/office/drawing/2014/main" id="{9FBB51FB-9C2E-48D8-B51A-8316A107A7CB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työssäkäyntitilasto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18.12.2023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1FB61024-9119-44FA-AACE-6129EAEA7461}"/>
              </a:ext>
            </a:extLst>
          </p:cNvPr>
          <p:cNvSpPr txBox="1">
            <a:spLocks/>
          </p:cNvSpPr>
          <p:nvPr/>
        </p:nvSpPr>
        <p:spPr bwMode="auto">
          <a:xfrm>
            <a:off x="623392" y="6237312"/>
            <a:ext cx="979308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Taloudellinen huoltosuhde: montako työvoiman ulkopuolella olevaa ja työtöntä on yhtä työllistä kohti</a:t>
            </a:r>
          </a:p>
        </p:txBody>
      </p:sp>
      <p:pic>
        <p:nvPicPr>
          <p:cNvPr id="4" name="Kuva 3" descr="Palkkikaavio: taloudellinen huoltosuhde Etelä-Savossa kunnittain 2022. Vuonna 2022 huoltosuhde oli pienimmillään Mikkelissä, 1,45 ja suurimmillaan Sulkavalla, 2,04. Etelä-Savon maakunnassa huoltosuhde oli keskimäärin 1,62 vuoden 2023 aluejaolla tarkasteltuna.">
            <a:extLst>
              <a:ext uri="{FF2B5EF4-FFF2-40B4-BE49-F238E27FC236}">
                <a16:creationId xmlns:a16="http://schemas.microsoft.com/office/drawing/2014/main" id="{163A2B23-5E77-540D-C587-530147633D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408" y="998485"/>
            <a:ext cx="8928992" cy="5061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428387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8303</TotalTime>
  <Words>165</Words>
  <Application>Microsoft Office PowerPoint</Application>
  <PresentationFormat>Laajakuva</PresentationFormat>
  <Paragraphs>13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ESAVO</vt:lpstr>
      <vt:lpstr>Taloudellinen huoltosuhde 2022</vt:lpstr>
      <vt:lpstr>Taloudellinen huoltosuhde Etelä-Savossa ja koko maassa 2000 - 2022, 1.1.2023 aluejako</vt:lpstr>
      <vt:lpstr>Taloudellinen huoltosuhde maakunnittain 2022, 1.1.2023 aluejako</vt:lpstr>
      <vt:lpstr>Taloudellinen huoltosuhde alueittain 2022, 1.1.2023 aluejako</vt:lpstr>
      <vt:lpstr>Taloudellinen huoltosuhde Etelä-Savossa kunnittain 2022, 1.1.2023 aluejako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Huoltosuhde</dc:title>
  <dc:creator>Jaana Kokkonen</dc:creator>
  <cp:lastModifiedBy>Jaana</cp:lastModifiedBy>
  <cp:revision>9</cp:revision>
  <dcterms:created xsi:type="dcterms:W3CDTF">2022-01-13T12:26:43Z</dcterms:created>
  <dcterms:modified xsi:type="dcterms:W3CDTF">2023-12-18T16:22:44Z</dcterms:modified>
</cp:coreProperties>
</file>