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6"/>
  </p:notesMasterIdLst>
  <p:sldIdLst>
    <p:sldId id="256" r:id="rId2"/>
    <p:sldId id="923" r:id="rId3"/>
    <p:sldId id="926" r:id="rId4"/>
    <p:sldId id="924" r:id="rId5"/>
    <p:sldId id="269" r:id="rId6"/>
    <p:sldId id="929" r:id="rId7"/>
    <p:sldId id="927" r:id="rId8"/>
    <p:sldId id="930" r:id="rId9"/>
    <p:sldId id="932" r:id="rId10"/>
    <p:sldId id="934" r:id="rId11"/>
    <p:sldId id="933" r:id="rId12"/>
    <p:sldId id="931" r:id="rId13"/>
    <p:sldId id="928"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4"/>
    <a:srgbClr val="C9D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5097" autoAdjust="0"/>
  </p:normalViewPr>
  <p:slideViewPr>
    <p:cSldViewPr showGuides="1">
      <p:cViewPr>
        <p:scale>
          <a:sx n="87" d="100"/>
          <a:sy n="87" d="100"/>
        </p:scale>
        <p:origin x="278" y="-101"/>
      </p:cViewPr>
      <p:guideLst>
        <p:guide orient="horz" pos="2160"/>
        <p:guide pos="3840"/>
      </p:guideLst>
    </p:cSldViewPr>
  </p:slideViewPr>
  <p:notesTextViewPr>
    <p:cViewPr>
      <p:scale>
        <a:sx n="1" d="1"/>
        <a:sy n="1" d="1"/>
      </p:scale>
      <p:origin x="0" y="0"/>
    </p:cViewPr>
  </p:notesTextViewPr>
  <p:notesViewPr>
    <p:cSldViewPr>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62F68-05B6-40E9-A68F-0D1A266831B6}" type="datetimeFigureOut">
              <a:rPr lang="fi-FI" smtClean="0"/>
              <a:t>12.8.2022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8F657-139B-4DE2-B8E3-85CAA62266B7}" type="slidenum">
              <a:rPr lang="fi-FI" smtClean="0"/>
              <a:t>‹#›</a:t>
            </a:fld>
            <a:endParaRPr lang="fi-FI"/>
          </a:p>
        </p:txBody>
      </p:sp>
    </p:spTree>
    <p:extLst>
      <p:ext uri="{BB962C8B-B14F-4D97-AF65-F5344CB8AC3E}">
        <p14:creationId xmlns:p14="http://schemas.microsoft.com/office/powerpoint/2010/main" val="133030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Alueellisiin innovaatioihin ja kokeiluihin tarkoitettu määräraha voidaan käyttää innovatiivisiin ja kokeileviin toimiin, joilla edistetään alueiden </a:t>
            </a:r>
            <a:r>
              <a:rPr lang="fi-FI" dirty="0" err="1"/>
              <a:t>resilienssiä</a:t>
            </a:r>
            <a:r>
              <a:rPr lang="fi-FI" dirty="0"/>
              <a:t> (muutosjoustavuus) muuttuvassa toimintaympäristössä, jota ovat viime aikoina haastaneet kansainväliset kriisit. Lisäksi määrärahaa voidaan käyttää rakennemuutosten ennakointiin ja tukemiseen, kestävään elinkeinojen uudistamiseen sekä alueiden älykkääseen sopeutumiseen.</a:t>
            </a:r>
            <a:r>
              <a:rPr lang="fi-FI" b="0" i="0" dirty="0">
                <a:solidFill>
                  <a:srgbClr val="232425"/>
                </a:solidFill>
                <a:effectLst/>
                <a:latin typeface="MyriadProRegular"/>
              </a:rPr>
              <a:t> Miten väestöltään vähenevillä ja ikääntyvillä alueilla opitaan hallitsemaan muutosta ja etsimään uusia mahdollisuuksia. Mitä elinkeinoja tulee hiipuvien alojen tilalle.  Ukrainalaisten kotouttamiseen kohdistuvat toimenpiteet. Te –palvelujen uudistus 2024, miten kunnat ottavat muutoksen haltuun. </a:t>
            </a:r>
            <a:endParaRPr lang="fi-FI" dirty="0"/>
          </a:p>
        </p:txBody>
      </p:sp>
      <p:sp>
        <p:nvSpPr>
          <p:cNvPr id="4" name="Dian numeron paikkamerkki 3"/>
          <p:cNvSpPr>
            <a:spLocks noGrp="1"/>
          </p:cNvSpPr>
          <p:nvPr>
            <p:ph type="sldNum" sz="quarter" idx="5"/>
          </p:nvPr>
        </p:nvSpPr>
        <p:spPr/>
        <p:txBody>
          <a:bodyPr/>
          <a:lstStyle/>
          <a:p>
            <a:fld id="{65A8F657-139B-4DE2-B8E3-85CAA62266B7}" type="slidenum">
              <a:rPr lang="fi-FI" smtClean="0"/>
              <a:t>6</a:t>
            </a:fld>
            <a:endParaRPr lang="fi-FI"/>
          </a:p>
        </p:txBody>
      </p:sp>
    </p:spTree>
    <p:extLst>
      <p:ext uri="{BB962C8B-B14F-4D97-AF65-F5344CB8AC3E}">
        <p14:creationId xmlns:p14="http://schemas.microsoft.com/office/powerpoint/2010/main" val="246423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2036763"/>
            <a:ext cx="7983350" cy="2623210"/>
          </a:xfrm>
        </p:spPr>
        <p:txBody>
          <a:bodyPr anchor="t"/>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798335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373743"/>
            <a:ext cx="10200682" cy="562970"/>
          </a:xfrm>
        </p:spPr>
        <p:txBody>
          <a:bodyPr anchor="b"/>
          <a:lstStyle>
            <a:lvl1pPr algn="l">
              <a:lnSpc>
                <a:spcPts val="3000"/>
              </a:lnSpc>
              <a:defRPr sz="3000">
                <a:latin typeface="+mn-lt"/>
              </a:defRPr>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1052736"/>
            <a:ext cx="11448000" cy="4896544"/>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20726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8472306"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9000713" y="999390"/>
            <a:ext cx="2818603" cy="1691050"/>
          </a:xfrm>
        </p:spPr>
        <p:txBody>
          <a:bodyPr anchor="b"/>
          <a:lstStyle>
            <a:lvl1pPr algn="l">
              <a:lnSpc>
                <a:spcPct val="100000"/>
              </a:lnSpc>
              <a:defRPr sz="2800">
                <a:latin typeface="+mn-lt"/>
              </a:defRPr>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9000555" y="2801489"/>
            <a:ext cx="2818336" cy="314779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6" name="Picture 2">
            <a:extLst>
              <a:ext uri="{FF2B5EF4-FFF2-40B4-BE49-F238E27FC236}">
                <a16:creationId xmlns:a16="http://schemas.microsoft.com/office/drawing/2014/main" id="{F0532742-A3E5-41DF-A0B9-24B28E9193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0826" y="6099086"/>
            <a:ext cx="1778158" cy="48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2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Picture 2">
            <a:extLst>
              <a:ext uri="{FF2B5EF4-FFF2-40B4-BE49-F238E27FC236}">
                <a16:creationId xmlns:a16="http://schemas.microsoft.com/office/drawing/2014/main" id="{51ADA24C-97F5-47AA-BC2A-7A5637C98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0826" y="6099086"/>
            <a:ext cx="1778158" cy="48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31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Picture 2">
            <a:extLst>
              <a:ext uri="{FF2B5EF4-FFF2-40B4-BE49-F238E27FC236}">
                <a16:creationId xmlns:a16="http://schemas.microsoft.com/office/drawing/2014/main" id="{6A0A8996-526B-42FF-A9FF-093F09FDC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0826" y="6099086"/>
            <a:ext cx="1778158" cy="48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08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tx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9" name="Kuva 8">
            <a:extLst>
              <a:ext uri="{FF2B5EF4-FFF2-40B4-BE49-F238E27FC236}">
                <a16:creationId xmlns:a16="http://schemas.microsoft.com/office/drawing/2014/main" id="{70258ED7-1B30-4578-B016-8F10B8FB4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256" y="5915604"/>
            <a:ext cx="2088232" cy="77342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a:xfrm>
            <a:off x="3503712" y="1548000"/>
            <a:ext cx="8298000" cy="1736984"/>
          </a:xfrm>
        </p:spPr>
        <p:txBody>
          <a:bodyPr anchor="t"/>
          <a:lstStyle>
            <a:lvl1pPr>
              <a:defRPr sz="4000">
                <a:latin typeface="+mn-lt"/>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a:xfrm>
            <a:off x="3503712" y="3429000"/>
            <a:ext cx="8298000" cy="2043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Kuva 6" descr="Kuva, joka sisältää kohteen piirtäminen&#10;&#10;Kuvaus luotu automaattisesti">
            <a:extLst>
              <a:ext uri="{FF2B5EF4-FFF2-40B4-BE49-F238E27FC236}">
                <a16:creationId xmlns:a16="http://schemas.microsoft.com/office/drawing/2014/main" id="{448349B3-4682-4093-AE8F-B6A85A8C05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049" y="1014158"/>
            <a:ext cx="3672000" cy="4844452"/>
          </a:xfrm>
          <a:prstGeom prst="rect">
            <a:avLst/>
          </a:prstGeom>
        </p:spPr>
      </p:pic>
    </p:spTree>
    <p:extLst>
      <p:ext uri="{BB962C8B-B14F-4D97-AF65-F5344CB8AC3E}">
        <p14:creationId xmlns:p14="http://schemas.microsoft.com/office/powerpoint/2010/main" val="18147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Tekstiruutu 8">
            <a:extLst>
              <a:ext uri="{FF2B5EF4-FFF2-40B4-BE49-F238E27FC236}">
                <a16:creationId xmlns:a16="http://schemas.microsoft.com/office/drawing/2014/main" id="{FA76C897-6D8D-43E4-B12F-8C9ADCA46C50}"/>
              </a:ext>
            </a:extLst>
          </p:cNvPr>
          <p:cNvSpPr txBox="1"/>
          <p:nvPr userDrawn="1"/>
        </p:nvSpPr>
        <p:spPr>
          <a:xfrm rot="16200000">
            <a:off x="-1828177" y="3593525"/>
            <a:ext cx="4951340" cy="1200329"/>
          </a:xfrm>
          <a:prstGeom prst="rect">
            <a:avLst/>
          </a:prstGeom>
          <a:noFill/>
        </p:spPr>
        <p:txBody>
          <a:bodyPr wrap="square" rtlCol="0">
            <a:spAutoFit/>
          </a:bodyPr>
          <a:lstStyle/>
          <a:p>
            <a:pPr algn="l"/>
            <a:r>
              <a:rPr lang="fi-FI" sz="7200" b="1" dirty="0">
                <a:solidFill>
                  <a:srgbClr val="C9D409"/>
                </a:solidFill>
                <a:latin typeface="Arial Black" panose="020B0A04020102020204" pitchFamily="34" charset="0"/>
              </a:rPr>
              <a:t>ESAVO</a:t>
            </a:r>
            <a:r>
              <a:rPr lang="fi-FI" sz="7200" b="1" dirty="0">
                <a:solidFill>
                  <a:srgbClr val="009FE4"/>
                </a:solidFill>
                <a:latin typeface="Arial Black" panose="020B0A04020102020204" pitchFamily="34" charset="0"/>
              </a:rPr>
              <a:t>.FI</a:t>
            </a:r>
          </a:p>
        </p:txBody>
      </p:sp>
    </p:spTree>
    <p:extLst>
      <p:ext uri="{BB962C8B-B14F-4D97-AF65-F5344CB8AC3E}">
        <p14:creationId xmlns:p14="http://schemas.microsoft.com/office/powerpoint/2010/main" val="295099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2191"/>
            <a:ext cx="2567608" cy="3549611"/>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0208" y="1548000"/>
            <a:ext cx="8675380" cy="590325"/>
          </a:xfrm>
        </p:spPr>
        <p:txBody>
          <a:bodyPr anchor="t"/>
          <a:lstStyle>
            <a:lvl1pPr algn="l">
              <a:lnSpc>
                <a:spcPct val="100000"/>
              </a:lnSpc>
              <a:defRPr sz="2800">
                <a:latin typeface="+mn-lt"/>
              </a:defRPr>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40446" y="2241032"/>
            <a:ext cx="8675142" cy="1080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2604303"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2604304"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22190"/>
            <a:ext cx="2567608" cy="354961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2567794" y="1548000"/>
            <a:ext cx="7847793" cy="900000"/>
          </a:xfrm>
        </p:spPr>
        <p:txBody>
          <a:bodyPr anchor="b"/>
          <a:lstStyle>
            <a:lvl1pPr algn="l">
              <a:lnSpc>
                <a:spcPct val="100000"/>
              </a:lnSpc>
              <a:defRPr sz="2800">
                <a:latin typeface="+mn-lt"/>
              </a:defRPr>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2567607" y="2587625"/>
            <a:ext cx="7847793"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atin typeface="+mn-lt"/>
              </a:defRPr>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atin typeface="+mn-lt"/>
              </a:defRPr>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6021288"/>
            <a:ext cx="10200682" cy="562970"/>
          </a:xfrm>
        </p:spPr>
        <p:txBody>
          <a:bodyPr anchor="b"/>
          <a:lstStyle>
            <a:lvl1pPr algn="l">
              <a:lnSpc>
                <a:spcPts val="3000"/>
              </a:lnSpc>
              <a:defRPr sz="3000">
                <a:latin typeface="+mn-lt"/>
              </a:defRPr>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5648546"/>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12.8.2022</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8" name="Kuva 7">
            <a:extLst>
              <a:ext uri="{FF2B5EF4-FFF2-40B4-BE49-F238E27FC236}">
                <a16:creationId xmlns:a16="http://schemas.microsoft.com/office/drawing/2014/main" id="{C15DB8E9-F77E-4D63-BF19-EED1CF69218B}"/>
              </a:ext>
            </a:extLst>
          </p:cNvPr>
          <p:cNvPicPr>
            <a:picLocks noChangeAspect="1"/>
          </p:cNvPicPr>
          <p:nvPr userDrawn="1"/>
        </p:nvPicPr>
        <p:blipFill>
          <a:blip r:embed="rId18"/>
          <a:stretch>
            <a:fillRect/>
          </a:stretch>
        </p:blipFill>
        <p:spPr>
          <a:xfrm>
            <a:off x="10038648" y="6021287"/>
            <a:ext cx="1890000" cy="577332"/>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20" r:id="rId3"/>
    <p:sldLayoutId id="2147483739" r:id="rId4"/>
    <p:sldLayoutId id="2147483721" r:id="rId5"/>
    <p:sldLayoutId id="2147483723" r:id="rId6"/>
    <p:sldLayoutId id="2147483724" r:id="rId7"/>
    <p:sldLayoutId id="2147483725" r:id="rId8"/>
    <p:sldLayoutId id="2147483726" r:id="rId9"/>
    <p:sldLayoutId id="2147483738" r:id="rId10"/>
    <p:sldLayoutId id="2147483727" r:id="rId11"/>
    <p:sldLayoutId id="2147483731" r:id="rId12"/>
    <p:sldLayoutId id="2147483732" r:id="rId13"/>
    <p:sldLayoutId id="2147483733" r:id="rId14"/>
    <p:sldLayoutId id="2147483734" r:id="rId15"/>
    <p:sldLayoutId id="2147483735" r:id="rId16"/>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AAFABD-C29C-4972-93A7-113CB38DFED2}"/>
              </a:ext>
            </a:extLst>
          </p:cNvPr>
          <p:cNvSpPr>
            <a:spLocks noGrp="1"/>
          </p:cNvSpPr>
          <p:nvPr>
            <p:ph type="ctrTitle"/>
          </p:nvPr>
        </p:nvSpPr>
        <p:spPr/>
        <p:txBody>
          <a:bodyPr/>
          <a:lstStyle/>
          <a:p>
            <a:r>
              <a:rPr lang="fi-FI" dirty="0"/>
              <a:t>ETELÄ-SAVON AIKO ja MOKRA </a:t>
            </a:r>
            <a:br>
              <a:rPr lang="fi-FI" dirty="0"/>
            </a:br>
            <a:r>
              <a:rPr lang="fi-FI" dirty="0"/>
              <a:t>-hakuinfo</a:t>
            </a:r>
            <a:br>
              <a:rPr lang="fi-FI" dirty="0"/>
            </a:br>
            <a:endParaRPr lang="fi-FI" dirty="0"/>
          </a:p>
        </p:txBody>
      </p:sp>
      <p:sp>
        <p:nvSpPr>
          <p:cNvPr id="4" name="Alaotsikko 3">
            <a:extLst>
              <a:ext uri="{FF2B5EF4-FFF2-40B4-BE49-F238E27FC236}">
                <a16:creationId xmlns:a16="http://schemas.microsoft.com/office/drawing/2014/main" id="{F38D9519-A6A2-4238-8E6C-9F9B64D237A9}"/>
              </a:ext>
            </a:extLst>
          </p:cNvPr>
          <p:cNvSpPr>
            <a:spLocks noGrp="1"/>
          </p:cNvSpPr>
          <p:nvPr>
            <p:ph type="subTitle" idx="1"/>
          </p:nvPr>
        </p:nvSpPr>
        <p:spPr>
          <a:xfrm>
            <a:off x="3834000" y="5085184"/>
            <a:ext cx="7983350" cy="792088"/>
          </a:xfrm>
        </p:spPr>
        <p:txBody>
          <a:bodyPr>
            <a:normAutofit fontScale="85000" lnSpcReduction="20000"/>
          </a:bodyPr>
          <a:lstStyle/>
          <a:p>
            <a:endParaRPr lang="fi-FI" dirty="0">
              <a:solidFill>
                <a:schemeClr val="bg2">
                  <a:lumMod val="50000"/>
                </a:schemeClr>
              </a:solidFill>
            </a:endParaRPr>
          </a:p>
          <a:p>
            <a:r>
              <a:rPr lang="fi-FI" dirty="0">
                <a:solidFill>
                  <a:schemeClr val="bg2">
                    <a:lumMod val="50000"/>
                  </a:schemeClr>
                </a:solidFill>
              </a:rPr>
              <a:t>Keskustelu hanketoimijoiden kanssa 12.8.2022</a:t>
            </a:r>
          </a:p>
          <a:p>
            <a:endParaRPr lang="fi-FI" dirty="0">
              <a:solidFill>
                <a:schemeClr val="bg2">
                  <a:lumMod val="50000"/>
                </a:schemeClr>
              </a:solidFill>
            </a:endParaRPr>
          </a:p>
          <a:p>
            <a:r>
              <a:rPr lang="fi-FI" dirty="0">
                <a:solidFill>
                  <a:schemeClr val="bg2">
                    <a:lumMod val="50000"/>
                  </a:schemeClr>
                </a:solidFill>
              </a:rPr>
              <a:t>Merja Olenius, kehittämisjohtaja, Etelä-Savon maakuntaliitto</a:t>
            </a:r>
          </a:p>
        </p:txBody>
      </p:sp>
    </p:spTree>
    <p:extLst>
      <p:ext uri="{BB962C8B-B14F-4D97-AF65-F5344CB8AC3E}">
        <p14:creationId xmlns:p14="http://schemas.microsoft.com/office/powerpoint/2010/main" val="263775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01C17D-3AFD-C8A3-A3B5-7EB8F202D2C1}"/>
              </a:ext>
            </a:extLst>
          </p:cNvPr>
          <p:cNvSpPr>
            <a:spLocks noGrp="1"/>
          </p:cNvSpPr>
          <p:nvPr>
            <p:ph type="ctrTitle"/>
          </p:nvPr>
        </p:nvSpPr>
        <p:spPr/>
        <p:txBody>
          <a:bodyPr/>
          <a:lstStyle/>
          <a:p>
            <a:r>
              <a:rPr lang="fi-FI" dirty="0"/>
              <a:t>Yleiset valinta-perusteet</a:t>
            </a:r>
          </a:p>
        </p:txBody>
      </p:sp>
      <p:sp>
        <p:nvSpPr>
          <p:cNvPr id="3" name="Tekstin paikkamerkki 2">
            <a:extLst>
              <a:ext uri="{FF2B5EF4-FFF2-40B4-BE49-F238E27FC236}">
                <a16:creationId xmlns:a16="http://schemas.microsoft.com/office/drawing/2014/main" id="{A0EAE242-C25B-97DB-570B-5C888B874DA3}"/>
              </a:ext>
            </a:extLst>
          </p:cNvPr>
          <p:cNvSpPr>
            <a:spLocks noGrp="1"/>
          </p:cNvSpPr>
          <p:nvPr>
            <p:ph type="body" sz="quarter" idx="14"/>
          </p:nvPr>
        </p:nvSpPr>
        <p:spPr>
          <a:xfrm>
            <a:off x="7392144" y="2286794"/>
            <a:ext cx="4194000" cy="2630488"/>
          </a:xfrm>
        </p:spPr>
        <p:txBody>
          <a:bodyPr>
            <a:normAutofit/>
          </a:bodyPr>
          <a:lstStyle/>
          <a:p>
            <a:r>
              <a:rPr lang="fi-FI" sz="2800" dirty="0">
                <a:solidFill>
                  <a:schemeClr val="tx2"/>
                </a:solidFill>
              </a:rPr>
              <a:t>Hankkeen </a:t>
            </a:r>
          </a:p>
          <a:p>
            <a:r>
              <a:rPr lang="fi-FI" sz="2800" dirty="0">
                <a:solidFill>
                  <a:schemeClr val="tx2"/>
                </a:solidFill>
              </a:rPr>
              <a:t>1) Toteutettavuus</a:t>
            </a:r>
          </a:p>
          <a:p>
            <a:pPr marL="514350" indent="-514350">
              <a:buAutoNum type="arabicParenR" startAt="2"/>
            </a:pPr>
            <a:r>
              <a:rPr lang="fi-FI" sz="2800" dirty="0">
                <a:solidFill>
                  <a:schemeClr val="tx2"/>
                </a:solidFill>
              </a:rPr>
              <a:t>Resurssit</a:t>
            </a:r>
          </a:p>
          <a:p>
            <a:pPr marL="514350" indent="-514350">
              <a:buAutoNum type="arabicParenR" startAt="2"/>
            </a:pPr>
            <a:r>
              <a:rPr lang="fi-FI" sz="2800" dirty="0">
                <a:solidFill>
                  <a:schemeClr val="tx2"/>
                </a:solidFill>
              </a:rPr>
              <a:t>Uutuusarvo</a:t>
            </a:r>
          </a:p>
        </p:txBody>
      </p:sp>
    </p:spTree>
    <p:extLst>
      <p:ext uri="{BB962C8B-B14F-4D97-AF65-F5344CB8AC3E}">
        <p14:creationId xmlns:p14="http://schemas.microsoft.com/office/powerpoint/2010/main" val="42767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71F037-9115-DAD5-4572-00A8E51DE7E1}"/>
              </a:ext>
            </a:extLst>
          </p:cNvPr>
          <p:cNvSpPr>
            <a:spLocks noGrp="1"/>
          </p:cNvSpPr>
          <p:nvPr>
            <p:ph type="ctrTitle"/>
          </p:nvPr>
        </p:nvSpPr>
        <p:spPr/>
        <p:txBody>
          <a:bodyPr/>
          <a:lstStyle/>
          <a:p>
            <a:r>
              <a:rPr lang="fi-FI" dirty="0"/>
              <a:t>Muut valinta-perusteet,</a:t>
            </a:r>
            <a:br>
              <a:rPr lang="fi-FI" dirty="0"/>
            </a:br>
            <a:br>
              <a:rPr lang="fi-FI" dirty="0"/>
            </a:br>
            <a:r>
              <a:rPr lang="fi-FI" dirty="0"/>
              <a:t>pisteet 1-5</a:t>
            </a:r>
          </a:p>
        </p:txBody>
      </p:sp>
      <p:sp>
        <p:nvSpPr>
          <p:cNvPr id="3" name="Tekstin paikkamerkki 2">
            <a:extLst>
              <a:ext uri="{FF2B5EF4-FFF2-40B4-BE49-F238E27FC236}">
                <a16:creationId xmlns:a16="http://schemas.microsoft.com/office/drawing/2014/main" id="{435B677C-9419-7AC5-6311-07652BEE0748}"/>
              </a:ext>
            </a:extLst>
          </p:cNvPr>
          <p:cNvSpPr>
            <a:spLocks noGrp="1"/>
          </p:cNvSpPr>
          <p:nvPr>
            <p:ph type="body" sz="quarter" idx="14"/>
          </p:nvPr>
        </p:nvSpPr>
        <p:spPr/>
        <p:txBody>
          <a:bodyPr/>
          <a:lstStyle/>
          <a:p>
            <a:endParaRPr lang="fi-FI" dirty="0"/>
          </a:p>
        </p:txBody>
      </p:sp>
      <p:graphicFrame>
        <p:nvGraphicFramePr>
          <p:cNvPr id="4" name="Taulukko 3">
            <a:extLst>
              <a:ext uri="{FF2B5EF4-FFF2-40B4-BE49-F238E27FC236}">
                <a16:creationId xmlns:a16="http://schemas.microsoft.com/office/drawing/2014/main" id="{3355FA2B-2F98-0405-504D-3A7C5B77CF36}"/>
              </a:ext>
            </a:extLst>
          </p:cNvPr>
          <p:cNvGraphicFramePr>
            <a:graphicFrameLocks noGrp="1"/>
          </p:cNvGraphicFramePr>
          <p:nvPr>
            <p:extLst>
              <p:ext uri="{D42A27DB-BD31-4B8C-83A1-F6EECF244321}">
                <p14:modId xmlns:p14="http://schemas.microsoft.com/office/powerpoint/2010/main" val="3776302803"/>
              </p:ext>
            </p:extLst>
          </p:nvPr>
        </p:nvGraphicFramePr>
        <p:xfrm>
          <a:off x="7620542" y="332656"/>
          <a:ext cx="4818215" cy="6336768"/>
        </p:xfrm>
        <a:graphic>
          <a:graphicData uri="http://schemas.openxmlformats.org/drawingml/2006/table">
            <a:tbl>
              <a:tblPr/>
              <a:tblGrid>
                <a:gridCol w="4818215">
                  <a:extLst>
                    <a:ext uri="{9D8B030D-6E8A-4147-A177-3AD203B41FA5}">
                      <a16:colId xmlns:a16="http://schemas.microsoft.com/office/drawing/2014/main" val="1309291082"/>
                    </a:ext>
                  </a:extLst>
                </a:gridCol>
              </a:tblGrid>
              <a:tr h="626407">
                <a:tc>
                  <a:txBody>
                    <a:bodyPr/>
                    <a:lstStyle/>
                    <a:p>
                      <a:pPr latinLnBrk="0"/>
                      <a:r>
                        <a:rPr lang="fi-FI" sz="1800" b="1" kern="1200" dirty="0">
                          <a:solidFill>
                            <a:schemeClr val="bg1"/>
                          </a:solidFill>
                          <a:latin typeface="+mn-lt"/>
                          <a:ea typeface="+mn-ea"/>
                          <a:cs typeface="+mn-cs"/>
                        </a:rPr>
                        <a:t>Edistää alueen veto-/pitovoimaa</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4041099296"/>
                  </a:ext>
                </a:extLst>
              </a:tr>
              <a:tr h="626407">
                <a:tc>
                  <a:txBody>
                    <a:bodyPr/>
                    <a:lstStyle/>
                    <a:p>
                      <a:pPr latinLnBrk="0"/>
                      <a:r>
                        <a:rPr lang="fi-FI" sz="1800" b="1" kern="1200" dirty="0">
                          <a:solidFill>
                            <a:schemeClr val="bg1"/>
                          </a:solidFill>
                          <a:latin typeface="+mn-lt"/>
                          <a:ea typeface="+mn-ea"/>
                          <a:cs typeface="+mn-cs"/>
                        </a:rPr>
                        <a:t>Edistää alueen elinvoimaa - osaava työvoima</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1748902649"/>
                  </a:ext>
                </a:extLst>
              </a:tr>
              <a:tr h="1114371">
                <a:tc>
                  <a:txBody>
                    <a:bodyPr/>
                    <a:lstStyle/>
                    <a:p>
                      <a:pPr latinLnBrk="0"/>
                      <a:r>
                        <a:rPr lang="fi-FI" sz="1800" b="1" kern="1200" dirty="0">
                          <a:solidFill>
                            <a:schemeClr val="bg1"/>
                          </a:solidFill>
                          <a:latin typeface="+mn-lt"/>
                          <a:ea typeface="+mn-ea"/>
                          <a:cs typeface="+mn-cs"/>
                        </a:rPr>
                        <a:t>Edistää alueen elinvoimaa - Elinkeinorakenteen uudistuminen ja monipuolistuminen</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3464989992"/>
                  </a:ext>
                </a:extLst>
              </a:tr>
              <a:tr h="1114371">
                <a:tc>
                  <a:txBody>
                    <a:bodyPr/>
                    <a:lstStyle/>
                    <a:p>
                      <a:pPr latinLnBrk="0"/>
                      <a:r>
                        <a:rPr lang="fi-FI" sz="1800" b="1" kern="1200" dirty="0">
                          <a:solidFill>
                            <a:schemeClr val="bg1"/>
                          </a:solidFill>
                          <a:latin typeface="+mn-lt"/>
                          <a:ea typeface="+mn-ea"/>
                          <a:cs typeface="+mn-cs"/>
                        </a:rPr>
                        <a:t>Edistää alueen elinvoimaa - Osallisuus ja hyvinvointi (tasa-arvo, eri väestöryhmät)</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3284357568"/>
                  </a:ext>
                </a:extLst>
              </a:tr>
              <a:tr h="626407">
                <a:tc>
                  <a:txBody>
                    <a:bodyPr/>
                    <a:lstStyle/>
                    <a:p>
                      <a:pPr latinLnBrk="0"/>
                      <a:r>
                        <a:rPr lang="fi-FI" sz="1800" b="1" kern="1200" dirty="0">
                          <a:solidFill>
                            <a:schemeClr val="bg1"/>
                          </a:solidFill>
                          <a:latin typeface="+mn-lt"/>
                          <a:ea typeface="+mn-ea"/>
                          <a:cs typeface="+mn-cs"/>
                        </a:rPr>
                        <a:t>Hanke edistää kansainvälistä toimintaa</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2194796429"/>
                  </a:ext>
                </a:extLst>
              </a:tr>
              <a:tr h="1114371">
                <a:tc>
                  <a:txBody>
                    <a:bodyPr/>
                    <a:lstStyle/>
                    <a:p>
                      <a:pPr latinLnBrk="0"/>
                      <a:r>
                        <a:rPr lang="fi-FI" sz="1800" b="1" kern="1200" dirty="0">
                          <a:solidFill>
                            <a:schemeClr val="bg1"/>
                          </a:solidFill>
                          <a:latin typeface="+mn-lt"/>
                          <a:ea typeface="+mn-ea"/>
                          <a:cs typeface="+mn-cs"/>
                        </a:rPr>
                        <a:t>Hanke tukee ilmastonmuutoksen hillintää tai siihen sopeutumista</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146956207"/>
                  </a:ext>
                </a:extLst>
              </a:tr>
              <a:tr h="1114371">
                <a:tc>
                  <a:txBody>
                    <a:bodyPr/>
                    <a:lstStyle/>
                    <a:p>
                      <a:pPr latinLnBrk="0"/>
                      <a:r>
                        <a:rPr lang="fi-FI" sz="1800" b="1" kern="1200" dirty="0">
                          <a:solidFill>
                            <a:schemeClr val="bg1"/>
                          </a:solidFill>
                          <a:latin typeface="+mn-lt"/>
                          <a:ea typeface="+mn-ea"/>
                          <a:cs typeface="+mn-cs"/>
                        </a:rPr>
                        <a:t>Hanke edistää asukkaiden ja/tai yritysten digitaalisia palveluita ja niiden saavutettavuutta</a:t>
                      </a:r>
                    </a:p>
                  </a:txBody>
                  <a:tcPr marL="77830" marR="77830" marT="38915" marB="38915" anchor="ctr">
                    <a:lnL w="12700" cap="flat" cmpd="sng" algn="ctr">
                      <a:solidFill>
                        <a:srgbClr val="616161"/>
                      </a:solidFill>
                      <a:prstDash val="solid"/>
                      <a:round/>
                      <a:headEnd type="none" w="med" len="med"/>
                      <a:tailEnd type="none" w="med" len="med"/>
                    </a:lnL>
                    <a:lnR w="12700" cap="flat" cmpd="sng" algn="ctr">
                      <a:solidFill>
                        <a:srgbClr val="616161"/>
                      </a:solidFill>
                      <a:prstDash val="solid"/>
                      <a:round/>
                      <a:headEnd type="none" w="med" len="med"/>
                      <a:tailEnd type="none" w="med" len="med"/>
                    </a:lnR>
                    <a:lnT w="12700" cap="flat" cmpd="sng" algn="ctr">
                      <a:solidFill>
                        <a:srgbClr val="616161"/>
                      </a:solidFill>
                      <a:prstDash val="solid"/>
                      <a:round/>
                      <a:headEnd type="none" w="med" len="med"/>
                      <a:tailEnd type="none" w="med" len="med"/>
                    </a:lnT>
                    <a:lnB w="12700" cap="flat" cmpd="sng" algn="ctr">
                      <a:solidFill>
                        <a:srgbClr val="616161"/>
                      </a:solidFill>
                      <a:prstDash val="solid"/>
                      <a:round/>
                      <a:headEnd type="none" w="med" len="med"/>
                      <a:tailEnd type="none" w="med" len="med"/>
                    </a:lnB>
                    <a:solidFill>
                      <a:srgbClr val="292929"/>
                    </a:solidFill>
                  </a:tcPr>
                </a:tc>
                <a:extLst>
                  <a:ext uri="{0D108BD9-81ED-4DB2-BD59-A6C34878D82A}">
                    <a16:rowId xmlns:a16="http://schemas.microsoft.com/office/drawing/2014/main" val="1617446143"/>
                  </a:ext>
                </a:extLst>
              </a:tr>
            </a:tbl>
          </a:graphicData>
        </a:graphic>
      </p:graphicFrame>
    </p:spTree>
    <p:extLst>
      <p:ext uri="{BB962C8B-B14F-4D97-AF65-F5344CB8AC3E}">
        <p14:creationId xmlns:p14="http://schemas.microsoft.com/office/powerpoint/2010/main" val="239835031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329DE-AB79-0F99-E9B1-E29880ED3013}"/>
              </a:ext>
            </a:extLst>
          </p:cNvPr>
          <p:cNvSpPr>
            <a:spLocks noGrp="1"/>
          </p:cNvSpPr>
          <p:nvPr>
            <p:ph type="ctrTitle"/>
          </p:nvPr>
        </p:nvSpPr>
        <p:spPr/>
        <p:txBody>
          <a:bodyPr/>
          <a:lstStyle/>
          <a:p>
            <a:r>
              <a:rPr lang="fi-FI" dirty="0"/>
              <a:t>Pakolliset liitteet</a:t>
            </a:r>
          </a:p>
        </p:txBody>
      </p:sp>
      <p:sp>
        <p:nvSpPr>
          <p:cNvPr id="3" name="Tekstin paikkamerkki 2">
            <a:extLst>
              <a:ext uri="{FF2B5EF4-FFF2-40B4-BE49-F238E27FC236}">
                <a16:creationId xmlns:a16="http://schemas.microsoft.com/office/drawing/2014/main" id="{B2AB8AD1-B0D9-7A7A-B7BB-2E0DFDEB7CC3}"/>
              </a:ext>
            </a:extLst>
          </p:cNvPr>
          <p:cNvSpPr>
            <a:spLocks noGrp="1"/>
          </p:cNvSpPr>
          <p:nvPr>
            <p:ph type="body" sz="quarter" idx="14"/>
          </p:nvPr>
        </p:nvSpPr>
        <p:spPr>
          <a:xfrm>
            <a:off x="7620543" y="1052736"/>
            <a:ext cx="4194000" cy="5688632"/>
          </a:xfrm>
        </p:spPr>
        <p:txBody>
          <a:bodyPr>
            <a:noAutofit/>
          </a:bodyPr>
          <a:lstStyle/>
          <a:p>
            <a:pPr marL="285750" indent="-285750">
              <a:buFont typeface="Wingdings" panose="05000000000000000000" pitchFamily="2" charset="2"/>
              <a:buChar char="q"/>
            </a:pPr>
            <a:r>
              <a:rPr lang="fi-FI" sz="1800" b="1" dirty="0"/>
              <a:t>Kauppa-/yhdistysrekisteriote, tai ote hallintosäännöstä ja nimenkirjoitusoikeudesta</a:t>
            </a:r>
          </a:p>
          <a:p>
            <a:pPr marL="285750" indent="-285750">
              <a:buFont typeface="Wingdings" panose="05000000000000000000" pitchFamily="2" charset="2"/>
              <a:buChar char="q"/>
            </a:pPr>
            <a:r>
              <a:rPr lang="fi-FI" sz="1800" b="1" dirty="0"/>
              <a:t>Hankesuunnitelma (erillinen suunnitelma hakemuslomakkeella annetun tiivistelmän lisäksi)</a:t>
            </a:r>
          </a:p>
          <a:p>
            <a:pPr marL="285750" indent="-285750">
              <a:buFont typeface="Wingdings" panose="05000000000000000000" pitchFamily="2" charset="2"/>
              <a:buChar char="q"/>
            </a:pPr>
            <a:r>
              <a:rPr lang="fi-FI" sz="1800" b="1" dirty="0"/>
              <a:t>Tehtäväkuvauslomake </a:t>
            </a:r>
          </a:p>
          <a:p>
            <a:pPr marL="285750" indent="-285750">
              <a:buFont typeface="Wingdings" panose="05000000000000000000" pitchFamily="2" charset="2"/>
              <a:buChar char="q"/>
            </a:pPr>
            <a:r>
              <a:rPr lang="fi-FI" sz="1800" b="1" dirty="0"/>
              <a:t>ALV-todistus, jos ALV jää hakijan lopulliseksi kustannukseksi</a:t>
            </a:r>
          </a:p>
          <a:p>
            <a:pPr marL="285750" indent="-285750">
              <a:buFont typeface="Wingdings" panose="05000000000000000000" pitchFamily="2" charset="2"/>
              <a:buChar char="q"/>
            </a:pPr>
            <a:r>
              <a:rPr lang="fi-FI" sz="1800" b="1" dirty="0"/>
              <a:t>Hankkeen ulkopuoliseen rahoitukseen osallistuvien organisaatioiden rahoitussitoumukset</a:t>
            </a:r>
          </a:p>
        </p:txBody>
      </p:sp>
    </p:spTree>
    <p:extLst>
      <p:ext uri="{BB962C8B-B14F-4D97-AF65-F5344CB8AC3E}">
        <p14:creationId xmlns:p14="http://schemas.microsoft.com/office/powerpoint/2010/main" val="247366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531F8-8724-277D-430F-5CAB6615C7A6}"/>
              </a:ext>
            </a:extLst>
          </p:cNvPr>
          <p:cNvSpPr>
            <a:spLocks noGrp="1"/>
          </p:cNvSpPr>
          <p:nvPr>
            <p:ph type="ctrTitle"/>
          </p:nvPr>
        </p:nvSpPr>
        <p:spPr/>
        <p:txBody>
          <a:bodyPr/>
          <a:lstStyle/>
          <a:p>
            <a:r>
              <a:rPr lang="fi-FI" dirty="0"/>
              <a:t>Hakemusten vastaanottaminen</a:t>
            </a:r>
          </a:p>
        </p:txBody>
      </p:sp>
      <p:sp>
        <p:nvSpPr>
          <p:cNvPr id="3" name="Tekstin paikkamerkki 2">
            <a:extLst>
              <a:ext uri="{FF2B5EF4-FFF2-40B4-BE49-F238E27FC236}">
                <a16:creationId xmlns:a16="http://schemas.microsoft.com/office/drawing/2014/main" id="{0A3B2535-77D3-4220-2525-C65ED968B911}"/>
              </a:ext>
            </a:extLst>
          </p:cNvPr>
          <p:cNvSpPr>
            <a:spLocks noGrp="1"/>
          </p:cNvSpPr>
          <p:nvPr>
            <p:ph type="body" sz="quarter" idx="14"/>
          </p:nvPr>
        </p:nvSpPr>
        <p:spPr/>
        <p:txBody>
          <a:bodyPr/>
          <a:lstStyle/>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Hakemukset otetaan käsittelyyn viikoittain ja rahoituspäätöksen valmistelussa noudatetaan voimassa kansallista lainsäädäntöä. </a:t>
            </a:r>
          </a:p>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Keskeisiä säädöksiä ovat alueiden kehittämisestä ja Euroopan unionin alue- ja rakennepolitiikan toimeenpanosta annetun lain (756/2021) lisäksi laki alueiden kehittämisen ja Euroopan unionin alue- ja rakennepolitiikan hankkeiden rahoittamisesta (757/2021), valtioneuvoston asetus alueiden kehittämisestä ja Euroopan unionin alue- ja rakennepolitiikan toimeenpanosta (797/2021) sekä valtioneuvoston asetus alueiden kehittämisen ja Euroopan unionin alue- ja rakennepolitiikan hankkeiden rahoittamisesta (867/2021).</a:t>
            </a:r>
          </a:p>
        </p:txBody>
      </p:sp>
    </p:spTree>
    <p:extLst>
      <p:ext uri="{BB962C8B-B14F-4D97-AF65-F5344CB8AC3E}">
        <p14:creationId xmlns:p14="http://schemas.microsoft.com/office/powerpoint/2010/main" val="212238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4FA759-57E7-40DE-B23A-D8C0EE9C1EC8}"/>
              </a:ext>
            </a:extLst>
          </p:cNvPr>
          <p:cNvSpPr>
            <a:spLocks noGrp="1"/>
          </p:cNvSpPr>
          <p:nvPr>
            <p:ph type="ctrTitle"/>
          </p:nvPr>
        </p:nvSpPr>
        <p:spPr/>
        <p:txBody>
          <a:bodyPr/>
          <a:lstStyle/>
          <a:p>
            <a:r>
              <a:rPr lang="fi-FI" sz="6600" dirty="0"/>
              <a:t>KIITOS!</a:t>
            </a:r>
          </a:p>
        </p:txBody>
      </p:sp>
    </p:spTree>
    <p:extLst>
      <p:ext uri="{BB962C8B-B14F-4D97-AF65-F5344CB8AC3E}">
        <p14:creationId xmlns:p14="http://schemas.microsoft.com/office/powerpoint/2010/main" val="20909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657A3B-00AB-6B2C-ACDC-B74852692D0F}"/>
              </a:ext>
            </a:extLst>
          </p:cNvPr>
          <p:cNvSpPr>
            <a:spLocks noGrp="1"/>
          </p:cNvSpPr>
          <p:nvPr>
            <p:ph type="ctrTitle"/>
          </p:nvPr>
        </p:nvSpPr>
        <p:spPr>
          <a:xfrm>
            <a:off x="1271464" y="692696"/>
            <a:ext cx="8298000" cy="900000"/>
          </a:xfrm>
        </p:spPr>
        <p:txBody>
          <a:bodyPr/>
          <a:lstStyle/>
          <a:p>
            <a:r>
              <a:rPr lang="fi-FI" i="1" dirty="0">
                <a:latin typeface="Calibri" panose="020F0502020204030204" pitchFamily="34" charset="0"/>
                <a:ea typeface="Calibri" panose="020F0502020204030204" pitchFamily="34" charset="0"/>
                <a:cs typeface="Times New Roman" panose="02020603050405020304" pitchFamily="18" charset="0"/>
              </a:rPr>
              <a:t>Etelä-Savon maakuntaohjelman 2022-2025 tavoitteet </a:t>
            </a:r>
            <a:endParaRPr lang="fi-FI" dirty="0"/>
          </a:p>
        </p:txBody>
      </p:sp>
      <p:sp>
        <p:nvSpPr>
          <p:cNvPr id="3" name="Tekstin paikkamerkki 2">
            <a:extLst>
              <a:ext uri="{FF2B5EF4-FFF2-40B4-BE49-F238E27FC236}">
                <a16:creationId xmlns:a16="http://schemas.microsoft.com/office/drawing/2014/main" id="{6D649960-AAAE-54B1-2EC2-83C851CB3038}"/>
              </a:ext>
            </a:extLst>
          </p:cNvPr>
          <p:cNvSpPr>
            <a:spLocks noGrp="1"/>
          </p:cNvSpPr>
          <p:nvPr>
            <p:ph type="body" sz="quarter" idx="14"/>
          </p:nvPr>
        </p:nvSpPr>
        <p:spPr>
          <a:xfrm>
            <a:off x="1271464" y="1700808"/>
            <a:ext cx="8790536" cy="3796705"/>
          </a:xfrm>
        </p:spPr>
        <p:txBody>
          <a:bodyPr>
            <a:normAutofit/>
          </a:bodyPr>
          <a:lstStyle/>
          <a:p>
            <a:pPr marL="0" indent="0">
              <a:lnSpc>
                <a:spcPct val="107000"/>
              </a:lnSpc>
              <a:spcAft>
                <a:spcPts val="800"/>
              </a:spcAft>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 1) hyvinvoivat ihmiset ja hyvä ympäristö</a:t>
            </a:r>
          </a:p>
          <a:p>
            <a:pPr marL="0" indent="0">
              <a:lnSpc>
                <a:spcPct val="107000"/>
              </a:lnSpc>
              <a:spcAft>
                <a:spcPts val="800"/>
              </a:spcAft>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 2) Tuloksellinen</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oma tekeminen ja yhteistyö</a:t>
            </a:r>
          </a:p>
          <a:p>
            <a:pPr marL="0" indent="0">
              <a:lnSpc>
                <a:spcPct val="107000"/>
              </a:lnSpc>
              <a:spcAft>
                <a:spcPts val="800"/>
              </a:spcAft>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 3) Hyvä fyysinen ja digitaalinen saavutettavuus</a:t>
            </a:r>
          </a:p>
          <a:p>
            <a:pPr marL="0" indent="0">
              <a:lnSpc>
                <a:spcPct val="107000"/>
              </a:lnSpc>
              <a:spcAft>
                <a:spcPts val="800"/>
              </a:spcAft>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 4) Uudistuvat elinkeinot ja TKI –toiminta</a:t>
            </a:r>
          </a:p>
          <a:p>
            <a:pPr marL="0" indent="0">
              <a:lnSpc>
                <a:spcPct val="107000"/>
              </a:lnSpc>
              <a:spcAft>
                <a:spcPts val="800"/>
              </a:spcAft>
              <a:buNone/>
            </a:pPr>
            <a:endParaRPr lang="fi-FI"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fi-FI" sz="1800" i="1" dirty="0">
                <a:effectLst/>
                <a:latin typeface="Calibri" panose="020F0502020204030204" pitchFamily="34" charset="0"/>
                <a:ea typeface="Calibri" panose="020F0502020204030204" pitchFamily="34" charset="0"/>
                <a:cs typeface="Times New Roman" panose="02020603050405020304" pitchFamily="18" charset="0"/>
              </a:rPr>
              <a:t>Ohjelman yhteydessä on määritelty maakunnan älykkään erikoistumisen kärjet, jotka ovat metsä, vesi, ruoka, matkailu ja hyvinvointi. Kehittämisvaroja kohdistetaan erityisesti näiden toimialojen vahvistamiseen sekä läpileikkaaviin teemoihin, joita ovat:</a:t>
            </a:r>
          </a:p>
          <a:p>
            <a:pPr marL="0" indent="0">
              <a:lnSpc>
                <a:spcPct val="107000"/>
              </a:lnSpc>
              <a:spcAft>
                <a:spcPts val="800"/>
              </a:spcAft>
              <a:buNone/>
            </a:pPr>
            <a:r>
              <a:rPr lang="fi-FI" sz="1800" i="1" dirty="0">
                <a:latin typeface="Calibri" panose="020F0502020204030204" pitchFamily="34" charset="0"/>
                <a:ea typeface="Calibri" panose="020F0502020204030204" pitchFamily="34" charset="0"/>
                <a:cs typeface="Times New Roman" panose="02020603050405020304" pitchFamily="18" charset="0"/>
              </a:rPr>
              <a:t>- Osaamisen vahvistaminen, digitalisaatio, yrittäjyys ja klusterit sekä  vihreä siirtymä</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sz="1100" dirty="0"/>
          </a:p>
        </p:txBody>
      </p:sp>
    </p:spTree>
    <p:extLst>
      <p:ext uri="{BB962C8B-B14F-4D97-AF65-F5344CB8AC3E}">
        <p14:creationId xmlns:p14="http://schemas.microsoft.com/office/powerpoint/2010/main" val="21513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Kuva 28">
            <a:extLst>
              <a:ext uri="{FF2B5EF4-FFF2-40B4-BE49-F238E27FC236}">
                <a16:creationId xmlns:a16="http://schemas.microsoft.com/office/drawing/2014/main" id="{517F4145-1D18-924D-AFBE-8EF046482EF3}"/>
              </a:ext>
            </a:extLst>
          </p:cNvPr>
          <p:cNvPicPr>
            <a:picLocks noChangeAspect="1"/>
          </p:cNvPicPr>
          <p:nvPr/>
        </p:nvPicPr>
        <p:blipFill>
          <a:blip r:embed="rId2"/>
          <a:stretch>
            <a:fillRect/>
          </a:stretch>
        </p:blipFill>
        <p:spPr>
          <a:xfrm>
            <a:off x="5362840" y="2732220"/>
            <a:ext cx="1360366" cy="1315589"/>
          </a:xfrm>
          <a:prstGeom prst="rect">
            <a:avLst/>
          </a:prstGeom>
        </p:spPr>
      </p:pic>
      <p:sp>
        <p:nvSpPr>
          <p:cNvPr id="4" name="Suorakulmio 3">
            <a:extLst>
              <a:ext uri="{FF2B5EF4-FFF2-40B4-BE49-F238E27FC236}">
                <a16:creationId xmlns:a16="http://schemas.microsoft.com/office/drawing/2014/main" id="{937BC36B-B1B3-404B-B8C9-E19F66959846}"/>
              </a:ext>
            </a:extLst>
          </p:cNvPr>
          <p:cNvSpPr/>
          <p:nvPr/>
        </p:nvSpPr>
        <p:spPr>
          <a:xfrm>
            <a:off x="7611270" y="1061545"/>
            <a:ext cx="3448240" cy="2186152"/>
          </a:xfrm>
          <a:prstGeom prst="rect">
            <a:avLst/>
          </a:prstGeom>
          <a:solidFill>
            <a:srgbClr val="AC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484BEE2E-338B-C148-8BC6-CF05179B58AE}"/>
              </a:ext>
            </a:extLst>
          </p:cNvPr>
          <p:cNvSpPr/>
          <p:nvPr/>
        </p:nvSpPr>
        <p:spPr>
          <a:xfrm>
            <a:off x="7611270" y="3900864"/>
            <a:ext cx="3437730" cy="2186152"/>
          </a:xfrm>
          <a:prstGeom prst="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rgbClr val="F9C623"/>
                </a:solidFill>
              </a:ln>
            </a:endParaRPr>
          </a:p>
        </p:txBody>
      </p:sp>
      <p:sp>
        <p:nvSpPr>
          <p:cNvPr id="8" name="Suorakulmio 7">
            <a:extLst>
              <a:ext uri="{FF2B5EF4-FFF2-40B4-BE49-F238E27FC236}">
                <a16:creationId xmlns:a16="http://schemas.microsoft.com/office/drawing/2014/main" id="{5FE0C1D7-E777-9941-AC69-51A0066C0338}"/>
              </a:ext>
            </a:extLst>
          </p:cNvPr>
          <p:cNvSpPr/>
          <p:nvPr/>
        </p:nvSpPr>
        <p:spPr>
          <a:xfrm>
            <a:off x="1121980" y="1061545"/>
            <a:ext cx="3462310" cy="2186152"/>
          </a:xfrm>
          <a:prstGeom prst="rect">
            <a:avLst/>
          </a:prstGeom>
          <a:solidFill>
            <a:srgbClr val="B9D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rgbClr val="F9C623"/>
                </a:solidFill>
              </a:ln>
            </a:endParaRPr>
          </a:p>
        </p:txBody>
      </p:sp>
      <p:sp>
        <p:nvSpPr>
          <p:cNvPr id="10" name="Suorakulmio 9">
            <a:extLst>
              <a:ext uri="{FF2B5EF4-FFF2-40B4-BE49-F238E27FC236}">
                <a16:creationId xmlns:a16="http://schemas.microsoft.com/office/drawing/2014/main" id="{90F95D16-D08F-634F-8276-8E3443E46719}"/>
              </a:ext>
            </a:extLst>
          </p:cNvPr>
          <p:cNvSpPr/>
          <p:nvPr/>
        </p:nvSpPr>
        <p:spPr>
          <a:xfrm>
            <a:off x="1078476" y="4337298"/>
            <a:ext cx="3451801" cy="2186152"/>
          </a:xfrm>
          <a:prstGeom prst="rect">
            <a:avLst/>
          </a:prstGeom>
          <a:solidFill>
            <a:srgbClr val="2338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3377A05A-FAD8-6D4A-9D0A-0CFE0D906CF9}"/>
              </a:ext>
            </a:extLst>
          </p:cNvPr>
          <p:cNvSpPr/>
          <p:nvPr/>
        </p:nvSpPr>
        <p:spPr>
          <a:xfrm>
            <a:off x="3677866" y="3900864"/>
            <a:ext cx="2186152" cy="2186152"/>
          </a:xfrm>
          <a:prstGeom prst="ellipse">
            <a:avLst/>
          </a:prstGeom>
          <a:solidFill>
            <a:schemeClr val="bg1"/>
          </a:solidFill>
          <a:ln w="57150">
            <a:solidFill>
              <a:srgbClr val="ACD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81A770A-F06F-2D43-A436-081313D6DF14}"/>
              </a:ext>
            </a:extLst>
          </p:cNvPr>
          <p:cNvSpPr/>
          <p:nvPr/>
        </p:nvSpPr>
        <p:spPr>
          <a:xfrm>
            <a:off x="6317472" y="1061545"/>
            <a:ext cx="2186152" cy="2186152"/>
          </a:xfrm>
          <a:prstGeom prst="ellipse">
            <a:avLst/>
          </a:prstGeom>
          <a:solidFill>
            <a:schemeClr val="bg1"/>
          </a:solidFill>
          <a:ln w="57150">
            <a:solidFill>
              <a:srgbClr val="00A3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B442DBB7-4035-B64F-B221-911C0F645CFE}"/>
              </a:ext>
            </a:extLst>
          </p:cNvPr>
          <p:cNvSpPr/>
          <p:nvPr/>
        </p:nvSpPr>
        <p:spPr>
          <a:xfrm>
            <a:off x="3677866" y="1061545"/>
            <a:ext cx="2186152" cy="2186152"/>
          </a:xfrm>
          <a:prstGeom prst="ellipse">
            <a:avLst/>
          </a:prstGeom>
          <a:solidFill>
            <a:schemeClr val="bg1"/>
          </a:solidFill>
          <a:ln w="57150">
            <a:solidFill>
              <a:srgbClr val="00A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0035EF5D-D276-4346-981A-D3E246846D97}"/>
              </a:ext>
            </a:extLst>
          </p:cNvPr>
          <p:cNvSpPr/>
          <p:nvPr/>
        </p:nvSpPr>
        <p:spPr>
          <a:xfrm>
            <a:off x="6327982" y="3900864"/>
            <a:ext cx="2186152" cy="2186152"/>
          </a:xfrm>
          <a:prstGeom prst="ellipse">
            <a:avLst/>
          </a:prstGeom>
          <a:solidFill>
            <a:schemeClr val="bg1"/>
          </a:solidFill>
          <a:ln w="57150">
            <a:solidFill>
              <a:srgbClr val="E99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99A2D7D5-A73E-9346-B07A-6EC341C4BFBA}"/>
              </a:ext>
            </a:extLst>
          </p:cNvPr>
          <p:cNvSpPr txBox="1"/>
          <p:nvPr/>
        </p:nvSpPr>
        <p:spPr>
          <a:xfrm>
            <a:off x="1385888" y="553244"/>
            <a:ext cx="5372100" cy="400110"/>
          </a:xfrm>
          <a:prstGeom prst="rect">
            <a:avLst/>
          </a:prstGeom>
          <a:noFill/>
        </p:spPr>
        <p:txBody>
          <a:bodyPr wrap="square" rtlCol="0">
            <a:spAutoFit/>
          </a:bodyPr>
          <a:lstStyle/>
          <a:p>
            <a:r>
              <a:rPr lang="fi-FI" sz="2000" b="1" dirty="0">
                <a:latin typeface="Times" pitchFamily="2" charset="0"/>
              </a:rPr>
              <a:t>Maakuntaohjelman tavoitteet ja painopisteet</a:t>
            </a:r>
          </a:p>
        </p:txBody>
      </p:sp>
      <p:sp>
        <p:nvSpPr>
          <p:cNvPr id="18" name="Tekstiruutu 17">
            <a:extLst>
              <a:ext uri="{FF2B5EF4-FFF2-40B4-BE49-F238E27FC236}">
                <a16:creationId xmlns:a16="http://schemas.microsoft.com/office/drawing/2014/main" id="{3E24FC04-1C5F-D44A-9C5F-F01FE883EB5B}"/>
              </a:ext>
            </a:extLst>
          </p:cNvPr>
          <p:cNvSpPr txBox="1"/>
          <p:nvPr/>
        </p:nvSpPr>
        <p:spPr>
          <a:xfrm>
            <a:off x="1132490" y="1268760"/>
            <a:ext cx="2439548" cy="1785104"/>
          </a:xfrm>
          <a:prstGeom prst="rect">
            <a:avLst/>
          </a:prstGeom>
          <a:noFill/>
        </p:spPr>
        <p:txBody>
          <a:bodyPr wrap="square" rtlCol="0">
            <a:spAutoFit/>
          </a:bodyPr>
          <a:lstStyle/>
          <a:p>
            <a:pPr marL="171450" indent="-171450">
              <a:buFont typeface="Arial" panose="020B0604020202020204" pitchFamily="34" charset="0"/>
              <a:buChar char="•"/>
            </a:pPr>
            <a:r>
              <a:rPr lang="fi-FI" sz="1100" dirty="0">
                <a:latin typeface="Arial" panose="020B0604020202020204" pitchFamily="34" charset="0"/>
                <a:cs typeface="Arial" panose="020B0604020202020204" pitchFamily="34" charset="0"/>
              </a:rPr>
              <a:t>Toimivat hyvinvointipalvelut</a:t>
            </a:r>
          </a:p>
          <a:p>
            <a:pPr marL="171450" indent="-171450">
              <a:buFont typeface="Arial" panose="020B0604020202020204" pitchFamily="34" charset="0"/>
              <a:buChar char="•"/>
            </a:pPr>
            <a:r>
              <a:rPr lang="fi-FI" sz="1100" dirty="0">
                <a:latin typeface="Arial" panose="020B0604020202020204" pitchFamily="34" charset="0"/>
                <a:cs typeface="Arial" panose="020B0604020202020204" pitchFamily="34" charset="0"/>
              </a:rPr>
              <a:t>Asukkaiden osallisuus ja yhteisöllisyys</a:t>
            </a:r>
          </a:p>
          <a:p>
            <a:pPr marL="171450" indent="-171450">
              <a:buFont typeface="Arial" panose="020B0604020202020204" pitchFamily="34" charset="0"/>
              <a:buChar char="•"/>
            </a:pPr>
            <a:r>
              <a:rPr lang="fi-FI" sz="1100" dirty="0">
                <a:latin typeface="Arial" panose="020B0604020202020204" pitchFamily="34" charset="0"/>
                <a:cs typeface="Arial" panose="020B0604020202020204" pitchFamily="34" charset="0"/>
              </a:rPr>
              <a:t>Ilmiömäinen kulttuuri ja kulttuurikäsityksen muutos</a:t>
            </a:r>
          </a:p>
          <a:p>
            <a:pPr marL="171450" indent="-171450">
              <a:buFont typeface="Arial" panose="020B0604020202020204" pitchFamily="34" charset="0"/>
              <a:buChar char="•"/>
            </a:pPr>
            <a:r>
              <a:rPr lang="fi-FI" sz="1100" dirty="0">
                <a:latin typeface="Arial" panose="020B0604020202020204" pitchFamily="34" charset="0"/>
                <a:cs typeface="Arial" panose="020B0604020202020204" pitchFamily="34" charset="0"/>
              </a:rPr>
              <a:t>Elinympäristön puhtaus ja turvallisuus </a:t>
            </a:r>
          </a:p>
          <a:p>
            <a:pPr marL="171450" indent="-171450">
              <a:buFont typeface="Arial" panose="020B0604020202020204" pitchFamily="34" charset="0"/>
              <a:buChar char="•"/>
            </a:pPr>
            <a:r>
              <a:rPr lang="fi-FI" sz="1100" dirty="0">
                <a:latin typeface="Arial" panose="020B0604020202020204" pitchFamily="34" charset="0"/>
                <a:cs typeface="Arial" panose="020B0604020202020204" pitchFamily="34" charset="0"/>
              </a:rPr>
              <a:t>Saimaan ainutlaatuiset luonto- ja kulttuuriarvot</a:t>
            </a:r>
          </a:p>
          <a:p>
            <a:pPr marL="171450" indent="-171450">
              <a:buFont typeface="Arial" panose="020B0604020202020204" pitchFamily="34" charset="0"/>
              <a:buChar char="•"/>
            </a:pPr>
            <a:r>
              <a:rPr lang="fi-FI" sz="1100" dirty="0">
                <a:latin typeface="Arial" panose="020B0604020202020204" pitchFamily="34" charset="0"/>
                <a:cs typeface="Arial" panose="020B0604020202020204" pitchFamily="34" charset="0"/>
              </a:rPr>
              <a:t>Uudistuva yhdyskuntarakenne</a:t>
            </a:r>
          </a:p>
        </p:txBody>
      </p:sp>
      <p:sp>
        <p:nvSpPr>
          <p:cNvPr id="19" name="Tekstiruutu 18">
            <a:extLst>
              <a:ext uri="{FF2B5EF4-FFF2-40B4-BE49-F238E27FC236}">
                <a16:creationId xmlns:a16="http://schemas.microsoft.com/office/drawing/2014/main" id="{67E218CB-383D-9D46-8581-4DE98F959212}"/>
              </a:ext>
            </a:extLst>
          </p:cNvPr>
          <p:cNvSpPr txBox="1"/>
          <p:nvPr/>
        </p:nvSpPr>
        <p:spPr>
          <a:xfrm>
            <a:off x="1385887" y="4378387"/>
            <a:ext cx="2186152" cy="1938992"/>
          </a:xfrm>
          <a:prstGeom prst="rect">
            <a:avLst/>
          </a:prstGeom>
          <a:noFill/>
        </p:spPr>
        <p:txBody>
          <a:bodyPr wrap="square" rtlCol="0">
            <a:spAutoFit/>
          </a:bodyPr>
          <a:lstStyle/>
          <a:p>
            <a:pPr marL="171450" indent="-171450">
              <a:buFont typeface="Arial" panose="020B0604020202020204" pitchFamily="34" charset="0"/>
              <a:buChar char="•"/>
            </a:pPr>
            <a:r>
              <a:rPr lang="fi-FI" sz="1000" dirty="0">
                <a:solidFill>
                  <a:schemeClr val="bg1"/>
                </a:solidFill>
                <a:latin typeface="Arial" panose="020B0604020202020204" pitchFamily="34" charset="0"/>
                <a:cs typeface="Arial" panose="020B0604020202020204" pitchFamily="34" charset="0"/>
              </a:rPr>
              <a:t>Vahva profiloituminen Suomessa ja kansainvälisesti</a:t>
            </a:r>
          </a:p>
          <a:p>
            <a:pPr marL="171450" indent="-171450">
              <a:buFont typeface="Arial" panose="020B0604020202020204" pitchFamily="34" charset="0"/>
              <a:buChar char="•"/>
            </a:pPr>
            <a:r>
              <a:rPr lang="fi-FI" sz="1000" dirty="0">
                <a:solidFill>
                  <a:schemeClr val="bg1"/>
                </a:solidFill>
                <a:latin typeface="Arial" panose="020B0604020202020204" pitchFamily="34" charset="0"/>
                <a:cs typeface="Arial" panose="020B0604020202020204" pitchFamily="34" charset="0"/>
              </a:rPr>
              <a:t>Yhteistyöhakuinen Etelä-Savo on arvostettu ja haluttu kumppani</a:t>
            </a:r>
          </a:p>
          <a:p>
            <a:pPr marL="171450" indent="-171450">
              <a:buFont typeface="Arial" panose="020B0604020202020204" pitchFamily="34" charset="0"/>
              <a:buChar char="•"/>
            </a:pPr>
            <a:r>
              <a:rPr lang="fi-FI" sz="1000" dirty="0">
                <a:solidFill>
                  <a:schemeClr val="bg1"/>
                </a:solidFill>
                <a:latin typeface="Arial" panose="020B0604020202020204" pitchFamily="34" charset="0"/>
                <a:cs typeface="Arial" panose="020B0604020202020204" pitchFamily="34" charset="0"/>
              </a:rPr>
              <a:t>Oikea-aikainen ja vaikuttava viestintä – oma erityislaatuisuus ja vahvuudet näkyviin</a:t>
            </a:r>
          </a:p>
          <a:p>
            <a:pPr marL="171450" indent="-171450">
              <a:buFont typeface="Arial" panose="020B0604020202020204" pitchFamily="34" charset="0"/>
              <a:buChar char="•"/>
            </a:pPr>
            <a:r>
              <a:rPr lang="fi-FI" sz="1000" dirty="0">
                <a:solidFill>
                  <a:schemeClr val="bg1"/>
                </a:solidFill>
                <a:latin typeface="Arial" panose="020B0604020202020204" pitchFamily="34" charset="0"/>
                <a:cs typeface="Arial" panose="020B0604020202020204" pitchFamily="34" charset="0"/>
              </a:rPr>
              <a:t>Yhteinen tahto ja tuloksellinen yhdessä tekeminen</a:t>
            </a:r>
          </a:p>
          <a:p>
            <a:pPr marL="171450" indent="-171450">
              <a:buFont typeface="Arial" panose="020B0604020202020204" pitchFamily="34" charset="0"/>
              <a:buChar char="•"/>
            </a:pPr>
            <a:r>
              <a:rPr lang="fi-FI" sz="1000" dirty="0">
                <a:solidFill>
                  <a:schemeClr val="bg1"/>
                </a:solidFill>
                <a:latin typeface="Arial" panose="020B0604020202020204" pitchFamily="34" charset="0"/>
                <a:cs typeface="Arial" panose="020B0604020202020204" pitchFamily="34" charset="0"/>
              </a:rPr>
              <a:t>Järjestötoiminnan vahva osallisuus</a:t>
            </a:r>
          </a:p>
        </p:txBody>
      </p:sp>
      <p:sp>
        <p:nvSpPr>
          <p:cNvPr id="20" name="Tekstiruutu 19">
            <a:extLst>
              <a:ext uri="{FF2B5EF4-FFF2-40B4-BE49-F238E27FC236}">
                <a16:creationId xmlns:a16="http://schemas.microsoft.com/office/drawing/2014/main" id="{E2B5D96C-37D8-F24A-9DE2-DA1AB85D89BF}"/>
              </a:ext>
            </a:extLst>
          </p:cNvPr>
          <p:cNvSpPr txBox="1"/>
          <p:nvPr/>
        </p:nvSpPr>
        <p:spPr>
          <a:xfrm>
            <a:off x="8497916" y="584930"/>
            <a:ext cx="2516215" cy="2862322"/>
          </a:xfrm>
          <a:prstGeom prst="rect">
            <a:avLst/>
          </a:prstGeom>
          <a:noFill/>
        </p:spPr>
        <p:txBody>
          <a:bodyPr wrap="square" rtlCol="0">
            <a:spAutoFit/>
          </a:bodyPr>
          <a:lstStyle/>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Koulutus- ja osaamistarpeiden ennakointi yritysten ja yhteiskunnan tarpeisiin sekä monipuoliset koulutusmahdollisuudet</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Metsä, Ruoka, Vesi – vahvat klusterit ja TKI-alustat, yritysten liiketoiminta-osaaminen, digitaalisuus</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Kiertotalous ja uudet vähähiiliset energiaratkaisut</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Uudet puupohjaiset tuotteet ja puunjalostuksen prosessiteknologiat, puurakentaminen</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Kestävät vähähiiliset </a:t>
            </a:r>
            <a:r>
              <a:rPr lang="fi-FI" sz="1000" dirty="0" err="1">
                <a:latin typeface="Arial" panose="020B0604020202020204" pitchFamily="34" charset="0"/>
                <a:cs typeface="Arial" panose="020B0604020202020204" pitchFamily="34" charset="0"/>
              </a:rPr>
              <a:t>ruokajärjestel-mät</a:t>
            </a:r>
            <a:r>
              <a:rPr lang="fi-FI" sz="1000" dirty="0">
                <a:latin typeface="Arial" panose="020B0604020202020204" pitchFamily="34" charset="0"/>
                <a:cs typeface="Arial" panose="020B0604020202020204" pitchFamily="34" charset="0"/>
              </a:rPr>
              <a:t>, jatko-jalostus ja brändäys, luomu </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Saimaa kehitysalustana – yhdessä lisää bisnestä ja hyvinvointia</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Puhtaan veden teknologiat, vesikiertotalous ja vesiliiketoiminta</a:t>
            </a:r>
          </a:p>
        </p:txBody>
      </p:sp>
      <p:sp>
        <p:nvSpPr>
          <p:cNvPr id="21" name="Tekstiruutu 20">
            <a:extLst>
              <a:ext uri="{FF2B5EF4-FFF2-40B4-BE49-F238E27FC236}">
                <a16:creationId xmlns:a16="http://schemas.microsoft.com/office/drawing/2014/main" id="{DE7D11A0-298F-0743-89FC-911785ED9DE6}"/>
              </a:ext>
            </a:extLst>
          </p:cNvPr>
          <p:cNvSpPr txBox="1"/>
          <p:nvPr/>
        </p:nvSpPr>
        <p:spPr>
          <a:xfrm>
            <a:off x="8562838" y="4378387"/>
            <a:ext cx="2486162" cy="1477328"/>
          </a:xfrm>
          <a:prstGeom prst="rect">
            <a:avLst/>
          </a:prstGeom>
          <a:noFill/>
        </p:spPr>
        <p:txBody>
          <a:bodyPr wrap="square" rtlCol="0">
            <a:spAutoFit/>
          </a:bodyPr>
          <a:lstStyle/>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Asukkaiden ja yritysten tarpeisiin vastaava liikennejärjestelmä</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Vaikuttaminen valtion väyläverkon kehittämiseen ja ylläpitoon</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Alemman tieverkon korjausvelan vähentäminen</a:t>
            </a:r>
          </a:p>
          <a:p>
            <a:pPr marL="171450" indent="-171450">
              <a:buFont typeface="Arial" panose="020B0604020202020204" pitchFamily="34" charset="0"/>
              <a:buChar char="•"/>
            </a:pPr>
            <a:r>
              <a:rPr lang="fi-FI" sz="1000" dirty="0">
                <a:latin typeface="Arial" panose="020B0604020202020204" pitchFamily="34" charset="0"/>
                <a:cs typeface="Arial" panose="020B0604020202020204" pitchFamily="34" charset="0"/>
              </a:rPr>
              <a:t>Tavoitteellinen tietoliikenneverkko ja digitaaliset palvelut mahdollistavat monipaikkaisen asumisen ja työnteon</a:t>
            </a:r>
          </a:p>
        </p:txBody>
      </p:sp>
      <p:sp>
        <p:nvSpPr>
          <p:cNvPr id="22" name="Tekstiruutu 21">
            <a:extLst>
              <a:ext uri="{FF2B5EF4-FFF2-40B4-BE49-F238E27FC236}">
                <a16:creationId xmlns:a16="http://schemas.microsoft.com/office/drawing/2014/main" id="{DAA52F75-A0D2-FB43-971E-06B50B93B33A}"/>
              </a:ext>
            </a:extLst>
          </p:cNvPr>
          <p:cNvSpPr txBox="1"/>
          <p:nvPr/>
        </p:nvSpPr>
        <p:spPr>
          <a:xfrm>
            <a:off x="3881105" y="1569816"/>
            <a:ext cx="1800226" cy="1200329"/>
          </a:xfrm>
          <a:prstGeom prst="rect">
            <a:avLst/>
          </a:prstGeom>
          <a:noFill/>
        </p:spPr>
        <p:txBody>
          <a:bodyPr wrap="square" rtlCol="0">
            <a:spAutoFit/>
          </a:bodyPr>
          <a:lstStyle/>
          <a:p>
            <a:pPr algn="ctr"/>
            <a:r>
              <a:rPr lang="fi-FI" sz="900" dirty="0">
                <a:latin typeface="Arial" panose="020B0604020202020204" pitchFamily="34" charset="0"/>
                <a:cs typeface="Arial" panose="020B0604020202020204" pitchFamily="34" charset="0"/>
              </a:rPr>
              <a:t>HYVINVOIVAT IHMISET</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JA HYVÄ YMPÄRISTÖ</a:t>
            </a:r>
          </a:p>
          <a:p>
            <a:pPr algn="ctr"/>
            <a:r>
              <a:rPr lang="fi-FI" sz="900" dirty="0">
                <a:latin typeface="Arial" panose="020B0604020202020204" pitchFamily="34" charset="0"/>
                <a:cs typeface="Arial" panose="020B0604020202020204" pitchFamily="34" charset="0"/>
              </a:rPr>
              <a:t>Ilmastonmuutoksen uudet</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ratkaisut, arjen sujuvuus,</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kaikki mukana, kulttuurista</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virtaa, vastuullisuus,</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vähemmällä enemmän ja</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puhtaammin</a:t>
            </a:r>
          </a:p>
        </p:txBody>
      </p:sp>
      <p:sp>
        <p:nvSpPr>
          <p:cNvPr id="23" name="Tekstiruutu 22">
            <a:extLst>
              <a:ext uri="{FF2B5EF4-FFF2-40B4-BE49-F238E27FC236}">
                <a16:creationId xmlns:a16="http://schemas.microsoft.com/office/drawing/2014/main" id="{6811D1CB-F39C-0E4A-AA40-0A3117304ABA}"/>
              </a:ext>
            </a:extLst>
          </p:cNvPr>
          <p:cNvSpPr txBox="1"/>
          <p:nvPr/>
        </p:nvSpPr>
        <p:spPr>
          <a:xfrm>
            <a:off x="3870829" y="4511716"/>
            <a:ext cx="1800226" cy="923330"/>
          </a:xfrm>
          <a:prstGeom prst="rect">
            <a:avLst/>
          </a:prstGeom>
          <a:noFill/>
        </p:spPr>
        <p:txBody>
          <a:bodyPr wrap="square" rtlCol="0">
            <a:spAutoFit/>
          </a:bodyPr>
          <a:lstStyle/>
          <a:p>
            <a:pPr algn="ctr"/>
            <a:r>
              <a:rPr lang="fi-FI" sz="900" dirty="0">
                <a:latin typeface="Arial" panose="020B0604020202020204" pitchFamily="34" charset="0"/>
                <a:cs typeface="Arial" panose="020B0604020202020204" pitchFamily="34" charset="0"/>
              </a:rPr>
              <a:t>TULOKSELLINEN OMA TEKEMINEN JA YHTEISTYÖ</a:t>
            </a:r>
          </a:p>
          <a:p>
            <a:pPr algn="ctr"/>
            <a:r>
              <a:rPr lang="fi-FI" sz="900" dirty="0">
                <a:latin typeface="Arial" panose="020B0604020202020204" pitchFamily="34" charset="0"/>
                <a:cs typeface="Arial" panose="020B0604020202020204" pitchFamily="34" charset="0"/>
              </a:rPr>
              <a:t>Aktiivinen viestintä,</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laaja näkyvyys ja tunnettuus,</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Etelä-Savo osana kansallisia ja globaaleja verkostoja</a:t>
            </a:r>
          </a:p>
        </p:txBody>
      </p:sp>
      <p:sp>
        <p:nvSpPr>
          <p:cNvPr id="24" name="Tekstiruutu 23">
            <a:extLst>
              <a:ext uri="{FF2B5EF4-FFF2-40B4-BE49-F238E27FC236}">
                <a16:creationId xmlns:a16="http://schemas.microsoft.com/office/drawing/2014/main" id="{9703218E-270B-B848-A807-F968939EE8A3}"/>
              </a:ext>
            </a:extLst>
          </p:cNvPr>
          <p:cNvSpPr txBox="1"/>
          <p:nvPr/>
        </p:nvSpPr>
        <p:spPr>
          <a:xfrm>
            <a:off x="6520945" y="1640269"/>
            <a:ext cx="1800226" cy="923330"/>
          </a:xfrm>
          <a:prstGeom prst="rect">
            <a:avLst/>
          </a:prstGeom>
          <a:noFill/>
        </p:spPr>
        <p:txBody>
          <a:bodyPr wrap="square" rtlCol="0">
            <a:spAutoFit/>
          </a:bodyPr>
          <a:lstStyle/>
          <a:p>
            <a:pPr algn="ctr"/>
            <a:r>
              <a:rPr lang="fi-FI" sz="900" dirty="0">
                <a:latin typeface="Arial" panose="020B0604020202020204" pitchFamily="34" charset="0"/>
                <a:cs typeface="Arial" panose="020B0604020202020204" pitchFamily="34" charset="0"/>
              </a:rPr>
              <a:t>UUDISTUVAT</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ELINKEINOT JA</a:t>
            </a:r>
          </a:p>
          <a:p>
            <a:pPr algn="ctr"/>
            <a:r>
              <a:rPr lang="fi-FI" sz="900" dirty="0">
                <a:latin typeface="Arial" panose="020B0604020202020204" pitchFamily="34" charset="0"/>
                <a:cs typeface="Arial" panose="020B0604020202020204" pitchFamily="34" charset="0"/>
              </a:rPr>
              <a:t>TKI-TOIMINTA</a:t>
            </a:r>
          </a:p>
          <a:p>
            <a:pPr algn="ctr"/>
            <a:r>
              <a:rPr lang="fi-FI" sz="900" dirty="0">
                <a:latin typeface="Arial" panose="020B0604020202020204" pitchFamily="34" charset="0"/>
                <a:cs typeface="Arial" panose="020B0604020202020204" pitchFamily="34" charset="0"/>
              </a:rPr>
              <a:t>Kilpailukykyiset yritykset,</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innovatiivinen TKI-toiminta ja vihreä kasvu, osaava työvoima</a:t>
            </a:r>
          </a:p>
        </p:txBody>
      </p:sp>
      <p:sp>
        <p:nvSpPr>
          <p:cNvPr id="25" name="Tekstiruutu 24">
            <a:extLst>
              <a:ext uri="{FF2B5EF4-FFF2-40B4-BE49-F238E27FC236}">
                <a16:creationId xmlns:a16="http://schemas.microsoft.com/office/drawing/2014/main" id="{8A5E2B66-75BA-BC4C-935D-872AB41DBF64}"/>
              </a:ext>
            </a:extLst>
          </p:cNvPr>
          <p:cNvSpPr txBox="1"/>
          <p:nvPr/>
        </p:nvSpPr>
        <p:spPr>
          <a:xfrm>
            <a:off x="6520945" y="4507044"/>
            <a:ext cx="1800226" cy="923330"/>
          </a:xfrm>
          <a:prstGeom prst="rect">
            <a:avLst/>
          </a:prstGeom>
          <a:noFill/>
        </p:spPr>
        <p:txBody>
          <a:bodyPr wrap="square" rtlCol="0">
            <a:spAutoFit/>
          </a:bodyPr>
          <a:lstStyle/>
          <a:p>
            <a:pPr algn="ctr"/>
            <a:r>
              <a:rPr lang="fi-FI" sz="900" dirty="0">
                <a:latin typeface="Arial" panose="020B0604020202020204" pitchFamily="34" charset="0"/>
                <a:cs typeface="Arial" panose="020B0604020202020204" pitchFamily="34" charset="0"/>
              </a:rPr>
              <a:t>HYVÄ FYYSINEN</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JA DIGITAALINEN</a:t>
            </a:r>
          </a:p>
          <a:p>
            <a:pPr algn="ctr"/>
            <a:r>
              <a:rPr lang="fi-FI" sz="900" dirty="0">
                <a:latin typeface="Arial" panose="020B0604020202020204" pitchFamily="34" charset="0"/>
                <a:cs typeface="Arial" panose="020B0604020202020204" pitchFamily="34" charset="0"/>
              </a:rPr>
              <a:t>SAAVUTETTAVUUS</a:t>
            </a:r>
            <a:br>
              <a:rPr lang="fi-FI" sz="900" dirty="0">
                <a:latin typeface="Arial" panose="020B0604020202020204" pitchFamily="34" charset="0"/>
                <a:cs typeface="Arial" panose="020B0604020202020204" pitchFamily="34" charset="0"/>
              </a:rPr>
            </a:br>
            <a:r>
              <a:rPr lang="fi-FI" sz="900" dirty="0">
                <a:latin typeface="Arial" panose="020B0604020202020204" pitchFamily="34" charset="0"/>
                <a:cs typeface="Arial" panose="020B0604020202020204" pitchFamily="34" charset="0"/>
              </a:rPr>
              <a:t>Toimivat liikenne- ja </a:t>
            </a:r>
          </a:p>
          <a:p>
            <a:pPr algn="ctr"/>
            <a:r>
              <a:rPr lang="fi-FI" sz="900" dirty="0">
                <a:latin typeface="Arial" panose="020B0604020202020204" pitchFamily="34" charset="0"/>
                <a:cs typeface="Arial" panose="020B0604020202020204" pitchFamily="34" charset="0"/>
              </a:rPr>
              <a:t>viestintäyhteydet, sujuvat liikenne- ja digipalvelut</a:t>
            </a:r>
          </a:p>
        </p:txBody>
      </p:sp>
    </p:spTree>
    <p:extLst>
      <p:ext uri="{BB962C8B-B14F-4D97-AF65-F5344CB8AC3E}">
        <p14:creationId xmlns:p14="http://schemas.microsoft.com/office/powerpoint/2010/main" val="51795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0DC426-1702-017A-D497-0548E005DEC1}"/>
              </a:ext>
            </a:extLst>
          </p:cNvPr>
          <p:cNvSpPr>
            <a:spLocks noGrp="1"/>
          </p:cNvSpPr>
          <p:nvPr>
            <p:ph type="ctrTitle"/>
          </p:nvPr>
        </p:nvSpPr>
        <p:spPr/>
        <p:txBody>
          <a:bodyPr/>
          <a:lstStyle/>
          <a:p>
            <a:endParaRPr lang="fi-FI"/>
          </a:p>
        </p:txBody>
      </p:sp>
      <p:pic>
        <p:nvPicPr>
          <p:cNvPr id="4" name="Kuva 3">
            <a:extLst>
              <a:ext uri="{FF2B5EF4-FFF2-40B4-BE49-F238E27FC236}">
                <a16:creationId xmlns:a16="http://schemas.microsoft.com/office/drawing/2014/main" id="{7D890ECF-53C0-5AE2-0289-90ED04C47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87" y="733425"/>
            <a:ext cx="10487025" cy="5391150"/>
          </a:xfrm>
          <a:prstGeom prst="rect">
            <a:avLst/>
          </a:prstGeom>
        </p:spPr>
      </p:pic>
    </p:spTree>
    <p:extLst>
      <p:ext uri="{BB962C8B-B14F-4D97-AF65-F5344CB8AC3E}">
        <p14:creationId xmlns:p14="http://schemas.microsoft.com/office/powerpoint/2010/main" val="132332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A0A954-71C6-4BAB-BF27-052254693EF6}"/>
              </a:ext>
            </a:extLst>
          </p:cNvPr>
          <p:cNvSpPr>
            <a:spLocks noGrp="1"/>
          </p:cNvSpPr>
          <p:nvPr>
            <p:ph type="title"/>
          </p:nvPr>
        </p:nvSpPr>
        <p:spPr>
          <a:xfrm>
            <a:off x="2423592" y="404664"/>
            <a:ext cx="8640960" cy="1368152"/>
          </a:xfrm>
        </p:spPr>
        <p:txBody>
          <a:bodyPr/>
          <a:lstStyle/>
          <a:p>
            <a:r>
              <a:rPr lang="fi-FI" sz="4000" b="1" dirty="0">
                <a:effectLst/>
                <a:latin typeface="Calibri" panose="020F0502020204030204" pitchFamily="34" charset="0"/>
                <a:ea typeface="Calibri" panose="020F0502020204030204" pitchFamily="34" charset="0"/>
                <a:cs typeface="Times New Roman" panose="02020603050405020304" pitchFamily="18" charset="0"/>
              </a:rPr>
              <a:t>Maakuntien omaehtoisen kehittämisen määräraha</a:t>
            </a:r>
            <a:r>
              <a:rPr lang="fi-FI" sz="4000" dirty="0">
                <a:effectLst/>
                <a:latin typeface="Calibri" panose="020F0502020204030204" pitchFamily="34" charset="0"/>
                <a:ea typeface="Calibri" panose="020F0502020204030204" pitchFamily="34" charset="0"/>
                <a:cs typeface="Times New Roman" panose="02020603050405020304" pitchFamily="18" charset="0"/>
              </a:rPr>
              <a:t> (MOKRA)</a:t>
            </a:r>
            <a:endParaRPr lang="fi-FI" dirty="0"/>
          </a:p>
        </p:txBody>
      </p:sp>
      <p:sp>
        <p:nvSpPr>
          <p:cNvPr id="3" name="Sisällön paikkamerkki 2">
            <a:extLst>
              <a:ext uri="{FF2B5EF4-FFF2-40B4-BE49-F238E27FC236}">
                <a16:creationId xmlns:a16="http://schemas.microsoft.com/office/drawing/2014/main" id="{1628380F-EA92-4409-8E07-6FBDC6A9B7FD}"/>
              </a:ext>
            </a:extLst>
          </p:cNvPr>
          <p:cNvSpPr>
            <a:spLocks noGrp="1"/>
          </p:cNvSpPr>
          <p:nvPr>
            <p:ph idx="1"/>
          </p:nvPr>
        </p:nvSpPr>
        <p:spPr>
          <a:xfrm>
            <a:off x="3503712" y="2348880"/>
            <a:ext cx="8298000" cy="4104456"/>
          </a:xfrm>
        </p:spPr>
        <p:txBody>
          <a:bodyPr>
            <a:normAutofit lnSpcReduction="10000"/>
          </a:bodyPr>
          <a:lstStyle/>
          <a:p>
            <a:pPr>
              <a:buFont typeface="Wingdings" panose="05000000000000000000" pitchFamily="2" charset="2"/>
              <a:buChar char="q"/>
            </a:pPr>
            <a:r>
              <a:rPr lang="fi-FI" sz="2000" dirty="0">
                <a:effectLst/>
                <a:latin typeface="Calibri" panose="020F0502020204030204" pitchFamily="34" charset="0"/>
                <a:ea typeface="Calibri" panose="020F0502020204030204" pitchFamily="34" charset="0"/>
                <a:cs typeface="Times New Roman" panose="02020603050405020304" pitchFamily="18" charset="0"/>
              </a:rPr>
              <a:t> käytetään maakuntien liittojen päätösten mukaisesti hallituksen </a:t>
            </a:r>
            <a:r>
              <a:rPr lang="fi-FI" sz="2100" dirty="0">
                <a:latin typeface="Calibri" panose="020F0502020204030204" pitchFamily="34" charset="0"/>
                <a:cs typeface="Times New Roman" panose="02020603050405020304" pitchFamily="18" charset="0"/>
              </a:rPr>
              <a:t>aluekehittämispäätöstä</a:t>
            </a:r>
            <a:r>
              <a:rPr lang="fi-FI" sz="2000" dirty="0">
                <a:effectLst/>
                <a:latin typeface="Calibri" panose="020F0502020204030204" pitchFamily="34" charset="0"/>
                <a:ea typeface="Calibri" panose="020F0502020204030204" pitchFamily="34" charset="0"/>
                <a:cs typeface="Times New Roman" panose="02020603050405020304" pitchFamily="18" charset="0"/>
              </a:rPr>
              <a:t> ja maakuntaohjelmien toimeenpanoa edistäviin kohteisiin </a:t>
            </a:r>
            <a:endParaRPr lang="fi-FI"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i-FI" sz="2000" dirty="0">
                <a:effectLst/>
                <a:latin typeface="Calibri" panose="020F0502020204030204" pitchFamily="34" charset="0"/>
                <a:ea typeface="Calibri" panose="020F0502020204030204" pitchFamily="34" charset="0"/>
                <a:cs typeface="Times New Roman" panose="02020603050405020304" pitchFamily="18" charset="0"/>
              </a:rPr>
              <a:t>myöntövaltuutta jäljellä  </a:t>
            </a:r>
            <a:r>
              <a:rPr lang="fi-FI" sz="1800" dirty="0">
                <a:effectLst/>
                <a:latin typeface="Calibri" panose="020F0502020204030204" pitchFamily="34" charset="0"/>
                <a:ea typeface="Times New Roman" panose="02020603050405020304" pitchFamily="18" charset="0"/>
              </a:rPr>
              <a:t>216 238 </a:t>
            </a:r>
            <a:r>
              <a:rPr lang="fi-FI" sz="2000" dirty="0">
                <a:effectLst/>
                <a:latin typeface="Calibri" panose="020F0502020204030204" pitchFamily="34" charset="0"/>
                <a:ea typeface="Calibri" panose="020F0502020204030204" pitchFamily="34" charset="0"/>
                <a:cs typeface="Times New Roman" panose="02020603050405020304" pitchFamily="18" charset="0"/>
              </a:rPr>
              <a:t>e</a:t>
            </a:r>
          </a:p>
          <a:p>
            <a:pPr marL="0" indent="0">
              <a:buNone/>
            </a:pPr>
            <a:endParaRPr lang="fi-FI" dirty="0">
              <a:solidFill>
                <a:schemeClr val="bg2">
                  <a:lumMod val="50000"/>
                </a:schemeClr>
              </a:solidFill>
              <a:latin typeface="Calibri" panose="020F0502020204030204"/>
              <a:ea typeface="+mn-lt"/>
              <a:cs typeface="Calibri" panose="020F0502020204030204"/>
            </a:endParaRPr>
          </a:p>
          <a:p>
            <a:pPr>
              <a:buFont typeface="Wingdings" panose="05000000000000000000" pitchFamily="2" charset="2"/>
              <a:buChar char="q"/>
            </a:pPr>
            <a:r>
              <a:rPr lang="fi-FI" i="1" dirty="0">
                <a:effectLst/>
                <a:latin typeface="Calibri" panose="020F0502020204030204" pitchFamily="34" charset="0"/>
                <a:ea typeface="Calibri" panose="020F0502020204030204" pitchFamily="34" charset="0"/>
                <a:cs typeface="Times New Roman" panose="02020603050405020304" pitchFamily="18" charset="0"/>
              </a:rPr>
              <a:t> avataan haettavaksi 1.7.2022 lukien ja hakijoita voivat olla</a:t>
            </a:r>
            <a:r>
              <a:rPr lang="fi-FI"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i="1" dirty="0">
                <a:effectLst/>
                <a:latin typeface="Calibri" panose="020F0502020204030204" pitchFamily="34" charset="0"/>
                <a:ea typeface="Calibri" panose="020F0502020204030204" pitchFamily="34" charset="0"/>
                <a:cs typeface="Times New Roman" panose="02020603050405020304" pitchFamily="18" charset="0"/>
              </a:rPr>
              <a:t>Julkisoikeudelliset yhteisöt ja yksityisoikeudelliset oikeushenkilöt. Edellä mainittua ovat mm. tutkimus- ja koulutusorganisaatiot, elinkeinojen kehittämisorganisaatiot, julkisomisteiset teknologia- ja osaamiskeskukset, kunnat ja muut julkisyhteisöt sekä yhdistykset. </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fi-FI" dirty="0">
              <a:solidFill>
                <a:schemeClr val="bg2">
                  <a:lumMod val="50000"/>
                </a:schemeClr>
              </a:solidFill>
              <a:latin typeface="Calibri" panose="020F0502020204030204"/>
              <a:ea typeface="+mn-lt"/>
              <a:cs typeface="Calibri" panose="020F0502020204030204"/>
            </a:endParaRPr>
          </a:p>
          <a:p>
            <a:pPr>
              <a:buFont typeface="Wingdings" panose="05000000000000000000" pitchFamily="2" charset="2"/>
              <a:buChar char="q"/>
            </a:pPr>
            <a:r>
              <a:rPr lang="fi-FI" dirty="0">
                <a:latin typeface="Calibri" panose="020F0502020204030204" pitchFamily="34" charset="0"/>
                <a:cs typeface="Times New Roman" panose="02020603050405020304" pitchFamily="18" charset="0"/>
              </a:rPr>
              <a:t> kohdistetaan</a:t>
            </a:r>
            <a:r>
              <a:rPr lang="fi-FI" sz="2000" dirty="0">
                <a:latin typeface="Calibri" panose="020F0502020204030204" pitchFamily="34" charset="0"/>
                <a:cs typeface="Times New Roman" panose="02020603050405020304" pitchFamily="18" charset="0"/>
              </a:rPr>
              <a:t> pieniin esiselvityksiin (30 000- 50 000 e), joilla edistetään älykkään erikoistumisen mukaisia tavoitteita ja maakunnallista yhteistyötä</a:t>
            </a:r>
            <a:endParaRPr lang="fi-FI" dirty="0">
              <a:solidFill>
                <a:schemeClr val="bg2">
                  <a:lumMod val="50000"/>
                </a:schemeClr>
              </a:solidFill>
              <a:latin typeface="Calibri" panose="020F0502020204030204"/>
              <a:ea typeface="+mn-lt"/>
              <a:cs typeface="Calibri" panose="020F0502020204030204"/>
            </a:endParaRPr>
          </a:p>
          <a:p>
            <a:pPr marL="0" indent="0">
              <a:buNone/>
            </a:pPr>
            <a:endParaRPr lang="fi-FI" dirty="0">
              <a:solidFill>
                <a:schemeClr val="bg2">
                  <a:lumMod val="50000"/>
                </a:schemeClr>
              </a:solidFill>
              <a:latin typeface="Calibri" panose="020F0502020204030204"/>
              <a:ea typeface="+mn-lt"/>
              <a:cs typeface="Calibri" panose="020F0502020204030204"/>
            </a:endParaRPr>
          </a:p>
          <a:p>
            <a:pPr>
              <a:buFont typeface="Wingdings" panose="05000000000000000000" pitchFamily="2" charset="2"/>
              <a:buChar char="q"/>
            </a:pPr>
            <a:endParaRPr lang="fi-FI" dirty="0">
              <a:latin typeface="Calibri" panose="020F0502020204030204"/>
              <a:ea typeface="+mn-lt"/>
              <a:cs typeface="Calibri" panose="020F0502020204030204"/>
            </a:endParaRPr>
          </a:p>
          <a:p>
            <a:pPr>
              <a:buFontTx/>
              <a:buChar char="-"/>
            </a:pPr>
            <a:endParaRPr lang="fi-FI" dirty="0"/>
          </a:p>
        </p:txBody>
      </p:sp>
    </p:spTree>
    <p:extLst>
      <p:ext uri="{BB962C8B-B14F-4D97-AF65-F5344CB8AC3E}">
        <p14:creationId xmlns:p14="http://schemas.microsoft.com/office/powerpoint/2010/main" val="18466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6F31A-9112-4051-8D69-20AEACF3D86C}"/>
              </a:ext>
            </a:extLst>
          </p:cNvPr>
          <p:cNvSpPr>
            <a:spLocks noGrp="1"/>
          </p:cNvSpPr>
          <p:nvPr>
            <p:ph type="title"/>
          </p:nvPr>
        </p:nvSpPr>
        <p:spPr>
          <a:xfrm>
            <a:off x="3503712" y="1124744"/>
            <a:ext cx="8298000" cy="1080120"/>
          </a:xfrm>
        </p:spPr>
        <p:txBody>
          <a:bodyPr/>
          <a:lstStyle/>
          <a:p>
            <a:r>
              <a:rPr lang="fi-FI" sz="3200" dirty="0"/>
              <a:t>Alueellisiin innovaatioihin ja kokeiluihin tarkoitettu määräraha (AIKO)</a:t>
            </a:r>
          </a:p>
        </p:txBody>
      </p:sp>
      <p:sp>
        <p:nvSpPr>
          <p:cNvPr id="3" name="Sisällön paikkamerkki 2">
            <a:extLst>
              <a:ext uri="{FF2B5EF4-FFF2-40B4-BE49-F238E27FC236}">
                <a16:creationId xmlns:a16="http://schemas.microsoft.com/office/drawing/2014/main" id="{B86B109E-2A2B-49B2-878D-286A9E774EA4}"/>
              </a:ext>
            </a:extLst>
          </p:cNvPr>
          <p:cNvSpPr>
            <a:spLocks noGrp="1"/>
          </p:cNvSpPr>
          <p:nvPr>
            <p:ph idx="1"/>
          </p:nvPr>
        </p:nvSpPr>
        <p:spPr>
          <a:xfrm>
            <a:off x="3503712" y="2348880"/>
            <a:ext cx="8298000" cy="3744416"/>
          </a:xfrm>
        </p:spPr>
        <p:txBody>
          <a:bodyPr>
            <a:normAutofit/>
          </a:bodyPr>
          <a:lstStyle/>
          <a:p>
            <a:pPr marL="0" indent="0">
              <a:buNone/>
            </a:pPr>
            <a:br>
              <a:rPr lang="fi-FI" dirty="0">
                <a:solidFill>
                  <a:srgbClr val="000000"/>
                </a:solidFill>
                <a:latin typeface="Calibri" panose="020F0502020204030204" pitchFamily="34" charset="0"/>
              </a:rPr>
            </a:br>
            <a:endParaRPr lang="fi-FI" dirty="0">
              <a:solidFill>
                <a:schemeClr val="accent3">
                  <a:lumMod val="75000"/>
                </a:schemeClr>
              </a:solidFill>
            </a:endParaRPr>
          </a:p>
        </p:txBody>
      </p:sp>
      <p:sp>
        <p:nvSpPr>
          <p:cNvPr id="5" name="Tekstiruutu 4">
            <a:extLst>
              <a:ext uri="{FF2B5EF4-FFF2-40B4-BE49-F238E27FC236}">
                <a16:creationId xmlns:a16="http://schemas.microsoft.com/office/drawing/2014/main" id="{DCCAEA99-8454-BC58-8C06-C29D2386262D}"/>
              </a:ext>
            </a:extLst>
          </p:cNvPr>
          <p:cNvSpPr txBox="1"/>
          <p:nvPr/>
        </p:nvSpPr>
        <p:spPr>
          <a:xfrm>
            <a:off x="3503712" y="2136339"/>
            <a:ext cx="7632847" cy="3416320"/>
          </a:xfrm>
          <a:prstGeom prst="rect">
            <a:avLst/>
          </a:prstGeom>
          <a:noFill/>
        </p:spPr>
        <p:txBody>
          <a:bodyPr wrap="square">
            <a:spAutoFit/>
          </a:bodyPr>
          <a:lstStyle/>
          <a:p>
            <a:pPr marL="285750" indent="-285750">
              <a:buFont typeface="Wingdings" panose="05000000000000000000" pitchFamily="2" charset="2"/>
              <a:buChar char="q"/>
            </a:pPr>
            <a:r>
              <a:rPr lang="fi-FI" dirty="0"/>
              <a:t>innovatiivisiin ja kokeileviin toimiin, joilla edistetään alueiden </a:t>
            </a:r>
            <a:r>
              <a:rPr lang="fi-FI" dirty="0" err="1"/>
              <a:t>resilienssiä</a:t>
            </a:r>
            <a:r>
              <a:rPr lang="fi-FI" dirty="0"/>
              <a:t> (muutosjoustavuutta) muuttuvassa toimintaympäristössä, jota ovat viime aikoina haastaneet kansainväliset kriisit kuten</a:t>
            </a:r>
          </a:p>
          <a:p>
            <a:r>
              <a:rPr lang="fi-FI" dirty="0"/>
              <a:t>     - koronapandemia</a:t>
            </a:r>
          </a:p>
          <a:p>
            <a:r>
              <a:rPr lang="fi-FI" dirty="0"/>
              <a:t>     - Venäjän hyökkäyssota</a:t>
            </a:r>
          </a:p>
          <a:p>
            <a:pPr marL="285750" indent="-285750">
              <a:buFont typeface="Wingdings" panose="05000000000000000000" pitchFamily="2" charset="2"/>
              <a:buChar char="q"/>
            </a:pPr>
            <a:r>
              <a:rPr lang="fi-FI" dirty="0"/>
              <a:t>rakennemuutosten ennakointiin ja tukemiseen </a:t>
            </a:r>
          </a:p>
          <a:p>
            <a:pPr marL="285750" indent="-285750">
              <a:buFont typeface="Wingdings" panose="05000000000000000000" pitchFamily="2" charset="2"/>
              <a:buChar char="q"/>
            </a:pPr>
            <a:r>
              <a:rPr lang="fi-FI" dirty="0"/>
              <a:t>kestävään elinkeinojen uudistamiseen </a:t>
            </a:r>
          </a:p>
          <a:p>
            <a:pPr marL="285750" indent="-285750">
              <a:buFont typeface="Wingdings" panose="05000000000000000000" pitchFamily="2" charset="2"/>
              <a:buChar char="q"/>
            </a:pPr>
            <a:r>
              <a:rPr lang="fi-FI" dirty="0"/>
              <a:t>alueiden älykkääseen sopeutumiseen</a:t>
            </a:r>
          </a:p>
          <a:p>
            <a:pPr marL="285750" indent="-285750">
              <a:buFont typeface="Wingdings" panose="05000000000000000000" pitchFamily="2" charset="2"/>
              <a:buChar char="q"/>
            </a:pPr>
            <a:endParaRPr lang="fi-FI" dirty="0"/>
          </a:p>
          <a:p>
            <a:endParaRPr lang="fi-FI" b="1" dirty="0"/>
          </a:p>
          <a:p>
            <a:r>
              <a:rPr lang="fi-FI" b="1" dirty="0">
                <a:solidFill>
                  <a:schemeClr val="tx2">
                    <a:lumMod val="50000"/>
                  </a:schemeClr>
                </a:solidFill>
              </a:rPr>
              <a:t>Myöntövaltuus 571 000 euroa, josta jäljellä 491 000 euroa</a:t>
            </a:r>
          </a:p>
          <a:p>
            <a:pPr marL="285750" indent="-285750">
              <a:buFont typeface="Wingdings" panose="05000000000000000000" pitchFamily="2" charset="2"/>
              <a:buChar char="q"/>
            </a:pPr>
            <a:endParaRPr lang="fi-FI" dirty="0"/>
          </a:p>
        </p:txBody>
      </p:sp>
    </p:spTree>
    <p:extLst>
      <p:ext uri="{BB962C8B-B14F-4D97-AF65-F5344CB8AC3E}">
        <p14:creationId xmlns:p14="http://schemas.microsoft.com/office/powerpoint/2010/main" val="39536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A0A954-71C6-4BAB-BF27-052254693EF6}"/>
              </a:ext>
            </a:extLst>
          </p:cNvPr>
          <p:cNvSpPr>
            <a:spLocks noGrp="1"/>
          </p:cNvSpPr>
          <p:nvPr>
            <p:ph type="title"/>
          </p:nvPr>
        </p:nvSpPr>
        <p:spPr>
          <a:xfrm>
            <a:off x="2423592" y="404664"/>
            <a:ext cx="8640960" cy="1368152"/>
          </a:xfrm>
        </p:spPr>
        <p:txBody>
          <a:bodyPr/>
          <a:lstStyle/>
          <a:p>
            <a:r>
              <a:rPr lang="fi-FI" sz="3200" dirty="0"/>
              <a:t>Alueiden kestävän kasvun ja elinvoiman tukemisen määräraha (AKKE) </a:t>
            </a:r>
          </a:p>
        </p:txBody>
      </p:sp>
      <p:sp>
        <p:nvSpPr>
          <p:cNvPr id="3" name="Sisällön paikkamerkki 2">
            <a:extLst>
              <a:ext uri="{FF2B5EF4-FFF2-40B4-BE49-F238E27FC236}">
                <a16:creationId xmlns:a16="http://schemas.microsoft.com/office/drawing/2014/main" id="{1628380F-EA92-4409-8E07-6FBDC6A9B7FD}"/>
              </a:ext>
            </a:extLst>
          </p:cNvPr>
          <p:cNvSpPr>
            <a:spLocks noGrp="1"/>
          </p:cNvSpPr>
          <p:nvPr>
            <p:ph idx="1"/>
          </p:nvPr>
        </p:nvSpPr>
        <p:spPr>
          <a:xfrm>
            <a:off x="3431704" y="1484784"/>
            <a:ext cx="8298000" cy="4104456"/>
          </a:xfrm>
        </p:spPr>
        <p:txBody>
          <a:bodyPr>
            <a:normAutofit fontScale="92500" lnSpcReduction="20000"/>
          </a:bodyPr>
          <a:lstStyle/>
          <a:p>
            <a:pPr>
              <a:buFont typeface="Wingdings" panose="05000000000000000000" pitchFamily="2" charset="2"/>
              <a:buChar char="q"/>
            </a:pPr>
            <a:r>
              <a:rPr lang="fi-FI" dirty="0"/>
              <a:t>AKKE -määrärahaa jaettavissa 626 000 euroa</a:t>
            </a:r>
            <a:r>
              <a:rPr lang="fi-FI" sz="2800" dirty="0"/>
              <a:t> </a:t>
            </a:r>
            <a:br>
              <a:rPr lang="fi-FI" sz="2400" dirty="0"/>
            </a:br>
            <a:br>
              <a:rPr lang="fi-FI" sz="2400" dirty="0"/>
            </a:br>
            <a:endParaRPr lang="fi-FI" dirty="0">
              <a:solidFill>
                <a:schemeClr val="bg2">
                  <a:lumMod val="50000"/>
                </a:schemeClr>
              </a:solidFill>
              <a:latin typeface="Calibri" panose="020F0502020204030204"/>
              <a:ea typeface="+mn-lt"/>
              <a:cs typeface="Calibri" panose="020F0502020204030204"/>
            </a:endParaRPr>
          </a:p>
          <a:p>
            <a:pPr>
              <a:buFont typeface="Wingdings" panose="05000000000000000000" pitchFamily="2" charset="2"/>
              <a:buChar char="q"/>
            </a:pPr>
            <a:r>
              <a:rPr lang="fi-FI" i="1" dirty="0">
                <a:effectLst/>
                <a:latin typeface="Calibri" panose="020F0502020204030204" pitchFamily="34" charset="0"/>
                <a:ea typeface="Calibri" panose="020F0502020204030204" pitchFamily="34" charset="0"/>
                <a:cs typeface="Times New Roman" panose="02020603050405020304" pitchFamily="18" charset="0"/>
              </a:rPr>
              <a:t> avattu haettavaksi 1.6.2022 lukien </a:t>
            </a:r>
          </a:p>
          <a:p>
            <a:pPr>
              <a:buFont typeface="Wingdings" panose="05000000000000000000" pitchFamily="2" charset="2"/>
              <a:buChar char="q"/>
            </a:pPr>
            <a:r>
              <a:rPr lang="fi-FI" i="1" dirty="0">
                <a:effectLst/>
                <a:latin typeface="Calibri" panose="020F0502020204030204" pitchFamily="34" charset="0"/>
                <a:ea typeface="Calibri" panose="020F0502020204030204" pitchFamily="34" charset="0"/>
                <a:cs typeface="Times New Roman" panose="02020603050405020304" pitchFamily="18" charset="0"/>
              </a:rPr>
              <a:t> hakijoita voivat olla</a:t>
            </a:r>
            <a:r>
              <a:rPr lang="fi-FI"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i="1" dirty="0">
                <a:effectLst/>
                <a:latin typeface="Calibri" panose="020F0502020204030204" pitchFamily="34" charset="0"/>
                <a:ea typeface="Calibri" panose="020F0502020204030204" pitchFamily="34" charset="0"/>
                <a:cs typeface="Times New Roman" panose="02020603050405020304" pitchFamily="18" charset="0"/>
              </a:rPr>
              <a:t>Julkisoikeudelliset yhteisöt ja yksityisoikeudelliset oikeushenkilöt. Edellä mainittua ovat mm. tutkimus- ja koulutusorganisaatiot, elinkeinojen kehittämisorganisaatiot, julkisomisteiset teknologia- ja osaamiskeskukset, kunnat ja muut julkisyhteisöt sekä yhdistykset</a:t>
            </a:r>
          </a:p>
          <a:p>
            <a:pPr marL="0" indent="0">
              <a:buNone/>
            </a:pPr>
            <a:r>
              <a:rPr lang="fi-FI" i="1" dirty="0">
                <a:effectLst/>
                <a:latin typeface="Calibri" panose="020F0502020204030204" pitchFamily="34" charset="0"/>
                <a:ea typeface="Calibri" panose="020F0502020204030204" pitchFamily="34" charset="0"/>
                <a:cs typeface="Times New Roman" panose="02020603050405020304" pitchFamily="18" charset="0"/>
              </a:rPr>
              <a:t> </a:t>
            </a:r>
            <a:endParaRPr lang="fi-FI"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i-FI" dirty="0">
                <a:solidFill>
                  <a:schemeClr val="accent3">
                    <a:lumMod val="75000"/>
                  </a:schemeClr>
                </a:solidFill>
              </a:rPr>
              <a:t> tarkoitettu pienimuotoisiin kehittämis- kokeilu- ja selvityshankkeisiin, joissa rahoitettavia teemoja lähestytään uusilla tavoilla.</a:t>
            </a:r>
          </a:p>
          <a:p>
            <a:pPr marL="0" indent="0">
              <a:buNone/>
            </a:pPr>
            <a:endParaRPr lang="fi-FI" dirty="0">
              <a:solidFill>
                <a:schemeClr val="accent3">
                  <a:lumMod val="75000"/>
                </a:schemeClr>
              </a:solidFill>
            </a:endParaRPr>
          </a:p>
          <a:p>
            <a:pPr marL="0" indent="0">
              <a:buNone/>
            </a:pPr>
            <a:r>
              <a:rPr lang="fi-FI" dirty="0">
                <a:solidFill>
                  <a:schemeClr val="accent3">
                    <a:lumMod val="75000"/>
                  </a:schemeClr>
                </a:solidFill>
              </a:rPr>
              <a:t> </a:t>
            </a:r>
            <a:r>
              <a:rPr lang="fi-FI" dirty="0">
                <a:solidFill>
                  <a:schemeClr val="tx2">
                    <a:lumMod val="50000"/>
                  </a:schemeClr>
                </a:solidFill>
              </a:rPr>
              <a:t>Haku jakautuu kahteen teemaan:</a:t>
            </a:r>
          </a:p>
          <a:p>
            <a:pPr marL="457200" indent="-457200">
              <a:buAutoNum type="arabicParenR"/>
            </a:pPr>
            <a:r>
              <a:rPr lang="fi-FI" dirty="0">
                <a:solidFill>
                  <a:schemeClr val="tx2">
                    <a:lumMod val="50000"/>
                  </a:schemeClr>
                </a:solidFill>
              </a:rPr>
              <a:t>Osaavan työvoiman saatavuus ja työvoiman alueellinen liikkuvuus – myöntövaltuus n. 60 000 € </a:t>
            </a:r>
          </a:p>
          <a:p>
            <a:pPr marL="457200" indent="-457200">
              <a:buAutoNum type="arabicParenR"/>
            </a:pPr>
            <a:r>
              <a:rPr lang="fi-FI" dirty="0">
                <a:solidFill>
                  <a:schemeClr val="tx2">
                    <a:lumMod val="50000"/>
                  </a:schemeClr>
                </a:solidFill>
              </a:rPr>
              <a:t>Kestävä monipaikkaisuus – jäljellä oleva myöntövaltuus 138 037  €</a:t>
            </a:r>
          </a:p>
          <a:p>
            <a:pPr>
              <a:buFont typeface="Wingdings" panose="05000000000000000000" pitchFamily="2" charset="2"/>
              <a:buChar char="q"/>
            </a:pPr>
            <a:endParaRPr lang="fi-FI" dirty="0">
              <a:latin typeface="Calibri" panose="020F0502020204030204"/>
              <a:ea typeface="+mn-lt"/>
              <a:cs typeface="Calibri" panose="020F0502020204030204"/>
            </a:endParaRPr>
          </a:p>
          <a:p>
            <a:pPr>
              <a:buFontTx/>
              <a:buChar char="-"/>
            </a:pPr>
            <a:endParaRPr lang="fi-FI" dirty="0"/>
          </a:p>
        </p:txBody>
      </p:sp>
    </p:spTree>
    <p:extLst>
      <p:ext uri="{BB962C8B-B14F-4D97-AF65-F5344CB8AC3E}">
        <p14:creationId xmlns:p14="http://schemas.microsoft.com/office/powerpoint/2010/main" val="154723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0CD67C-7136-315E-9738-DFEACED473F2}"/>
              </a:ext>
            </a:extLst>
          </p:cNvPr>
          <p:cNvSpPr>
            <a:spLocks noGrp="1"/>
          </p:cNvSpPr>
          <p:nvPr>
            <p:ph type="ctrTitle"/>
          </p:nvPr>
        </p:nvSpPr>
        <p:spPr/>
        <p:txBody>
          <a:bodyPr/>
          <a:lstStyle/>
          <a:p>
            <a:r>
              <a:rPr lang="fi-FI" dirty="0"/>
              <a:t>Huomioon otettavaa </a:t>
            </a:r>
          </a:p>
        </p:txBody>
      </p:sp>
      <p:sp>
        <p:nvSpPr>
          <p:cNvPr id="3" name="Tekstin paikkamerkki 2">
            <a:extLst>
              <a:ext uri="{FF2B5EF4-FFF2-40B4-BE49-F238E27FC236}">
                <a16:creationId xmlns:a16="http://schemas.microsoft.com/office/drawing/2014/main" id="{D1B0F6C8-9B90-2E99-12B0-B5C9FAE909D7}"/>
              </a:ext>
            </a:extLst>
          </p:cNvPr>
          <p:cNvSpPr>
            <a:spLocks noGrp="1"/>
          </p:cNvSpPr>
          <p:nvPr>
            <p:ph type="body" sz="quarter" idx="14"/>
          </p:nvPr>
        </p:nvSpPr>
        <p:spPr>
          <a:xfrm>
            <a:off x="7620543" y="1196752"/>
            <a:ext cx="4194000" cy="3970561"/>
          </a:xfrm>
        </p:spPr>
        <p:txBody>
          <a:bodyPr>
            <a:normAutofit fontScale="92500" lnSpcReduction="10000"/>
          </a:bodyPr>
          <a:lstStyle/>
          <a:p>
            <a:pPr>
              <a:buFont typeface="Wingdings" panose="05000000000000000000" pitchFamily="2" charset="2"/>
              <a:buChar char="q"/>
            </a:pPr>
            <a:r>
              <a:rPr lang="fi-FI" sz="1600" dirty="0"/>
              <a:t> Rahoitettaville kehittämishankkeille myönnettävä tuki on enintään 80 % hyväksyttävistä kustannuksista</a:t>
            </a:r>
            <a:r>
              <a:rPr lang="fi-FI" dirty="0"/>
              <a:t> ja siihen sisältyvän investoinnin kohdalla tuki on enintään 50 %</a:t>
            </a:r>
          </a:p>
          <a:p>
            <a:pPr>
              <a:buFont typeface="Wingdings" panose="05000000000000000000" pitchFamily="2" charset="2"/>
              <a:buChar char="q"/>
            </a:pPr>
            <a:r>
              <a:rPr lang="fi-FI" sz="1600" dirty="0"/>
              <a:t> Pelkän investointihankkeen tuen osuus on 70 %</a:t>
            </a:r>
          </a:p>
          <a:p>
            <a:pPr marL="285750" indent="-285750">
              <a:buFont typeface="Wingdings" panose="05000000000000000000" pitchFamily="2" charset="2"/>
              <a:buChar char="q"/>
            </a:pPr>
            <a:r>
              <a:rPr lang="fi-FI" dirty="0"/>
              <a:t>Haku on jatkuva niin kauan kuin rahoitusta riittää</a:t>
            </a:r>
          </a:p>
          <a:p>
            <a:pPr marL="285750" indent="-285750">
              <a:buFont typeface="Wingdings" panose="05000000000000000000" pitchFamily="2" charset="2"/>
              <a:buChar char="q"/>
            </a:pPr>
            <a:r>
              <a:rPr lang="fi-FI" dirty="0"/>
              <a:t>Hankkeiden toteutusaika päättyy viimeistään  31.12.2024</a:t>
            </a:r>
          </a:p>
          <a:p>
            <a:pPr marL="285750" indent="-285750">
              <a:buFont typeface="Wingdings" panose="05000000000000000000" pitchFamily="2" charset="2"/>
              <a:buChar char="q"/>
            </a:pPr>
            <a:r>
              <a:rPr lang="fi-FI" b="0" i="0" dirty="0">
                <a:solidFill>
                  <a:srgbClr val="000000"/>
                </a:solidFill>
                <a:effectLst/>
                <a:latin typeface="Calibri" panose="020F0502020204030204" pitchFamily="34" charset="0"/>
              </a:rPr>
              <a:t>Rahoitusta haetaan kirjallisesti AKKE hakulomakkeella, johon tulee merkitä, mitä määrärahaa hakemuksella haetaan.</a:t>
            </a:r>
          </a:p>
          <a:p>
            <a:pPr marL="285750" indent="-285750">
              <a:buFont typeface="Wingdings" panose="05000000000000000000" pitchFamily="2" charset="2"/>
              <a:buChar char="q"/>
            </a:pPr>
            <a:endParaRPr lang="fi-FI" dirty="0"/>
          </a:p>
        </p:txBody>
      </p:sp>
    </p:spTree>
    <p:extLst>
      <p:ext uri="{BB962C8B-B14F-4D97-AF65-F5344CB8AC3E}">
        <p14:creationId xmlns:p14="http://schemas.microsoft.com/office/powerpoint/2010/main" val="211239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3122A8-7D8A-ED71-E4FC-0C4556614B7E}"/>
              </a:ext>
            </a:extLst>
          </p:cNvPr>
          <p:cNvSpPr>
            <a:spLocks noGrp="1"/>
          </p:cNvSpPr>
          <p:nvPr>
            <p:ph type="ctrTitle"/>
          </p:nvPr>
        </p:nvSpPr>
        <p:spPr/>
        <p:txBody>
          <a:bodyPr/>
          <a:lstStyle/>
          <a:p>
            <a:r>
              <a:rPr lang="fi-FI" sz="4800" dirty="0"/>
              <a:t>Kustannus-mallit</a:t>
            </a:r>
          </a:p>
        </p:txBody>
      </p:sp>
      <p:sp>
        <p:nvSpPr>
          <p:cNvPr id="3" name="Tekstin paikkamerkki 2">
            <a:extLst>
              <a:ext uri="{FF2B5EF4-FFF2-40B4-BE49-F238E27FC236}">
                <a16:creationId xmlns:a16="http://schemas.microsoft.com/office/drawing/2014/main" id="{E5EEFC1C-2C1B-BA28-1F9A-58CA7C28CA3F}"/>
              </a:ext>
            </a:extLst>
          </p:cNvPr>
          <p:cNvSpPr>
            <a:spLocks noGrp="1"/>
          </p:cNvSpPr>
          <p:nvPr>
            <p:ph type="body" sz="quarter" idx="14"/>
          </p:nvPr>
        </p:nvSpPr>
        <p:spPr>
          <a:xfrm>
            <a:off x="7620543" y="620688"/>
            <a:ext cx="4194000" cy="4546625"/>
          </a:xfrm>
        </p:spPr>
        <p:txBody>
          <a:bodyPr>
            <a:noAutofit/>
          </a:bodyPr>
          <a:lstStyle/>
          <a:p>
            <a:pPr marL="285750" indent="-285750">
              <a:buFont typeface="Wingdings" panose="05000000000000000000" pitchFamily="2" charset="2"/>
              <a:buChar char="q"/>
            </a:pPr>
            <a:r>
              <a:rPr lang="fi-FI" sz="1400" b="1" dirty="0" err="1"/>
              <a:t>Flat</a:t>
            </a:r>
            <a:r>
              <a:rPr lang="fi-FI" sz="1400" b="1" dirty="0"/>
              <a:t> </a:t>
            </a:r>
            <a:r>
              <a:rPr lang="fi-FI" sz="1400" b="1" dirty="0" err="1"/>
              <a:t>rate</a:t>
            </a:r>
            <a:r>
              <a:rPr lang="fi-FI" sz="1400" b="1" dirty="0"/>
              <a:t> 40% </a:t>
            </a:r>
            <a:r>
              <a:rPr lang="fi-FI" sz="1400" dirty="0"/>
              <a:t>- Mallissa kaikki muut kehittämishankkeesta aiheutuvat kustannukset kuin hankehenkilöstön palkkakustannukset korvataan 40 prosentin osuudella hyväksyttävistä palkkakustannuksista. </a:t>
            </a:r>
          </a:p>
          <a:p>
            <a:pPr marL="285750" indent="-285750">
              <a:buFont typeface="Wingdings" panose="05000000000000000000" pitchFamily="2" charset="2"/>
              <a:buChar char="q"/>
            </a:pPr>
            <a:r>
              <a:rPr lang="fi-FI" sz="1400" b="1" dirty="0" err="1"/>
              <a:t>Flat</a:t>
            </a:r>
            <a:r>
              <a:rPr lang="fi-FI" sz="1400" b="1" dirty="0"/>
              <a:t> </a:t>
            </a:r>
            <a:r>
              <a:rPr lang="fi-FI" sz="1400" b="1" dirty="0" err="1"/>
              <a:t>rate</a:t>
            </a:r>
            <a:r>
              <a:rPr lang="fi-FI" sz="1400" b="1" dirty="0"/>
              <a:t> 7% </a:t>
            </a:r>
            <a:r>
              <a:rPr lang="fi-FI" sz="1400" dirty="0"/>
              <a:t>- mallia käytetään hankkeissa, joihin 40 prosentin malli ei sovellu. Tällaisia ovat hankkeet, joissa ei ole lainkaan hankehenkilöstön palkkakustannuksia sekä hankkeet, joissa ostopalveluista aiheutuvat kustannukset ovat vähintään 30 prosenttia hankehenkilöstön palkkakustannuksista tai matkakustannukset ovat vähintään 20 prosenttia hankehenkilöstön palkkakustannuksista. 7 %:n osuus lasketaan kaikista tukikelpoisista välittömistä kustannuksista. </a:t>
            </a:r>
          </a:p>
          <a:p>
            <a:pPr marL="285750" indent="-285750">
              <a:buFont typeface="Wingdings" panose="05000000000000000000" pitchFamily="2" charset="2"/>
              <a:buChar char="q"/>
            </a:pPr>
            <a:r>
              <a:rPr lang="fi-FI" sz="1400" b="1" dirty="0"/>
              <a:t>Kertakorvausmalli</a:t>
            </a:r>
            <a:r>
              <a:rPr lang="fi-FI" sz="1400" dirty="0"/>
              <a:t> - tuotosperusteinen kustannusmalli, jossa hankkeelle myönnettävän tuen määrä voi olla enintään 100 000 €.  Näissä hankkeissa oltava ostopalvelujen lisäksi myös muita kuluja kuten palkkoja (</a:t>
            </a:r>
            <a:r>
              <a:rPr lang="fi-FI" sz="1400" dirty="0" err="1"/>
              <a:t>väh</a:t>
            </a:r>
            <a:r>
              <a:rPr lang="fi-FI" sz="1400" dirty="0"/>
              <a:t>. 10 %).</a:t>
            </a:r>
          </a:p>
          <a:p>
            <a:pPr marL="285750" indent="-285750">
              <a:buFont typeface="Wingdings" panose="05000000000000000000" pitchFamily="2" charset="2"/>
              <a:buChar char="q"/>
            </a:pPr>
            <a:r>
              <a:rPr lang="fi-FI" sz="1400" b="1" dirty="0"/>
              <a:t>Tosiasialliset kustannukset </a:t>
            </a:r>
            <a:r>
              <a:rPr lang="fi-FI" sz="1400" dirty="0"/>
              <a:t>-  vain poikkeustapauksissa perustelluista syistä</a:t>
            </a:r>
          </a:p>
        </p:txBody>
      </p:sp>
    </p:spTree>
    <p:extLst>
      <p:ext uri="{BB962C8B-B14F-4D97-AF65-F5344CB8AC3E}">
        <p14:creationId xmlns:p14="http://schemas.microsoft.com/office/powerpoint/2010/main" val="1747520525"/>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2022 Powerpoint -esitysmalli  -  Vain luku" id="{9C87B354-C426-4834-8400-F4861C6C1D4A}" vid="{3721B536-FA65-435E-A46B-1207AFAE615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themeOverride>
</file>

<file path=docProps/app.xml><?xml version="1.0" encoding="utf-8"?>
<Properties xmlns="http://schemas.openxmlformats.org/officeDocument/2006/extended-properties" xmlns:vt="http://schemas.openxmlformats.org/officeDocument/2006/docPropsVTypes">
  <Template/>
  <TotalTime>9005</TotalTime>
  <Words>1026</Words>
  <Application>Microsoft Office PowerPoint</Application>
  <PresentationFormat>Laajakuva</PresentationFormat>
  <Paragraphs>113</Paragraphs>
  <Slides>14</Slides>
  <Notes>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14</vt:i4>
      </vt:variant>
    </vt:vector>
  </HeadingPairs>
  <TitlesOfParts>
    <vt:vector size="22" baseType="lpstr">
      <vt:lpstr>Arial</vt:lpstr>
      <vt:lpstr>Arial Black</vt:lpstr>
      <vt:lpstr>Calibri</vt:lpstr>
      <vt:lpstr>MyriadProRegular</vt:lpstr>
      <vt:lpstr>Times</vt:lpstr>
      <vt:lpstr>Times New Roman</vt:lpstr>
      <vt:lpstr>Wingdings</vt:lpstr>
      <vt:lpstr>ESAVO</vt:lpstr>
      <vt:lpstr>ETELÄ-SAVON AIKO ja MOKRA  -hakuinfo </vt:lpstr>
      <vt:lpstr>Etelä-Savon maakuntaohjelman 2022-2025 tavoitteet </vt:lpstr>
      <vt:lpstr>PowerPoint-esitys</vt:lpstr>
      <vt:lpstr>PowerPoint-esitys</vt:lpstr>
      <vt:lpstr>Maakuntien omaehtoisen kehittämisen määräraha (MOKRA)</vt:lpstr>
      <vt:lpstr>Alueellisiin innovaatioihin ja kokeiluihin tarkoitettu määräraha (AIKO)</vt:lpstr>
      <vt:lpstr>Alueiden kestävän kasvun ja elinvoiman tukemisen määräraha (AKKE) </vt:lpstr>
      <vt:lpstr>Huomioon otettavaa </vt:lpstr>
      <vt:lpstr>Kustannus-mallit</vt:lpstr>
      <vt:lpstr>Yleiset valinta-perusteet</vt:lpstr>
      <vt:lpstr>Muut valinta-perusteet,  pisteet 1-5</vt:lpstr>
      <vt:lpstr>Pakolliset liitteet</vt:lpstr>
      <vt:lpstr>Hakemusten vastaanottaminen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Merja Olenius</dc:creator>
  <cp:lastModifiedBy>Merja Olenius</cp:lastModifiedBy>
  <cp:revision>60</cp:revision>
  <dcterms:created xsi:type="dcterms:W3CDTF">2022-03-20T05:39:13Z</dcterms:created>
  <dcterms:modified xsi:type="dcterms:W3CDTF">2022-08-12T06:51:01Z</dcterms:modified>
</cp:coreProperties>
</file>