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85" r:id="rId5"/>
    <p:sldId id="256" r:id="rId6"/>
    <p:sldId id="294" r:id="rId7"/>
    <p:sldId id="287" r:id="rId8"/>
    <p:sldId id="296" r:id="rId9"/>
    <p:sldId id="343" r:id="rId10"/>
    <p:sldId id="286" r:id="rId11"/>
    <p:sldId id="299" r:id="rId12"/>
    <p:sldId id="298" r:id="rId13"/>
    <p:sldId id="300" r:id="rId14"/>
    <p:sldId id="344" r:id="rId15"/>
    <p:sldId id="345" r:id="rId16"/>
    <p:sldId id="346" r:id="rId17"/>
    <p:sldId id="347" r:id="rId18"/>
    <p:sldId id="301" r:id="rId19"/>
    <p:sldId id="266" r:id="rId20"/>
    <p:sldId id="351" r:id="rId21"/>
    <p:sldId id="348" r:id="rId22"/>
    <p:sldId id="349" r:id="rId23"/>
    <p:sldId id="3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C98"/>
    <a:srgbClr val="00A4CD"/>
    <a:srgbClr val="FF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58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outlineViewPr>
    <p:cViewPr>
      <p:scale>
        <a:sx n="33" d="100"/>
        <a:sy n="33" d="100"/>
      </p:scale>
      <p:origin x="0" y="-3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B766C-D144-4860-8378-C8AED84E14A7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F52D-3802-4A03-8323-AE312A03D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Toimintalinjat 1 ja 2.</a:t>
            </a:r>
          </a:p>
          <a:p>
            <a:r>
              <a:rPr lang="fi-FI" dirty="0"/>
              <a:t>Erityistavoitteet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FF52D-3802-4A03-8323-AE312A03D6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1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44AAFEA-5E5E-421F-8275-B393BDF5B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25" y="5907024"/>
            <a:ext cx="2359651" cy="9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110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707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195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99AB-4804-4C60-813F-F39098C3BA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107BD5-4907-45D0-8AC8-EE00C4E1E83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5126C2F4-CD3E-DE40-B9E4-0D0F09D339C5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rgbClr val="195C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8007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120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4022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8187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674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041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219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rgbClr val="195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7" name="Kuva 22">
            <a:extLst>
              <a:ext uri="{FF2B5EF4-FFF2-40B4-BE49-F238E27FC236}">
                <a16:creationId xmlns:a16="http://schemas.microsoft.com/office/drawing/2014/main" id="{1C046967-E22F-D446-AAE0-4AE5894A24C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0934" y="6061887"/>
            <a:ext cx="2720547" cy="620421"/>
          </a:xfrm>
          <a:prstGeom prst="rect">
            <a:avLst/>
          </a:prstGeom>
        </p:spPr>
      </p:pic>
      <p:sp>
        <p:nvSpPr>
          <p:cNvPr id="8" name="Tekstiruutu 18">
            <a:extLst>
              <a:ext uri="{FF2B5EF4-FFF2-40B4-BE49-F238E27FC236}">
                <a16:creationId xmlns:a16="http://schemas.microsoft.com/office/drawing/2014/main" id="{3B4F48B9-42BE-EE4B-AECF-066D7BD77D75}"/>
              </a:ext>
            </a:extLst>
          </p:cNvPr>
          <p:cNvSpPr txBox="1"/>
          <p:nvPr userDrawn="1"/>
        </p:nvSpPr>
        <p:spPr>
          <a:xfrm>
            <a:off x="2753497" y="6191420"/>
            <a:ext cx="66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Uudistuva ja osaava Suomi 2021–2027 </a:t>
            </a:r>
          </a:p>
        </p:txBody>
      </p:sp>
      <p:pic>
        <p:nvPicPr>
          <p:cNvPr id="9" name="Kuva 8" descr="Etelä-Savon maakuntaliiton logo">
            <a:extLst>
              <a:ext uri="{FF2B5EF4-FFF2-40B4-BE49-F238E27FC236}">
                <a16:creationId xmlns:a16="http://schemas.microsoft.com/office/drawing/2014/main" id="{924E9951-D2F7-47D4-A533-046F2B24FB9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25" y="5907024"/>
            <a:ext cx="2359651" cy="9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7" r:id="rId3"/>
    <p:sldLayoutId id="2147483650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51" r:id="rId12"/>
    <p:sldLayoutId id="2147483654" r:id="rId13"/>
    <p:sldLayoutId id="214748365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vo.fi/" TargetMode="External"/><Relationship Id="rId2" Type="http://schemas.openxmlformats.org/officeDocument/2006/relationships/hyperlink" Target="https://rakennerahastot.fi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A1F5372-9EF2-49BF-A3E1-692ACF641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883" y="1213805"/>
            <a:ext cx="9675377" cy="3484797"/>
          </a:xfrm>
        </p:spPr>
        <p:txBody>
          <a:bodyPr/>
          <a:lstStyle/>
          <a:p>
            <a:r>
              <a:rPr lang="fi-FI" sz="4000" b="0" dirty="0"/>
              <a:t>TOIMINTALINJA 1 </a:t>
            </a:r>
            <a:br>
              <a:rPr lang="fi-FI" sz="4000" b="0" dirty="0"/>
            </a:br>
            <a:r>
              <a:rPr lang="fi-FI" sz="4000" b="0" dirty="0"/>
              <a:t>Innovatiivinen Suomi ja </a:t>
            </a:r>
            <a:br>
              <a:rPr lang="fi-FI" sz="4000" b="0" dirty="0"/>
            </a:br>
            <a:r>
              <a:rPr lang="fi-FI" sz="4000" b="0" dirty="0"/>
              <a:t>TOIMINTALINJA 2 </a:t>
            </a:r>
            <a:br>
              <a:rPr lang="fi-FI" sz="4000" b="0" dirty="0"/>
            </a:br>
            <a:r>
              <a:rPr lang="fi-FI" sz="4000" b="0" dirty="0"/>
              <a:t>Hiilineutraali Suomi </a:t>
            </a:r>
            <a:br>
              <a:rPr lang="fi-FI" sz="4000" dirty="0"/>
            </a:br>
            <a:r>
              <a:rPr lang="fi-FI" sz="4000" dirty="0"/>
              <a:t>Hakuinfo 17.2.2023</a:t>
            </a:r>
            <a:br>
              <a:rPr lang="fi-FI" sz="4000" dirty="0"/>
            </a:b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61194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5647C-2182-5D2F-8090-E4A41AF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5" y="141842"/>
            <a:ext cx="8773633" cy="591805"/>
          </a:xfrm>
        </p:spPr>
        <p:txBody>
          <a:bodyPr/>
          <a:lstStyle/>
          <a:p>
            <a:r>
              <a:rPr lang="fi-FI" dirty="0"/>
              <a:t>Erityiset valintaperusteet et. 1.2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709EA-DF11-CC0C-04FF-BC054B51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29" y="839972"/>
            <a:ext cx="10514765" cy="4880344"/>
          </a:xfrm>
        </p:spPr>
        <p:txBody>
          <a:bodyPr/>
          <a:lstStyle/>
          <a:p>
            <a:pPr marL="0" indent="0" fontAlgn="base">
              <a:buNone/>
            </a:pPr>
            <a:r>
              <a:rPr lang="fi-FI" sz="2000" b="1" dirty="0"/>
              <a:t>Erityistavoite 1.2: Digitalisaation etujen hyödyntäminen kansalaisten, yritysten ja julkishallinnon hyväksi (1.ii) 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edistää digitalisaation hyödyntämistä TKI-toiminnassa, 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tukee uusien digitaalisten työmenetelmien käyttöönottoa julkisella ja/tai yksityisellä sektorilla 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edistää digitalisaation ja sitä hyödyntävien teknologioiden soveltamista tai hyödyntämistä 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tukee pk-yritysten digitalisaatiota 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tukee pk-yrityksen kansainvälistymistä 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tukee yritysten sähköistä liiketoiminnan, asiakaspalvelun tai teknologisen osaamisen kehittämistä ja teknologian käyttöönottoa 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latin typeface="Arial" panose="020B0604020202020204" pitchFamily="34" charset="0"/>
                <a:ea typeface="Calibri" panose="020F0502020204030204" pitchFamily="34" charset="0"/>
              </a:rPr>
              <a:t>Lisäksi horisontaaliset valintaperusteet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 tarkentavia valintaperusteita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287769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5647C-2182-5D2F-8090-E4A41AF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5" y="141842"/>
            <a:ext cx="8773633" cy="591805"/>
          </a:xfrm>
        </p:spPr>
        <p:txBody>
          <a:bodyPr/>
          <a:lstStyle/>
          <a:p>
            <a:r>
              <a:rPr lang="fi-FI" dirty="0"/>
              <a:t>Erityiset valintaperusteet et. 1.3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709EA-DF11-CC0C-04FF-BC054B51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29" y="839972"/>
            <a:ext cx="11144494" cy="4880344"/>
          </a:xfrm>
        </p:spPr>
        <p:txBody>
          <a:bodyPr/>
          <a:lstStyle/>
          <a:p>
            <a:pPr marL="0" indent="0" fontAlgn="base">
              <a:buNone/>
            </a:pPr>
            <a:r>
              <a:rPr lang="fi-FI" sz="2000" b="1" dirty="0"/>
              <a:t>Erityistavoite 1.3: Pk-yritysten kasvun ja kilpailukyvyn parantaminen (1.iii)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parantaa pk-yritysten kasvu-, kansainvälistymis-, markkinointi- tai innovointivalmiuksia tai -edellytyksiä 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tukee pk-yritysten tuotteiden, palveluiden tai tuotantomenetelmien kehittämistä ja kaupallistamista tai uuden teknologian käyttöönottoa 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Hankkeella aktivoidaan pk-yritysten innovaatiotoimintaa tai uusien liiketoimintakonseptien syntymistä 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tukee pk-yrityksen kansainvälistymistä 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vahvistaa pk-yritysten valmiuksia luovan osaamisen hyödyntämiseen 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Lisäksi horisontaaliset valintaperusteet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</a:rPr>
              <a:t>Tarkentava valintaperuste: Hanke kohdistuu maakuntien strategioissa (erityisesti älykkään erikoistumisen strategia) tunnistettuihin kärkialoihin tai kehittämiskohteisiin </a:t>
            </a:r>
          </a:p>
          <a:p>
            <a:pPr marL="0" indent="0">
              <a:buNone/>
            </a:pP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398689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5647C-2182-5D2F-8090-E4A41AF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5" y="141842"/>
            <a:ext cx="8773633" cy="995842"/>
          </a:xfrm>
        </p:spPr>
        <p:txBody>
          <a:bodyPr/>
          <a:lstStyle/>
          <a:p>
            <a:r>
              <a:rPr lang="fi-FI" dirty="0"/>
              <a:t>Erityiset valintaperusteet TL 2: Hiilineutraali Suomi et. 2.1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709EA-DF11-CC0C-04FF-BC054B51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29" y="1137684"/>
            <a:ext cx="9910916" cy="4582632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/>
              <a:t>Erityistavoite 2.1: Energiatehokkuustoimenpiteiden edistäminen ja kasvihuonekaasupäästöjen vähentäminen (2.i) 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Hanke tukee hiilineutraalien ratkaisujen tai toimintamallien kehittämistä 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Hanke edistää energiatehokkuutta koskevaa yhteistyötä eri toimijoiden välillä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Hanke edistää uusiutuviin energialähteisiin tai energiatuotannon monipuolistamiseen liittyvää ja energiatehokkuutta lisäävää tutkimus- ja kehitystyötä 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Hanke edistää hiilineutraaliin talouteen liittyvien uusien energia- ja materiaalitehokkuutta parantavien toimintatapojen, teknologioiden ja ratkaisujen soveltamista yrityksissä 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Hanke edistää pk-yritysten hiilineutraalisuutta edistävien tuotteiden, materiaalien, palvelujen tai tuotantomenetelmien kehittämistä, pilotointia ja kaupallistamista 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Hanke edistää elinkeinoelämäverkottunutta tutkimusta, yhteiskehittämistä tai julkisia innovatiivisia hankintoja energiansäästön tai energiatehokkuuden parantamiseksi 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</a:rPr>
              <a:t>Lisäksi horisontaaliset valintaperusteet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 tarkentavia valintaperusteita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316760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5647C-2182-5D2F-8090-E4A41AF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5" y="141842"/>
            <a:ext cx="8773633" cy="755305"/>
          </a:xfrm>
        </p:spPr>
        <p:txBody>
          <a:bodyPr/>
          <a:lstStyle/>
          <a:p>
            <a:r>
              <a:rPr lang="fi-FI" dirty="0"/>
              <a:t>Erityiset valintaperusteet et. 2.2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709EA-DF11-CC0C-04FF-BC054B51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29" y="1137683"/>
            <a:ext cx="9910916" cy="4780037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/>
              <a:t>Erityistavoite 2.2: Ilmastonmuutokseen sopeutumisen, riskien ehkäisemisen ja katastrofivalmiuden ja -palautuvuuden edistäminen (2.iv) 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Hanke lisää neuvontaa ja tukea ilmastotyön organisoitumisessa ja resursoinnissa 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Hanke tukee </a:t>
            </a:r>
            <a:r>
              <a:rPr lang="fi-FI" sz="1800" dirty="0" err="1">
                <a:latin typeface="Arial" panose="020B0604020202020204" pitchFamily="34" charset="0"/>
              </a:rPr>
              <a:t>ilmastoresilienssin</a:t>
            </a:r>
            <a:r>
              <a:rPr lang="fi-FI" sz="1800" dirty="0">
                <a:latin typeface="Arial" panose="020B0604020202020204" pitchFamily="34" charset="0"/>
              </a:rPr>
              <a:t> vahvistamista ilmastonmuutokseen sopeutumiseksi 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Hanke tukee yritysten ja alueiden pilotointi- ja kokeiluympäristöjen kehittämistä hiilineutraaliuteen sekä ilmastonmuutokseen sopeutumiseen liittyen 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Hanke tukee ilmastokestävyyden vahvistamista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Hankkeessa kehitetään työvälineitä ilmastonmuutokseen sopeutumiseen ja riskienhallintaan liittyvien suunnittelukäytäntöjen ja -prosessien kehittämiseen 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Hanke on linjassa kansallinen ilmastonmuutokseen sopeutumissuunnitelman kanssa </a:t>
            </a:r>
          </a:p>
          <a:p>
            <a:r>
              <a:rPr lang="fi-FI" sz="1800" dirty="0">
                <a:latin typeface="Arial" panose="020B0604020202020204" pitchFamily="34" charset="0"/>
              </a:rPr>
              <a:t>Hanke on linjassa kansallisen ja alueellisten riskiarvioiden kanssa </a:t>
            </a:r>
          </a:p>
          <a:p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</a:rPr>
              <a:t>Lisäksi horisontaaliset valintaperusteet</a:t>
            </a:r>
          </a:p>
          <a:p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 tarkentavia valintaperusteita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265129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5647C-2182-5D2F-8090-E4A41AF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5" y="141842"/>
            <a:ext cx="8773633" cy="755305"/>
          </a:xfrm>
        </p:spPr>
        <p:txBody>
          <a:bodyPr/>
          <a:lstStyle/>
          <a:p>
            <a:r>
              <a:rPr lang="fi-FI" dirty="0"/>
              <a:t>Erityiset valintaperusteet et. 2.3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709EA-DF11-CC0C-04FF-BC054B51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28" y="1137684"/>
            <a:ext cx="11092735" cy="4685146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/>
              <a:t>Erityistavoite 2.3: Kiertotalouteen siirtymisen edistäminen (2.vi) </a:t>
            </a:r>
          </a:p>
          <a:p>
            <a:r>
              <a:rPr lang="fi-FI" sz="2000" dirty="0">
                <a:latin typeface="Arial" panose="020B0604020202020204" pitchFamily="34" charset="0"/>
              </a:rPr>
              <a:t>Hanke tukee kiertotalouteen ja korkean jalostusasteen biotalouteen, </a:t>
            </a:r>
            <a:r>
              <a:rPr lang="fi-FI" sz="2000" dirty="0" err="1">
                <a:latin typeface="Arial" panose="020B0604020202020204" pitchFamily="34" charset="0"/>
              </a:rPr>
              <a:t>cleantechiin</a:t>
            </a:r>
            <a:r>
              <a:rPr lang="fi-FI" sz="2000" dirty="0">
                <a:latin typeface="Arial" panose="020B0604020202020204" pitchFamily="34" charset="0"/>
              </a:rPr>
              <a:t> tai hiilenkiertoon liittyvää TKI-toimintaa </a:t>
            </a:r>
          </a:p>
          <a:p>
            <a:r>
              <a:rPr lang="fi-FI" sz="2000" dirty="0">
                <a:latin typeface="Arial" panose="020B0604020202020204" pitchFamily="34" charset="0"/>
              </a:rPr>
              <a:t>Hanke tukee kiertotalouden tiekarttojen valmistelua </a:t>
            </a:r>
          </a:p>
          <a:p>
            <a:r>
              <a:rPr lang="fi-FI" sz="2000" dirty="0">
                <a:latin typeface="Arial" panose="020B0604020202020204" pitchFamily="34" charset="0"/>
              </a:rPr>
              <a:t>Hanke edistää hiilensidontaan ja/tai hiilinieluihin liittyvää tutkimus- ja kehitystyötä </a:t>
            </a:r>
          </a:p>
          <a:p>
            <a:r>
              <a:rPr lang="fi-FI" sz="2000" dirty="0">
                <a:latin typeface="Arial" panose="020B0604020202020204" pitchFamily="34" charset="0"/>
              </a:rPr>
              <a:t>Hankkeella kehitetään luonnonvara-alan kestävyyttä ja nostetaan luonnonvarojen ja teollisuuden sivutuotteiden jalostusastetta </a:t>
            </a:r>
          </a:p>
          <a:p>
            <a:r>
              <a:rPr lang="fi-FI" sz="2000" dirty="0">
                <a:latin typeface="Arial" panose="020B0604020202020204" pitchFamily="34" charset="0"/>
              </a:rPr>
              <a:t>Hanke vahvistaa kiertotalouteen ja korkean jalostusasteen biotalouteen liittyvää liiketoiminta- ja markkinaosaamista ja kehittää uusia tuote- ja palvelukonsepteja </a:t>
            </a:r>
          </a:p>
          <a:p>
            <a:r>
              <a:rPr lang="fi-FI" sz="2000" dirty="0">
                <a:latin typeface="Arial" panose="020B0604020202020204" pitchFamily="34" charset="0"/>
              </a:rPr>
              <a:t>Hankkeessa kehitetään ekosysteemejä, osaamiskeskittymiä ja verkostoja sekä tuetaan muita yhteistyömuotoja, joihin voi osallistua myös suuria yrityksiä </a:t>
            </a:r>
          </a:p>
          <a:p>
            <a:r>
              <a:rPr lang="fi-FI" sz="2000" dirty="0">
                <a:latin typeface="Arial" panose="020B0604020202020204" pitchFamily="34" charset="0"/>
                <a:ea typeface="Calibri" panose="020F0502020204030204" pitchFamily="34" charset="0"/>
              </a:rPr>
              <a:t>Lisäksi horisontaaliset valintaperusteet, </a:t>
            </a:r>
            <a:r>
              <a:rPr lang="fi-FI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 tarkentavia valintaperusteita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205983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5647C-2182-5D2F-8090-E4A41AF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75" y="0"/>
            <a:ext cx="11825177" cy="591805"/>
          </a:xfrm>
        </p:spPr>
        <p:txBody>
          <a:bodyPr/>
          <a:lstStyle/>
          <a:p>
            <a:r>
              <a:rPr lang="fi-FI" sz="2800" dirty="0">
                <a:effectLst/>
                <a:ea typeface="Calibri" panose="020F0502020204030204" pitchFamily="34" charset="0"/>
              </a:rPr>
              <a:t>Investointihankkeet ja </a:t>
            </a:r>
            <a:r>
              <a:rPr lang="fi-FI" sz="2800" dirty="0" err="1">
                <a:effectLst/>
                <a:ea typeface="Calibri" panose="020F0502020204030204" pitchFamily="34" charset="0"/>
              </a:rPr>
              <a:t>Do</a:t>
            </a:r>
            <a:r>
              <a:rPr lang="fi-FI" sz="2800" dirty="0">
                <a:effectLst/>
                <a:ea typeface="Calibri" panose="020F0502020204030204" pitchFamily="34" charset="0"/>
              </a:rPr>
              <a:t> No </a:t>
            </a:r>
            <a:r>
              <a:rPr lang="fi-FI" sz="2800" dirty="0" err="1">
                <a:effectLst/>
                <a:ea typeface="Calibri" panose="020F0502020204030204" pitchFamily="34" charset="0"/>
              </a:rPr>
              <a:t>Significant</a:t>
            </a:r>
            <a:r>
              <a:rPr lang="fi-FI" sz="2800" dirty="0">
                <a:effectLst/>
                <a:ea typeface="Calibri" panose="020F0502020204030204" pitchFamily="34" charset="0"/>
              </a:rPr>
              <a:t> </a:t>
            </a:r>
            <a:r>
              <a:rPr lang="fi-FI" sz="2800" dirty="0" err="1">
                <a:effectLst/>
                <a:ea typeface="Calibri" panose="020F0502020204030204" pitchFamily="34" charset="0"/>
              </a:rPr>
              <a:t>Harm</a:t>
            </a:r>
            <a:r>
              <a:rPr lang="fi-FI" sz="2800" dirty="0">
                <a:effectLst/>
                <a:ea typeface="Calibri" panose="020F0502020204030204" pitchFamily="34" charset="0"/>
              </a:rPr>
              <a:t> </a:t>
            </a:r>
            <a:r>
              <a:rPr lang="fi-FI" sz="2800" dirty="0"/>
              <a:t>(DNSH) -periaate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375F75D-4ADE-AE1A-703C-38D2F6FBC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75" y="861452"/>
            <a:ext cx="11538097" cy="4848232"/>
          </a:xfrm>
        </p:spPr>
        <p:txBody>
          <a:bodyPr/>
          <a:lstStyle/>
          <a:p>
            <a:r>
              <a:rPr lang="fi-FI" sz="1800" dirty="0"/>
              <a:t>Yleinen valintaperuste 14: ”Yritystukilain (758/2021) mukaisena yrityksen kehittämisavustuksena rahoitettavaan hankkeeseen tai </a:t>
            </a:r>
            <a:r>
              <a:rPr lang="fi-FI" sz="1800" b="1" dirty="0"/>
              <a:t>toimintalinjalla 3 rahoitettavaan hankkeeseen sisältyvät aineelliset investoinnit ovat DNSH (</a:t>
            </a:r>
            <a:r>
              <a:rPr lang="fi-FI" sz="1800" b="1" dirty="0" err="1"/>
              <a:t>Do</a:t>
            </a:r>
            <a:r>
              <a:rPr lang="fi-FI" sz="1800" b="1" dirty="0"/>
              <a:t> No </a:t>
            </a:r>
            <a:r>
              <a:rPr lang="fi-FI" sz="1800" b="1" dirty="0" err="1"/>
              <a:t>Significant</a:t>
            </a:r>
            <a:r>
              <a:rPr lang="fi-FI" sz="1800" b="1" dirty="0"/>
              <a:t> </a:t>
            </a:r>
            <a:r>
              <a:rPr lang="fi-FI" sz="1800" b="1" dirty="0" err="1"/>
              <a:t>Harm</a:t>
            </a:r>
            <a:r>
              <a:rPr lang="fi-FI" sz="1800" b="1" dirty="0"/>
              <a:t>) -periaatteen mukaisia.”</a:t>
            </a:r>
          </a:p>
          <a:p>
            <a:r>
              <a:rPr lang="fi-FI" sz="1800" dirty="0"/>
              <a:t>Haku- ja rahoitusprosessin aikana investointihankkeiden vaikutukset arvioidaan </a:t>
            </a:r>
            <a:r>
              <a:rPr lang="fi-FI" sz="1800" dirty="0" err="1"/>
              <a:t>TEM:n</a:t>
            </a:r>
            <a:r>
              <a:rPr lang="fi-FI" sz="1800" dirty="0"/>
              <a:t> laatiman lomakkeen avulla seuraavista näkökulmista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Ilmastonmuutoksen hillintä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Ilmastonmuutokseen sopeutuminen</a:t>
            </a:r>
            <a:endParaRPr lang="fi-FI" sz="1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Vesivarojen ja merten luonnonvarojen kestävä käyttö ja suojelu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Siirtyminen kiertotalouteen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Ympäristön pilaantumisen ehkäiseminen ja vähentäminen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Biologisen monimuotoisuuden ja ekosysteemien suojelu ja ennallistaminen</a:t>
            </a:r>
          </a:p>
          <a:p>
            <a:pPr marL="457200" lvl="1" indent="0">
              <a:buNone/>
            </a:pPr>
            <a:endParaRPr lang="fi-FI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</a:rPr>
              <a:t>Kukin näkökulma arvioidaan kaksivaiheisesti</a:t>
            </a:r>
          </a:p>
          <a:p>
            <a:pPr marL="893763" indent="284163" defTabSz="712788">
              <a:buFont typeface="+mj-lt"/>
              <a:buAutoNum type="arabicPeriod"/>
              <a:tabLst>
                <a:tab pos="361950" algn="l"/>
              </a:tabLst>
            </a:pPr>
            <a:r>
              <a:rPr lang="fi-FI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Yleispiirteinen arviointi investointihankkeen vaikutuksista</a:t>
            </a:r>
          </a:p>
          <a:p>
            <a:pPr marL="893763" indent="284163" defTabSz="712788">
              <a:buFont typeface="+mj-lt"/>
              <a:buAutoNum type="arabicPeriod"/>
              <a:tabLst>
                <a:tab pos="361950" algn="l"/>
              </a:tabLst>
            </a:pPr>
            <a:r>
              <a:rPr lang="fi-F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Investointihankkeen tarkennettu DNSH-arviointi</a:t>
            </a:r>
          </a:p>
          <a:p>
            <a:pPr marL="0" indent="0">
              <a:buNone/>
            </a:pPr>
            <a:endParaRPr lang="fi-FI" sz="1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i-FI" sz="1800" dirty="0"/>
          </a:p>
          <a:p>
            <a:pPr lvl="1"/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83151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957F01-6F1D-4E3F-8C13-FB026245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Uudistuva ja osaava Suomi ohjelman </a:t>
            </a:r>
            <a:br>
              <a:rPr lang="fi-FI" dirty="0"/>
            </a:br>
            <a:r>
              <a:rPr lang="fi-FI" dirty="0"/>
              <a:t>2021-2027 EAKR tukiprosentit ym.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9299E8-0091-432D-BB2D-DAAD798A4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EAKR-kehittämishankkeiden tukiprosentti on korkeintaan 75 % </a:t>
            </a:r>
          </a:p>
          <a:p>
            <a:r>
              <a:rPr lang="fi-FI" dirty="0"/>
              <a:t>Investointihankkeessa ja kehittämishankkeeseen sisältyvässä investoinnissa tuen määrä on enintään 70 % investoinnin hyväksyttävistä kokonaiskustannuksista </a:t>
            </a:r>
          </a:p>
          <a:p>
            <a:r>
              <a:rPr lang="fi-FI" dirty="0"/>
              <a:t>Välittävällä viranomaisella on mahdollisuus harkita hankkeiden kestoaika.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744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07A61-9069-BEE4-635F-9C7C6B57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Hakemusten käsittely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1F4772-356A-A540-F51B-E1A0A952A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Hakijoiden on hyvä olla yhteydessä rahoittajaan ennen hakemuksen jättämistä, jotta</a:t>
            </a:r>
          </a:p>
          <a:p>
            <a:pPr lvl="1"/>
            <a:r>
              <a:rPr lang="fi-FI" dirty="0"/>
              <a:t>Hakemus jätetään oikeaan toimintalinjaan ja erityistavoitteeseen</a:t>
            </a:r>
          </a:p>
          <a:p>
            <a:pPr lvl="1"/>
            <a:r>
              <a:rPr lang="fi-FI" dirty="0"/>
              <a:t>Hakemus sisältää kaikki arviointia varten tarvittavat tiedot.</a:t>
            </a:r>
          </a:p>
          <a:p>
            <a:pPr lvl="1"/>
            <a:r>
              <a:rPr lang="fi-FI" dirty="0"/>
              <a:t>Voidaan keskustella myös muista rahoitusvaihtoehdoista (JTF, kansallinen rahoitus)</a:t>
            </a:r>
          </a:p>
          <a:p>
            <a:pPr lvl="1"/>
            <a:r>
              <a:rPr lang="fi-FI" dirty="0"/>
              <a:t>Voidaan käydä läpi muut ennakkokysymykset.</a:t>
            </a:r>
          </a:p>
          <a:p>
            <a:r>
              <a:rPr lang="fi-FI" dirty="0"/>
              <a:t>Hakemus arvioidaan niillä tiedoilla, jotka hakija on antanut hakemusvaiheessa.</a:t>
            </a:r>
          </a:p>
          <a:p>
            <a:r>
              <a:rPr lang="fi-FI" dirty="0"/>
              <a:t>Jos hakemus hyväksytään rahoitettavaksi, hakija voi vielä täydentää hakemusta tarvittavilta osin.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35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0D2E71-07CB-232D-CDAA-C0874081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EURA 2021 aikataulusta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7A49FB-056C-2D35-3EF0-A6CE2284E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Ensimmäisiä rahoituspäätöksiä päästään tekemään näillä näkymin maaliskuussa, ensimmäisenä muut kuin ryhmähankkeet (2022 päättyneet haut)</a:t>
            </a:r>
          </a:p>
          <a:p>
            <a:r>
              <a:rPr lang="fi-FI" dirty="0"/>
              <a:t>Maksatukset toimivat mahdollisesti vasta syksyllä 2023</a:t>
            </a:r>
          </a:p>
          <a:p>
            <a:r>
              <a:rPr lang="fi-FI" dirty="0"/>
              <a:t>Ennakkomaksatuksen hakeminen mahdollista, jolloin ennakko maksetaan automaattisesti rahoituspäätöksen yhteydessä</a:t>
            </a:r>
          </a:p>
          <a:p>
            <a:r>
              <a:rPr lang="fi-FI" dirty="0"/>
              <a:t>Seurantatietoja hyvä kirjata ylös hankkeen aikana, jotta maksatusten avautuessa on helpompi kirjata toteutuneet tiedot</a:t>
            </a:r>
          </a:p>
        </p:txBody>
      </p:sp>
    </p:spTree>
    <p:extLst>
      <p:ext uri="{BB962C8B-B14F-4D97-AF65-F5344CB8AC3E}">
        <p14:creationId xmlns:p14="http://schemas.microsoft.com/office/powerpoint/2010/main" val="1226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6BE6E5-9218-F625-57B6-4E4B8939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Ennakkomaksatus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4A1EC6-04EF-4CBD-E815-5F7DB54C7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7"/>
            <a:ext cx="10515600" cy="3895517"/>
          </a:xfrm>
        </p:spPr>
        <p:txBody>
          <a:bodyPr/>
          <a:lstStyle/>
          <a:p>
            <a:r>
              <a:rPr lang="fi-FI" dirty="0"/>
              <a:t>Haettava jo rahoitushakemuksessa – hyväksytyn tukipäätöksen jälkeen ennakkoa ei voida enää maksaa.</a:t>
            </a:r>
          </a:p>
          <a:p>
            <a:r>
              <a:rPr lang="fi-FI" dirty="0"/>
              <a:t>Ennakon määrä voi olla enintään 30 prosenttia myönnetyn tuen määrästä.</a:t>
            </a:r>
          </a:p>
          <a:p>
            <a:r>
              <a:rPr lang="fi-FI" dirty="0"/>
              <a:t>Perusteluksi mahdollinen maksatusten viivästyminen järjestelmän keskeneräisyyden vuoksi</a:t>
            </a:r>
          </a:p>
          <a:p>
            <a:r>
              <a:rPr lang="fi-FI" dirty="0"/>
              <a:t>Ennakko maksetaan automaattisesti ilman erillistä hakemusta, kun hankkeelle on tehty tukipäätös, niille hankkeille, jotka ovat hakeneet ennakkoa rahoitushakemuksessaan.</a:t>
            </a:r>
          </a:p>
          <a:p>
            <a:r>
              <a:rPr lang="fi-FI" dirty="0"/>
              <a:t>Ennakkoa voidaan maksaa vain kerran. </a:t>
            </a:r>
          </a:p>
        </p:txBody>
      </p:sp>
    </p:spTree>
    <p:extLst>
      <p:ext uri="{BB962C8B-B14F-4D97-AF65-F5344CB8AC3E}">
        <p14:creationId xmlns:p14="http://schemas.microsoft.com/office/powerpoint/2010/main" val="348770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>
            <a:extLst>
              <a:ext uri="{FF2B5EF4-FFF2-40B4-BE49-F238E27FC236}">
                <a16:creationId xmlns:a16="http://schemas.microsoft.com/office/drawing/2014/main" id="{517F4145-1D18-924D-AFBE-8EF04648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40" y="2732220"/>
            <a:ext cx="1360366" cy="1315589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937BC36B-B1B3-404B-B8C9-E19F66959846}"/>
              </a:ext>
            </a:extLst>
          </p:cNvPr>
          <p:cNvSpPr/>
          <p:nvPr/>
        </p:nvSpPr>
        <p:spPr>
          <a:xfrm>
            <a:off x="7611270" y="1061545"/>
            <a:ext cx="3448240" cy="2186152"/>
          </a:xfrm>
          <a:prstGeom prst="rect">
            <a:avLst/>
          </a:prstGeom>
          <a:solidFill>
            <a:srgbClr val="AC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84BEE2E-338B-C148-8BC6-CF05179B58AE}"/>
              </a:ext>
            </a:extLst>
          </p:cNvPr>
          <p:cNvSpPr/>
          <p:nvPr/>
        </p:nvSpPr>
        <p:spPr>
          <a:xfrm>
            <a:off x="7611270" y="3429000"/>
            <a:ext cx="3437730" cy="2186152"/>
          </a:xfrm>
          <a:prstGeom prst="rect">
            <a:avLst/>
          </a:prstGeom>
          <a:solidFill>
            <a:srgbClr val="F9C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rgbClr val="F9C623"/>
                </a:solidFill>
              </a:ln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FE0C1D7-E777-9941-AC69-51A0066C0338}"/>
              </a:ext>
            </a:extLst>
          </p:cNvPr>
          <p:cNvSpPr/>
          <p:nvPr/>
        </p:nvSpPr>
        <p:spPr>
          <a:xfrm>
            <a:off x="877019" y="1061545"/>
            <a:ext cx="3462310" cy="2186152"/>
          </a:xfrm>
          <a:prstGeom prst="rect">
            <a:avLst/>
          </a:prstGeom>
          <a:solidFill>
            <a:srgbClr val="B9D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Toimivat hyvinvointipalvelut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Asukkaiden osallisuus ja yhteisöllisyys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Ilmiömäinen kulttuuri ja kulttuurikäsityksen muutos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Elinympäristön puhtaus ja turvallisuus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Saimaan ainutlaatuiset luonto- ja kulttuuriarvot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Uudistuva yhdyskuntarakenne</a:t>
            </a:r>
            <a:endParaRPr lang="fi-FI" sz="1200" dirty="0">
              <a:ln>
                <a:solidFill>
                  <a:srgbClr val="F9C623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0F95D16-D08F-634F-8276-8E3443E46719}"/>
              </a:ext>
            </a:extLst>
          </p:cNvPr>
          <p:cNvSpPr/>
          <p:nvPr/>
        </p:nvSpPr>
        <p:spPr>
          <a:xfrm>
            <a:off x="918299" y="3555525"/>
            <a:ext cx="3451801" cy="2186152"/>
          </a:xfrm>
          <a:prstGeom prst="rect">
            <a:avLst/>
          </a:prstGeom>
          <a:solidFill>
            <a:srgbClr val="233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3377A05A-FAD8-6D4A-9D0A-0CFE0D906CF9}"/>
              </a:ext>
            </a:extLst>
          </p:cNvPr>
          <p:cNvSpPr/>
          <p:nvPr/>
        </p:nvSpPr>
        <p:spPr>
          <a:xfrm>
            <a:off x="3589981" y="3754896"/>
            <a:ext cx="2186152" cy="2186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ACD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81A770A-F06F-2D43-A436-081313D6DF14}"/>
              </a:ext>
            </a:extLst>
          </p:cNvPr>
          <p:cNvSpPr/>
          <p:nvPr/>
        </p:nvSpPr>
        <p:spPr>
          <a:xfrm>
            <a:off x="6317472" y="1061545"/>
            <a:ext cx="2186152" cy="2186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B442DBB7-4035-B64F-B221-911C0F645CFE}"/>
              </a:ext>
            </a:extLst>
          </p:cNvPr>
          <p:cNvSpPr/>
          <p:nvPr/>
        </p:nvSpPr>
        <p:spPr>
          <a:xfrm>
            <a:off x="3677866" y="1061545"/>
            <a:ext cx="2186152" cy="2186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0035EF5D-D276-4346-981A-D3E246846D97}"/>
              </a:ext>
            </a:extLst>
          </p:cNvPr>
          <p:cNvSpPr/>
          <p:nvPr/>
        </p:nvSpPr>
        <p:spPr>
          <a:xfrm>
            <a:off x="6375444" y="3610304"/>
            <a:ext cx="2186152" cy="2186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E99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9A2D7D5-A73E-9346-B07A-6EC341C4BFBA}"/>
              </a:ext>
            </a:extLst>
          </p:cNvPr>
          <p:cNvSpPr txBox="1"/>
          <p:nvPr/>
        </p:nvSpPr>
        <p:spPr>
          <a:xfrm>
            <a:off x="1351106" y="555449"/>
            <a:ext cx="1035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atin typeface="Times" pitchFamily="2" charset="0"/>
              </a:rPr>
              <a:t>Maakuntaohjelman tavoitteet ja painopisteet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67E218CB-383D-9D46-8581-4DE98F959212}"/>
              </a:ext>
            </a:extLst>
          </p:cNvPr>
          <p:cNvSpPr txBox="1"/>
          <p:nvPr/>
        </p:nvSpPr>
        <p:spPr>
          <a:xfrm>
            <a:off x="917057" y="3610305"/>
            <a:ext cx="26549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Vahva profiloituminen Suomessa ja kansainvälisesti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Yhteistyöhakuinen Etelä-Savo on arvostettu ja haluttu kumppani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Oikea-aikainen ja vaikuttava viestintä – oma erityislaatuisuus ja vahvuudet näkyviin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Yhteinen tahto ja tuloksellinen yhdessä tekeminen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Järjestötoiminnan vahva osallisuus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E2B5D96C-37D8-F24A-9DE2-DA1AB85D89BF}"/>
              </a:ext>
            </a:extLst>
          </p:cNvPr>
          <p:cNvSpPr txBox="1"/>
          <p:nvPr/>
        </p:nvSpPr>
        <p:spPr>
          <a:xfrm>
            <a:off x="8466673" y="1061544"/>
            <a:ext cx="33135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Koulutus- ja osaamistarpeiden ennakointi yritysten ja yhteiskunnan tarpeisiin sekä monipuoliset koulutusmahdollisuudet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Metsä, Ruoka, Vesi – vahvat klusterit ja TKI-alustat, yritysten liike-toimintaosaaminen, digitaalisuus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Kiertotalous ja uudet vähähiiliset energiaratkaisut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Uudet puupohjaiset tuotteet ja puunjalostuksen prosessiteknologiat, puurakentaminen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Kestävät vähähiiliset ruokajärjestelmät, jatko-jalostus ja </a:t>
            </a:r>
            <a:r>
              <a:rPr lang="fi-FI" sz="1000" dirty="0" err="1">
                <a:latin typeface="Arial" panose="020B0604020202020204" pitchFamily="34" charset="0"/>
                <a:cs typeface="Arial" panose="020B0604020202020204" pitchFamily="34" charset="0"/>
              </a:rPr>
              <a:t>brändäys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, luomu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Saimaa kehitysalustana – yhdessä lisää bisnestä ja hyvinvointia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Puhtaan veden teknologiat, vesikiertotalous ja vesiliiketoiminta</a:t>
            </a:r>
          </a:p>
          <a:p>
            <a:endParaRPr lang="fi-FI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E7D11A0-298F-0743-89FC-911785ED9DE6}"/>
              </a:ext>
            </a:extLst>
          </p:cNvPr>
          <p:cNvSpPr txBox="1"/>
          <p:nvPr/>
        </p:nvSpPr>
        <p:spPr>
          <a:xfrm>
            <a:off x="8466672" y="3555525"/>
            <a:ext cx="25823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Asukkaiden ja yritysten tarpeisiin vastaava liikennejärjestelmä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Vaikuttaminen valtion väyläverkon kehittämiseen ja ylläpitoon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Alemman tieverkon korjausvelan vähentäminen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Tavoitteellinen tietoliikenneverkko ja digitaaliset palvelut mahdollistavat monipaikkaisen asumisen ja työnteon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AA52F75-A0D2-FB43-971E-06B50B93B33A}"/>
              </a:ext>
            </a:extLst>
          </p:cNvPr>
          <p:cNvSpPr txBox="1"/>
          <p:nvPr/>
        </p:nvSpPr>
        <p:spPr>
          <a:xfrm>
            <a:off x="3881105" y="1569816"/>
            <a:ext cx="1800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HYVINVOIVAT IHMISET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JA HYVÄ YMPÄRISTÖ</a:t>
            </a:r>
          </a:p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Ilmastonmuutoksen uudet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ratkaisut, arjen sujuvuus,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kaikki mukana, kulttuurista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virtaa, vastuullisuus,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vähemmällä enemmän ja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puhtaammin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6811D1CB-F39C-0E4A-AA40-0A3117304ABA}"/>
              </a:ext>
            </a:extLst>
          </p:cNvPr>
          <p:cNvSpPr txBox="1"/>
          <p:nvPr/>
        </p:nvSpPr>
        <p:spPr>
          <a:xfrm>
            <a:off x="3870829" y="4511716"/>
            <a:ext cx="180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TULOKSELLINEN OMA TEKEMINEN JA YHTEISTYÖ</a:t>
            </a:r>
          </a:p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Aktiivinen viestintä,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laaja näkyvyys ja tunnettuus,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Etelä-Savo osana kansallisia ja globaaleja verkostoja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9703218E-270B-B848-A807-F968939EE8A3}"/>
              </a:ext>
            </a:extLst>
          </p:cNvPr>
          <p:cNvSpPr txBox="1"/>
          <p:nvPr/>
        </p:nvSpPr>
        <p:spPr>
          <a:xfrm>
            <a:off x="6520945" y="1640269"/>
            <a:ext cx="180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UUDISTUVAT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ELINKEINOT JA</a:t>
            </a:r>
          </a:p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TKI-TOIMINTA</a:t>
            </a:r>
          </a:p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Kilpailukykyiset yritykset,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innovatiivinen TKI-toiminta ja vihreä kasvu, osaava työvoima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8A5E2B66-75BA-BC4C-935D-872AB41DBF64}"/>
              </a:ext>
            </a:extLst>
          </p:cNvPr>
          <p:cNvSpPr txBox="1"/>
          <p:nvPr/>
        </p:nvSpPr>
        <p:spPr>
          <a:xfrm>
            <a:off x="6520945" y="4507044"/>
            <a:ext cx="180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HYVÄ FYYSINEN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JA DIGITAALINEN</a:t>
            </a:r>
          </a:p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SAAVUTETTAVUUS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Toimivat liikenne- ja </a:t>
            </a:r>
          </a:p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viestintäyhteydet, sujuvat liikenne- ja digipalvelut</a:t>
            </a:r>
          </a:p>
        </p:txBody>
      </p:sp>
    </p:spTree>
    <p:extLst>
      <p:ext uri="{BB962C8B-B14F-4D97-AF65-F5344CB8AC3E}">
        <p14:creationId xmlns:p14="http://schemas.microsoft.com/office/powerpoint/2010/main" val="51795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8ED9D-BAED-864F-E45D-8805DE17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Lisätietoa: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EA7F19-8DDC-A799-C107-523CAF071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ighlight>
                  <a:srgbClr val="C0C0C0"/>
                </a:highlight>
                <a:hlinkClick r:id="rId2"/>
              </a:rPr>
              <a:t>https://rakennerahastot.fi/</a:t>
            </a:r>
            <a:endParaRPr lang="fi-FI" dirty="0">
              <a:highlight>
                <a:srgbClr val="C0C0C0"/>
              </a:highlight>
            </a:endParaRPr>
          </a:p>
          <a:p>
            <a:r>
              <a:rPr lang="fi-FI" dirty="0">
                <a:highlight>
                  <a:srgbClr val="C0C0C0"/>
                </a:highlight>
                <a:hlinkClick r:id="rId3"/>
              </a:rPr>
              <a:t>Etusivu - Etelä-Savon Maakuntaliitto (esavo.fi)</a:t>
            </a:r>
            <a:endParaRPr lang="fi-FI" dirty="0">
              <a:highlight>
                <a:srgbClr val="C0C0C0"/>
              </a:highlight>
            </a:endParaRPr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endParaRPr lang="fi-FI" sz="40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0564B29-0271-E5B5-4168-D9DB7DC88F5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sz="400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49299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EA6012-5BDD-4A70-A986-48D80040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 anchor="b">
            <a:normAutofit/>
          </a:bodyPr>
          <a:lstStyle/>
          <a:p>
            <a:r>
              <a:rPr lang="fi-FI" sz="2500" b="1" i="0">
                <a:effectLst/>
              </a:rPr>
              <a:t>Ohjelma tukee kestävän kehityksen mukaista uudistumista, osaamisen kehittämistä ja osallisuutta</a:t>
            </a:r>
            <a:br>
              <a:rPr lang="fi-FI" sz="2500" b="1" i="0">
                <a:effectLst/>
              </a:rPr>
            </a:br>
            <a:endParaRPr lang="fi-FI" sz="25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7990FE-A8B2-4C73-BA47-E3C9C2BFA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>
            <a:normAutofit/>
          </a:bodyPr>
          <a:lstStyle/>
          <a:p>
            <a:r>
              <a:rPr lang="fi-FI" sz="1900" b="0" i="0">
                <a:effectLst/>
              </a:rPr>
              <a:t>Uudistuva ja osaava Suomi -ohjelman läpileikkaavia painopisteitä ovat kestävä kehitys, sukupuolten tasa-arvo, yhdenvertaisuus, digitaalisuus, kansainvälistyminen, ilmastonmuutos ja innovatiivisuus. </a:t>
            </a:r>
          </a:p>
          <a:p>
            <a:r>
              <a:rPr lang="fi-FI" sz="1900" b="0" i="0">
                <a:effectLst/>
              </a:rPr>
              <a:t>Nämä sisältyvät kaikkeen toimintaan. EAKR-rahoituksesta 35 prosenttia kohdistetaan ilmastotoimenpiteisiin.</a:t>
            </a:r>
          </a:p>
          <a:p>
            <a:r>
              <a:rPr lang="fi-FI" sz="1900"/>
              <a:t>Ohjelman sisällöllisten valintojen tukena on maakuntien strategiat niiden älykkään erikoistumisen valinnat. Lisäksi on huomioitava myös kestävä ja osallistava kasvu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5016CC7E-F820-4893-84A5-0A69D8EDE81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17" y="1886786"/>
            <a:ext cx="5163079" cy="3081601"/>
          </a:xfrm>
          <a:noFill/>
        </p:spPr>
      </p:pic>
    </p:spTree>
    <p:extLst>
      <p:ext uri="{BB962C8B-B14F-4D97-AF65-F5344CB8AC3E}">
        <p14:creationId xmlns:p14="http://schemas.microsoft.com/office/powerpoint/2010/main" val="347495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2EC9011-85C2-4EA1-9935-3054163F2B3C}"/>
              </a:ext>
            </a:extLst>
          </p:cNvPr>
          <p:cNvSpPr/>
          <p:nvPr/>
        </p:nvSpPr>
        <p:spPr>
          <a:xfrm>
            <a:off x="5807968" y="1028699"/>
            <a:ext cx="6279257" cy="48006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3A4B71D-D0F7-4AED-9630-507731388DE2}"/>
              </a:ext>
            </a:extLst>
          </p:cNvPr>
          <p:cNvSpPr txBox="1"/>
          <p:nvPr/>
        </p:nvSpPr>
        <p:spPr>
          <a:xfrm>
            <a:off x="104775" y="1028699"/>
            <a:ext cx="5580303" cy="47646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i-FI" sz="2000" b="1" dirty="0"/>
              <a:t>EAKR:n toimintalinjat ja erityistavoitteet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ECEB24C-AF38-4C10-BABC-E89E728A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870"/>
            <a:ext cx="7705817" cy="557984"/>
          </a:xfrm>
        </p:spPr>
        <p:txBody>
          <a:bodyPr/>
          <a:lstStyle/>
          <a:p>
            <a:r>
              <a:rPr lang="fi-FI" dirty="0"/>
              <a:t>EAKR:n tavoitteet 2021-2027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CBA23631-A9AA-463E-8372-572425ABEBEA}"/>
              </a:ext>
            </a:extLst>
          </p:cNvPr>
          <p:cNvSpPr/>
          <p:nvPr/>
        </p:nvSpPr>
        <p:spPr>
          <a:xfrm>
            <a:off x="289287" y="1421403"/>
            <a:ext cx="1656000" cy="416670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TL 1 Innovatiivinen Suomi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602DB7FE-FF2D-4C88-94EC-589663BED654}"/>
              </a:ext>
            </a:extLst>
          </p:cNvPr>
          <p:cNvSpPr/>
          <p:nvPr/>
        </p:nvSpPr>
        <p:spPr>
          <a:xfrm>
            <a:off x="3936000" y="1421400"/>
            <a:ext cx="1656000" cy="416670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rIns="54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TL 3 </a:t>
            </a:r>
            <a:r>
              <a:rPr kumimoji="0" lang="fi-FI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Saavutetta-vampi</a:t>
            </a: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Suomi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7DF06780-F32F-4452-8F8B-E480FD2ED9FE}"/>
              </a:ext>
            </a:extLst>
          </p:cNvPr>
          <p:cNvSpPr/>
          <p:nvPr/>
        </p:nvSpPr>
        <p:spPr>
          <a:xfrm>
            <a:off x="2101812" y="1421401"/>
            <a:ext cx="1656000" cy="416670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rIns="54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TL 2 Hiilineutraali Suomi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847562F5-3D1C-4CE5-905E-57303A705137}"/>
              </a:ext>
            </a:extLst>
          </p:cNvPr>
          <p:cNvSpPr/>
          <p:nvPr/>
        </p:nvSpPr>
        <p:spPr>
          <a:xfrm>
            <a:off x="397287" y="2322184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 TKI</a:t>
            </a: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54A15FDF-7B86-4D3B-83B7-5F2A5B69C1CB}"/>
              </a:ext>
            </a:extLst>
          </p:cNvPr>
          <p:cNvSpPr/>
          <p:nvPr/>
        </p:nvSpPr>
        <p:spPr>
          <a:xfrm>
            <a:off x="383294" y="3396752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 Digitalisaatio</a:t>
            </a: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10B5312B-8247-4934-B1A4-617EC728AD2C}"/>
              </a:ext>
            </a:extLst>
          </p:cNvPr>
          <p:cNvSpPr/>
          <p:nvPr/>
        </p:nvSpPr>
        <p:spPr>
          <a:xfrm>
            <a:off x="383294" y="4471320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 Pk-yritykset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4D00794A-1791-48A6-8901-012DF72502F1}"/>
              </a:ext>
            </a:extLst>
          </p:cNvPr>
          <p:cNvSpPr/>
          <p:nvPr/>
        </p:nvSpPr>
        <p:spPr>
          <a:xfrm>
            <a:off x="2209812" y="2322184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2.1 Energia-tehokkuus ja päästövä-hennykset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A15E59B7-25A4-4049-88CE-F352A0413B9B}"/>
              </a:ext>
            </a:extLst>
          </p:cNvPr>
          <p:cNvSpPr/>
          <p:nvPr/>
        </p:nvSpPr>
        <p:spPr>
          <a:xfrm>
            <a:off x="4044000" y="2322184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3.1 Liikenne</a:t>
            </a: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0AD2EB26-5E68-4E70-BB89-71D7A75CA089}"/>
              </a:ext>
            </a:extLst>
          </p:cNvPr>
          <p:cNvSpPr/>
          <p:nvPr/>
        </p:nvSpPr>
        <p:spPr>
          <a:xfrm>
            <a:off x="2209812" y="3400598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2.2 Ilmaston-muutos</a:t>
            </a:r>
          </a:p>
        </p:txBody>
      </p:sp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7EEDF58D-4DE3-40A7-913F-507744044307}"/>
              </a:ext>
            </a:extLst>
          </p:cNvPr>
          <p:cNvSpPr/>
          <p:nvPr/>
        </p:nvSpPr>
        <p:spPr>
          <a:xfrm>
            <a:off x="2209812" y="4494353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2.3 Kiertotalous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1AEA9E5B-B9B1-43A0-A2DE-7431267FBA5C}"/>
              </a:ext>
            </a:extLst>
          </p:cNvPr>
          <p:cNvSpPr txBox="1"/>
          <p:nvPr/>
        </p:nvSpPr>
        <p:spPr>
          <a:xfrm>
            <a:off x="5793078" y="1063793"/>
            <a:ext cx="64836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prstClr val="black"/>
                </a:solidFill>
              </a:rPr>
              <a:t>Vahva vaikutus </a:t>
            </a:r>
            <a:r>
              <a:rPr lang="fi-FI" sz="1400" b="1" dirty="0">
                <a:solidFill>
                  <a:prstClr val="black"/>
                </a:solidFill>
              </a:rPr>
              <a:t>Suomen saamiselle kasvu-uralle </a:t>
            </a:r>
            <a:r>
              <a:rPr lang="fi-FI" sz="1400" dirty="0">
                <a:solidFill>
                  <a:prstClr val="black"/>
                </a:solidFill>
              </a:rPr>
              <a:t>pandemian jälkeen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prstClr val="black"/>
                </a:solidFill>
              </a:rPr>
              <a:t>TKI-toiminta ja pk-yritysten </a:t>
            </a:r>
            <a:r>
              <a:rPr lang="fi-FI" sz="1400" dirty="0">
                <a:solidFill>
                  <a:prstClr val="black"/>
                </a:solidFill>
              </a:rPr>
              <a:t>tukeminen edelleen EAKR:n kulmakivinä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prstClr val="black"/>
                </a:solidFill>
              </a:rPr>
              <a:t>Hankkeiden tulokset ja vaikuttavuus korostuvat; </a:t>
            </a:r>
            <a:r>
              <a:rPr lang="fi-FI" sz="1400" dirty="0">
                <a:solidFill>
                  <a:prstClr val="black"/>
                </a:solidFill>
              </a:rPr>
              <a:t>hanketoiminnalla haetaan muutosta nykytilaan </a:t>
            </a:r>
            <a:r>
              <a:rPr lang="fi-FI" sz="1400" b="1" dirty="0">
                <a:solidFill>
                  <a:prstClr val="black"/>
                </a:solidFill>
              </a:rPr>
              <a:t>– </a:t>
            </a:r>
            <a:r>
              <a:rPr lang="fi-FI" sz="1400" dirty="0">
                <a:solidFill>
                  <a:prstClr val="black"/>
                </a:solidFill>
              </a:rPr>
              <a:t>EURA 2021 tukee kysymyksillään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prstClr val="black"/>
                </a:solidFill>
              </a:rPr>
              <a:t>Hankeneuvonta ja tukipäätöksen valmistelu korostuvat </a:t>
            </a:r>
            <a:r>
              <a:rPr lang="fi-FI" sz="1400" dirty="0">
                <a:solidFill>
                  <a:prstClr val="black"/>
                </a:solidFill>
              </a:rPr>
              <a:t>– jälkiseuranta kevenee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prstClr val="black"/>
                </a:solidFill>
              </a:rPr>
              <a:t>Kestävä kehitys läpileikkaavana periaatteena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prstClr val="black"/>
                </a:solidFill>
              </a:rPr>
              <a:t>35 % EAKR-rahoituksesta ilmastotoimenpiteisiin </a:t>
            </a:r>
            <a:r>
              <a:rPr lang="fi-FI" sz="1400" dirty="0">
                <a:solidFill>
                  <a:prstClr val="black"/>
                </a:solidFill>
              </a:rPr>
              <a:t>– seuranta tukitoimiluokkien avulla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prstClr val="black"/>
                </a:solidFill>
              </a:rPr>
              <a:t>Mahdollistava ja laaja </a:t>
            </a:r>
            <a:r>
              <a:rPr lang="fi-FI" sz="1400" b="1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i-FI" sz="1400" dirty="0">
                <a:solidFill>
                  <a:prstClr val="black"/>
                </a:solidFill>
              </a:rPr>
              <a:t>Sisältöjä voidaan kohdentaa/rajata hakukohtaisesti </a:t>
            </a:r>
            <a:r>
              <a:rPr lang="fi-FI" sz="1400" b="1" dirty="0">
                <a:solidFill>
                  <a:prstClr val="black"/>
                </a:solidFill>
              </a:rPr>
              <a:t>=&gt; erityiset valintaperusteet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prstClr val="black"/>
                </a:solidFill>
              </a:rPr>
              <a:t>Aluelähtöiset, joustavat ohjelmat </a:t>
            </a:r>
            <a:r>
              <a:rPr lang="fi-FI" sz="1400" dirty="0">
                <a:solidFill>
                  <a:prstClr val="black"/>
                </a:solidFill>
              </a:rPr>
              <a:t>ja niiden hyödyntäminen alueiden omaehtoiseen kehittämisen tukena muuttuvissa tilanteissa</a:t>
            </a:r>
          </a:p>
          <a:p>
            <a:pPr marL="809625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400" b="1" dirty="0">
                <a:solidFill>
                  <a:prstClr val="black"/>
                </a:solidFill>
              </a:rPr>
              <a:t>ET 1.1 rahoitus kohdistetaan 100% Älykkään erikoistumisen strategian (ÄES) teemoihin </a:t>
            </a:r>
            <a:endParaRPr lang="fi-FI" sz="1400" dirty="0">
              <a:solidFill>
                <a:prstClr val="black"/>
              </a:solidFill>
            </a:endParaRPr>
          </a:p>
          <a:p>
            <a:pPr marL="809625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400" b="1" dirty="0">
                <a:solidFill>
                  <a:prstClr val="black"/>
                </a:solidFill>
              </a:rPr>
              <a:t>ÄES huomioitava myös ET 2.1 &amp; 2.3 –hankkeissa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2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D2DBBFD0-8275-4E17-B7BE-3C2C16F2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598" y="215621"/>
            <a:ext cx="8683391" cy="583238"/>
          </a:xfrm>
        </p:spPr>
        <p:txBody>
          <a:bodyPr anchor="t"/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Uudistuva ja osaava Suomi –ohjelma 2021 – 2027</a:t>
            </a:r>
            <a:endParaRPr lang="fi-FI" sz="2800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8109323-FCBE-4D48-8494-E59D733E7778}"/>
              </a:ext>
            </a:extLst>
          </p:cNvPr>
          <p:cNvSpPr/>
          <p:nvPr/>
        </p:nvSpPr>
        <p:spPr>
          <a:xfrm>
            <a:off x="690372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4" h="4159250">
                <a:moveTo>
                  <a:pt x="1216660" y="0"/>
                </a:moveTo>
                <a:lnTo>
                  <a:pt x="135178" y="0"/>
                </a:lnTo>
                <a:lnTo>
                  <a:pt x="92454" y="6896"/>
                </a:lnTo>
                <a:lnTo>
                  <a:pt x="55346" y="26094"/>
                </a:lnTo>
                <a:lnTo>
                  <a:pt x="26083" y="55357"/>
                </a:lnTo>
                <a:lnTo>
                  <a:pt x="6892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2" y="4066548"/>
                </a:lnTo>
                <a:lnTo>
                  <a:pt x="26083" y="4103638"/>
                </a:lnTo>
                <a:lnTo>
                  <a:pt x="55346" y="4132901"/>
                </a:lnTo>
                <a:lnTo>
                  <a:pt x="92454" y="4152099"/>
                </a:lnTo>
                <a:lnTo>
                  <a:pt x="135178" y="4158996"/>
                </a:lnTo>
                <a:lnTo>
                  <a:pt x="1216660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60" y="0"/>
                </a:lnTo>
                <a:close/>
              </a:path>
            </a:pathLst>
          </a:custGeom>
          <a:solidFill>
            <a:srgbClr val="CAC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BD3182F-8437-4AA0-AB69-432997E40646}"/>
              </a:ext>
            </a:extLst>
          </p:cNvPr>
          <p:cNvSpPr txBox="1"/>
          <p:nvPr/>
        </p:nvSpPr>
        <p:spPr>
          <a:xfrm>
            <a:off x="786485" y="1623161"/>
            <a:ext cx="1160780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1400" b="1" spc="5" dirty="0">
                <a:latin typeface="Arial"/>
                <a:cs typeface="Arial"/>
              </a:rPr>
              <a:t>I</a:t>
            </a:r>
            <a:r>
              <a:rPr sz="1100" b="1" spc="10" dirty="0">
                <a:latin typeface="Arial"/>
                <a:cs typeface="Arial"/>
              </a:rPr>
              <a:t>N</a:t>
            </a:r>
            <a:r>
              <a:rPr sz="1100" b="1" spc="5" dirty="0">
                <a:latin typeface="Arial"/>
                <a:cs typeface="Arial"/>
              </a:rPr>
              <a:t>NO</a:t>
            </a:r>
            <a:r>
              <a:rPr sz="1100" b="1" spc="-65" dirty="0">
                <a:latin typeface="Arial"/>
                <a:cs typeface="Arial"/>
              </a:rPr>
              <a:t>V</a:t>
            </a:r>
            <a:r>
              <a:rPr sz="1100" b="1" spc="-125" dirty="0">
                <a:latin typeface="Arial"/>
                <a:cs typeface="Arial"/>
              </a:rPr>
              <a:t>A</a:t>
            </a:r>
            <a:r>
              <a:rPr sz="1100" b="1" spc="5" dirty="0">
                <a:latin typeface="Arial"/>
                <a:cs typeface="Arial"/>
              </a:rPr>
              <a:t>TIIVIN</a:t>
            </a:r>
            <a:r>
              <a:rPr sz="1100" b="1" spc="20" dirty="0">
                <a:latin typeface="Arial"/>
                <a:cs typeface="Arial"/>
              </a:rPr>
              <a:t>E</a:t>
            </a:r>
            <a:r>
              <a:rPr sz="1100" b="1" spc="5" dirty="0">
                <a:latin typeface="Arial"/>
                <a:cs typeface="Arial"/>
              </a:rPr>
              <a:t>N  </a:t>
            </a:r>
            <a:r>
              <a:rPr sz="1400" b="1" spc="5" dirty="0">
                <a:latin typeface="Arial"/>
                <a:cs typeface="Arial"/>
              </a:rPr>
              <a:t>S</a:t>
            </a:r>
            <a:r>
              <a:rPr sz="1100" b="1" spc="5" dirty="0">
                <a:latin typeface="Arial"/>
                <a:cs typeface="Arial"/>
              </a:rPr>
              <a:t>UOMI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Arial"/>
                <a:cs typeface="Arial"/>
              </a:rPr>
              <a:t>(508,6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M€)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2" name="object 4">
            <a:extLst>
              <a:ext uri="{FF2B5EF4-FFF2-40B4-BE49-F238E27FC236}">
                <a16:creationId xmlns:a16="http://schemas.microsoft.com/office/drawing/2014/main" id="{915C077C-4315-4711-BC06-B3AC11DE8B0C}"/>
              </a:ext>
            </a:extLst>
          </p:cNvPr>
          <p:cNvGrpSpPr/>
          <p:nvPr/>
        </p:nvGrpSpPr>
        <p:grpSpPr>
          <a:xfrm>
            <a:off x="766318" y="2585973"/>
            <a:ext cx="1270000" cy="894080"/>
            <a:chOff x="766318" y="2585973"/>
            <a:chExt cx="1270000" cy="894080"/>
          </a:xfrm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BD35EB77-178F-4E97-81C8-0413B461C5BA}"/>
                </a:ext>
              </a:extLst>
            </p:cNvPr>
            <p:cNvSpPr/>
            <p:nvPr/>
          </p:nvSpPr>
          <p:spPr>
            <a:xfrm>
              <a:off x="772668" y="2592323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087" y="0"/>
                  </a:lnTo>
                  <a:lnTo>
                    <a:pt x="53797" y="6931"/>
                  </a:lnTo>
                  <a:lnTo>
                    <a:pt x="25798" y="25828"/>
                  </a:lnTo>
                  <a:lnTo>
                    <a:pt x="6921" y="53846"/>
                  </a:lnTo>
                  <a:lnTo>
                    <a:pt x="0" y="88137"/>
                  </a:lnTo>
                  <a:lnTo>
                    <a:pt x="0" y="792734"/>
                  </a:lnTo>
                  <a:lnTo>
                    <a:pt x="6921" y="827025"/>
                  </a:lnTo>
                  <a:lnTo>
                    <a:pt x="25798" y="855043"/>
                  </a:lnTo>
                  <a:lnTo>
                    <a:pt x="53797" y="873940"/>
                  </a:lnTo>
                  <a:lnTo>
                    <a:pt x="8808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5C4E3B54-1F0A-4D53-B2B7-D2706418B91A}"/>
                </a:ext>
              </a:extLst>
            </p:cNvPr>
            <p:cNvSpPr/>
            <p:nvPr/>
          </p:nvSpPr>
          <p:spPr>
            <a:xfrm>
              <a:off x="772668" y="2592323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21" y="53846"/>
                  </a:lnTo>
                  <a:lnTo>
                    <a:pt x="25798" y="25828"/>
                  </a:lnTo>
                  <a:lnTo>
                    <a:pt x="53797" y="6931"/>
                  </a:lnTo>
                  <a:lnTo>
                    <a:pt x="8808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087" y="880872"/>
                  </a:lnTo>
                  <a:lnTo>
                    <a:pt x="53797" y="873940"/>
                  </a:lnTo>
                  <a:lnTo>
                    <a:pt x="25798" y="855043"/>
                  </a:lnTo>
                  <a:lnTo>
                    <a:pt x="6921" y="827025"/>
                  </a:lnTo>
                  <a:lnTo>
                    <a:pt x="0" y="792734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45D775E7-5DCF-419E-8063-BE519ECDD227}"/>
              </a:ext>
            </a:extLst>
          </p:cNvPr>
          <p:cNvSpPr txBox="1"/>
          <p:nvPr/>
        </p:nvSpPr>
        <p:spPr>
          <a:xfrm>
            <a:off x="1131519" y="2897251"/>
            <a:ext cx="5403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fi-FI" sz="1400" spc="-1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K&amp;I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6" name="object 8">
            <a:extLst>
              <a:ext uri="{FF2B5EF4-FFF2-40B4-BE49-F238E27FC236}">
                <a16:creationId xmlns:a16="http://schemas.microsoft.com/office/drawing/2014/main" id="{208AB498-6758-4458-883E-A63501D7E1B6}"/>
              </a:ext>
            </a:extLst>
          </p:cNvPr>
          <p:cNvGrpSpPr/>
          <p:nvPr/>
        </p:nvGrpSpPr>
        <p:grpSpPr>
          <a:xfrm>
            <a:off x="749554" y="3550665"/>
            <a:ext cx="1270000" cy="894080"/>
            <a:chOff x="749554" y="3550665"/>
            <a:chExt cx="1270000" cy="894080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BEDE687D-BD95-4222-AE35-A3B0EA594455}"/>
                </a:ext>
              </a:extLst>
            </p:cNvPr>
            <p:cNvSpPr/>
            <p:nvPr/>
          </p:nvSpPr>
          <p:spPr>
            <a:xfrm>
              <a:off x="755904" y="3557015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087" y="0"/>
                  </a:lnTo>
                  <a:lnTo>
                    <a:pt x="53797" y="6931"/>
                  </a:lnTo>
                  <a:lnTo>
                    <a:pt x="25798" y="25828"/>
                  </a:lnTo>
                  <a:lnTo>
                    <a:pt x="6921" y="53846"/>
                  </a:lnTo>
                  <a:lnTo>
                    <a:pt x="0" y="88138"/>
                  </a:lnTo>
                  <a:lnTo>
                    <a:pt x="0" y="792734"/>
                  </a:lnTo>
                  <a:lnTo>
                    <a:pt x="6921" y="827025"/>
                  </a:lnTo>
                  <a:lnTo>
                    <a:pt x="25798" y="855043"/>
                  </a:lnTo>
                  <a:lnTo>
                    <a:pt x="53797" y="873940"/>
                  </a:lnTo>
                  <a:lnTo>
                    <a:pt x="8808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8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6B5E2C1E-4675-4D54-B53A-4B94902618F4}"/>
                </a:ext>
              </a:extLst>
            </p:cNvPr>
            <p:cNvSpPr/>
            <p:nvPr/>
          </p:nvSpPr>
          <p:spPr>
            <a:xfrm>
              <a:off x="755904" y="3557015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8"/>
                  </a:moveTo>
                  <a:lnTo>
                    <a:pt x="6921" y="53846"/>
                  </a:lnTo>
                  <a:lnTo>
                    <a:pt x="25798" y="25828"/>
                  </a:lnTo>
                  <a:lnTo>
                    <a:pt x="53797" y="6931"/>
                  </a:lnTo>
                  <a:lnTo>
                    <a:pt x="8808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8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087" y="880872"/>
                  </a:lnTo>
                  <a:lnTo>
                    <a:pt x="53797" y="873940"/>
                  </a:lnTo>
                  <a:lnTo>
                    <a:pt x="25798" y="855043"/>
                  </a:lnTo>
                  <a:lnTo>
                    <a:pt x="6921" y="827025"/>
                  </a:lnTo>
                  <a:lnTo>
                    <a:pt x="0" y="792734"/>
                  </a:lnTo>
                  <a:lnTo>
                    <a:pt x="0" y="881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1">
            <a:extLst>
              <a:ext uri="{FF2B5EF4-FFF2-40B4-BE49-F238E27FC236}">
                <a16:creationId xmlns:a16="http://schemas.microsoft.com/office/drawing/2014/main" id="{94615F62-F6AA-45CB-8792-0632F8BA5B4B}"/>
              </a:ext>
            </a:extLst>
          </p:cNvPr>
          <p:cNvSpPr txBox="1"/>
          <p:nvPr/>
        </p:nvSpPr>
        <p:spPr>
          <a:xfrm>
            <a:off x="865428" y="3861942"/>
            <a:ext cx="1036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igitalisaatio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12">
            <a:extLst>
              <a:ext uri="{FF2B5EF4-FFF2-40B4-BE49-F238E27FC236}">
                <a16:creationId xmlns:a16="http://schemas.microsoft.com/office/drawing/2014/main" id="{E0CFBBEC-ECFF-46FD-8369-DA4AD631D4CB}"/>
              </a:ext>
            </a:extLst>
          </p:cNvPr>
          <p:cNvGrpSpPr/>
          <p:nvPr/>
        </p:nvGrpSpPr>
        <p:grpSpPr>
          <a:xfrm>
            <a:off x="752855" y="4523232"/>
            <a:ext cx="1270000" cy="893444"/>
            <a:chOff x="752855" y="4523232"/>
            <a:chExt cx="1270000" cy="893444"/>
          </a:xfrm>
        </p:grpSpPr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FCE0E479-62E4-450E-B916-14D554CC5F4E}"/>
                </a:ext>
              </a:extLst>
            </p:cNvPr>
            <p:cNvSpPr/>
            <p:nvPr/>
          </p:nvSpPr>
          <p:spPr>
            <a:xfrm>
              <a:off x="758951" y="452932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087" y="0"/>
                  </a:lnTo>
                  <a:lnTo>
                    <a:pt x="53797" y="6931"/>
                  </a:lnTo>
                  <a:lnTo>
                    <a:pt x="25798" y="25828"/>
                  </a:lnTo>
                  <a:lnTo>
                    <a:pt x="6921" y="53846"/>
                  </a:lnTo>
                  <a:lnTo>
                    <a:pt x="0" y="88138"/>
                  </a:lnTo>
                  <a:lnTo>
                    <a:pt x="0" y="792734"/>
                  </a:lnTo>
                  <a:lnTo>
                    <a:pt x="6921" y="827025"/>
                  </a:lnTo>
                  <a:lnTo>
                    <a:pt x="25798" y="855043"/>
                  </a:lnTo>
                  <a:lnTo>
                    <a:pt x="53797" y="873940"/>
                  </a:lnTo>
                  <a:lnTo>
                    <a:pt x="8808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8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0A64F4A2-15B3-4675-8C18-4D2DE115B893}"/>
                </a:ext>
              </a:extLst>
            </p:cNvPr>
            <p:cNvSpPr/>
            <p:nvPr/>
          </p:nvSpPr>
          <p:spPr>
            <a:xfrm>
              <a:off x="758951" y="452932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8"/>
                  </a:moveTo>
                  <a:lnTo>
                    <a:pt x="6921" y="53846"/>
                  </a:lnTo>
                  <a:lnTo>
                    <a:pt x="25798" y="25828"/>
                  </a:lnTo>
                  <a:lnTo>
                    <a:pt x="53797" y="6931"/>
                  </a:lnTo>
                  <a:lnTo>
                    <a:pt x="8808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8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087" y="880872"/>
                  </a:lnTo>
                  <a:lnTo>
                    <a:pt x="53797" y="873940"/>
                  </a:lnTo>
                  <a:lnTo>
                    <a:pt x="25798" y="855043"/>
                  </a:lnTo>
                  <a:lnTo>
                    <a:pt x="6921" y="827025"/>
                  </a:lnTo>
                  <a:lnTo>
                    <a:pt x="0" y="792734"/>
                  </a:lnTo>
                  <a:lnTo>
                    <a:pt x="0" y="881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5">
            <a:extLst>
              <a:ext uri="{FF2B5EF4-FFF2-40B4-BE49-F238E27FC236}">
                <a16:creationId xmlns:a16="http://schemas.microsoft.com/office/drawing/2014/main" id="{413CD90B-AE7C-415F-A365-214DA3D785E6}"/>
              </a:ext>
            </a:extLst>
          </p:cNvPr>
          <p:cNvSpPr txBox="1"/>
          <p:nvPr/>
        </p:nvSpPr>
        <p:spPr>
          <a:xfrm>
            <a:off x="899566" y="4834509"/>
            <a:ext cx="9740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solidFill>
                  <a:srgbClr val="FFFFFF"/>
                </a:solidFill>
                <a:latin typeface="Arial"/>
                <a:cs typeface="Arial"/>
              </a:rPr>
              <a:t>PK-yritykset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B1A3001C-CC2D-44A4-AF2D-E452EC8932A5}"/>
              </a:ext>
            </a:extLst>
          </p:cNvPr>
          <p:cNvSpPr/>
          <p:nvPr/>
        </p:nvSpPr>
        <p:spPr>
          <a:xfrm>
            <a:off x="2144267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4" h="4159250">
                <a:moveTo>
                  <a:pt x="1216659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59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7" y="4023868"/>
                </a:lnTo>
                <a:lnTo>
                  <a:pt x="1351787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59" y="0"/>
                </a:lnTo>
                <a:close/>
              </a:path>
            </a:pathLst>
          </a:custGeom>
          <a:solidFill>
            <a:srgbClr val="CAC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52857CB0-4389-4B57-BA7E-C7478D96B9B7}"/>
              </a:ext>
            </a:extLst>
          </p:cNvPr>
          <p:cNvSpPr txBox="1"/>
          <p:nvPr/>
        </p:nvSpPr>
        <p:spPr>
          <a:xfrm>
            <a:off x="2233676" y="1649450"/>
            <a:ext cx="1172210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100"/>
              </a:spcBef>
            </a:pPr>
            <a:r>
              <a:rPr sz="1400" b="1" spc="-10">
                <a:latin typeface="Arial"/>
                <a:cs typeface="Arial"/>
              </a:rPr>
              <a:t>H</a:t>
            </a:r>
            <a:r>
              <a:rPr sz="1100" b="1">
                <a:latin typeface="Arial"/>
                <a:cs typeface="Arial"/>
              </a:rPr>
              <a:t>II</a:t>
            </a:r>
            <a:r>
              <a:rPr sz="1100" b="1" spc="5">
                <a:latin typeface="Arial"/>
                <a:cs typeface="Arial"/>
              </a:rPr>
              <a:t>LI</a:t>
            </a:r>
            <a:r>
              <a:rPr sz="1100" b="1" spc="10">
                <a:latin typeface="Arial"/>
                <a:cs typeface="Arial"/>
              </a:rPr>
              <a:t>NE</a:t>
            </a:r>
            <a:r>
              <a:rPr sz="1100" b="1" spc="5">
                <a:latin typeface="Arial"/>
                <a:cs typeface="Arial"/>
              </a:rPr>
              <a:t>UT</a:t>
            </a:r>
            <a:r>
              <a:rPr sz="1100" b="1" spc="20">
                <a:latin typeface="Arial"/>
                <a:cs typeface="Arial"/>
              </a:rPr>
              <a:t>R</a:t>
            </a:r>
            <a:r>
              <a:rPr sz="1100" b="1" spc="-30">
                <a:latin typeface="Arial"/>
                <a:cs typeface="Arial"/>
              </a:rPr>
              <a:t>A</a:t>
            </a:r>
            <a:r>
              <a:rPr sz="1100" b="1" spc="-5">
                <a:latin typeface="Arial"/>
                <a:cs typeface="Arial"/>
              </a:rPr>
              <a:t>A</a:t>
            </a:r>
            <a:r>
              <a:rPr sz="1100" b="1" spc="5">
                <a:latin typeface="Arial"/>
                <a:cs typeface="Arial"/>
              </a:rPr>
              <a:t>LI  </a:t>
            </a: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>
                <a:latin typeface="Arial"/>
                <a:cs typeface="Arial"/>
              </a:rPr>
              <a:t>(246,1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AA7C874E-A697-4236-B10A-AC80EF681C22}"/>
              </a:ext>
            </a:extLst>
          </p:cNvPr>
          <p:cNvGrpSpPr/>
          <p:nvPr/>
        </p:nvGrpSpPr>
        <p:grpSpPr>
          <a:xfrm>
            <a:off x="2179066" y="2585973"/>
            <a:ext cx="1270000" cy="899794"/>
            <a:chOff x="2179066" y="2585973"/>
            <a:chExt cx="1270000" cy="899794"/>
          </a:xfrm>
        </p:grpSpPr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5EBED762-AA58-41C0-A3A9-E690FFCBFECE}"/>
                </a:ext>
              </a:extLst>
            </p:cNvPr>
            <p:cNvSpPr/>
            <p:nvPr/>
          </p:nvSpPr>
          <p:spPr>
            <a:xfrm>
              <a:off x="2185416" y="2592323"/>
              <a:ext cx="1257300" cy="887094"/>
            </a:xfrm>
            <a:custGeom>
              <a:avLst/>
              <a:gdLst/>
              <a:ahLst/>
              <a:cxnLst/>
              <a:rect l="l" t="t" r="r" b="b"/>
              <a:pathLst>
                <a:path w="1257300" h="887095">
                  <a:moveTo>
                    <a:pt x="1168654" y="0"/>
                  </a:moveTo>
                  <a:lnTo>
                    <a:pt x="88645" y="0"/>
                  </a:lnTo>
                  <a:lnTo>
                    <a:pt x="54167" y="6975"/>
                  </a:lnTo>
                  <a:lnTo>
                    <a:pt x="25987" y="25987"/>
                  </a:lnTo>
                  <a:lnTo>
                    <a:pt x="6975" y="54167"/>
                  </a:lnTo>
                  <a:lnTo>
                    <a:pt x="0" y="88646"/>
                  </a:lnTo>
                  <a:lnTo>
                    <a:pt x="0" y="798322"/>
                  </a:lnTo>
                  <a:lnTo>
                    <a:pt x="6975" y="832800"/>
                  </a:lnTo>
                  <a:lnTo>
                    <a:pt x="25987" y="860980"/>
                  </a:lnTo>
                  <a:lnTo>
                    <a:pt x="54167" y="879992"/>
                  </a:lnTo>
                  <a:lnTo>
                    <a:pt x="88645" y="886967"/>
                  </a:lnTo>
                  <a:lnTo>
                    <a:pt x="1168654" y="886967"/>
                  </a:lnTo>
                  <a:lnTo>
                    <a:pt x="1203132" y="879992"/>
                  </a:lnTo>
                  <a:lnTo>
                    <a:pt x="1231312" y="860980"/>
                  </a:lnTo>
                  <a:lnTo>
                    <a:pt x="1250324" y="832800"/>
                  </a:lnTo>
                  <a:lnTo>
                    <a:pt x="1257299" y="798322"/>
                  </a:lnTo>
                  <a:lnTo>
                    <a:pt x="1257299" y="88646"/>
                  </a:lnTo>
                  <a:lnTo>
                    <a:pt x="1250324" y="54167"/>
                  </a:lnTo>
                  <a:lnTo>
                    <a:pt x="1231312" y="25987"/>
                  </a:lnTo>
                  <a:lnTo>
                    <a:pt x="1203132" y="6975"/>
                  </a:lnTo>
                  <a:lnTo>
                    <a:pt x="1168654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DAC00D1D-1A75-4788-BCD5-CB8E364A62F0}"/>
                </a:ext>
              </a:extLst>
            </p:cNvPr>
            <p:cNvSpPr/>
            <p:nvPr/>
          </p:nvSpPr>
          <p:spPr>
            <a:xfrm>
              <a:off x="2185416" y="2592323"/>
              <a:ext cx="1257300" cy="887094"/>
            </a:xfrm>
            <a:custGeom>
              <a:avLst/>
              <a:gdLst/>
              <a:ahLst/>
              <a:cxnLst/>
              <a:rect l="l" t="t" r="r" b="b"/>
              <a:pathLst>
                <a:path w="1257300" h="887095">
                  <a:moveTo>
                    <a:pt x="0" y="88646"/>
                  </a:moveTo>
                  <a:lnTo>
                    <a:pt x="6975" y="54167"/>
                  </a:lnTo>
                  <a:lnTo>
                    <a:pt x="25987" y="25987"/>
                  </a:lnTo>
                  <a:lnTo>
                    <a:pt x="54167" y="6975"/>
                  </a:lnTo>
                  <a:lnTo>
                    <a:pt x="88645" y="0"/>
                  </a:lnTo>
                  <a:lnTo>
                    <a:pt x="1168654" y="0"/>
                  </a:lnTo>
                  <a:lnTo>
                    <a:pt x="1203132" y="6975"/>
                  </a:lnTo>
                  <a:lnTo>
                    <a:pt x="1231312" y="25987"/>
                  </a:lnTo>
                  <a:lnTo>
                    <a:pt x="1250324" y="54167"/>
                  </a:lnTo>
                  <a:lnTo>
                    <a:pt x="1257299" y="88646"/>
                  </a:lnTo>
                  <a:lnTo>
                    <a:pt x="1257299" y="798322"/>
                  </a:lnTo>
                  <a:lnTo>
                    <a:pt x="1250324" y="832800"/>
                  </a:lnTo>
                  <a:lnTo>
                    <a:pt x="1231312" y="860980"/>
                  </a:lnTo>
                  <a:lnTo>
                    <a:pt x="1203132" y="879992"/>
                  </a:lnTo>
                  <a:lnTo>
                    <a:pt x="1168654" y="886967"/>
                  </a:lnTo>
                  <a:lnTo>
                    <a:pt x="88645" y="886967"/>
                  </a:lnTo>
                  <a:lnTo>
                    <a:pt x="54167" y="879992"/>
                  </a:lnTo>
                  <a:lnTo>
                    <a:pt x="25987" y="860980"/>
                  </a:lnTo>
                  <a:lnTo>
                    <a:pt x="6975" y="832800"/>
                  </a:lnTo>
                  <a:lnTo>
                    <a:pt x="0" y="798322"/>
                  </a:lnTo>
                  <a:lnTo>
                    <a:pt x="0" y="88646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1">
            <a:extLst>
              <a:ext uri="{FF2B5EF4-FFF2-40B4-BE49-F238E27FC236}">
                <a16:creationId xmlns:a16="http://schemas.microsoft.com/office/drawing/2014/main" id="{E7B30A03-138F-4D8A-A53B-DC86CD948A7B}"/>
              </a:ext>
            </a:extLst>
          </p:cNvPr>
          <p:cNvSpPr txBox="1"/>
          <p:nvPr/>
        </p:nvSpPr>
        <p:spPr>
          <a:xfrm>
            <a:off x="2245867" y="2624074"/>
            <a:ext cx="1136650" cy="79184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34"/>
              </a:spcBef>
            </a:pPr>
            <a:r>
              <a:rPr sz="1400" spc="-5" dirty="0" err="1">
                <a:solidFill>
                  <a:srgbClr val="FFFFFF"/>
                </a:solidFill>
                <a:latin typeface="Arial"/>
                <a:cs typeface="Arial"/>
              </a:rPr>
              <a:t>Energia</a:t>
            </a:r>
            <a:r>
              <a:rPr sz="1400" spc="5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 err="1">
                <a:solidFill>
                  <a:srgbClr val="FFFFFF"/>
                </a:solidFill>
                <a:latin typeface="Arial"/>
                <a:cs typeface="Arial"/>
              </a:rPr>
              <a:t>eho</a:t>
            </a:r>
            <a:r>
              <a:rPr sz="1400" spc="5" dirty="0" err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kuus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ja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päästö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FFFFFF"/>
                </a:solidFill>
                <a:latin typeface="Arial"/>
                <a:cs typeface="Arial"/>
              </a:rPr>
              <a:t>vähennykset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0" name="object 22">
            <a:extLst>
              <a:ext uri="{FF2B5EF4-FFF2-40B4-BE49-F238E27FC236}">
                <a16:creationId xmlns:a16="http://schemas.microsoft.com/office/drawing/2014/main" id="{ACF6293C-45D1-4EC0-9A2A-DB739EE0065E}"/>
              </a:ext>
            </a:extLst>
          </p:cNvPr>
          <p:cNvGrpSpPr/>
          <p:nvPr/>
        </p:nvGrpSpPr>
        <p:grpSpPr>
          <a:xfrm>
            <a:off x="2179066" y="3547617"/>
            <a:ext cx="1270000" cy="892175"/>
            <a:chOff x="2179066" y="3547617"/>
            <a:chExt cx="1270000" cy="892175"/>
          </a:xfrm>
        </p:grpSpPr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4254C828-B31A-4E67-A343-DF54160C2A02}"/>
                </a:ext>
              </a:extLst>
            </p:cNvPr>
            <p:cNvSpPr/>
            <p:nvPr/>
          </p:nvSpPr>
          <p:spPr>
            <a:xfrm>
              <a:off x="2185416" y="3553967"/>
              <a:ext cx="1257300" cy="879475"/>
            </a:xfrm>
            <a:custGeom>
              <a:avLst/>
              <a:gdLst/>
              <a:ahLst/>
              <a:cxnLst/>
              <a:rect l="l" t="t" r="r" b="b"/>
              <a:pathLst>
                <a:path w="1257300" h="879475">
                  <a:moveTo>
                    <a:pt x="1169416" y="0"/>
                  </a:moveTo>
                  <a:lnTo>
                    <a:pt x="87883" y="0"/>
                  </a:lnTo>
                  <a:lnTo>
                    <a:pt x="53685" y="6909"/>
                  </a:lnTo>
                  <a:lnTo>
                    <a:pt x="25749" y="25749"/>
                  </a:lnTo>
                  <a:lnTo>
                    <a:pt x="6909" y="53685"/>
                  </a:lnTo>
                  <a:lnTo>
                    <a:pt x="0" y="87884"/>
                  </a:lnTo>
                  <a:lnTo>
                    <a:pt x="0" y="791464"/>
                  </a:lnTo>
                  <a:lnTo>
                    <a:pt x="6909" y="825662"/>
                  </a:lnTo>
                  <a:lnTo>
                    <a:pt x="25749" y="853598"/>
                  </a:lnTo>
                  <a:lnTo>
                    <a:pt x="53685" y="872438"/>
                  </a:lnTo>
                  <a:lnTo>
                    <a:pt x="87883" y="879348"/>
                  </a:lnTo>
                  <a:lnTo>
                    <a:pt x="1169416" y="879348"/>
                  </a:lnTo>
                  <a:lnTo>
                    <a:pt x="1203614" y="872438"/>
                  </a:lnTo>
                  <a:lnTo>
                    <a:pt x="1231550" y="853598"/>
                  </a:lnTo>
                  <a:lnTo>
                    <a:pt x="1250390" y="825662"/>
                  </a:lnTo>
                  <a:lnTo>
                    <a:pt x="1257299" y="791464"/>
                  </a:lnTo>
                  <a:lnTo>
                    <a:pt x="1257299" y="87884"/>
                  </a:lnTo>
                  <a:lnTo>
                    <a:pt x="1250390" y="53685"/>
                  </a:lnTo>
                  <a:lnTo>
                    <a:pt x="1231550" y="25749"/>
                  </a:lnTo>
                  <a:lnTo>
                    <a:pt x="1203614" y="6909"/>
                  </a:lnTo>
                  <a:lnTo>
                    <a:pt x="1169416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4">
              <a:extLst>
                <a:ext uri="{FF2B5EF4-FFF2-40B4-BE49-F238E27FC236}">
                  <a16:creationId xmlns:a16="http://schemas.microsoft.com/office/drawing/2014/main" id="{CBC3315D-92D8-454F-937B-EB39BB08D8A8}"/>
                </a:ext>
              </a:extLst>
            </p:cNvPr>
            <p:cNvSpPr/>
            <p:nvPr/>
          </p:nvSpPr>
          <p:spPr>
            <a:xfrm>
              <a:off x="2185416" y="3553967"/>
              <a:ext cx="1257300" cy="879475"/>
            </a:xfrm>
            <a:custGeom>
              <a:avLst/>
              <a:gdLst/>
              <a:ahLst/>
              <a:cxnLst/>
              <a:rect l="l" t="t" r="r" b="b"/>
              <a:pathLst>
                <a:path w="1257300" h="879475">
                  <a:moveTo>
                    <a:pt x="0" y="87884"/>
                  </a:moveTo>
                  <a:lnTo>
                    <a:pt x="6909" y="53685"/>
                  </a:lnTo>
                  <a:lnTo>
                    <a:pt x="25749" y="25749"/>
                  </a:lnTo>
                  <a:lnTo>
                    <a:pt x="53685" y="6909"/>
                  </a:lnTo>
                  <a:lnTo>
                    <a:pt x="87883" y="0"/>
                  </a:lnTo>
                  <a:lnTo>
                    <a:pt x="1169416" y="0"/>
                  </a:lnTo>
                  <a:lnTo>
                    <a:pt x="1203614" y="6909"/>
                  </a:lnTo>
                  <a:lnTo>
                    <a:pt x="1231550" y="25749"/>
                  </a:lnTo>
                  <a:lnTo>
                    <a:pt x="1250390" y="53685"/>
                  </a:lnTo>
                  <a:lnTo>
                    <a:pt x="1257299" y="87884"/>
                  </a:lnTo>
                  <a:lnTo>
                    <a:pt x="1257299" y="791464"/>
                  </a:lnTo>
                  <a:lnTo>
                    <a:pt x="1250390" y="825662"/>
                  </a:lnTo>
                  <a:lnTo>
                    <a:pt x="1231550" y="853598"/>
                  </a:lnTo>
                  <a:lnTo>
                    <a:pt x="1203614" y="872438"/>
                  </a:lnTo>
                  <a:lnTo>
                    <a:pt x="1169416" y="879348"/>
                  </a:lnTo>
                  <a:lnTo>
                    <a:pt x="87883" y="879348"/>
                  </a:lnTo>
                  <a:lnTo>
                    <a:pt x="53685" y="872438"/>
                  </a:lnTo>
                  <a:lnTo>
                    <a:pt x="25749" y="853598"/>
                  </a:lnTo>
                  <a:lnTo>
                    <a:pt x="6909" y="825662"/>
                  </a:lnTo>
                  <a:lnTo>
                    <a:pt x="0" y="791464"/>
                  </a:lnTo>
                  <a:lnTo>
                    <a:pt x="0" y="8788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25">
            <a:extLst>
              <a:ext uri="{FF2B5EF4-FFF2-40B4-BE49-F238E27FC236}">
                <a16:creationId xmlns:a16="http://schemas.microsoft.com/office/drawing/2014/main" id="{CC85EFD8-6A10-4C1A-83E6-A90BE91854A0}"/>
              </a:ext>
            </a:extLst>
          </p:cNvPr>
          <p:cNvSpPr txBox="1"/>
          <p:nvPr/>
        </p:nvSpPr>
        <p:spPr>
          <a:xfrm>
            <a:off x="2434844" y="3765930"/>
            <a:ext cx="76009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6995" marR="5080" indent="-74930">
              <a:lnSpc>
                <a:spcPts val="1450"/>
              </a:lnSpc>
              <a:spcBef>
                <a:spcPts val="34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aston-  muutos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4" name="object 26">
            <a:extLst>
              <a:ext uri="{FF2B5EF4-FFF2-40B4-BE49-F238E27FC236}">
                <a16:creationId xmlns:a16="http://schemas.microsoft.com/office/drawing/2014/main" id="{89E33741-3FC0-46B5-AEC9-4F20F2DF96D3}"/>
              </a:ext>
            </a:extLst>
          </p:cNvPr>
          <p:cNvGrpSpPr/>
          <p:nvPr/>
        </p:nvGrpSpPr>
        <p:grpSpPr>
          <a:xfrm>
            <a:off x="2196083" y="4535423"/>
            <a:ext cx="1270000" cy="890269"/>
            <a:chOff x="2196083" y="4535423"/>
            <a:chExt cx="1270000" cy="890269"/>
          </a:xfrm>
        </p:grpSpPr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99511C7C-2C24-411A-B3DB-EA307D4BCEBC}"/>
                </a:ext>
              </a:extLst>
            </p:cNvPr>
            <p:cNvSpPr/>
            <p:nvPr/>
          </p:nvSpPr>
          <p:spPr>
            <a:xfrm>
              <a:off x="2202179" y="4541519"/>
              <a:ext cx="1257300" cy="878205"/>
            </a:xfrm>
            <a:custGeom>
              <a:avLst/>
              <a:gdLst/>
              <a:ahLst/>
              <a:cxnLst/>
              <a:rect l="l" t="t" r="r" b="b"/>
              <a:pathLst>
                <a:path w="1257300" h="878204">
                  <a:moveTo>
                    <a:pt x="1169543" y="0"/>
                  </a:moveTo>
                  <a:lnTo>
                    <a:pt x="87756" y="0"/>
                  </a:lnTo>
                  <a:lnTo>
                    <a:pt x="53578" y="6889"/>
                  </a:lnTo>
                  <a:lnTo>
                    <a:pt x="25685" y="25685"/>
                  </a:lnTo>
                  <a:lnTo>
                    <a:pt x="6889" y="53578"/>
                  </a:lnTo>
                  <a:lnTo>
                    <a:pt x="0" y="87756"/>
                  </a:lnTo>
                  <a:lnTo>
                    <a:pt x="0" y="790066"/>
                  </a:lnTo>
                  <a:lnTo>
                    <a:pt x="6889" y="824245"/>
                  </a:lnTo>
                  <a:lnTo>
                    <a:pt x="25685" y="852138"/>
                  </a:lnTo>
                  <a:lnTo>
                    <a:pt x="53578" y="870934"/>
                  </a:lnTo>
                  <a:lnTo>
                    <a:pt x="87756" y="877823"/>
                  </a:lnTo>
                  <a:lnTo>
                    <a:pt x="1169543" y="877823"/>
                  </a:lnTo>
                  <a:lnTo>
                    <a:pt x="1203721" y="870934"/>
                  </a:lnTo>
                  <a:lnTo>
                    <a:pt x="1231614" y="852138"/>
                  </a:lnTo>
                  <a:lnTo>
                    <a:pt x="1250410" y="824245"/>
                  </a:lnTo>
                  <a:lnTo>
                    <a:pt x="1257299" y="790066"/>
                  </a:lnTo>
                  <a:lnTo>
                    <a:pt x="1257299" y="87756"/>
                  </a:lnTo>
                  <a:lnTo>
                    <a:pt x="1250410" y="53578"/>
                  </a:lnTo>
                  <a:lnTo>
                    <a:pt x="1231614" y="25685"/>
                  </a:lnTo>
                  <a:lnTo>
                    <a:pt x="1203721" y="6889"/>
                  </a:lnTo>
                  <a:lnTo>
                    <a:pt x="1169543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8">
              <a:extLst>
                <a:ext uri="{FF2B5EF4-FFF2-40B4-BE49-F238E27FC236}">
                  <a16:creationId xmlns:a16="http://schemas.microsoft.com/office/drawing/2014/main" id="{A89A0CA5-AA21-408E-AB62-0BF8BAB75E81}"/>
                </a:ext>
              </a:extLst>
            </p:cNvPr>
            <p:cNvSpPr/>
            <p:nvPr/>
          </p:nvSpPr>
          <p:spPr>
            <a:xfrm>
              <a:off x="2202179" y="4541519"/>
              <a:ext cx="1257300" cy="878205"/>
            </a:xfrm>
            <a:custGeom>
              <a:avLst/>
              <a:gdLst/>
              <a:ahLst/>
              <a:cxnLst/>
              <a:rect l="l" t="t" r="r" b="b"/>
              <a:pathLst>
                <a:path w="1257300" h="878204">
                  <a:moveTo>
                    <a:pt x="0" y="87756"/>
                  </a:moveTo>
                  <a:lnTo>
                    <a:pt x="6889" y="53578"/>
                  </a:lnTo>
                  <a:lnTo>
                    <a:pt x="25685" y="25685"/>
                  </a:lnTo>
                  <a:lnTo>
                    <a:pt x="53578" y="6889"/>
                  </a:lnTo>
                  <a:lnTo>
                    <a:pt x="87756" y="0"/>
                  </a:lnTo>
                  <a:lnTo>
                    <a:pt x="1169543" y="0"/>
                  </a:lnTo>
                  <a:lnTo>
                    <a:pt x="1203721" y="6889"/>
                  </a:lnTo>
                  <a:lnTo>
                    <a:pt x="1231614" y="25685"/>
                  </a:lnTo>
                  <a:lnTo>
                    <a:pt x="1250410" y="53578"/>
                  </a:lnTo>
                  <a:lnTo>
                    <a:pt x="1257299" y="87756"/>
                  </a:lnTo>
                  <a:lnTo>
                    <a:pt x="1257299" y="790066"/>
                  </a:lnTo>
                  <a:lnTo>
                    <a:pt x="1250410" y="824245"/>
                  </a:lnTo>
                  <a:lnTo>
                    <a:pt x="1231614" y="852138"/>
                  </a:lnTo>
                  <a:lnTo>
                    <a:pt x="1203721" y="870934"/>
                  </a:lnTo>
                  <a:lnTo>
                    <a:pt x="1169543" y="877823"/>
                  </a:lnTo>
                  <a:lnTo>
                    <a:pt x="87756" y="877823"/>
                  </a:lnTo>
                  <a:lnTo>
                    <a:pt x="53578" y="870934"/>
                  </a:lnTo>
                  <a:lnTo>
                    <a:pt x="25685" y="852138"/>
                  </a:lnTo>
                  <a:lnTo>
                    <a:pt x="6889" y="824245"/>
                  </a:lnTo>
                  <a:lnTo>
                    <a:pt x="0" y="790066"/>
                  </a:lnTo>
                  <a:lnTo>
                    <a:pt x="0" y="877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9">
            <a:extLst>
              <a:ext uri="{FF2B5EF4-FFF2-40B4-BE49-F238E27FC236}">
                <a16:creationId xmlns:a16="http://schemas.microsoft.com/office/drawing/2014/main" id="{3FDEA472-2A7D-4461-B313-E6831872627B}"/>
              </a:ext>
            </a:extLst>
          </p:cNvPr>
          <p:cNvSpPr txBox="1"/>
          <p:nvPr/>
        </p:nvSpPr>
        <p:spPr>
          <a:xfrm>
            <a:off x="2347722" y="4845558"/>
            <a:ext cx="968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Kiertotalous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0">
            <a:extLst>
              <a:ext uri="{FF2B5EF4-FFF2-40B4-BE49-F238E27FC236}">
                <a16:creationId xmlns:a16="http://schemas.microsoft.com/office/drawing/2014/main" id="{45B4F0B8-4AB8-4ADC-B837-52536527BE48}"/>
              </a:ext>
            </a:extLst>
          </p:cNvPr>
          <p:cNvSpPr/>
          <p:nvPr/>
        </p:nvSpPr>
        <p:spPr>
          <a:xfrm>
            <a:off x="3596640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4" h="4159250">
                <a:moveTo>
                  <a:pt x="1216660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60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60" y="0"/>
                </a:lnTo>
                <a:close/>
              </a:path>
            </a:pathLst>
          </a:custGeom>
          <a:solidFill>
            <a:srgbClr val="CAC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1">
            <a:extLst>
              <a:ext uri="{FF2B5EF4-FFF2-40B4-BE49-F238E27FC236}">
                <a16:creationId xmlns:a16="http://schemas.microsoft.com/office/drawing/2014/main" id="{37B886E0-76DA-4519-BC82-4F3160FB45BF}"/>
              </a:ext>
            </a:extLst>
          </p:cNvPr>
          <p:cNvSpPr txBox="1"/>
          <p:nvPr/>
        </p:nvSpPr>
        <p:spPr>
          <a:xfrm>
            <a:off x="3755516" y="1727707"/>
            <a:ext cx="1036319" cy="680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5"/>
              </a:spcBef>
            </a:pPr>
            <a:r>
              <a:rPr sz="1400" b="1" spc="-15">
                <a:latin typeface="Arial"/>
                <a:cs typeface="Arial"/>
              </a:rPr>
              <a:t>S</a:t>
            </a:r>
            <a:r>
              <a:rPr sz="1100" b="1" spc="-15">
                <a:latin typeface="Arial"/>
                <a:cs typeface="Arial"/>
              </a:rPr>
              <a:t>AAVUTETTA</a:t>
            </a:r>
            <a:r>
              <a:rPr sz="1400" b="1" spc="-15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100" b="1" spc="-15">
                <a:latin typeface="Arial"/>
                <a:cs typeface="Arial"/>
              </a:rPr>
              <a:t>VAMPI</a:t>
            </a:r>
            <a:r>
              <a:rPr sz="1100" b="1" spc="50">
                <a:latin typeface="Arial"/>
                <a:cs typeface="Arial"/>
              </a:rPr>
              <a:t> </a:t>
            </a: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marL="46990" algn="ctr">
              <a:lnSpc>
                <a:spcPct val="100000"/>
              </a:lnSpc>
              <a:spcBef>
                <a:spcPts val="335"/>
              </a:spcBef>
            </a:pPr>
            <a:r>
              <a:rPr sz="1400">
                <a:latin typeface="Arial"/>
                <a:cs typeface="Arial"/>
              </a:rPr>
              <a:t>(65,6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32">
            <a:extLst>
              <a:ext uri="{FF2B5EF4-FFF2-40B4-BE49-F238E27FC236}">
                <a16:creationId xmlns:a16="http://schemas.microsoft.com/office/drawing/2014/main" id="{40DD86A9-A0C6-43AB-B57C-3074708E0A9F}"/>
              </a:ext>
            </a:extLst>
          </p:cNvPr>
          <p:cNvGrpSpPr/>
          <p:nvPr/>
        </p:nvGrpSpPr>
        <p:grpSpPr>
          <a:xfrm>
            <a:off x="3614928" y="2583179"/>
            <a:ext cx="1270000" cy="893444"/>
            <a:chOff x="3614928" y="2583179"/>
            <a:chExt cx="1270000" cy="893444"/>
          </a:xfrm>
        </p:grpSpPr>
        <p:sp>
          <p:nvSpPr>
            <p:cNvPr id="41" name="object 33">
              <a:extLst>
                <a:ext uri="{FF2B5EF4-FFF2-40B4-BE49-F238E27FC236}">
                  <a16:creationId xmlns:a16="http://schemas.microsoft.com/office/drawing/2014/main" id="{3462A03C-3A4F-484E-AE0E-FDC37F0869A9}"/>
                </a:ext>
              </a:extLst>
            </p:cNvPr>
            <p:cNvSpPr/>
            <p:nvPr/>
          </p:nvSpPr>
          <p:spPr>
            <a:xfrm>
              <a:off x="3621024" y="2589275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7"/>
                  </a:lnTo>
                  <a:lnTo>
                    <a:pt x="0" y="792734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4">
              <a:extLst>
                <a:ext uri="{FF2B5EF4-FFF2-40B4-BE49-F238E27FC236}">
                  <a16:creationId xmlns:a16="http://schemas.microsoft.com/office/drawing/2014/main" id="{6E9D9823-3F4F-4EFD-B97F-E4FD757B17ED}"/>
                </a:ext>
              </a:extLst>
            </p:cNvPr>
            <p:cNvSpPr/>
            <p:nvPr/>
          </p:nvSpPr>
          <p:spPr>
            <a:xfrm>
              <a:off x="3621024" y="2589275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137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35">
            <a:extLst>
              <a:ext uri="{FF2B5EF4-FFF2-40B4-BE49-F238E27FC236}">
                <a16:creationId xmlns:a16="http://schemas.microsoft.com/office/drawing/2014/main" id="{082035C3-9A24-4E7B-8B76-2EE9BD45FE56}"/>
              </a:ext>
            </a:extLst>
          </p:cNvPr>
          <p:cNvSpPr txBox="1"/>
          <p:nvPr/>
        </p:nvSpPr>
        <p:spPr>
          <a:xfrm>
            <a:off x="3889883" y="2884424"/>
            <a:ext cx="8718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z="1400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ii</a:t>
            </a:r>
            <a:r>
              <a:rPr sz="1400" spc="5" dirty="0" err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enne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4" name="object 36">
            <a:extLst>
              <a:ext uri="{FF2B5EF4-FFF2-40B4-BE49-F238E27FC236}">
                <a16:creationId xmlns:a16="http://schemas.microsoft.com/office/drawing/2014/main" id="{3242D153-7DA4-4D2D-9A2D-D56B80C326CC}"/>
              </a:ext>
            </a:extLst>
          </p:cNvPr>
          <p:cNvSpPr/>
          <p:nvPr/>
        </p:nvSpPr>
        <p:spPr>
          <a:xfrm>
            <a:off x="5050535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4" h="4159250">
                <a:moveTo>
                  <a:pt x="1216660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60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7">
            <a:extLst>
              <a:ext uri="{FF2B5EF4-FFF2-40B4-BE49-F238E27FC236}">
                <a16:creationId xmlns:a16="http://schemas.microsoft.com/office/drawing/2014/main" id="{5DF863E0-A7F2-4212-9237-2BF433BEDC25}"/>
              </a:ext>
            </a:extLst>
          </p:cNvPr>
          <p:cNvSpPr txBox="1"/>
          <p:nvPr/>
        </p:nvSpPr>
        <p:spPr>
          <a:xfrm>
            <a:off x="5185917" y="1543557"/>
            <a:ext cx="1079500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Arial"/>
                <a:cs typeface="Arial"/>
              </a:rPr>
              <a:t>T</a:t>
            </a:r>
            <a:r>
              <a:rPr sz="1100" b="1" spc="5" dirty="0">
                <a:latin typeface="Arial"/>
                <a:cs typeface="Arial"/>
              </a:rPr>
              <a:t>YÖLLISTÄVÄ</a:t>
            </a:r>
            <a:r>
              <a:rPr sz="1400" b="1" spc="5" dirty="0">
                <a:latin typeface="Arial"/>
                <a:cs typeface="Arial"/>
              </a:rPr>
              <a:t>,</a:t>
            </a:r>
            <a:endParaRPr sz="1400" dirty="0">
              <a:latin typeface="Arial"/>
              <a:cs typeface="Arial"/>
            </a:endParaRPr>
          </a:p>
          <a:p>
            <a:pPr marL="60960" marR="45085" indent="3175" algn="ctr">
              <a:lnSpc>
                <a:spcPts val="1450"/>
              </a:lnSpc>
              <a:spcBef>
                <a:spcPts val="10"/>
              </a:spcBef>
            </a:pPr>
            <a:r>
              <a:rPr sz="1100" b="1" spc="-25" dirty="0">
                <a:latin typeface="Arial"/>
                <a:cs typeface="Arial"/>
              </a:rPr>
              <a:t>OSAAVA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JA 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O</a:t>
            </a:r>
            <a:r>
              <a:rPr sz="1100" b="1" spc="10" dirty="0">
                <a:latin typeface="Arial"/>
                <a:cs typeface="Arial"/>
              </a:rPr>
              <a:t>S</a:t>
            </a:r>
            <a:r>
              <a:rPr sz="1100" b="1" spc="-45" dirty="0">
                <a:latin typeface="Arial"/>
                <a:cs typeface="Arial"/>
              </a:rPr>
              <a:t>A</a:t>
            </a:r>
            <a:r>
              <a:rPr sz="1100" b="1" spc="5" dirty="0">
                <a:latin typeface="Arial"/>
                <a:cs typeface="Arial"/>
              </a:rPr>
              <a:t>LLIS</a:t>
            </a:r>
            <a:r>
              <a:rPr sz="1100" b="1" spc="-60" dirty="0">
                <a:latin typeface="Arial"/>
                <a:cs typeface="Arial"/>
              </a:rPr>
              <a:t>T</a:t>
            </a:r>
            <a:r>
              <a:rPr sz="1100" b="1" spc="-80" dirty="0">
                <a:latin typeface="Arial"/>
                <a:cs typeface="Arial"/>
              </a:rPr>
              <a:t>A</a:t>
            </a:r>
            <a:r>
              <a:rPr sz="1100" b="1" spc="-65" dirty="0">
                <a:latin typeface="Arial"/>
                <a:cs typeface="Arial"/>
              </a:rPr>
              <a:t>V</a:t>
            </a:r>
            <a:r>
              <a:rPr sz="1100" b="1" spc="10" dirty="0"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ts val="1430"/>
              </a:lnSpc>
            </a:pPr>
            <a:r>
              <a:rPr sz="1400" b="1" spc="5" dirty="0">
                <a:latin typeface="Arial"/>
                <a:cs typeface="Arial"/>
              </a:rPr>
              <a:t>S</a:t>
            </a:r>
            <a:r>
              <a:rPr sz="1100" b="1" spc="5" dirty="0">
                <a:latin typeface="Arial"/>
                <a:cs typeface="Arial"/>
              </a:rPr>
              <a:t>UOMI</a:t>
            </a:r>
            <a:endParaRPr sz="11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"/>
                <a:cs typeface="Arial"/>
              </a:rPr>
              <a:t>(521,2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M€)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6" name="object 38">
            <a:extLst>
              <a:ext uri="{FF2B5EF4-FFF2-40B4-BE49-F238E27FC236}">
                <a16:creationId xmlns:a16="http://schemas.microsoft.com/office/drawing/2014/main" id="{4074B192-7576-4459-8EDB-944613B0F695}"/>
              </a:ext>
            </a:extLst>
          </p:cNvPr>
          <p:cNvGrpSpPr/>
          <p:nvPr/>
        </p:nvGrpSpPr>
        <p:grpSpPr>
          <a:xfrm>
            <a:off x="5073141" y="2573782"/>
            <a:ext cx="1270000" cy="894080"/>
            <a:chOff x="5073141" y="2573782"/>
            <a:chExt cx="1270000" cy="894080"/>
          </a:xfrm>
        </p:grpSpPr>
        <p:sp>
          <p:nvSpPr>
            <p:cNvPr id="47" name="object 39">
              <a:extLst>
                <a:ext uri="{FF2B5EF4-FFF2-40B4-BE49-F238E27FC236}">
                  <a16:creationId xmlns:a16="http://schemas.microsoft.com/office/drawing/2014/main" id="{E610205F-6B1F-4CD6-B6C6-24F452FC0FEB}"/>
                </a:ext>
              </a:extLst>
            </p:cNvPr>
            <p:cNvSpPr/>
            <p:nvPr/>
          </p:nvSpPr>
          <p:spPr>
            <a:xfrm>
              <a:off x="5079491" y="2580132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7"/>
                  </a:lnTo>
                  <a:lnTo>
                    <a:pt x="0" y="792733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1"/>
                  </a:lnTo>
                  <a:lnTo>
                    <a:pt x="1169162" y="880871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3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0">
              <a:extLst>
                <a:ext uri="{FF2B5EF4-FFF2-40B4-BE49-F238E27FC236}">
                  <a16:creationId xmlns:a16="http://schemas.microsoft.com/office/drawing/2014/main" id="{E17168E2-3730-479C-86D1-B0F18B41CE2F}"/>
                </a:ext>
              </a:extLst>
            </p:cNvPr>
            <p:cNvSpPr/>
            <p:nvPr/>
          </p:nvSpPr>
          <p:spPr>
            <a:xfrm>
              <a:off x="5079491" y="2580132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3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1"/>
                  </a:lnTo>
                  <a:lnTo>
                    <a:pt x="88137" y="880871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3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1">
            <a:extLst>
              <a:ext uri="{FF2B5EF4-FFF2-40B4-BE49-F238E27FC236}">
                <a16:creationId xmlns:a16="http://schemas.microsoft.com/office/drawing/2014/main" id="{1749938B-CA19-434F-9D6C-52B112CE9217}"/>
              </a:ext>
            </a:extLst>
          </p:cNvPr>
          <p:cNvSpPr txBox="1"/>
          <p:nvPr/>
        </p:nvSpPr>
        <p:spPr>
          <a:xfrm>
            <a:off x="5315839" y="2884424"/>
            <a:ext cx="7823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>
                <a:solidFill>
                  <a:srgbClr val="FFFFFF"/>
                </a:solidFill>
                <a:latin typeface="Arial"/>
                <a:cs typeface="Arial"/>
              </a:rPr>
              <a:t>Työllisyys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0" name="object 42">
            <a:extLst>
              <a:ext uri="{FF2B5EF4-FFF2-40B4-BE49-F238E27FC236}">
                <a16:creationId xmlns:a16="http://schemas.microsoft.com/office/drawing/2014/main" id="{9C250082-46A9-4185-993B-E7A5440015EB}"/>
              </a:ext>
            </a:extLst>
          </p:cNvPr>
          <p:cNvGrpSpPr/>
          <p:nvPr/>
        </p:nvGrpSpPr>
        <p:grpSpPr>
          <a:xfrm>
            <a:off x="5073141" y="3541521"/>
            <a:ext cx="1270000" cy="894080"/>
            <a:chOff x="5073141" y="3541521"/>
            <a:chExt cx="1270000" cy="894080"/>
          </a:xfrm>
        </p:grpSpPr>
        <p:sp>
          <p:nvSpPr>
            <p:cNvPr id="51" name="object 43">
              <a:extLst>
                <a:ext uri="{FF2B5EF4-FFF2-40B4-BE49-F238E27FC236}">
                  <a16:creationId xmlns:a16="http://schemas.microsoft.com/office/drawing/2014/main" id="{BA33FA50-BB85-45A3-A3D8-811F57C5D029}"/>
                </a:ext>
              </a:extLst>
            </p:cNvPr>
            <p:cNvSpPr/>
            <p:nvPr/>
          </p:nvSpPr>
          <p:spPr>
            <a:xfrm>
              <a:off x="5079491" y="3547871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7"/>
                  </a:lnTo>
                  <a:lnTo>
                    <a:pt x="0" y="792733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1"/>
                  </a:lnTo>
                  <a:lnTo>
                    <a:pt x="1169162" y="880871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3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4">
              <a:extLst>
                <a:ext uri="{FF2B5EF4-FFF2-40B4-BE49-F238E27FC236}">
                  <a16:creationId xmlns:a16="http://schemas.microsoft.com/office/drawing/2014/main" id="{D4080F2E-7D76-4619-A22C-88F2F0B1A3F9}"/>
                </a:ext>
              </a:extLst>
            </p:cNvPr>
            <p:cNvSpPr/>
            <p:nvPr/>
          </p:nvSpPr>
          <p:spPr>
            <a:xfrm>
              <a:off x="5079491" y="3547871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3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1"/>
                  </a:lnTo>
                  <a:lnTo>
                    <a:pt x="88137" y="880871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3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45">
            <a:extLst>
              <a:ext uri="{FF2B5EF4-FFF2-40B4-BE49-F238E27FC236}">
                <a16:creationId xmlns:a16="http://schemas.microsoft.com/office/drawing/2014/main" id="{D9E7B32E-18C4-4C9F-A690-0D57C178BB1A}"/>
              </a:ext>
            </a:extLst>
          </p:cNvPr>
          <p:cNvSpPr txBox="1"/>
          <p:nvPr/>
        </p:nvSpPr>
        <p:spPr>
          <a:xfrm>
            <a:off x="5239639" y="3852798"/>
            <a:ext cx="937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Osaa</a:t>
            </a: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inen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4" name="object 46">
            <a:extLst>
              <a:ext uri="{FF2B5EF4-FFF2-40B4-BE49-F238E27FC236}">
                <a16:creationId xmlns:a16="http://schemas.microsoft.com/office/drawing/2014/main" id="{69C2F93A-B6EB-426E-AC11-078B45616C6C}"/>
              </a:ext>
            </a:extLst>
          </p:cNvPr>
          <p:cNvGrpSpPr/>
          <p:nvPr/>
        </p:nvGrpSpPr>
        <p:grpSpPr>
          <a:xfrm>
            <a:off x="5096255" y="4523232"/>
            <a:ext cx="1270000" cy="893444"/>
            <a:chOff x="5096255" y="4523232"/>
            <a:chExt cx="1270000" cy="893444"/>
          </a:xfrm>
        </p:grpSpPr>
        <p:sp>
          <p:nvSpPr>
            <p:cNvPr id="55" name="object 47">
              <a:extLst>
                <a:ext uri="{FF2B5EF4-FFF2-40B4-BE49-F238E27FC236}">
                  <a16:creationId xmlns:a16="http://schemas.microsoft.com/office/drawing/2014/main" id="{A87D270D-0971-437D-964C-4BDC6DF8EC74}"/>
                </a:ext>
              </a:extLst>
            </p:cNvPr>
            <p:cNvSpPr/>
            <p:nvPr/>
          </p:nvSpPr>
          <p:spPr>
            <a:xfrm>
              <a:off x="5102351" y="452932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8"/>
                  </a:lnTo>
                  <a:lnTo>
                    <a:pt x="0" y="792734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8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8">
              <a:extLst>
                <a:ext uri="{FF2B5EF4-FFF2-40B4-BE49-F238E27FC236}">
                  <a16:creationId xmlns:a16="http://schemas.microsoft.com/office/drawing/2014/main" id="{561350E0-C9D3-4909-BE3F-AA8BD757D08B}"/>
                </a:ext>
              </a:extLst>
            </p:cNvPr>
            <p:cNvSpPr/>
            <p:nvPr/>
          </p:nvSpPr>
          <p:spPr>
            <a:xfrm>
              <a:off x="5102351" y="452932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8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8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137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49">
            <a:extLst>
              <a:ext uri="{FF2B5EF4-FFF2-40B4-BE49-F238E27FC236}">
                <a16:creationId xmlns:a16="http://schemas.microsoft.com/office/drawing/2014/main" id="{AAB2ACF0-4A32-4C63-AD88-2250F6989744}"/>
              </a:ext>
            </a:extLst>
          </p:cNvPr>
          <p:cNvSpPr txBox="1"/>
          <p:nvPr/>
        </p:nvSpPr>
        <p:spPr>
          <a:xfrm>
            <a:off x="5214873" y="4650435"/>
            <a:ext cx="1033144" cy="6089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345"/>
              </a:spcBef>
            </a:pPr>
            <a:r>
              <a:rPr sz="1400" spc="-1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hd</a:t>
            </a: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2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ertai-  suus ja </a:t>
            </a:r>
            <a:r>
              <a:rPr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osallisuus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0">
            <a:extLst>
              <a:ext uri="{FF2B5EF4-FFF2-40B4-BE49-F238E27FC236}">
                <a16:creationId xmlns:a16="http://schemas.microsoft.com/office/drawing/2014/main" id="{A1FF1186-5D19-4FEF-8808-EECF5A514691}"/>
              </a:ext>
            </a:extLst>
          </p:cNvPr>
          <p:cNvSpPr/>
          <p:nvPr/>
        </p:nvSpPr>
        <p:spPr>
          <a:xfrm>
            <a:off x="6502907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5" h="4159250">
                <a:moveTo>
                  <a:pt x="1216660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60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1">
            <a:extLst>
              <a:ext uri="{FF2B5EF4-FFF2-40B4-BE49-F238E27FC236}">
                <a16:creationId xmlns:a16="http://schemas.microsoft.com/office/drawing/2014/main" id="{812D068F-52FB-4FBF-89FF-576D63830F8E}"/>
              </a:ext>
            </a:extLst>
          </p:cNvPr>
          <p:cNvSpPr txBox="1"/>
          <p:nvPr/>
        </p:nvSpPr>
        <p:spPr>
          <a:xfrm>
            <a:off x="6564630" y="1635632"/>
            <a:ext cx="1229360" cy="862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>
                <a:latin typeface="Arial"/>
                <a:cs typeface="Arial"/>
              </a:rPr>
              <a:t>S</a:t>
            </a:r>
            <a:r>
              <a:rPr sz="1100" b="1">
                <a:latin typeface="Arial"/>
                <a:cs typeface="Arial"/>
              </a:rPr>
              <a:t>OSIAALISTEN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35"/>
              </a:lnSpc>
              <a:spcBef>
                <a:spcPts val="70"/>
              </a:spcBef>
            </a:pPr>
            <a:r>
              <a:rPr sz="1100" b="1" spc="-10">
                <a:latin typeface="Arial"/>
                <a:cs typeface="Arial"/>
              </a:rPr>
              <a:t>INNOVAATIOIDEN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595"/>
              </a:lnSpc>
            </a:pP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325"/>
              </a:spcBef>
            </a:pPr>
            <a:r>
              <a:rPr sz="1400">
                <a:latin typeface="Arial"/>
                <a:cs typeface="Arial"/>
              </a:rPr>
              <a:t>(29,0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0" name="object 52">
            <a:extLst>
              <a:ext uri="{FF2B5EF4-FFF2-40B4-BE49-F238E27FC236}">
                <a16:creationId xmlns:a16="http://schemas.microsoft.com/office/drawing/2014/main" id="{640A0515-A31E-46B2-ADE8-F79048159FA2}"/>
              </a:ext>
            </a:extLst>
          </p:cNvPr>
          <p:cNvGrpSpPr/>
          <p:nvPr/>
        </p:nvGrpSpPr>
        <p:grpSpPr>
          <a:xfrm>
            <a:off x="6573011" y="2557272"/>
            <a:ext cx="1270000" cy="893444"/>
            <a:chOff x="6573011" y="2557272"/>
            <a:chExt cx="1270000" cy="893444"/>
          </a:xfrm>
          <a:solidFill>
            <a:srgbClr val="001E5F"/>
          </a:solidFill>
        </p:grpSpPr>
        <p:sp>
          <p:nvSpPr>
            <p:cNvPr id="61" name="object 53">
              <a:extLst>
                <a:ext uri="{FF2B5EF4-FFF2-40B4-BE49-F238E27FC236}">
                  <a16:creationId xmlns:a16="http://schemas.microsoft.com/office/drawing/2014/main" id="{26E20CA5-E353-4680-9D2A-072575BCA6C2}"/>
                </a:ext>
              </a:extLst>
            </p:cNvPr>
            <p:cNvSpPr/>
            <p:nvPr/>
          </p:nvSpPr>
          <p:spPr>
            <a:xfrm>
              <a:off x="6579107" y="256336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8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7"/>
                  </a:lnTo>
                  <a:lnTo>
                    <a:pt x="0" y="792734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8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4">
              <a:extLst>
                <a:ext uri="{FF2B5EF4-FFF2-40B4-BE49-F238E27FC236}">
                  <a16:creationId xmlns:a16="http://schemas.microsoft.com/office/drawing/2014/main" id="{57FB7DEF-F96F-4B94-8196-BF8751363A77}"/>
                </a:ext>
              </a:extLst>
            </p:cNvPr>
            <p:cNvSpPr/>
            <p:nvPr/>
          </p:nvSpPr>
          <p:spPr>
            <a:xfrm>
              <a:off x="6579107" y="256336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8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138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7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55">
            <a:extLst>
              <a:ext uri="{FF2B5EF4-FFF2-40B4-BE49-F238E27FC236}">
                <a16:creationId xmlns:a16="http://schemas.microsoft.com/office/drawing/2014/main" id="{C5F2BAC4-6C42-436E-B67B-9C8CF03A3726}"/>
              </a:ext>
            </a:extLst>
          </p:cNvPr>
          <p:cNvSpPr txBox="1"/>
          <p:nvPr/>
        </p:nvSpPr>
        <p:spPr>
          <a:xfrm>
            <a:off x="6658482" y="2775331"/>
            <a:ext cx="109664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37490">
              <a:lnSpc>
                <a:spcPts val="1450"/>
              </a:lnSpc>
              <a:spcBef>
                <a:spcPts val="34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Lasten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suojelunuoret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4" name="object 56">
            <a:extLst>
              <a:ext uri="{FF2B5EF4-FFF2-40B4-BE49-F238E27FC236}">
                <a16:creationId xmlns:a16="http://schemas.microsoft.com/office/drawing/2014/main" id="{9E54FA20-7B84-40D8-A90B-FE32D04F33E4}"/>
              </a:ext>
            </a:extLst>
          </p:cNvPr>
          <p:cNvSpPr/>
          <p:nvPr/>
        </p:nvSpPr>
        <p:spPr>
          <a:xfrm>
            <a:off x="7961376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5" h="4159250">
                <a:moveTo>
                  <a:pt x="1216659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59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7">
            <a:extLst>
              <a:ext uri="{FF2B5EF4-FFF2-40B4-BE49-F238E27FC236}">
                <a16:creationId xmlns:a16="http://schemas.microsoft.com/office/drawing/2014/main" id="{CE008F55-6F22-4BDE-B296-623019BFD425}"/>
              </a:ext>
            </a:extLst>
          </p:cNvPr>
          <p:cNvSpPr txBox="1"/>
          <p:nvPr/>
        </p:nvSpPr>
        <p:spPr>
          <a:xfrm>
            <a:off x="8024876" y="1657882"/>
            <a:ext cx="1226185" cy="8407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350" algn="ctr">
              <a:lnSpc>
                <a:spcPts val="1450"/>
              </a:lnSpc>
              <a:spcBef>
                <a:spcPts val="165"/>
              </a:spcBef>
            </a:pPr>
            <a:r>
              <a:rPr sz="1100" b="1" spc="-5">
                <a:latin typeface="Arial"/>
                <a:cs typeface="Arial"/>
              </a:rPr>
              <a:t>AINEELLISTA </a:t>
            </a:r>
            <a:r>
              <a:rPr sz="1100" b="1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PUUTETTA </a:t>
            </a:r>
            <a:r>
              <a:rPr sz="1100" b="1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TORJUVA</a:t>
            </a:r>
            <a:r>
              <a:rPr sz="1100" b="1" spc="-20">
                <a:latin typeface="Arial"/>
                <a:cs typeface="Arial"/>
              </a:rPr>
              <a:t> </a:t>
            </a: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marL="48260" algn="ctr">
              <a:lnSpc>
                <a:spcPct val="100000"/>
              </a:lnSpc>
              <a:spcBef>
                <a:spcPts val="320"/>
              </a:spcBef>
            </a:pPr>
            <a:r>
              <a:rPr sz="1400">
                <a:latin typeface="Arial"/>
                <a:cs typeface="Arial"/>
              </a:rPr>
              <a:t>(28,8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6" name="object 58">
            <a:extLst>
              <a:ext uri="{FF2B5EF4-FFF2-40B4-BE49-F238E27FC236}">
                <a16:creationId xmlns:a16="http://schemas.microsoft.com/office/drawing/2014/main" id="{55F64DDB-FF94-460B-951B-2B6C3F52E3F9}"/>
              </a:ext>
            </a:extLst>
          </p:cNvPr>
          <p:cNvGrpSpPr/>
          <p:nvPr/>
        </p:nvGrpSpPr>
        <p:grpSpPr>
          <a:xfrm>
            <a:off x="8037576" y="2537460"/>
            <a:ext cx="1270000" cy="893444"/>
            <a:chOff x="8037576" y="2537460"/>
            <a:chExt cx="1270000" cy="893444"/>
          </a:xfrm>
        </p:grpSpPr>
        <p:sp>
          <p:nvSpPr>
            <p:cNvPr id="67" name="object 59">
              <a:extLst>
                <a:ext uri="{FF2B5EF4-FFF2-40B4-BE49-F238E27FC236}">
                  <a16:creationId xmlns:a16="http://schemas.microsoft.com/office/drawing/2014/main" id="{352201E4-96D4-448F-BFC5-13A55B3A0ECF}"/>
                </a:ext>
              </a:extLst>
            </p:cNvPr>
            <p:cNvSpPr/>
            <p:nvPr/>
          </p:nvSpPr>
          <p:spPr>
            <a:xfrm>
              <a:off x="8043672" y="2543556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1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8"/>
                  </a:lnTo>
                  <a:lnTo>
                    <a:pt x="0" y="792734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2"/>
                  </a:lnTo>
                  <a:lnTo>
                    <a:pt x="1169161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8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1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0">
              <a:extLst>
                <a:ext uri="{FF2B5EF4-FFF2-40B4-BE49-F238E27FC236}">
                  <a16:creationId xmlns:a16="http://schemas.microsoft.com/office/drawing/2014/main" id="{5158268F-A023-41F3-89B0-CF949AA42472}"/>
                </a:ext>
              </a:extLst>
            </p:cNvPr>
            <p:cNvSpPr/>
            <p:nvPr/>
          </p:nvSpPr>
          <p:spPr>
            <a:xfrm>
              <a:off x="8043672" y="2543556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8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1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8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1" y="880872"/>
                  </a:lnTo>
                  <a:lnTo>
                    <a:pt x="88137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1">
            <a:extLst>
              <a:ext uri="{FF2B5EF4-FFF2-40B4-BE49-F238E27FC236}">
                <a16:creationId xmlns:a16="http://schemas.microsoft.com/office/drawing/2014/main" id="{69BEBF61-44B7-4F64-8E11-2478B3746298}"/>
              </a:ext>
            </a:extLst>
          </p:cNvPr>
          <p:cNvSpPr txBox="1"/>
          <p:nvPr/>
        </p:nvSpPr>
        <p:spPr>
          <a:xfrm>
            <a:off x="8223884" y="2752470"/>
            <a:ext cx="897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 err="1">
                <a:solidFill>
                  <a:srgbClr val="FFFFFF"/>
                </a:solidFill>
                <a:latin typeface="Arial"/>
                <a:cs typeface="Arial"/>
              </a:rPr>
              <a:t>Ruoka-apu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0" name="object 62">
            <a:extLst>
              <a:ext uri="{FF2B5EF4-FFF2-40B4-BE49-F238E27FC236}">
                <a16:creationId xmlns:a16="http://schemas.microsoft.com/office/drawing/2014/main" id="{AA7EB251-1731-46C3-A530-EEC7676B0EE0}"/>
              </a:ext>
            </a:extLst>
          </p:cNvPr>
          <p:cNvGrpSpPr/>
          <p:nvPr/>
        </p:nvGrpSpPr>
        <p:grpSpPr>
          <a:xfrm>
            <a:off x="9415271" y="1459991"/>
            <a:ext cx="1351915" cy="4159250"/>
            <a:chOff x="9415271" y="1459991"/>
            <a:chExt cx="1351915" cy="4159250"/>
          </a:xfrm>
        </p:grpSpPr>
        <p:sp>
          <p:nvSpPr>
            <p:cNvPr id="71" name="object 63">
              <a:extLst>
                <a:ext uri="{FF2B5EF4-FFF2-40B4-BE49-F238E27FC236}">
                  <a16:creationId xmlns:a16="http://schemas.microsoft.com/office/drawing/2014/main" id="{09562669-6D91-4937-B7E1-ED59F57EF90D}"/>
                </a:ext>
              </a:extLst>
            </p:cNvPr>
            <p:cNvSpPr/>
            <p:nvPr/>
          </p:nvSpPr>
          <p:spPr>
            <a:xfrm>
              <a:off x="9415271" y="1459991"/>
              <a:ext cx="1351915" cy="4159250"/>
            </a:xfrm>
            <a:custGeom>
              <a:avLst/>
              <a:gdLst/>
              <a:ahLst/>
              <a:cxnLst/>
              <a:rect l="l" t="t" r="r" b="b"/>
              <a:pathLst>
                <a:path w="1351915" h="4159250">
                  <a:moveTo>
                    <a:pt x="1216659" y="0"/>
                  </a:moveTo>
                  <a:lnTo>
                    <a:pt x="135127" y="0"/>
                  </a:lnTo>
                  <a:lnTo>
                    <a:pt x="92447" y="6896"/>
                  </a:lnTo>
                  <a:lnTo>
                    <a:pt x="55357" y="26094"/>
                  </a:lnTo>
                  <a:lnTo>
                    <a:pt x="26094" y="55357"/>
                  </a:lnTo>
                  <a:lnTo>
                    <a:pt x="6896" y="92447"/>
                  </a:lnTo>
                  <a:lnTo>
                    <a:pt x="0" y="135128"/>
                  </a:lnTo>
                  <a:lnTo>
                    <a:pt x="0" y="4023868"/>
                  </a:lnTo>
                  <a:lnTo>
                    <a:pt x="6896" y="4066548"/>
                  </a:lnTo>
                  <a:lnTo>
                    <a:pt x="26094" y="4103638"/>
                  </a:lnTo>
                  <a:lnTo>
                    <a:pt x="55357" y="4132901"/>
                  </a:lnTo>
                  <a:lnTo>
                    <a:pt x="92447" y="4152099"/>
                  </a:lnTo>
                  <a:lnTo>
                    <a:pt x="135127" y="4158996"/>
                  </a:lnTo>
                  <a:lnTo>
                    <a:pt x="1216659" y="4158996"/>
                  </a:lnTo>
                  <a:lnTo>
                    <a:pt x="1259340" y="4152099"/>
                  </a:lnTo>
                  <a:lnTo>
                    <a:pt x="1296430" y="4132901"/>
                  </a:lnTo>
                  <a:lnTo>
                    <a:pt x="1325693" y="4103638"/>
                  </a:lnTo>
                  <a:lnTo>
                    <a:pt x="1344891" y="4066548"/>
                  </a:lnTo>
                  <a:lnTo>
                    <a:pt x="1351787" y="4023868"/>
                  </a:lnTo>
                  <a:lnTo>
                    <a:pt x="1351787" y="135128"/>
                  </a:lnTo>
                  <a:lnTo>
                    <a:pt x="1344891" y="92447"/>
                  </a:lnTo>
                  <a:lnTo>
                    <a:pt x="1325693" y="55357"/>
                  </a:lnTo>
                  <a:lnTo>
                    <a:pt x="1296430" y="26094"/>
                  </a:lnTo>
                  <a:lnTo>
                    <a:pt x="1259340" y="6896"/>
                  </a:lnTo>
                  <a:lnTo>
                    <a:pt x="121665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4">
              <a:extLst>
                <a:ext uri="{FF2B5EF4-FFF2-40B4-BE49-F238E27FC236}">
                  <a16:creationId xmlns:a16="http://schemas.microsoft.com/office/drawing/2014/main" id="{7B196CD2-088A-4AC8-A601-76D7E0EF3EF3}"/>
                </a:ext>
              </a:extLst>
            </p:cNvPr>
            <p:cNvSpPr/>
            <p:nvPr/>
          </p:nvSpPr>
          <p:spPr>
            <a:xfrm>
              <a:off x="9425939" y="2531364"/>
              <a:ext cx="1306195" cy="884556"/>
            </a:xfrm>
            <a:custGeom>
              <a:avLst/>
              <a:gdLst/>
              <a:ahLst/>
              <a:cxnLst/>
              <a:rect l="l" t="t" r="r" b="b"/>
              <a:pathLst>
                <a:path w="1306195" h="2105025">
                  <a:moveTo>
                    <a:pt x="1175511" y="0"/>
                  </a:moveTo>
                  <a:lnTo>
                    <a:pt x="130555" y="0"/>
                  </a:lnTo>
                  <a:lnTo>
                    <a:pt x="79724" y="10255"/>
                  </a:lnTo>
                  <a:lnTo>
                    <a:pt x="38226" y="38227"/>
                  </a:lnTo>
                  <a:lnTo>
                    <a:pt x="10255" y="79724"/>
                  </a:lnTo>
                  <a:lnTo>
                    <a:pt x="0" y="130556"/>
                  </a:lnTo>
                  <a:lnTo>
                    <a:pt x="0" y="1974088"/>
                  </a:lnTo>
                  <a:lnTo>
                    <a:pt x="10255" y="2024919"/>
                  </a:lnTo>
                  <a:lnTo>
                    <a:pt x="38226" y="2066417"/>
                  </a:lnTo>
                  <a:lnTo>
                    <a:pt x="79724" y="2094388"/>
                  </a:lnTo>
                  <a:lnTo>
                    <a:pt x="130555" y="2104644"/>
                  </a:lnTo>
                  <a:lnTo>
                    <a:pt x="1175511" y="2104644"/>
                  </a:lnTo>
                  <a:lnTo>
                    <a:pt x="1226343" y="2094388"/>
                  </a:lnTo>
                  <a:lnTo>
                    <a:pt x="1267840" y="2066417"/>
                  </a:lnTo>
                  <a:lnTo>
                    <a:pt x="1295812" y="2024919"/>
                  </a:lnTo>
                  <a:lnTo>
                    <a:pt x="1306067" y="1974088"/>
                  </a:lnTo>
                  <a:lnTo>
                    <a:pt x="1306067" y="130556"/>
                  </a:lnTo>
                  <a:lnTo>
                    <a:pt x="1295812" y="79724"/>
                  </a:lnTo>
                  <a:lnTo>
                    <a:pt x="1267841" y="38226"/>
                  </a:lnTo>
                  <a:lnTo>
                    <a:pt x="1226343" y="10255"/>
                  </a:lnTo>
                  <a:lnTo>
                    <a:pt x="1175511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5">
              <a:extLst>
                <a:ext uri="{FF2B5EF4-FFF2-40B4-BE49-F238E27FC236}">
                  <a16:creationId xmlns:a16="http://schemas.microsoft.com/office/drawing/2014/main" id="{F1DDF825-100B-4C9A-9FC9-3538C97B5594}"/>
                </a:ext>
              </a:extLst>
            </p:cNvPr>
            <p:cNvSpPr/>
            <p:nvPr/>
          </p:nvSpPr>
          <p:spPr>
            <a:xfrm>
              <a:off x="9425939" y="2531363"/>
              <a:ext cx="1306195" cy="2105025"/>
            </a:xfrm>
            <a:custGeom>
              <a:avLst/>
              <a:gdLst/>
              <a:ahLst/>
              <a:cxnLst/>
              <a:rect l="l" t="t" r="r" b="b"/>
              <a:pathLst>
                <a:path w="1306195" h="2105025">
                  <a:moveTo>
                    <a:pt x="0" y="130556"/>
                  </a:moveTo>
                  <a:lnTo>
                    <a:pt x="10255" y="79724"/>
                  </a:lnTo>
                  <a:lnTo>
                    <a:pt x="38226" y="38227"/>
                  </a:lnTo>
                  <a:lnTo>
                    <a:pt x="79724" y="10255"/>
                  </a:lnTo>
                  <a:lnTo>
                    <a:pt x="130555" y="0"/>
                  </a:lnTo>
                  <a:lnTo>
                    <a:pt x="1175511" y="0"/>
                  </a:lnTo>
                  <a:lnTo>
                    <a:pt x="1226343" y="10255"/>
                  </a:lnTo>
                  <a:lnTo>
                    <a:pt x="1267841" y="38226"/>
                  </a:lnTo>
                  <a:lnTo>
                    <a:pt x="1295812" y="79724"/>
                  </a:lnTo>
                  <a:lnTo>
                    <a:pt x="1306067" y="130556"/>
                  </a:lnTo>
                  <a:lnTo>
                    <a:pt x="1306067" y="1974088"/>
                  </a:lnTo>
                  <a:lnTo>
                    <a:pt x="1295812" y="2024919"/>
                  </a:lnTo>
                  <a:lnTo>
                    <a:pt x="1267840" y="2066417"/>
                  </a:lnTo>
                  <a:lnTo>
                    <a:pt x="1226343" y="2094388"/>
                  </a:lnTo>
                  <a:lnTo>
                    <a:pt x="1175511" y="2104644"/>
                  </a:lnTo>
                  <a:lnTo>
                    <a:pt x="130555" y="2104644"/>
                  </a:lnTo>
                  <a:lnTo>
                    <a:pt x="79724" y="2094388"/>
                  </a:lnTo>
                  <a:lnTo>
                    <a:pt x="38226" y="2066417"/>
                  </a:lnTo>
                  <a:lnTo>
                    <a:pt x="10255" y="2024919"/>
                  </a:lnTo>
                  <a:lnTo>
                    <a:pt x="0" y="1974088"/>
                  </a:lnTo>
                  <a:lnTo>
                    <a:pt x="0" y="1305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66">
            <a:extLst>
              <a:ext uri="{FF2B5EF4-FFF2-40B4-BE49-F238E27FC236}">
                <a16:creationId xmlns:a16="http://schemas.microsoft.com/office/drawing/2014/main" id="{35B1094A-9A0A-40E1-8832-13220C6EF924}"/>
              </a:ext>
            </a:extLst>
          </p:cNvPr>
          <p:cNvSpPr txBox="1"/>
          <p:nvPr/>
        </p:nvSpPr>
        <p:spPr>
          <a:xfrm>
            <a:off x="9496235" y="1435635"/>
            <a:ext cx="1102995" cy="16780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775" algn="ctr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Arial"/>
                <a:cs typeface="Arial"/>
              </a:rPr>
              <a:t>O</a:t>
            </a:r>
            <a:r>
              <a:rPr sz="1100" b="1" spc="5" dirty="0">
                <a:latin typeface="Arial"/>
                <a:cs typeface="Arial"/>
              </a:rPr>
              <a:t>IKEUDEN</a:t>
            </a:r>
            <a:r>
              <a:rPr sz="1400" b="1" spc="5" dirty="0">
                <a:latin typeface="Arial"/>
                <a:cs typeface="Arial"/>
              </a:rPr>
              <a:t>-</a:t>
            </a:r>
            <a:endParaRPr sz="1400" dirty="0">
              <a:latin typeface="Arial"/>
              <a:cs typeface="Arial"/>
            </a:endParaRPr>
          </a:p>
          <a:p>
            <a:pPr marL="106045" algn="ctr">
              <a:lnSpc>
                <a:spcPct val="100000"/>
              </a:lnSpc>
              <a:spcBef>
                <a:spcPts val="70"/>
              </a:spcBef>
            </a:pPr>
            <a:r>
              <a:rPr sz="1100" b="1" spc="5" dirty="0">
                <a:latin typeface="Arial"/>
                <a:cs typeface="Arial"/>
              </a:rPr>
              <a:t>MUKAISEN</a:t>
            </a:r>
            <a:endParaRPr sz="1100" dirty="0">
              <a:latin typeface="Arial"/>
              <a:cs typeface="Arial"/>
            </a:endParaRPr>
          </a:p>
          <a:p>
            <a:pPr marL="104775" algn="ctr">
              <a:lnSpc>
                <a:spcPts val="1230"/>
              </a:lnSpc>
              <a:spcBef>
                <a:spcPts val="130"/>
              </a:spcBef>
            </a:pPr>
            <a:r>
              <a:rPr sz="1100" b="1" spc="10" dirty="0">
                <a:latin typeface="Arial"/>
                <a:cs typeface="Arial"/>
              </a:rPr>
              <a:t>SIIRTYMÄN</a:t>
            </a:r>
            <a:endParaRPr sz="1100" dirty="0">
              <a:latin typeface="Arial"/>
              <a:cs typeface="Arial"/>
            </a:endParaRPr>
          </a:p>
          <a:p>
            <a:pPr marL="104139" algn="ctr">
              <a:lnSpc>
                <a:spcPts val="1590"/>
              </a:lnSpc>
            </a:pPr>
            <a:r>
              <a:rPr sz="1400" b="1" spc="5" dirty="0">
                <a:latin typeface="Arial"/>
                <a:cs typeface="Arial"/>
              </a:rPr>
              <a:t>S</a:t>
            </a:r>
            <a:r>
              <a:rPr sz="1100" b="1" spc="5" dirty="0">
                <a:latin typeface="Arial"/>
                <a:cs typeface="Arial"/>
              </a:rPr>
              <a:t>UOMI</a:t>
            </a:r>
            <a:endParaRPr sz="1100" dirty="0">
              <a:latin typeface="Arial"/>
              <a:cs typeface="Arial"/>
            </a:endParaRPr>
          </a:p>
          <a:p>
            <a:pPr marL="104775" algn="ctr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Arial"/>
                <a:cs typeface="Arial"/>
              </a:rPr>
              <a:t>(451,0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M€)</a:t>
            </a:r>
            <a:endParaRPr sz="1400" dirty="0">
              <a:latin typeface="Arial"/>
              <a:cs typeface="Arial"/>
            </a:endParaRPr>
          </a:p>
          <a:p>
            <a:pPr marL="12700" marR="20320">
              <a:lnSpc>
                <a:spcPts val="1450"/>
              </a:lnSpc>
              <a:spcBef>
                <a:spcPts val="955"/>
              </a:spcBef>
            </a:pPr>
            <a:endParaRPr lang="fi-FI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20320">
              <a:lnSpc>
                <a:spcPts val="1450"/>
              </a:lnSpc>
              <a:spcBef>
                <a:spcPts val="955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75" name="object 67">
            <a:extLst>
              <a:ext uri="{FF2B5EF4-FFF2-40B4-BE49-F238E27FC236}">
                <a16:creationId xmlns:a16="http://schemas.microsoft.com/office/drawing/2014/main" id="{A9892EEA-F0EE-46A6-B12F-C7F3153485CA}"/>
              </a:ext>
            </a:extLst>
          </p:cNvPr>
          <p:cNvSpPr txBox="1"/>
          <p:nvPr/>
        </p:nvSpPr>
        <p:spPr>
          <a:xfrm>
            <a:off x="698975" y="1068494"/>
            <a:ext cx="4257040" cy="401320"/>
          </a:xfrm>
          <a:prstGeom prst="rect">
            <a:avLst/>
          </a:prstGeom>
          <a:solidFill>
            <a:srgbClr val="002B88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EAKR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6" name="object 68">
            <a:extLst>
              <a:ext uri="{FF2B5EF4-FFF2-40B4-BE49-F238E27FC236}">
                <a16:creationId xmlns:a16="http://schemas.microsoft.com/office/drawing/2014/main" id="{242AEC1E-F051-42AF-AD95-9381412F3158}"/>
              </a:ext>
            </a:extLst>
          </p:cNvPr>
          <p:cNvSpPr txBox="1"/>
          <p:nvPr/>
        </p:nvSpPr>
        <p:spPr>
          <a:xfrm>
            <a:off x="5056473" y="1060006"/>
            <a:ext cx="4235450" cy="401320"/>
          </a:xfrm>
          <a:prstGeom prst="rect">
            <a:avLst/>
          </a:prstGeom>
          <a:solidFill>
            <a:srgbClr val="70A000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ESR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7" name="object 69">
            <a:extLst>
              <a:ext uri="{FF2B5EF4-FFF2-40B4-BE49-F238E27FC236}">
                <a16:creationId xmlns:a16="http://schemas.microsoft.com/office/drawing/2014/main" id="{50F5EC65-17C5-41C7-8412-BE4E438D64F2}"/>
              </a:ext>
            </a:extLst>
          </p:cNvPr>
          <p:cNvSpPr txBox="1"/>
          <p:nvPr/>
        </p:nvSpPr>
        <p:spPr>
          <a:xfrm>
            <a:off x="9343228" y="1060006"/>
            <a:ext cx="1471616" cy="34689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2000" b="1">
                <a:solidFill>
                  <a:srgbClr val="FFFFFF"/>
                </a:solidFill>
                <a:latin typeface="Arial"/>
                <a:cs typeface="Arial"/>
              </a:rPr>
              <a:t>JTF</a:t>
            </a:r>
            <a:endParaRPr sz="2000">
              <a:latin typeface="Arial"/>
              <a:cs typeface="Arial"/>
            </a:endParaRPr>
          </a:p>
        </p:txBody>
      </p:sp>
      <p:sp>
        <p:nvSpPr>
          <p:cNvPr id="78" name="Suorakulmio 77">
            <a:extLst>
              <a:ext uri="{FF2B5EF4-FFF2-40B4-BE49-F238E27FC236}">
                <a16:creationId xmlns:a16="http://schemas.microsoft.com/office/drawing/2014/main" id="{BEBEB13F-7F9A-431C-873D-533AD91ADD6B}"/>
              </a:ext>
            </a:extLst>
          </p:cNvPr>
          <p:cNvSpPr/>
          <p:nvPr/>
        </p:nvSpPr>
        <p:spPr>
          <a:xfrm>
            <a:off x="690873" y="1462362"/>
            <a:ext cx="2862968" cy="4016586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B0BBD4E-14A0-239C-1E43-B158843249E0}"/>
              </a:ext>
            </a:extLst>
          </p:cNvPr>
          <p:cNvSpPr txBox="1"/>
          <p:nvPr/>
        </p:nvSpPr>
        <p:spPr>
          <a:xfrm>
            <a:off x="9494904" y="2688119"/>
            <a:ext cx="130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buSzPts val="1000"/>
              <a:tabLst>
                <a:tab pos="457200" algn="l"/>
              </a:tabLst>
            </a:pPr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Liiketoiminta ja työpaikat</a:t>
            </a:r>
            <a:endParaRPr lang="fi-FI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bject 64">
            <a:extLst>
              <a:ext uri="{FF2B5EF4-FFF2-40B4-BE49-F238E27FC236}">
                <a16:creationId xmlns:a16="http://schemas.microsoft.com/office/drawing/2014/main" id="{A044A2F1-DE52-F62B-6401-503FE18E99E9}"/>
              </a:ext>
            </a:extLst>
          </p:cNvPr>
          <p:cNvSpPr/>
          <p:nvPr/>
        </p:nvSpPr>
        <p:spPr>
          <a:xfrm>
            <a:off x="9438130" y="3539361"/>
            <a:ext cx="1306195" cy="884556"/>
          </a:xfrm>
          <a:custGeom>
            <a:avLst/>
            <a:gdLst/>
            <a:ahLst/>
            <a:cxnLst/>
            <a:rect l="l" t="t" r="r" b="b"/>
            <a:pathLst>
              <a:path w="1306195" h="2105025">
                <a:moveTo>
                  <a:pt x="1175511" y="0"/>
                </a:moveTo>
                <a:lnTo>
                  <a:pt x="130555" y="0"/>
                </a:lnTo>
                <a:lnTo>
                  <a:pt x="79724" y="10255"/>
                </a:lnTo>
                <a:lnTo>
                  <a:pt x="38226" y="38227"/>
                </a:lnTo>
                <a:lnTo>
                  <a:pt x="10255" y="79724"/>
                </a:lnTo>
                <a:lnTo>
                  <a:pt x="0" y="130556"/>
                </a:lnTo>
                <a:lnTo>
                  <a:pt x="0" y="1974088"/>
                </a:lnTo>
                <a:lnTo>
                  <a:pt x="10255" y="2024919"/>
                </a:lnTo>
                <a:lnTo>
                  <a:pt x="38226" y="2066417"/>
                </a:lnTo>
                <a:lnTo>
                  <a:pt x="79724" y="2094388"/>
                </a:lnTo>
                <a:lnTo>
                  <a:pt x="130555" y="2104644"/>
                </a:lnTo>
                <a:lnTo>
                  <a:pt x="1175511" y="2104644"/>
                </a:lnTo>
                <a:lnTo>
                  <a:pt x="1226343" y="2094388"/>
                </a:lnTo>
                <a:lnTo>
                  <a:pt x="1267840" y="2066417"/>
                </a:lnTo>
                <a:lnTo>
                  <a:pt x="1295812" y="2024919"/>
                </a:lnTo>
                <a:lnTo>
                  <a:pt x="1306067" y="1974088"/>
                </a:lnTo>
                <a:lnTo>
                  <a:pt x="1306067" y="130556"/>
                </a:lnTo>
                <a:lnTo>
                  <a:pt x="1295812" y="79724"/>
                </a:lnTo>
                <a:lnTo>
                  <a:pt x="1267841" y="38226"/>
                </a:lnTo>
                <a:lnTo>
                  <a:pt x="1226343" y="10255"/>
                </a:lnTo>
                <a:lnTo>
                  <a:pt x="1175511" y="0"/>
                </a:lnTo>
                <a:close/>
              </a:path>
            </a:pathLst>
          </a:custGeom>
          <a:solidFill>
            <a:srgbClr val="001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5A906436-7D33-5401-EF1E-5B1112E68777}"/>
              </a:ext>
            </a:extLst>
          </p:cNvPr>
          <p:cNvSpPr/>
          <p:nvPr/>
        </p:nvSpPr>
        <p:spPr>
          <a:xfrm>
            <a:off x="9441467" y="4511928"/>
            <a:ext cx="1306195" cy="884556"/>
          </a:xfrm>
          <a:custGeom>
            <a:avLst/>
            <a:gdLst/>
            <a:ahLst/>
            <a:cxnLst/>
            <a:rect l="l" t="t" r="r" b="b"/>
            <a:pathLst>
              <a:path w="1306195" h="2105025">
                <a:moveTo>
                  <a:pt x="1175511" y="0"/>
                </a:moveTo>
                <a:lnTo>
                  <a:pt x="130555" y="0"/>
                </a:lnTo>
                <a:lnTo>
                  <a:pt x="79724" y="10255"/>
                </a:lnTo>
                <a:lnTo>
                  <a:pt x="38226" y="38227"/>
                </a:lnTo>
                <a:lnTo>
                  <a:pt x="10255" y="79724"/>
                </a:lnTo>
                <a:lnTo>
                  <a:pt x="0" y="130556"/>
                </a:lnTo>
                <a:lnTo>
                  <a:pt x="0" y="1974088"/>
                </a:lnTo>
                <a:lnTo>
                  <a:pt x="10255" y="2024919"/>
                </a:lnTo>
                <a:lnTo>
                  <a:pt x="38226" y="2066417"/>
                </a:lnTo>
                <a:lnTo>
                  <a:pt x="79724" y="2094388"/>
                </a:lnTo>
                <a:lnTo>
                  <a:pt x="130555" y="2104644"/>
                </a:lnTo>
                <a:lnTo>
                  <a:pt x="1175511" y="2104644"/>
                </a:lnTo>
                <a:lnTo>
                  <a:pt x="1226343" y="2094388"/>
                </a:lnTo>
                <a:lnTo>
                  <a:pt x="1267840" y="2066417"/>
                </a:lnTo>
                <a:lnTo>
                  <a:pt x="1295812" y="2024919"/>
                </a:lnTo>
                <a:lnTo>
                  <a:pt x="1306067" y="1974088"/>
                </a:lnTo>
                <a:lnTo>
                  <a:pt x="1306067" y="130556"/>
                </a:lnTo>
                <a:lnTo>
                  <a:pt x="1295812" y="79724"/>
                </a:lnTo>
                <a:lnTo>
                  <a:pt x="1267841" y="38226"/>
                </a:lnTo>
                <a:lnTo>
                  <a:pt x="1226343" y="10255"/>
                </a:lnTo>
                <a:lnTo>
                  <a:pt x="1175511" y="0"/>
                </a:lnTo>
                <a:close/>
              </a:path>
            </a:pathLst>
          </a:custGeom>
          <a:solidFill>
            <a:srgbClr val="001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86D78-80A0-F2F1-2DF8-2DF06CD475F7}"/>
              </a:ext>
            </a:extLst>
          </p:cNvPr>
          <p:cNvSpPr txBox="1"/>
          <p:nvPr/>
        </p:nvSpPr>
        <p:spPr>
          <a:xfrm>
            <a:off x="9471659" y="3628373"/>
            <a:ext cx="13061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buSzPts val="1000"/>
              <a:tabLst>
                <a:tab pos="457200" algn="l"/>
              </a:tabLst>
            </a:pPr>
            <a:r>
              <a:rPr lang="fi-FI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TKI-investoinnit ja uudet ratkaisut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45FC3A7-056B-CFA8-D94A-5EE2B34A5FE5}"/>
              </a:ext>
            </a:extLst>
          </p:cNvPr>
          <p:cNvSpPr txBox="1"/>
          <p:nvPr/>
        </p:nvSpPr>
        <p:spPr>
          <a:xfrm>
            <a:off x="9477947" y="4529328"/>
            <a:ext cx="12541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buSzPts val="1000"/>
              <a:tabLst>
                <a:tab pos="457200" algn="l"/>
              </a:tabLst>
            </a:pPr>
            <a:r>
              <a:rPr lang="fi-FI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Turvetuotanto-</a:t>
            </a:r>
          </a:p>
          <a:p>
            <a:pPr lvl="0" fontAlgn="base">
              <a:buSzPts val="1000"/>
              <a:tabLst>
                <a:tab pos="457200" algn="l"/>
              </a:tabLst>
            </a:pPr>
            <a:r>
              <a:rPr lang="fi-FI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alueiden ennallistaminen ja jälkikäyttö</a:t>
            </a:r>
          </a:p>
        </p:txBody>
      </p:sp>
    </p:spTree>
    <p:extLst>
      <p:ext uri="{BB962C8B-B14F-4D97-AF65-F5344CB8AC3E}">
        <p14:creationId xmlns:p14="http://schemas.microsoft.com/office/powerpoint/2010/main" val="241620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EC6AF81-C451-47AA-9816-13E1A002C601}"/>
              </a:ext>
            </a:extLst>
          </p:cNvPr>
          <p:cNvSpPr txBox="1">
            <a:spLocks/>
          </p:cNvSpPr>
          <p:nvPr/>
        </p:nvSpPr>
        <p:spPr>
          <a:xfrm>
            <a:off x="154372" y="98798"/>
            <a:ext cx="10181430" cy="5579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Maakuntaliiton rahoituskehys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A0BF8D4E-97DA-7930-4440-87711F9C97B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84077"/>
          <a:ext cx="10515601" cy="3656585"/>
        </p:xfrm>
        <a:graphic>
          <a:graphicData uri="http://schemas.openxmlformats.org/drawingml/2006/table">
            <a:tbl>
              <a:tblPr/>
              <a:tblGrid>
                <a:gridCol w="2766520">
                  <a:extLst>
                    <a:ext uri="{9D8B030D-6E8A-4147-A177-3AD203B41FA5}">
                      <a16:colId xmlns:a16="http://schemas.microsoft.com/office/drawing/2014/main" val="3883235960"/>
                    </a:ext>
                  </a:extLst>
                </a:gridCol>
                <a:gridCol w="1196943">
                  <a:extLst>
                    <a:ext uri="{9D8B030D-6E8A-4147-A177-3AD203B41FA5}">
                      <a16:colId xmlns:a16="http://schemas.microsoft.com/office/drawing/2014/main" val="2825345585"/>
                    </a:ext>
                  </a:extLst>
                </a:gridCol>
                <a:gridCol w="1377614">
                  <a:extLst>
                    <a:ext uri="{9D8B030D-6E8A-4147-A177-3AD203B41FA5}">
                      <a16:colId xmlns:a16="http://schemas.microsoft.com/office/drawing/2014/main" val="218642529"/>
                    </a:ext>
                  </a:extLst>
                </a:gridCol>
                <a:gridCol w="869478">
                  <a:extLst>
                    <a:ext uri="{9D8B030D-6E8A-4147-A177-3AD203B41FA5}">
                      <a16:colId xmlns:a16="http://schemas.microsoft.com/office/drawing/2014/main" val="1049323155"/>
                    </a:ext>
                  </a:extLst>
                </a:gridCol>
                <a:gridCol w="940053">
                  <a:extLst>
                    <a:ext uri="{9D8B030D-6E8A-4147-A177-3AD203B41FA5}">
                      <a16:colId xmlns:a16="http://schemas.microsoft.com/office/drawing/2014/main" val="3444903397"/>
                    </a:ext>
                  </a:extLst>
                </a:gridCol>
                <a:gridCol w="813019">
                  <a:extLst>
                    <a:ext uri="{9D8B030D-6E8A-4147-A177-3AD203B41FA5}">
                      <a16:colId xmlns:a16="http://schemas.microsoft.com/office/drawing/2014/main" val="4204145290"/>
                    </a:ext>
                  </a:extLst>
                </a:gridCol>
                <a:gridCol w="790434">
                  <a:extLst>
                    <a:ext uri="{9D8B030D-6E8A-4147-A177-3AD203B41FA5}">
                      <a16:colId xmlns:a16="http://schemas.microsoft.com/office/drawing/2014/main" val="2175444145"/>
                    </a:ext>
                  </a:extLst>
                </a:gridCol>
                <a:gridCol w="779143">
                  <a:extLst>
                    <a:ext uri="{9D8B030D-6E8A-4147-A177-3AD203B41FA5}">
                      <a16:colId xmlns:a16="http://schemas.microsoft.com/office/drawing/2014/main" val="2806054330"/>
                    </a:ext>
                  </a:extLst>
                </a:gridCol>
                <a:gridCol w="982397">
                  <a:extLst>
                    <a:ext uri="{9D8B030D-6E8A-4147-A177-3AD203B41FA5}">
                      <a16:colId xmlns:a16="http://schemas.microsoft.com/office/drawing/2014/main" val="3660271618"/>
                    </a:ext>
                  </a:extLst>
                </a:gridCol>
              </a:tblGrid>
              <a:tr h="2665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MAAKUNTALIITON RAHOITUS 2021-2027</a:t>
                      </a:r>
                    </a:p>
                  </a:txBody>
                  <a:tcPr marL="8489" marR="8489" marT="8489" marB="4074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" marR="8489" marT="8489" marB="4074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VALTUUDET miljoonaa euroa</a:t>
                      </a:r>
                    </a:p>
                  </a:txBody>
                  <a:tcPr marL="8489" marR="8489" marT="8489" marB="4074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534628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Rahoitusosuuus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2021-2022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Yhteensä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776537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 1 Innovatiivinen Suomi yhteensä</a:t>
                      </a: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62,0 %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4,06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2,42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2,63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603372"/>
                  </a:ext>
                </a:extLst>
              </a:tr>
              <a:tr h="22921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1.1 TKI -hankkeet</a:t>
                      </a:r>
                    </a:p>
                  </a:txBody>
                  <a:tcPr marL="152810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42,5 %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2,48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1,03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8,00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559007"/>
                  </a:ext>
                </a:extLst>
              </a:tr>
              <a:tr h="22921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1.2 Digitalisaatio</a:t>
                      </a:r>
                    </a:p>
                  </a:txBody>
                  <a:tcPr marL="152810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15,0 %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1,577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3,52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68155"/>
                  </a:ext>
                </a:extLst>
              </a:tr>
              <a:tr h="22921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1.3 Pk-yritysten kehittäminen</a:t>
                      </a:r>
                    </a:p>
                  </a:txBody>
                  <a:tcPr marL="152810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42,5 %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1,03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690341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201892"/>
                  </a:ext>
                </a:extLst>
              </a:tr>
              <a:tr h="28864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 2 Hiilineutraali Suomi yhteensä</a:t>
                      </a: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30,0 %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2,47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1,17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8,75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76996"/>
                  </a:ext>
                </a:extLst>
              </a:tr>
              <a:tr h="30562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2.1 Energiatehokkuuden edistäminen</a:t>
                      </a:r>
                    </a:p>
                  </a:txBody>
                  <a:tcPr marL="152810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42,5 %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3,91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790337"/>
                  </a:ext>
                </a:extLst>
              </a:tr>
              <a:tr h="38202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2.4 Ilmastonmuutokseen sopeutuminen</a:t>
                      </a:r>
                    </a:p>
                  </a:txBody>
                  <a:tcPr marL="152810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15,0 %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84149"/>
                  </a:ext>
                </a:extLst>
              </a:tr>
              <a:tr h="254684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2.6 Kiertotalous</a:t>
                      </a:r>
                    </a:p>
                  </a:txBody>
                  <a:tcPr marL="152810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42,5 %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3,91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765397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310760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 3 Saavutettavampi Suomi</a:t>
                      </a: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8,0 %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0,979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0,31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376906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3.1 Alueellinen ja paikallinen saavutettavuus</a:t>
                      </a:r>
                    </a:p>
                  </a:txBody>
                  <a:tcPr marL="152810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8,0 %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0,979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0,31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49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15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F0EDD38-6CF1-4E2C-9438-4A9E6301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8" y="81905"/>
            <a:ext cx="10515600" cy="589735"/>
          </a:xfrm>
        </p:spPr>
        <p:txBody>
          <a:bodyPr/>
          <a:lstStyle/>
          <a:p>
            <a:r>
              <a:rPr lang="fi-FI" dirty="0"/>
              <a:t>Rahoituksesta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B9FE990-3997-464D-B5E2-7C2A74119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175" y="912173"/>
            <a:ext cx="8650286" cy="486130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600" dirty="0"/>
              <a:t>EAKR-Ohjelman kokonaisrahoituksesta noin 62 % toimintalinjalle 1 ja 30% toimintalinjalle 2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sz="1600" b="1" u="sng" dirty="0"/>
              <a:t>INVESTOINTIHANKKEIDEN RAHOITUS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 dirty="0"/>
              <a:t>Maakuntaliitto voi rahoittaa </a:t>
            </a:r>
            <a:r>
              <a:rPr lang="fi-FI" sz="1600" dirty="0"/>
              <a:t>kuntien ja kuntayhtymien toteuttamiin yritysten toimintaedellytyksiä tukevia perusrakenteen investointihankkeita (perusrakenteen investointituki)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sz="1600" b="1" u="sng" dirty="0"/>
              <a:t>KEHITTÄMISHANKKEIDEN RAHOITUS</a:t>
            </a:r>
            <a:endParaRPr lang="fi-FI" sz="16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600" dirty="0"/>
              <a:t>Maakuntaliitto ja ELY-keskus voivat rahoittaa kehittämishankkeita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600" dirty="0"/>
              <a:t>Maakuntaliitto ei voi rahoittaa yksittäisen yrityksen liiketoiminnan kehittämistä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fi-FI" sz="16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4DC3220-5D85-AB8A-5085-7E06AAC3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70" y="81905"/>
            <a:ext cx="2726815" cy="57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6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5647C-2182-5D2F-8090-E4A41AF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5" y="141842"/>
            <a:ext cx="8773633" cy="591805"/>
          </a:xfrm>
        </p:spPr>
        <p:txBody>
          <a:bodyPr/>
          <a:lstStyle/>
          <a:p>
            <a:r>
              <a:rPr lang="fi-FI" dirty="0"/>
              <a:t>Erityiset valintaperusteet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709EA-DF11-CC0C-04FF-BC054B51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14" y="1107008"/>
            <a:ext cx="11538098" cy="4413897"/>
          </a:xfrm>
        </p:spPr>
        <p:txBody>
          <a:bodyPr/>
          <a:lstStyle/>
          <a:p>
            <a:pPr>
              <a:lnSpc>
                <a:spcPct val="150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i-FI" sz="1800" dirty="0">
                <a:effectLst/>
                <a:ea typeface="Arial" panose="020B0604020202020204" pitchFamily="34" charset="0"/>
              </a:rPr>
              <a:t>Hakuilmoituksessa on ilmoitettava hankkeiden pisteytyksessä käytettävät erityiset valintaperusteet</a:t>
            </a:r>
          </a:p>
          <a:p>
            <a:pPr>
              <a:lnSpc>
                <a:spcPct val="150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i-FI" sz="1800" dirty="0">
                <a:ea typeface="Arial" panose="020B0604020202020204" pitchFamily="34" charset="0"/>
              </a:rPr>
              <a:t>Rahoittaja asettaa hankkeet etusijajärjestykseen annettujen pisteiden perusteella.</a:t>
            </a:r>
          </a:p>
          <a:p>
            <a:pPr>
              <a:lnSpc>
                <a:spcPct val="150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i-FI" sz="1800" dirty="0">
                <a:ea typeface="Arial" panose="020B0604020202020204" pitchFamily="34" charset="0"/>
              </a:rPr>
              <a:t>Hakemuksen tulee saada vähintään 50% maksipistemäärästä tullakseen rahoitetuksi.</a:t>
            </a:r>
          </a:p>
          <a:p>
            <a:pPr>
              <a:lnSpc>
                <a:spcPct val="150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i-FI" sz="1800" dirty="0">
                <a:ea typeface="Arial" panose="020B0604020202020204" pitchFamily="34" charset="0"/>
              </a:rPr>
              <a:t>Vertailussa voidaan käyttää kaikki seurantakomitean hyväksymiä erityistavoitteita tai rahoittaja valita hakukierroskohtaiset valintaperusteet siten, että käytössä </a:t>
            </a:r>
            <a:r>
              <a:rPr lang="fi-FI" sz="1800" b="1" dirty="0">
                <a:ea typeface="Arial" panose="020B0604020202020204" pitchFamily="34" charset="0"/>
              </a:rPr>
              <a:t>vähintään seitsemän </a:t>
            </a:r>
            <a:r>
              <a:rPr lang="fi-FI" sz="1800" dirty="0">
                <a:ea typeface="Arial" panose="020B0604020202020204" pitchFamily="34" charset="0"/>
              </a:rPr>
              <a:t>valintaperustetta, joista </a:t>
            </a:r>
            <a:r>
              <a:rPr lang="fi-FI" sz="1800" b="1" dirty="0">
                <a:ea typeface="Arial" panose="020B0604020202020204" pitchFamily="34" charset="0"/>
              </a:rPr>
              <a:t>neljän on oltava </a:t>
            </a:r>
            <a:r>
              <a:rPr lang="fi-FI" sz="1800" dirty="0">
                <a:ea typeface="Arial" panose="020B0604020202020204" pitchFamily="34" charset="0"/>
              </a:rPr>
              <a:t>ns. horisontaalisia valintaperustetta ja vähintään </a:t>
            </a:r>
            <a:r>
              <a:rPr lang="fi-FI" sz="1800" b="1" dirty="0">
                <a:ea typeface="Arial" panose="020B0604020202020204" pitchFamily="34" charset="0"/>
              </a:rPr>
              <a:t>kahden on oltava </a:t>
            </a:r>
            <a:r>
              <a:rPr lang="fi-FI" sz="1800" dirty="0">
                <a:ea typeface="Arial" panose="020B0604020202020204" pitchFamily="34" charset="0"/>
              </a:rPr>
              <a:t>erityistavoitekohtaisia valintaperusteita</a:t>
            </a:r>
          </a:p>
          <a:p>
            <a:pPr>
              <a:lnSpc>
                <a:spcPct val="150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i-FI" sz="1800" dirty="0">
                <a:ea typeface="Arial" panose="020B0604020202020204" pitchFamily="34" charset="0"/>
              </a:rPr>
              <a:t>Horisontaaliset valintaperusteet ovat siis pakollisia.</a:t>
            </a:r>
          </a:p>
          <a:p>
            <a:pPr>
              <a:lnSpc>
                <a:spcPct val="150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i-FI" sz="1800" dirty="0">
                <a:ea typeface="Arial" panose="020B0604020202020204" pitchFamily="34" charset="0"/>
              </a:rPr>
              <a:t>Maakunnan yhteistyöryhmä vahvistaa jokaisen haun erityiset valintaperusteet.</a:t>
            </a:r>
          </a:p>
          <a:p>
            <a:pPr marL="0" indent="0">
              <a:lnSpc>
                <a:spcPct val="150000"/>
              </a:lnSpc>
              <a:buSzPts val="1100"/>
              <a:buNone/>
              <a:tabLst>
                <a:tab pos="528955" algn="l"/>
                <a:tab pos="529590" algn="l"/>
              </a:tabLst>
            </a:pPr>
            <a:endParaRPr lang="fi-FI" sz="14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2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5647C-2182-5D2F-8090-E4A41AF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5" y="141842"/>
            <a:ext cx="8773633" cy="591805"/>
          </a:xfrm>
        </p:spPr>
        <p:txBody>
          <a:bodyPr/>
          <a:lstStyle/>
          <a:p>
            <a:r>
              <a:rPr lang="fi-FI" dirty="0"/>
              <a:t>Erityiset valintaperusteet et 1.1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709EA-DF11-CC0C-04FF-BC054B51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11" y="946298"/>
            <a:ext cx="11546419" cy="4842252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Erityistavoite 1.1: Tutkimus- ja innovointivalmiuksien ja kehittyneiden teknologioiden </a:t>
            </a:r>
          </a:p>
          <a:p>
            <a:pPr marL="0" indent="0">
              <a:buNone/>
            </a:pPr>
            <a:r>
              <a:rPr lang="fi-FI" sz="1600" b="1" dirty="0"/>
              <a:t>käyttöönoton parantaminen (1.i) (</a:t>
            </a:r>
            <a:r>
              <a:rPr lang="fi-FI" sz="1600" b="1" dirty="0" err="1"/>
              <a:t>pisteys</a:t>
            </a:r>
            <a:r>
              <a:rPr lang="fi-FI" sz="1600" b="1" dirty="0"/>
              <a:t> 0-5)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vahvistaa osaamista, ennakointi- tai innovointitoimintaa tai uusien teknologioiden kehittämistä 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tukee kaupunkien ja kuntien pilotointi- ja kokeiluympäristöjen kehittämistä 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edistää oppi- ja tutkimuslaitosten sekä elinkeinoelämän välistä yhteistyötä 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tukee älykkääseen erikoistumiseen liittyviä alueiden välisiä ja/tai kansainvälisiä kumppanuuksia 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fi-FI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Horisontaaliset valintaperusteet: (pisteytys 0-3)</a:t>
            </a:r>
            <a:endParaRPr lang="fi-FI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tukee sukupuolten tasa-arvoa 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tukee EU:n perusoikeuskirjan periaatteita ml. yhdenvertaisuutta, syrjimättömyyttä ja esteettömyyttä 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tukee kestävän kehityksen periaatteita ja unionin ympäristöpolitiikkaa 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Hanke tukee EU:n Itämeren alueen strategiaa </a:t>
            </a:r>
          </a:p>
          <a:p>
            <a:pPr marL="0" indent="0" fontAlgn="base">
              <a:buNone/>
            </a:pPr>
            <a:r>
              <a:rPr lang="fi-FI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Tarkentavat valintaperusteet: </a:t>
            </a:r>
            <a:endParaRPr lang="fi-FI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Hanke kohdistuu maakuntien strategioissa (erityisesti älykkään erikoistumisen strategia) tunnistettuihin kärkialoihin tai kehittämiskohteisiin  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buSzPts val="1000"/>
              <a:buNone/>
              <a:tabLst>
                <a:tab pos="457200" algn="l"/>
              </a:tabLst>
            </a:pP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2684934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Urahastot TEM 3">
      <a:dk1>
        <a:sysClr val="windowText" lastClr="000000"/>
      </a:dk1>
      <a:lt1>
        <a:sysClr val="window" lastClr="FFFFFF"/>
      </a:lt1>
      <a:dk2>
        <a:srgbClr val="195C98"/>
      </a:dk2>
      <a:lt2>
        <a:srgbClr val="E7E6E6"/>
      </a:lt2>
      <a:accent1>
        <a:srgbClr val="31E1E9"/>
      </a:accent1>
      <a:accent2>
        <a:srgbClr val="195C98"/>
      </a:accent2>
      <a:accent3>
        <a:srgbClr val="767171"/>
      </a:accent3>
      <a:accent4>
        <a:srgbClr val="BFBFBF"/>
      </a:accent4>
      <a:accent5>
        <a:srgbClr val="98F0F4"/>
      </a:accent5>
      <a:accent6>
        <a:srgbClr val="8CADCC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4" id="{A956572C-DDDF-442D-8807-AC5CD3C95D1B}" vid="{893E122C-F6C2-4633-9C74-B4A5644BC0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89CFAD20955DF46BF0F1B10A45E991C" ma:contentTypeVersion="15" ma:contentTypeDescription="Luo uusi asiakirja." ma:contentTypeScope="" ma:versionID="ed9a9d92cc9233def7818b29a59a52f1">
  <xsd:schema xmlns:xsd="http://www.w3.org/2001/XMLSchema" xmlns:xs="http://www.w3.org/2001/XMLSchema" xmlns:p="http://schemas.microsoft.com/office/2006/metadata/properties" xmlns:ns2="042647ca-436b-4645-9c0a-b3598a7fede0" xmlns:ns3="66a72e87-d298-458c-a3c4-6cae904e0502" targetNamespace="http://schemas.microsoft.com/office/2006/metadata/properties" ma:root="true" ma:fieldsID="6453fa80022aada93ac84096fb6fb5ef" ns2:_="" ns3:_="">
    <xsd:import namespace="042647ca-436b-4645-9c0a-b3598a7fede0"/>
    <xsd:import namespace="66a72e87-d298-458c-a3c4-6cae904e05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647ca-436b-4645-9c0a-b3598a7fed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427adcf7-52a0-4b73-bd94-35629ab130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72e87-d298-458c-a3c4-6cae904e050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90a0c8c-3f92-4eeb-9aa1-9113a9654483}" ma:internalName="TaxCatchAll" ma:showField="CatchAllData" ma:web="66a72e87-d298-458c-a3c4-6cae904e0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a72e87-d298-458c-a3c4-6cae904e0502" xsi:nil="true"/>
    <lcf76f155ced4ddcb4097134ff3c332f xmlns="042647ca-436b-4645-9c0a-b3598a7fed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8279A8-CDE8-4B42-864B-AECDA25D5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2647ca-436b-4645-9c0a-b3598a7fede0"/>
    <ds:schemaRef ds:uri="66a72e87-d298-458c-a3c4-6cae904e05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4F4C7A-AFBF-4516-8C5F-5544271C04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16590E-D2DC-49CE-B63B-7F9452E20820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69ede992-5fd7-4f6b-a314-b671042ec769"/>
    <ds:schemaRef ds:uri="29b0926d-7757-4d14-9936-db5aff85fb75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66a72e87-d298-458c-a3c4-6cae904e0502"/>
    <ds:schemaRef ds:uri="042647ca-436b-4645-9c0a-b3598a7fe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Ohjelmakausi2021-2027_sininen</Template>
  <TotalTime>5699</TotalTime>
  <Words>1757</Words>
  <Application>Microsoft Office PowerPoint</Application>
  <PresentationFormat>Laajakuva</PresentationFormat>
  <Paragraphs>325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7" baseType="lpstr">
      <vt:lpstr>Arial</vt:lpstr>
      <vt:lpstr>Calibri</vt:lpstr>
      <vt:lpstr>Symbol</vt:lpstr>
      <vt:lpstr>Tahoma</vt:lpstr>
      <vt:lpstr>Times</vt:lpstr>
      <vt:lpstr>Wingdings</vt:lpstr>
      <vt:lpstr>Office-teema</vt:lpstr>
      <vt:lpstr>TOIMINTALINJA 1  Innovatiivinen Suomi ja  TOIMINTALINJA 2  Hiilineutraali Suomi  Hakuinfo 17.2.2023 </vt:lpstr>
      <vt:lpstr>PowerPoint-esitys</vt:lpstr>
      <vt:lpstr>Ohjelma tukee kestävän kehityksen mukaista uudistumista, osaamisen kehittämistä ja osallisuutta </vt:lpstr>
      <vt:lpstr>EAKR:n tavoitteet 2021-2027</vt:lpstr>
      <vt:lpstr>Uudistuva ja osaava Suomi –ohjelma 2021 – 2027</vt:lpstr>
      <vt:lpstr>PowerPoint-esitys</vt:lpstr>
      <vt:lpstr>Rahoituksesta</vt:lpstr>
      <vt:lpstr>Erityiset valintaperusteet </vt:lpstr>
      <vt:lpstr>Erityiset valintaperusteet et 1.1</vt:lpstr>
      <vt:lpstr>Erityiset valintaperusteet et. 1.2</vt:lpstr>
      <vt:lpstr>Erityiset valintaperusteet et. 1.3</vt:lpstr>
      <vt:lpstr>Erityiset valintaperusteet TL 2: Hiilineutraali Suomi et. 2.1</vt:lpstr>
      <vt:lpstr>Erityiset valintaperusteet et. 2.2</vt:lpstr>
      <vt:lpstr>Erityiset valintaperusteet et. 2.3</vt:lpstr>
      <vt:lpstr>Investointihankkeet ja Do No Significant Harm (DNSH) -periaate</vt:lpstr>
      <vt:lpstr>Uudistuva ja osaava Suomi ohjelman  2021-2027 EAKR tukiprosentit ym.</vt:lpstr>
      <vt:lpstr>Hakemusten käsittely</vt:lpstr>
      <vt:lpstr>EURA 2021 aikataulusta</vt:lpstr>
      <vt:lpstr>Ennakkomaksatus</vt:lpstr>
      <vt:lpstr>Lisätietoa: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EAKR TL3</dc:title>
  <dc:creator>Marko Tanttu</dc:creator>
  <cp:lastModifiedBy>Pirjo Paananen</cp:lastModifiedBy>
  <cp:revision>66</cp:revision>
  <dcterms:created xsi:type="dcterms:W3CDTF">2022-05-09T08:46:38Z</dcterms:created>
  <dcterms:modified xsi:type="dcterms:W3CDTF">2023-02-15T10:41:35Z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0x010100489CFAD20955DF46BF0F1B10A45E991C</vt:lpwstr>
  </property>
</Properties>
</file>