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3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  <p:sldMasterId id="2147483696" r:id="rId6"/>
    <p:sldMasterId id="2147483730" r:id="rId7"/>
  </p:sldMasterIdLst>
  <p:notesMasterIdLst>
    <p:notesMasterId r:id="rId17"/>
  </p:notesMasterIdLst>
  <p:sldIdLst>
    <p:sldId id="256" r:id="rId8"/>
    <p:sldId id="257" r:id="rId9"/>
    <p:sldId id="259" r:id="rId10"/>
    <p:sldId id="260" r:id="rId11"/>
    <p:sldId id="261" r:id="rId12"/>
    <p:sldId id="265" r:id="rId13"/>
    <p:sldId id="262" r:id="rId14"/>
    <p:sldId id="264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4FF4B34-F984-6779-4E2D-2015352396EE}" name="Rautava Suvi (ELY)" initials="R(" userId="S::suvi.rautava@ely-keskus.fi::9fca50e8-2150-4265-a3d8-5ec442457643" providerId="AD"/>
  <p188:author id="{63B16E50-D03C-60D1-4FE4-0DD98744B756}" name="Sonninen Saara (ELY)" initials="SS(" userId="S::saara.sonninen@ely-keskus.fi::a51a4ed0-8670-4401-ae32-0f12e88dd478" providerId="AD"/>
  <p188:author id="{02925FB7-BC7E-C7E7-9DDA-659103B0C6CB}" name="Jaakonaho Miira (ELY)" initials="J(" userId="S::miira.jaakonaho@ely-keskus.fi::7676c74c-22d8-4f73-a58c-c1cab06597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4AE26"/>
    <a:srgbClr val="185B95"/>
    <a:srgbClr val="003883"/>
    <a:srgbClr val="429F35"/>
    <a:srgbClr val="D1E371"/>
    <a:srgbClr val="254CA3"/>
    <a:srgbClr val="3F48FF"/>
    <a:srgbClr val="6F92DF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86385" autoAdjust="0"/>
  </p:normalViewPr>
  <p:slideViewPr>
    <p:cSldViewPr snapToGrid="0">
      <p:cViewPr varScale="1">
        <p:scale>
          <a:sx n="93" d="100"/>
          <a:sy n="93" d="100"/>
        </p:scale>
        <p:origin x="1272" y="84"/>
      </p:cViewPr>
      <p:guideLst/>
    </p:cSldViewPr>
  </p:slideViewPr>
  <p:outlineViewPr>
    <p:cViewPr>
      <p:scale>
        <a:sx n="33" d="100"/>
        <a:sy n="33" d="100"/>
      </p:scale>
      <p:origin x="0" y="-405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88008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50E636-F21B-4129-AFBA-58F2F6E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4B1933-7355-4A87-A0BA-A576B2D06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20C138-2D30-4DBE-952D-11F61945F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60E35C8-008E-4003-931D-921C0C7D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EC5C-DDC8-49FF-965D-23AADE4A8015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B27C4F-9F69-4BE1-B8A4-3A944539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38F101-B43C-4D30-9001-8F30CF7C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1875-8288-4526-9BEB-57D952A988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38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523561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798167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2457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480036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48167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7615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85595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274830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54627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63307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47812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115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35366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115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Kalevi Pölönen</a:t>
            </a:r>
            <a:endParaRPr lang="fi-FI" sz="16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3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3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 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1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0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696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40808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/>
              <a:t>Graafisivu</a:t>
            </a:r>
            <a:endParaRPr lang="fi-FI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25163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kaksi palstaa. 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  <a:p>
            <a:pPr lvl="0"/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88866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Graafisivu</a:t>
            </a:r>
            <a:br>
              <a:rPr lang="fi-FI" noProof="0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err="1"/>
              <a:t>Värejä</a:t>
            </a:r>
            <a:r>
              <a:rPr lang="en-GB"/>
              <a:t> </a:t>
            </a:r>
            <a:r>
              <a:rPr lang="en-GB" err="1"/>
              <a:t>käytetään</a:t>
            </a:r>
            <a:r>
              <a:rPr lang="en-GB"/>
              <a:t> </a:t>
            </a:r>
            <a:r>
              <a:rPr lang="en-GB" err="1"/>
              <a:t>malliesimerkin</a:t>
            </a:r>
            <a:r>
              <a:rPr lang="en-GB"/>
              <a:t> </a:t>
            </a:r>
            <a:r>
              <a:rPr lang="en-GB" err="1"/>
              <a:t>järjestyksessä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5501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Taulukkosivu</a:t>
            </a:r>
            <a:br>
              <a:rPr lang="en-GB"/>
            </a:br>
            <a:r>
              <a:rPr lang="fi-FI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418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/>
              <a:t>Tekstisivu kapealla kuvalla</a:t>
            </a:r>
            <a:br>
              <a:rPr lang="fi-FI"/>
            </a:br>
            <a:r>
              <a:rPr lang="fi-FI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021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Kuvatekstilliset 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/>
              <a:t>Tekstisivu kahdella kuvalla</a:t>
            </a:r>
            <a:br>
              <a:rPr lang="fi-FI" noProof="0"/>
            </a:br>
            <a:r>
              <a:rPr lang="fi-FI" noProof="0"/>
              <a:t>ja lyhyellä otsikolla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7962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Kuvatekstillinen 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/>
              <a:t>Tekstisivu isolla  kuvalla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Kuvasivun teksti tulee tiivistää lyhyeksi.</a:t>
            </a:r>
            <a:br>
              <a:rPr lang="fi-FI"/>
            </a:br>
            <a:r>
              <a:rPr lang="fi-FI"/>
              <a:t>Käytä laadukkaita kuvia.</a:t>
            </a:r>
            <a:br>
              <a:rPr lang="fi-FI"/>
            </a:br>
            <a:r>
              <a:rPr lang="fi-FI"/>
              <a:t>Vältä tiedostokooltaan isoja kuvia, jotta esityksestä ei tule liian raskasta.</a:t>
            </a:r>
            <a:br>
              <a:rPr lang="fi-FI"/>
            </a:br>
            <a:r>
              <a:rPr lang="fi-FI"/>
              <a:t>Sivun tulee olla helposti silmäiltävissä ja teksti koon tulee olla luettavissa.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7796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46552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27972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Sisältö kaarevalla kuva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38340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Sisältö kaarevalla kuvall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/>
              <a:t>Tekstisivu isolla </a:t>
            </a:r>
            <a:br>
              <a:rPr lang="fi-FI" noProof="0"/>
            </a:br>
            <a:r>
              <a:rPr lang="fi-FI" noProof="0"/>
              <a:t>kaarevalla kuvalla</a:t>
            </a:r>
            <a:endParaRPr lang="fi-FI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2618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89634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1707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1232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9788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Osan ylätunnis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8314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Osan ylätunnist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08446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2387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5024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Osan ylätunniste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931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59111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4391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4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Lopetu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9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044463"/>
            <a:ext cx="12203324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55440" y="2744924"/>
            <a:ext cx="7200800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1055440" y="641733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24.9.2021   |   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55440" y="605729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Kalevi Pölönen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3"/>
          <a:stretch/>
        </p:blipFill>
        <p:spPr>
          <a:xfrm>
            <a:off x="9588388" y="1952836"/>
            <a:ext cx="2628292" cy="4428492"/>
          </a:xfrm>
          <a:prstGeom prst="rect">
            <a:avLst/>
          </a:prstGeom>
        </p:spPr>
      </p:pic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1054800" y="4582800"/>
            <a:ext cx="720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001338638"/>
      </p:ext>
    </p:extLst>
  </p:cSld>
  <p:clrMapOvr>
    <a:masterClrMapping/>
  </p:clrMapOvr>
  <p:hf hdr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5" y="6376243"/>
            <a:ext cx="9325036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78951"/>
            <a:ext cx="9325036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386748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1701540E-68D3-7E41-9B5D-4B01472DD84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3FEDECA0-05C5-A54B-A7BB-D128637F9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1516906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5126C2F4-CD3E-DE40-B9E4-0D0F09D339C5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3156585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7474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377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799737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4699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295139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326426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271909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302310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629618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D99AB-4804-4C60-813F-F39098C3BA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107BD5-4907-45D0-8AC8-EE00C4E1E83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5820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5901257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1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3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slideLayout" Target="../slideLayouts/slideLayout62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slideLayout" Target="../slideLayouts/slideLayout61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Relationship Id="rId35" Type="http://schemas.openxmlformats.org/officeDocument/2006/relationships/image" Target="../media/image5.png"/><Relationship Id="rId8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image" Target="../media/image8.jpeg"/><Relationship Id="rId2" Type="http://schemas.openxmlformats.org/officeDocument/2006/relationships/slideLayout" Target="../slideLayouts/slideLayout65.xml"/><Relationship Id="rId16" Type="http://schemas.openxmlformats.org/officeDocument/2006/relationships/image" Target="../media/image7.emf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8E36BCD2-351E-4146-92AC-C038F550E9A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188" y="5894173"/>
            <a:ext cx="2476593" cy="8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  <p:sldLayoutId id="2147483695" r:id="rId15"/>
    <p:sldLayoutId id="2147483745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369211BA-280E-4EE7-907A-9C82C229E44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301" y="6084905"/>
            <a:ext cx="2321121" cy="6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7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| 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4939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  <p:sldLayoutId id="2147483722" r:id="rId26"/>
    <p:sldLayoutId id="2147483723" r:id="rId27"/>
    <p:sldLayoutId id="2147483724" r:id="rId28"/>
    <p:sldLayoutId id="2147483725" r:id="rId29"/>
    <p:sldLayoutId id="2147483726" r:id="rId30"/>
    <p:sldLayoutId id="2147483727" r:id="rId31"/>
    <p:sldLayoutId id="2147483728" r:id="rId32"/>
    <p:sldLayoutId id="2147483729" r:id="rId3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pic>
        <p:nvPicPr>
          <p:cNvPr id="7" name="Kuva 22">
            <a:extLst>
              <a:ext uri="{FF2B5EF4-FFF2-40B4-BE49-F238E27FC236}">
                <a16:creationId xmlns:a16="http://schemas.microsoft.com/office/drawing/2014/main" id="{1C046967-E22F-D446-AAE0-4AE5894A24C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70934" y="6061887"/>
            <a:ext cx="2720547" cy="620421"/>
          </a:xfrm>
          <a:prstGeom prst="rect">
            <a:avLst/>
          </a:prstGeom>
        </p:spPr>
      </p:pic>
      <p:sp>
        <p:nvSpPr>
          <p:cNvPr id="8" name="Tekstiruutu 18">
            <a:extLst>
              <a:ext uri="{FF2B5EF4-FFF2-40B4-BE49-F238E27FC236}">
                <a16:creationId xmlns:a16="http://schemas.microsoft.com/office/drawing/2014/main" id="{3B4F48B9-42BE-EE4B-AECF-066D7BD77D75}"/>
              </a:ext>
            </a:extLst>
          </p:cNvPr>
          <p:cNvSpPr txBox="1"/>
          <p:nvPr userDrawn="1"/>
        </p:nvSpPr>
        <p:spPr>
          <a:xfrm>
            <a:off x="2753497" y="6191420"/>
            <a:ext cx="668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Uudistuva ja osaava Suomi 2021–2027 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F989110-9C17-4453-B09E-1857F5F782C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6000824"/>
            <a:ext cx="2145545" cy="75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a2021.fi/hakuilmoitukset/hakuilmoitus/ec305206-a72d-4f13-b5e0-e06c141922e7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a2014.fi/rrtiepa/projekti.php?projektikoodi=A74359" TargetMode="External"/><Relationship Id="rId2" Type="http://schemas.openxmlformats.org/officeDocument/2006/relationships/hyperlink" Target="https://www.eura2014.fi/rrtiepa/projekti.php?projektikoodi=A72106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eura2014.fi/rrtiepa/projekti.php?projektikoodi=A7592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572A1F-5CE5-421C-94C0-19EA06C8E7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000" dirty="0"/>
              <a:t>EAKR toimintalinja 3 hakuinfo</a:t>
            </a:r>
            <a:br>
              <a:rPr lang="fi-FI" sz="4000" dirty="0"/>
            </a:br>
            <a:br>
              <a:rPr lang="fi-FI" sz="4000" dirty="0"/>
            </a:br>
            <a:r>
              <a:rPr lang="fi-FI" sz="4000" dirty="0"/>
              <a:t>Saavutettavampi Etelä-Savo </a:t>
            </a:r>
            <a:br>
              <a:rPr lang="fi-FI" sz="4000" dirty="0"/>
            </a:br>
            <a:r>
              <a:rPr lang="fi-FI" sz="4000" dirty="0"/>
              <a:t>(TL3, ELY-keskus)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A72A217-0692-4D16-8911-10EDD9FFF29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6" y="5138421"/>
            <a:ext cx="5157787" cy="823912"/>
          </a:xfrm>
        </p:spPr>
        <p:txBody>
          <a:bodyPr>
            <a:normAutofit/>
          </a:bodyPr>
          <a:lstStyle/>
          <a:p>
            <a:r>
              <a:rPr lang="fi-FI" sz="1400" dirty="0"/>
              <a:t>Jarkko Rautio 20.2.2023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EB7F8747-39E5-F6AD-0ABC-6AACC7ED5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607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255393-DB56-44B1-970B-951B253A4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7854"/>
          </a:xfrm>
        </p:spPr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ELY-keskuksen TL3-hankehaun kuvaus</a:t>
            </a:r>
            <a:b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EEBB76-9D3D-46D2-8064-17CD76A1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979"/>
            <a:ext cx="10515600" cy="3639312"/>
          </a:xfrm>
        </p:spPr>
        <p:txBody>
          <a:bodyPr/>
          <a:lstStyle/>
          <a:p>
            <a:pPr algn="l"/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R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ahoitus on tarkoitettu tuotannollisten pk-yritysten ja matkailuyritysten toimintaedellytyksiä edistäviin tieliikenteen sekä kävelyn ja pyöräilyn (kevyen liikenteen) kehittämis- ja investointihankkeisiin. </a:t>
            </a:r>
          </a:p>
          <a:p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Alueen mikro- ja pk-yritysvaltainen yrityskanta edellyttää yritysten kasvun tukemista. </a:t>
            </a:r>
          </a:p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  <a:hlinkClick r:id="rId2"/>
              </a:rPr>
              <a:t>Haku</a:t>
            </a:r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 on avoinna Eura2021-järjestelmässä </a:t>
            </a:r>
            <a:r>
              <a:rPr lang="fi-FI" b="1" dirty="0">
                <a:solidFill>
                  <a:srgbClr val="0E2954"/>
                </a:solidFill>
                <a:latin typeface="Source Sans Pro" panose="020B0503030403020204" pitchFamily="34" charset="0"/>
              </a:rPr>
              <a:t>8.2.-17.3.2023</a:t>
            </a:r>
            <a:endParaRPr lang="fi-FI" b="1" i="0" dirty="0">
              <a:solidFill>
                <a:srgbClr val="0E2954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9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1EF4D-B1B4-F5C5-4114-0CDCD3D7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269"/>
            <a:ext cx="10515600" cy="1033907"/>
          </a:xfrm>
        </p:spPr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TL3 toimenpiteillä parannetaan ja nykyaikaistetaan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BE1025-E760-4C68-D369-FCCD665D3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P</a:t>
            </a:r>
            <a:r>
              <a:rPr lang="fi-FI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k-yritysten kilpailukyvyn kannalta tärkeitä 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maantieliikenteen- ja logistiikan yhteyksiä.</a:t>
            </a:r>
          </a:p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ri liikkumis- ja kuljetusmuotojen yhteen liitettävyyttä.</a:t>
            </a:r>
          </a:p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linkeinoelämää ja pk-yritysten toimintaympäristöä kehittäviä tieliikenneväyliä ja –palveluita.</a:t>
            </a:r>
          </a:p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K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ävelyn ja pyöräilyn yhteyksiä sekä liikenneturvallisuutta.</a:t>
            </a:r>
          </a:p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rityistä huomiota kiinnitetään hankkeiden taloudelliseen, sosiaaliseen ja ekologiseen kestävyyteen eri käyttäjäryhmien näkökulmasta.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258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DF2F6F-542D-DCC9-F959-A951C248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Hankkeelle on eduksi, jos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FD12A8-ECBF-5164-5733-D0E677019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643"/>
            <a:ext cx="10515600" cy="4014006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Hankkeella edistetään liikenteen älykkäitä ja puhtaita ratkaisuja, melutason alentamista ja liikenneturvallisuutta paikallistasolla.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Hankkeella kehitetään uusiutuvia ja vaihtoehtoisia voimanlähteitä käyttäviä liikennemuotoja sekä niihin liittyviä teknologioita (esim. liittymärakenteet) erityisesti harvan asutuksen ja pitkien etäisyyksien olosuhteet huomioiden.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Hankkeella edistetään liikenteen energiatarpeen vähentämiseen sekä liikennejärjestelmien strategiseen suunnitteluun ja digitalisaatioon kytkeytyviä investointeja.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Investointihankkeiden on lisäksi täytettävä DNSH (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Do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No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Significant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Harm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) -periaatteen kriteerit.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559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EAEF469C-46EB-2C07-9DC2-961DB551A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Kohderyhmät, haettava tuki ja tukitasot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804B031-8419-4F2E-F13E-A1FA8D6F2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16366" cy="4351338"/>
          </a:xfrm>
        </p:spPr>
        <p:txBody>
          <a:bodyPr/>
          <a:lstStyle/>
          <a:p>
            <a:pPr algn="l"/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Tärkeimpiä välillisiä kohderyhmiä ovat matkailualan ja tuotannollisen alan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pk-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ja mikroyritykset.</a:t>
            </a:r>
          </a:p>
          <a:p>
            <a:endParaRPr lang="fi-FI" dirty="0"/>
          </a:p>
          <a:p>
            <a:pPr algn="l"/>
            <a:r>
              <a:rPr lang="fi-FI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Hankehakua varten varatun tuen kokonaismäärä on </a:t>
            </a:r>
            <a:r>
              <a:rPr lang="fi-FI" b="1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969 000 €</a:t>
            </a:r>
          </a:p>
          <a:p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1F0A212-DB3B-0CBB-A751-44A1F9EA5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3862" y="1825625"/>
            <a:ext cx="4889938" cy="4351338"/>
          </a:xfrm>
        </p:spPr>
        <p:txBody>
          <a:bodyPr/>
          <a:lstStyle/>
          <a:p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Haettavan </a:t>
            </a:r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tu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en (EAKR- ja valtio) osuus</a:t>
            </a:r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 (pääsääntöisesti):</a:t>
            </a:r>
          </a:p>
          <a:p>
            <a:pPr algn="l"/>
            <a:endParaRPr lang="fi-FI" b="0" i="0" dirty="0">
              <a:solidFill>
                <a:srgbClr val="0E2954"/>
              </a:solidFill>
              <a:effectLst/>
              <a:latin typeface="Source Sans Pro" panose="020B0503030403020204" pitchFamily="34" charset="0"/>
            </a:endParaRPr>
          </a:p>
          <a:p>
            <a:pPr lvl="1"/>
            <a:r>
              <a:rPr lang="fi-FI" sz="2400" dirty="0">
                <a:solidFill>
                  <a:srgbClr val="0E2954"/>
                </a:solidFill>
                <a:latin typeface="Source Sans Pro" panose="020B0503030403020204" pitchFamily="34" charset="0"/>
              </a:rPr>
              <a:t>I</a:t>
            </a:r>
            <a:r>
              <a:rPr lang="fi-FI" sz="2400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nvestointeihin 50 % </a:t>
            </a:r>
          </a:p>
          <a:p>
            <a:pPr lvl="1"/>
            <a:r>
              <a:rPr lang="fi-FI" sz="2400" dirty="0">
                <a:solidFill>
                  <a:srgbClr val="0E2954"/>
                </a:solidFill>
                <a:latin typeface="Source Sans Pro" panose="020B0503030403020204" pitchFamily="34" charset="0"/>
              </a:rPr>
              <a:t>K</a:t>
            </a:r>
            <a:r>
              <a:rPr lang="fi-FI" sz="2400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ehittämiseen 60 %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9775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ED0BF46E-37C3-40A0-B5F3-416BAFDD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Hakemuksen liitteet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D8DD229-66D6-B01D-F8ED-5E72493FC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Kartta hankealueesta ja hankkeen alustava rakennussuunnitelma.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Arvio vaikutuksista pk-yritysten toimintaan ja hankealueelle sijoittuvien pk-yritysten määrästä ja euromääräisistä investoinneista. Hakemuksessa on hyvä mainita yritykset joiden saavutettavuutta hanke parantaa.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Rahoitussitoumukset (kunta ja/tai valtio) hankkeen omarahoitusosuudesta. </a:t>
            </a:r>
          </a:p>
          <a:p>
            <a:pPr algn="l"/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Liitteitä voi täydentää hakemuksen käsittelyprosessin aikana.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112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EF248C89-EA4D-61B2-9836-B93A8002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Kustannusmallit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C8BE684-C8E5-8F74-9CDC-82BC9A525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Flat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rate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40 % kehittäminen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Flat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rate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7 % kehittäminen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Flat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rate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1,5 % investointi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Flat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rate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7 % kehittäminen ja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Flat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fi-FI" b="0" i="0" dirty="0" err="1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rate</a:t>
            </a:r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 1,5 % investointi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046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5C715-A31F-A983-5590-8006E6ED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2625"/>
            <a:ext cx="10515600" cy="1033907"/>
          </a:xfrm>
        </p:spPr>
        <p:txBody>
          <a:bodyPr/>
          <a:lstStyle/>
          <a:p>
            <a:r>
              <a:rPr lang="fi-FI" dirty="0"/>
              <a:t>Ohjelmakaudella 2014-2020 </a:t>
            </a:r>
            <a:br>
              <a:rPr lang="fi-FI" dirty="0"/>
            </a:br>
            <a:r>
              <a:rPr lang="fi-FI" dirty="0"/>
              <a:t>Etelä-Savossa rahoitettuja hankkeita: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7ECCCB-F0C8-C43B-7227-4D80E2330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308"/>
            <a:ext cx="10515600" cy="3639312"/>
          </a:xfrm>
        </p:spPr>
        <p:txBody>
          <a:bodyPr/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Porosalmen alueen tieinfran parantaminen </a:t>
            </a:r>
            <a:r>
              <a:rPr lang="fi-FI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/>
              </a:rPr>
              <a:t>A72106</a:t>
            </a:r>
            <a:endParaRPr lang="fi-FI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fi-FI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Ecosairilan</a:t>
            </a:r>
            <a:r>
              <a:rPr lang="fi-FI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liikenneyhteyksien parantaminen</a:t>
            </a:r>
            <a:r>
              <a:rPr lang="fi-FI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A74359</a:t>
            </a:r>
            <a:endParaRPr lang="fi-FI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Mt 15123 Lintusalontien parantaminen </a:t>
            </a:r>
            <a:r>
              <a:rPr lang="fi-FI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4"/>
              </a:rPr>
              <a:t>A75927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532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CE22C7-9B9B-97BD-291B-12889EF8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E2954"/>
                </a:solidFill>
                <a:latin typeface="Source Sans Pro" panose="020B0503030403020204" pitchFamily="34" charset="0"/>
              </a:rPr>
              <a:t>Lisätiedot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F14BE2-3C84-DCE3-177E-E05743FB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Jarkko Rautio, puh. 0295 024 164, jarkko.rautio@ely-keskus.fi</a:t>
            </a:r>
          </a:p>
          <a:p>
            <a:pPr algn="l"/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Kimmo Kettunen, puh. 029 502 6161, kimmo.kettunen@ely-keskus.fi</a:t>
            </a:r>
          </a:p>
          <a:p>
            <a:pPr algn="l"/>
            <a:r>
              <a:rPr lang="fi-FI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Tiina Arpola, puh. 0295 026 131, tiina.arpola@ely-keskus.fi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127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2.xml><?xml version="1.0" encoding="utf-8"?>
<a:theme xmlns:a="http://schemas.openxmlformats.org/drawingml/2006/main" name="1_Office-teema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3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4.xml><?xml version="1.0" encoding="utf-8"?>
<a:theme xmlns:a="http://schemas.openxmlformats.org/drawingml/2006/main" name="3_Office-teema">
  <a:themeElements>
    <a:clrScheme name="TEM 1 cyan 2 sininen">
      <a:dk1>
        <a:srgbClr val="000000"/>
      </a:dk1>
      <a:lt1>
        <a:srgbClr val="FFFFFF"/>
      </a:lt1>
      <a:dk2>
        <a:srgbClr val="195C98"/>
      </a:dk2>
      <a:lt2>
        <a:srgbClr val="E7E6E6"/>
      </a:lt2>
      <a:accent1>
        <a:srgbClr val="31E1E9"/>
      </a:accent1>
      <a:accent2>
        <a:srgbClr val="195C98"/>
      </a:accent2>
      <a:accent3>
        <a:srgbClr val="767171"/>
      </a:accent3>
      <a:accent4>
        <a:srgbClr val="BFBFBF"/>
      </a:accent4>
      <a:accent5>
        <a:srgbClr val="98F0F4"/>
      </a:accent5>
      <a:accent6>
        <a:srgbClr val="8CADCC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3" id="{BC01B169-7970-FE42-80E6-3ABAE03B7732}" vid="{612C58FA-BD9D-7448-890B-B679BBAB57E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fb1dc6-d5f2-4f67-b270-210d6bba50ab">
      <Terms xmlns="http://schemas.microsoft.com/office/infopath/2007/PartnerControls"/>
    </lcf76f155ced4ddcb4097134ff3c332f>
    <TaxCatchAll xmlns="a90a8554-5475-4609-9feb-2f024996965b" xsi:nil="true"/>
    <SharedWithUsers xmlns="983a6ed7-3b14-4ed5-9bd0-999a5c6a4b10">
      <UserInfo>
        <DisplayName>Mutanen Anne-Marie (ELY)</DisplayName>
        <AccountId>138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4055F0B18DAF943AD369F0DCC79C1EE" ma:contentTypeVersion="16" ma:contentTypeDescription="Luo uusi asiakirja." ma:contentTypeScope="" ma:versionID="c62c44a23a670910c1db44fa4347c39d">
  <xsd:schema xmlns:xsd="http://www.w3.org/2001/XMLSchema" xmlns:xs="http://www.w3.org/2001/XMLSchema" xmlns:p="http://schemas.microsoft.com/office/2006/metadata/properties" xmlns:ns2="4efb1dc6-d5f2-4f67-b270-210d6bba50ab" xmlns:ns3="983a6ed7-3b14-4ed5-9bd0-999a5c6a4b10" xmlns:ns4="a90a8554-5475-4609-9feb-2f024996965b" targetNamespace="http://schemas.microsoft.com/office/2006/metadata/properties" ma:root="true" ma:fieldsID="437d7083ba25a369204a045983539b13" ns2:_="" ns3:_="" ns4:_="">
    <xsd:import namespace="4efb1dc6-d5f2-4f67-b270-210d6bba50ab"/>
    <xsd:import namespace="983a6ed7-3b14-4ed5-9bd0-999a5c6a4b10"/>
    <xsd:import namespace="a90a8554-5475-4609-9feb-2f0249969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fb1dc6-d5f2-4f67-b270-210d6bba5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3a6ed7-3b14-4ed5-9bd0-999a5c6a4b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a8554-5475-4609-9feb-2f024996965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5338855-2dba-4ce2-9306-f969fecebfc7}" ma:internalName="TaxCatchAll" ma:showField="CatchAllData" ma:web="983a6ed7-3b14-4ed5-9bd0-999a5c6a4b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AE2D2E-9923-4C77-8B02-EDC4C3F965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4CA1F4-1A18-4E3C-BA40-B525983D3B0A}">
  <ds:schemaRefs>
    <ds:schemaRef ds:uri="http://schemas.microsoft.com/office/2006/metadata/properties"/>
    <ds:schemaRef ds:uri="http://schemas.microsoft.com/office/infopath/2007/PartnerControls"/>
    <ds:schemaRef ds:uri="4efb1dc6-d5f2-4f67-b270-210d6bba50ab"/>
    <ds:schemaRef ds:uri="a90a8554-5475-4609-9feb-2f024996965b"/>
    <ds:schemaRef ds:uri="983a6ed7-3b14-4ed5-9bd0-999a5c6a4b10"/>
  </ds:schemaRefs>
</ds:datastoreItem>
</file>

<file path=customXml/itemProps3.xml><?xml version="1.0" encoding="utf-8"?>
<ds:datastoreItem xmlns:ds="http://schemas.openxmlformats.org/officeDocument/2006/customXml" ds:itemID="{50EFD8D2-73F3-4323-9C06-F0005015F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fb1dc6-d5f2-4f67-b270-210d6bba50ab"/>
    <ds:schemaRef ds:uri="983a6ed7-3b14-4ed5-9bd0-999a5c6a4b10"/>
    <ds:schemaRef ds:uri="a90a8554-5475-4609-9feb-2f02499696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FI_EU-rahastot_TEM_v2</Template>
  <TotalTime>150</TotalTime>
  <Words>377</Words>
  <Application>Microsoft Office PowerPoint</Application>
  <PresentationFormat>Laajakuva</PresentationFormat>
  <Paragraphs>43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9</vt:i4>
      </vt:variant>
    </vt:vector>
  </HeadingPairs>
  <TitlesOfParts>
    <vt:vector size="21" baseType="lpstr">
      <vt:lpstr>Arial</vt:lpstr>
      <vt:lpstr>Calibri</vt:lpstr>
      <vt:lpstr>Courier New</vt:lpstr>
      <vt:lpstr>Source Sans Pro</vt:lpstr>
      <vt:lpstr>System Font Regular</vt:lpstr>
      <vt:lpstr>Tahoma</vt:lpstr>
      <vt:lpstr>Verdana</vt:lpstr>
      <vt:lpstr>Wingdings</vt:lpstr>
      <vt:lpstr>Office-teema</vt:lpstr>
      <vt:lpstr>1_Office-teema</vt:lpstr>
      <vt:lpstr>ely_new2021</vt:lpstr>
      <vt:lpstr>3_Office-teema</vt:lpstr>
      <vt:lpstr>EAKR toimintalinja 3 hakuinfo  Saavutettavampi Etelä-Savo  (TL3, ELY-keskus)</vt:lpstr>
      <vt:lpstr>ELY-keskuksen TL3-hankehaun kuvaus </vt:lpstr>
      <vt:lpstr>TL3 toimenpiteillä parannetaan ja nykyaikaistetaan</vt:lpstr>
      <vt:lpstr>Hankkeelle on eduksi, jos</vt:lpstr>
      <vt:lpstr>Kohderyhmät, haettava tuki ja tukitasot</vt:lpstr>
      <vt:lpstr>Hakemuksen liitteet</vt:lpstr>
      <vt:lpstr>Kustannusmallit</vt:lpstr>
      <vt:lpstr>Ohjelmakaudella 2014-2020  Etelä-Savossa rahoitettuja hankkeita:</vt:lpstr>
      <vt:lpstr>Lisätiedot</vt:lpstr>
    </vt:vector>
  </TitlesOfParts>
  <Company>EU-rahastot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Yritystuet 2021+</dc:title>
  <dc:creator>Sonninen Saara (ELY)</dc:creator>
  <cp:lastModifiedBy>Heidi Miettinen</cp:lastModifiedBy>
  <cp:revision>65</cp:revision>
  <dcterms:created xsi:type="dcterms:W3CDTF">2021-11-22T10:03:50Z</dcterms:created>
  <dcterms:modified xsi:type="dcterms:W3CDTF">2023-02-22T10:01:40Z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0x01010044055F0B18DAF943AD369F0DCC79C1EE</vt:lpwstr>
  </property>
  <property fmtid="{D5CDD505-2E9C-101B-9397-08002B2CF9AE}" pid="3" name="MediaServiceImageTags">
    <vt:lpwstr/>
  </property>
</Properties>
</file>