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4" r:id="rId9"/>
    <p:sldId id="265" r:id="rId10"/>
    <p:sldId id="266" r:id="rId11"/>
    <p:sldId id="267"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FCEC60EB-3CFA-492A-BE78-7221F8DFD54F}" type="datetimeFigureOut">
              <a:rPr lang="fi-FI" smtClean="0"/>
              <a:t>11.2.2020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409777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CEC60EB-3CFA-492A-BE78-7221F8DFD54F}" type="datetimeFigureOut">
              <a:rPr lang="fi-FI" smtClean="0"/>
              <a:t>11.2.2020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86086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CEC60EB-3CFA-492A-BE78-7221F8DFD54F}" type="datetimeFigureOut">
              <a:rPr lang="fi-FI" smtClean="0"/>
              <a:t>11.2.2020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3759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CEC60EB-3CFA-492A-BE78-7221F8DFD54F}" type="datetimeFigureOut">
              <a:rPr lang="fi-FI" smtClean="0"/>
              <a:t>11.2.2020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129760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FCEC60EB-3CFA-492A-BE78-7221F8DFD54F}" type="datetimeFigureOut">
              <a:rPr lang="fi-FI" smtClean="0"/>
              <a:t>11.2.2020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252648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FCEC60EB-3CFA-492A-BE78-7221F8DFD54F}" type="datetimeFigureOut">
              <a:rPr lang="fi-FI" smtClean="0"/>
              <a:t>11.2.2020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112308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FCEC60EB-3CFA-492A-BE78-7221F8DFD54F}" type="datetimeFigureOut">
              <a:rPr lang="fi-FI" smtClean="0"/>
              <a:t>11.2.2020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165982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FCEC60EB-3CFA-492A-BE78-7221F8DFD54F}" type="datetimeFigureOut">
              <a:rPr lang="fi-FI" smtClean="0"/>
              <a:t>11.2.2020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242752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CEC60EB-3CFA-492A-BE78-7221F8DFD54F}" type="datetimeFigureOut">
              <a:rPr lang="fi-FI" smtClean="0"/>
              <a:t>11.2.2020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174591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CEC60EB-3CFA-492A-BE78-7221F8DFD54F}" type="datetimeFigureOut">
              <a:rPr lang="fi-FI" smtClean="0"/>
              <a:t>11.2.2020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130521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CEC60EB-3CFA-492A-BE78-7221F8DFD54F}" type="datetimeFigureOut">
              <a:rPr lang="fi-FI" smtClean="0"/>
              <a:t>11.2.2020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362315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C60EB-3CFA-492A-BE78-7221F8DFD54F}" type="datetimeFigureOut">
              <a:rPr lang="fi-FI" smtClean="0"/>
              <a:t>11.2.2020</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28AA7-9D53-4F47-B08B-8B296B3A2696}" type="slidenum">
              <a:rPr lang="fi-FI" smtClean="0"/>
              <a:t>‹#›</a:t>
            </a:fld>
            <a:endParaRPr lang="fi-FI"/>
          </a:p>
        </p:txBody>
      </p:sp>
    </p:spTree>
    <p:extLst>
      <p:ext uri="{BB962C8B-B14F-4D97-AF65-F5344CB8AC3E}">
        <p14:creationId xmlns:p14="http://schemas.microsoft.com/office/powerpoint/2010/main" val="247764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varsinais-suomi.fi/fi/tehtaevaet-ja-toiminta/suunnittelu-ja-kaavoitus/edistaemisen-tyoekalut/vaelineitae-taajamien-elinvoimaisuuteen-ja-uusiutumiseen" TargetMode="External"/><Relationship Id="rId2" Type="http://schemas.openxmlformats.org/officeDocument/2006/relationships/hyperlink" Target="https://www.esavo.fi/taajamahank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esavo.fi/reittiopa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esavo.fi/resources/public/Maakuntaliitto/taajamahanke/Arviointikehys_25042019.xlsx" TargetMode="External"/><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hyperlink" Target="http://arcg.is/0rTynD"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arcg.is/e95r5"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545712"/>
            <a:ext cx="9144000" cy="2387600"/>
          </a:xfrm>
        </p:spPr>
        <p:txBody>
          <a:bodyPr>
            <a:normAutofit fontScale="90000"/>
          </a:bodyPr>
          <a:lstStyle/>
          <a:p>
            <a:r>
              <a:rPr lang="fi-FI" dirty="0"/>
              <a:t>Välineitä taajamien elinvoimaisuuteen ja uusiutumiseen</a:t>
            </a:r>
          </a:p>
        </p:txBody>
      </p:sp>
      <p:sp>
        <p:nvSpPr>
          <p:cNvPr id="3" name="Alaotsikko 2"/>
          <p:cNvSpPr>
            <a:spLocks noGrp="1"/>
          </p:cNvSpPr>
          <p:nvPr>
            <p:ph type="subTitle" idx="1"/>
          </p:nvPr>
        </p:nvSpPr>
        <p:spPr>
          <a:xfrm>
            <a:off x="1524000" y="2933108"/>
            <a:ext cx="9144000" cy="1655762"/>
          </a:xfrm>
        </p:spPr>
        <p:txBody>
          <a:bodyPr/>
          <a:lstStyle/>
          <a:p>
            <a:r>
              <a:rPr lang="fi-FI" dirty="0"/>
              <a:t>3.9.2019</a:t>
            </a:r>
          </a:p>
        </p:txBody>
      </p:sp>
      <p:pic>
        <p:nvPicPr>
          <p:cNvPr id="4" name="Kuva 3"/>
          <p:cNvPicPr>
            <a:picLocks noChangeAspect="1"/>
          </p:cNvPicPr>
          <p:nvPr/>
        </p:nvPicPr>
        <p:blipFill>
          <a:blip r:embed="rId2"/>
          <a:stretch>
            <a:fillRect/>
          </a:stretch>
        </p:blipFill>
        <p:spPr>
          <a:xfrm>
            <a:off x="4114799" y="3345065"/>
            <a:ext cx="3974123" cy="2839842"/>
          </a:xfrm>
          <a:prstGeom prst="rect">
            <a:avLst/>
          </a:prstGeom>
        </p:spPr>
      </p:pic>
      <p:pic>
        <p:nvPicPr>
          <p:cNvPr id="5" name="Kuva 4"/>
          <p:cNvPicPr>
            <a:picLocks noChangeAspect="1"/>
          </p:cNvPicPr>
          <p:nvPr/>
        </p:nvPicPr>
        <p:blipFill>
          <a:blip r:embed="rId3"/>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243515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Oppeja edistämiseen</a:t>
            </a:r>
          </a:p>
        </p:txBody>
      </p:sp>
      <p:sp>
        <p:nvSpPr>
          <p:cNvPr id="3" name="Sisällön paikkamerkki 2"/>
          <p:cNvSpPr>
            <a:spLocks noGrp="1"/>
          </p:cNvSpPr>
          <p:nvPr>
            <p:ph idx="1"/>
          </p:nvPr>
        </p:nvSpPr>
        <p:spPr>
          <a:xfrm>
            <a:off x="838200" y="1825625"/>
            <a:ext cx="10515600" cy="4641078"/>
          </a:xfrm>
        </p:spPr>
        <p:txBody>
          <a:bodyPr>
            <a:normAutofit fontScale="85000" lnSpcReduction="10000"/>
          </a:bodyPr>
          <a:lstStyle/>
          <a:p>
            <a:r>
              <a:rPr lang="fi-FI" dirty="0"/>
              <a:t>Maakuntaliittojen toimintaa ja kuntien kehittämistä palveleva yhteinen selvitystyö taajamassa sopivasti yhdistettynä lisää selvitysten laatua ja säästää resursseja</a:t>
            </a:r>
          </a:p>
          <a:p>
            <a:r>
              <a:rPr lang="fi-FI" dirty="0"/>
              <a:t>Yhteisillä projekteilla ja prosesseilla saadaan syvennettyä tietoa taajamien kehityksestä, lisäämään yhteistä ymmärrystä ja arvostusta taajaman kehityksestä ja inventoitujen rakennusten osalta</a:t>
            </a:r>
          </a:p>
          <a:p>
            <a:r>
              <a:rPr lang="fi-FI" dirty="0"/>
              <a:t>Hanketyöskentelytapa osoittautui tehokkaaksi tavaksi löytää ratkaisuja rajattuun ongelmaan verrattuna ”normaaliin” viranomaistoimintaan </a:t>
            </a:r>
          </a:p>
          <a:p>
            <a:r>
              <a:rPr lang="fi-FI" dirty="0"/>
              <a:t>Rajattuun aiheeseen keskittyneet työpajat ja koulutukset osoittivat, että kaava-prosesseihin ja muuhun arjen työhön keskittyvän yhteydenpidon lisäksi on hyödyllistä ja tarpeen käydä keskusteluja eri aihealueiden suunnittelukysymyksistä ja ongelmista</a:t>
            </a:r>
          </a:p>
          <a:p>
            <a:r>
              <a:rPr lang="fi-FI" dirty="0"/>
              <a:t>Yhteistyöllä saadaan lisää resursseja kuntien elinvoimatyöhön, kun ei lukkiuduta maakunnallisiin/valtakunnallisiin viranomaisrooleihin, vaan yhdistetään voimat</a:t>
            </a:r>
          </a:p>
        </p:txBody>
      </p:sp>
      <p:pic>
        <p:nvPicPr>
          <p:cNvPr id="4" name="Kuva 3"/>
          <p:cNvPicPr>
            <a:picLocks noChangeAspect="1"/>
          </p:cNvPicPr>
          <p:nvPr/>
        </p:nvPicPr>
        <p:blipFill>
          <a:blip r:embed="rId2"/>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240458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Lisätietoja</a:t>
            </a:r>
          </a:p>
        </p:txBody>
      </p:sp>
      <p:sp>
        <p:nvSpPr>
          <p:cNvPr id="3" name="Sisällön paikkamerkki 2"/>
          <p:cNvSpPr>
            <a:spLocks noGrp="1"/>
          </p:cNvSpPr>
          <p:nvPr>
            <p:ph idx="1"/>
          </p:nvPr>
        </p:nvSpPr>
        <p:spPr/>
        <p:txBody>
          <a:bodyPr>
            <a:normAutofit/>
          </a:bodyPr>
          <a:lstStyle/>
          <a:p>
            <a:pPr marL="0" indent="0">
              <a:buNone/>
            </a:pPr>
            <a:r>
              <a:rPr lang="fi-FI" dirty="0">
                <a:hlinkClick r:id="rId2"/>
              </a:rPr>
              <a:t>https://www.esavo.fi/taajamahanke</a:t>
            </a:r>
            <a:r>
              <a:rPr lang="fi-FI" dirty="0"/>
              <a:t> </a:t>
            </a:r>
          </a:p>
          <a:p>
            <a:pPr marL="0" indent="0">
              <a:buNone/>
            </a:pPr>
            <a:endParaRPr lang="fi-FI" u="sng" dirty="0">
              <a:hlinkClick r:id="" action="ppaction://noaction"/>
            </a:endParaRPr>
          </a:p>
          <a:p>
            <a:pPr marL="0" indent="0">
              <a:buNone/>
            </a:pPr>
            <a:r>
              <a:rPr lang="fi-FI" u="sng" dirty="0">
                <a:hlinkClick r:id="rId3"/>
              </a:rPr>
              <a:t>https://www.varsinais-suomi.fi/fi/tehtaevaet-ja-toiminta/suunnittelu-ja-kaavoitus/edistaemisen-tyoekalut/vaelineitae-taajamien-elinvoimaisuuteen-ja-uusiutumiseen</a:t>
            </a:r>
            <a:endParaRPr lang="fi-FI" u="sng" dirty="0"/>
          </a:p>
          <a:p>
            <a:endParaRPr lang="fi-FI" u="sng" dirty="0"/>
          </a:p>
        </p:txBody>
      </p:sp>
      <p:pic>
        <p:nvPicPr>
          <p:cNvPr id="4" name="Kuva 3"/>
          <p:cNvPicPr>
            <a:picLocks noChangeAspect="1"/>
          </p:cNvPicPr>
          <p:nvPr/>
        </p:nvPicPr>
        <p:blipFill>
          <a:blip r:embed="rId4"/>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321133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Välineitä taajamien elinvoimaisuuteen ja uusiutumiseen-hanke 2018-2019</a:t>
            </a:r>
          </a:p>
        </p:txBody>
      </p:sp>
      <p:sp>
        <p:nvSpPr>
          <p:cNvPr id="3" name="Sisällön paikkamerkki 2"/>
          <p:cNvSpPr>
            <a:spLocks noGrp="1"/>
          </p:cNvSpPr>
          <p:nvPr>
            <p:ph idx="1"/>
          </p:nvPr>
        </p:nvSpPr>
        <p:spPr/>
        <p:txBody>
          <a:bodyPr/>
          <a:lstStyle/>
          <a:p>
            <a:r>
              <a:rPr lang="fi-FI" dirty="0"/>
              <a:t>Etelä-Savon ja Varsinais-Suomen maakuntaliittojen yhteishanke</a:t>
            </a:r>
          </a:p>
          <a:p>
            <a:r>
              <a:rPr lang="fi-FI" dirty="0"/>
              <a:t>Ympäristöministeriön harkinnanvaraisen valtionavun turvin</a:t>
            </a:r>
          </a:p>
          <a:p>
            <a:r>
              <a:rPr lang="fi-FI" dirty="0"/>
              <a:t>Kehitettiin yhteistyömuotoja ja -menetelmiä taajamien elinvoiman edistämiseksi pilottitaajamissa</a:t>
            </a:r>
          </a:p>
          <a:p>
            <a:pPr lvl="1"/>
            <a:r>
              <a:rPr lang="fi-FI" dirty="0"/>
              <a:t>Etelä-Savossa Haukivuori ja Kangasniemi</a:t>
            </a:r>
          </a:p>
          <a:p>
            <a:pPr lvl="1"/>
            <a:r>
              <a:rPr lang="fi-FI" dirty="0"/>
              <a:t>Varsinais-Suomessa Aura ja Mynämäki</a:t>
            </a:r>
          </a:p>
          <a:p>
            <a:r>
              <a:rPr lang="fi-FI" dirty="0"/>
              <a:t>Tarkasteltiin, miten aluetason viranomaiset voivat edistää kuntien alueiden käytön suunnittelua ja rakennustoimen järjestämistä</a:t>
            </a:r>
          </a:p>
          <a:p>
            <a:endParaRPr lang="fi-FI" dirty="0"/>
          </a:p>
        </p:txBody>
      </p:sp>
      <p:pic>
        <p:nvPicPr>
          <p:cNvPr id="4" name="Kuva 3"/>
          <p:cNvPicPr>
            <a:picLocks noChangeAspect="1"/>
          </p:cNvPicPr>
          <p:nvPr/>
        </p:nvPicPr>
        <p:blipFill>
          <a:blip r:embed="rId2"/>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390095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Hankkeen sisältö</a:t>
            </a:r>
          </a:p>
        </p:txBody>
      </p:sp>
      <p:sp>
        <p:nvSpPr>
          <p:cNvPr id="3" name="Sisällön paikkamerkki 2"/>
          <p:cNvSpPr>
            <a:spLocks noGrp="1"/>
          </p:cNvSpPr>
          <p:nvPr>
            <p:ph idx="1"/>
          </p:nvPr>
        </p:nvSpPr>
        <p:spPr/>
        <p:txBody>
          <a:bodyPr/>
          <a:lstStyle/>
          <a:p>
            <a:r>
              <a:rPr lang="fi-FI" dirty="0"/>
              <a:t>Etelä-Savossa keskityttiin modernin julkisen rakennuskannan arvon, kunnon ja uusiokäytön kysymyksiin osana taajamien elinvoimaa</a:t>
            </a:r>
          </a:p>
          <a:p>
            <a:pPr marL="0" indent="0">
              <a:buNone/>
            </a:pPr>
            <a:endParaRPr lang="fi-FI" dirty="0"/>
          </a:p>
          <a:p>
            <a:r>
              <a:rPr lang="fi-FI" dirty="0"/>
              <a:t>Varsinais-Suomessa puolestaan tarkasteltiin taajamien ajallisen kehityksen, rakenteen ja laadullisten tekijöiden, kuten identiteetin, vaikutusta niiden elinvoimaisuuteen</a:t>
            </a:r>
          </a:p>
        </p:txBody>
      </p:sp>
      <p:pic>
        <p:nvPicPr>
          <p:cNvPr id="4" name="Kuva 3"/>
          <p:cNvPicPr>
            <a:picLocks noChangeAspect="1"/>
          </p:cNvPicPr>
          <p:nvPr/>
        </p:nvPicPr>
        <p:blipFill>
          <a:blip r:embed="rId2"/>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56304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Mitä Etelä-Savossa</a:t>
            </a:r>
          </a:p>
        </p:txBody>
      </p:sp>
      <p:sp>
        <p:nvSpPr>
          <p:cNvPr id="3" name="Sisällön paikkamerkki 2"/>
          <p:cNvSpPr>
            <a:spLocks noGrp="1"/>
          </p:cNvSpPr>
          <p:nvPr>
            <p:ph idx="1"/>
          </p:nvPr>
        </p:nvSpPr>
        <p:spPr/>
        <p:txBody>
          <a:bodyPr/>
          <a:lstStyle/>
          <a:p>
            <a:r>
              <a:rPr lang="fi-FI" dirty="0"/>
              <a:t>Hankkeessa kehitettiin uusia työkaluja rakennusten arvon, käytön ja kunnon arviointiin</a:t>
            </a:r>
          </a:p>
          <a:p>
            <a:r>
              <a:rPr lang="fi-FI" dirty="0"/>
              <a:t>Reittiopas ja arviointityökalu on tarkoitettu työkaluiksi, joilla opastetaan niin rakennusten omistajia kuin kuntien maankäytön ja rakennusvalvonnan asiantuntijoita rakennusten arvon, käytön ja kunnon arvioimisessa, eri näkökulmien yhteensovittamisessa ja kestävän käytön suunnittelussa</a:t>
            </a:r>
          </a:p>
          <a:p>
            <a:r>
              <a:rPr lang="fi-FI" dirty="0"/>
              <a:t>Lisäksi toteutettiin aiempaa osallistavampi menettely rakennusten arvottamiseen.</a:t>
            </a:r>
          </a:p>
        </p:txBody>
      </p:sp>
      <p:pic>
        <p:nvPicPr>
          <p:cNvPr id="4" name="Kuva 3"/>
          <p:cNvPicPr>
            <a:picLocks noChangeAspect="1"/>
          </p:cNvPicPr>
          <p:nvPr/>
        </p:nvPicPr>
        <p:blipFill>
          <a:blip r:embed="rId2"/>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235832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10544905" y="6194311"/>
            <a:ext cx="1512610" cy="493504"/>
          </a:xfrm>
          <a:prstGeom prst="rect">
            <a:avLst/>
          </a:prstGeom>
        </p:spPr>
      </p:pic>
      <p:pic>
        <p:nvPicPr>
          <p:cNvPr id="8" name="Kuva 7"/>
          <p:cNvPicPr>
            <a:picLocks noChangeAspect="1"/>
          </p:cNvPicPr>
          <p:nvPr/>
        </p:nvPicPr>
        <p:blipFill rotWithShape="1">
          <a:blip r:embed="rId3"/>
          <a:srcRect l="3750" t="11605" r="1597" b="3951"/>
          <a:stretch/>
        </p:blipFill>
        <p:spPr>
          <a:xfrm>
            <a:off x="254000" y="143933"/>
            <a:ext cx="11540067" cy="5791201"/>
          </a:xfrm>
          <a:prstGeom prst="rect">
            <a:avLst/>
          </a:prstGeom>
        </p:spPr>
      </p:pic>
      <p:sp>
        <p:nvSpPr>
          <p:cNvPr id="9" name="Suorakulmio 8"/>
          <p:cNvSpPr/>
          <p:nvPr/>
        </p:nvSpPr>
        <p:spPr>
          <a:xfrm>
            <a:off x="321816" y="6194311"/>
            <a:ext cx="3224024" cy="369332"/>
          </a:xfrm>
          <a:prstGeom prst="rect">
            <a:avLst/>
          </a:prstGeom>
        </p:spPr>
        <p:txBody>
          <a:bodyPr wrap="none">
            <a:spAutoFit/>
          </a:bodyPr>
          <a:lstStyle/>
          <a:p>
            <a:r>
              <a:rPr lang="fi-FI" dirty="0">
                <a:hlinkClick r:id="rId4"/>
              </a:rPr>
              <a:t>https://www.esavo.fi/reittiopas</a:t>
            </a:r>
            <a:endParaRPr lang="fi-FI" dirty="0"/>
          </a:p>
        </p:txBody>
      </p:sp>
    </p:spTree>
    <p:extLst>
      <p:ext uri="{BB962C8B-B14F-4D97-AF65-F5344CB8AC3E}">
        <p14:creationId xmlns:p14="http://schemas.microsoft.com/office/powerpoint/2010/main" val="6395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10544905" y="6194311"/>
            <a:ext cx="1512610" cy="493504"/>
          </a:xfrm>
          <a:prstGeom prst="rect">
            <a:avLst/>
          </a:prstGeom>
        </p:spPr>
      </p:pic>
      <p:sp>
        <p:nvSpPr>
          <p:cNvPr id="9" name="Suorakulmio 8"/>
          <p:cNvSpPr/>
          <p:nvPr/>
        </p:nvSpPr>
        <p:spPr>
          <a:xfrm>
            <a:off x="321816" y="6194311"/>
            <a:ext cx="9628533" cy="369332"/>
          </a:xfrm>
          <a:prstGeom prst="rect">
            <a:avLst/>
          </a:prstGeom>
        </p:spPr>
        <p:txBody>
          <a:bodyPr wrap="none">
            <a:spAutoFit/>
          </a:bodyPr>
          <a:lstStyle/>
          <a:p>
            <a:r>
              <a:rPr lang="fi-FI" dirty="0">
                <a:hlinkClick r:id="rId3"/>
              </a:rPr>
              <a:t>https://www.esavo.fi/resources/public//Maakuntaliitto/taajamahanke/Arviointikehys_25042019.xlsx</a:t>
            </a:r>
            <a:r>
              <a:rPr lang="fi-FI" dirty="0"/>
              <a:t> </a:t>
            </a:r>
          </a:p>
        </p:txBody>
      </p:sp>
      <p:pic>
        <p:nvPicPr>
          <p:cNvPr id="5" name="Kuva 4"/>
          <p:cNvPicPr>
            <a:picLocks noChangeAspect="1"/>
          </p:cNvPicPr>
          <p:nvPr/>
        </p:nvPicPr>
        <p:blipFill>
          <a:blip r:embed="rId4"/>
          <a:stretch>
            <a:fillRect/>
          </a:stretch>
        </p:blipFill>
        <p:spPr>
          <a:xfrm>
            <a:off x="1301800" y="430478"/>
            <a:ext cx="8316416" cy="4003381"/>
          </a:xfrm>
          <a:prstGeom prst="rect">
            <a:avLst/>
          </a:prstGeom>
        </p:spPr>
      </p:pic>
      <p:pic>
        <p:nvPicPr>
          <p:cNvPr id="6" name="Kuva 5"/>
          <p:cNvPicPr>
            <a:picLocks noChangeAspect="1"/>
          </p:cNvPicPr>
          <p:nvPr/>
        </p:nvPicPr>
        <p:blipFill rotWithShape="1">
          <a:blip r:embed="rId5"/>
          <a:srcRect t="14251" r="776" b="1825"/>
          <a:stretch/>
        </p:blipFill>
        <p:spPr>
          <a:xfrm>
            <a:off x="1679588" y="707018"/>
            <a:ext cx="7560840" cy="3180353"/>
          </a:xfrm>
          <a:prstGeom prst="rect">
            <a:avLst/>
          </a:prstGeom>
        </p:spPr>
      </p:pic>
      <p:pic>
        <p:nvPicPr>
          <p:cNvPr id="7" name="Kuva 6"/>
          <p:cNvPicPr>
            <a:picLocks noChangeAspect="1"/>
          </p:cNvPicPr>
          <p:nvPr/>
        </p:nvPicPr>
        <p:blipFill>
          <a:blip r:embed="rId6"/>
          <a:stretch>
            <a:fillRect/>
          </a:stretch>
        </p:blipFill>
        <p:spPr>
          <a:xfrm>
            <a:off x="2308176" y="1171386"/>
            <a:ext cx="7308304" cy="2975524"/>
          </a:xfrm>
          <a:prstGeom prst="rect">
            <a:avLst/>
          </a:prstGeom>
        </p:spPr>
      </p:pic>
      <p:pic>
        <p:nvPicPr>
          <p:cNvPr id="10" name="Kuva 9"/>
          <p:cNvPicPr>
            <a:picLocks noChangeAspect="1"/>
          </p:cNvPicPr>
          <p:nvPr/>
        </p:nvPicPr>
        <p:blipFill>
          <a:blip r:embed="rId7"/>
          <a:stretch>
            <a:fillRect/>
          </a:stretch>
        </p:blipFill>
        <p:spPr>
          <a:xfrm>
            <a:off x="3074002" y="1603725"/>
            <a:ext cx="6732240" cy="3683169"/>
          </a:xfrm>
          <a:prstGeom prst="rect">
            <a:avLst/>
          </a:prstGeom>
        </p:spPr>
      </p:pic>
      <p:pic>
        <p:nvPicPr>
          <p:cNvPr id="11" name="Kuva 10"/>
          <p:cNvPicPr>
            <a:picLocks noChangeAspect="1"/>
          </p:cNvPicPr>
          <p:nvPr/>
        </p:nvPicPr>
        <p:blipFill>
          <a:blip r:embed="rId8"/>
          <a:stretch>
            <a:fillRect/>
          </a:stretch>
        </p:blipFill>
        <p:spPr>
          <a:xfrm>
            <a:off x="3872868" y="2383568"/>
            <a:ext cx="6372200" cy="3267146"/>
          </a:xfrm>
          <a:prstGeom prst="rect">
            <a:avLst/>
          </a:prstGeom>
        </p:spPr>
      </p:pic>
    </p:spTree>
    <p:extLst>
      <p:ext uri="{BB962C8B-B14F-4D97-AF65-F5344CB8AC3E}">
        <p14:creationId xmlns:p14="http://schemas.microsoft.com/office/powerpoint/2010/main" val="376985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Mitä Varsinais-Suomessa</a:t>
            </a:r>
          </a:p>
        </p:txBody>
      </p:sp>
      <p:sp>
        <p:nvSpPr>
          <p:cNvPr id="3" name="Sisällön paikkamerkki 2"/>
          <p:cNvSpPr>
            <a:spLocks noGrp="1"/>
          </p:cNvSpPr>
          <p:nvPr>
            <p:ph idx="1"/>
          </p:nvPr>
        </p:nvSpPr>
        <p:spPr/>
        <p:txBody>
          <a:bodyPr>
            <a:normAutofit/>
          </a:bodyPr>
          <a:lstStyle/>
          <a:p>
            <a:r>
              <a:rPr lang="fi-FI" dirty="0"/>
              <a:t>Hankkeessa kehitettiin menetelmä, jolla kootaan kokonaiskuva keskeisistä vuosien saatossa taajamassa tapahtuneista muutoksista</a:t>
            </a:r>
          </a:p>
          <a:p>
            <a:r>
              <a:rPr lang="fi-FI" dirty="0"/>
              <a:t>Toteutuksena identiteettitarina, jossa tarkastellaan taajaman</a:t>
            </a:r>
          </a:p>
          <a:p>
            <a:pPr lvl="1"/>
            <a:r>
              <a:rPr lang="fi-FI" dirty="0"/>
              <a:t>fyysisten piirteiden historiaa ja taajamakuvaa</a:t>
            </a:r>
          </a:p>
          <a:p>
            <a:pPr lvl="1"/>
            <a:r>
              <a:rPr lang="fi-FI" dirty="0" err="1"/>
              <a:t>toiminnallisuutta</a:t>
            </a:r>
            <a:r>
              <a:rPr lang="fi-FI" dirty="0"/>
              <a:t>  ja sisällöllisiä merkityksiä</a:t>
            </a:r>
          </a:p>
          <a:p>
            <a:pPr lvl="1"/>
            <a:r>
              <a:rPr lang="fi-FI" dirty="0"/>
              <a:t>Arvoja ja merkityksiä ja painopisteiden muutoksia</a:t>
            </a:r>
          </a:p>
          <a:p>
            <a:r>
              <a:rPr lang="fi-FI" dirty="0"/>
              <a:t>Tarjoaa hyvän apuvälineen taajamien omia vahvuuksia tukevaan kehittämiseen</a:t>
            </a:r>
          </a:p>
        </p:txBody>
      </p:sp>
      <p:pic>
        <p:nvPicPr>
          <p:cNvPr id="4" name="Kuva 3"/>
          <p:cNvPicPr>
            <a:picLocks noChangeAspect="1"/>
          </p:cNvPicPr>
          <p:nvPr/>
        </p:nvPicPr>
        <p:blipFill>
          <a:blip r:embed="rId2"/>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312420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9646F32A-4014-404D-ACC9-0EB1BEA85703}"/>
              </a:ext>
            </a:extLst>
          </p:cNvPr>
          <p:cNvSpPr>
            <a:spLocks noGrp="1"/>
          </p:cNvSpPr>
          <p:nvPr>
            <p:ph idx="1"/>
          </p:nvPr>
        </p:nvSpPr>
        <p:spPr>
          <a:xfrm>
            <a:off x="315384" y="6191022"/>
            <a:ext cx="5323416" cy="493504"/>
          </a:xfrm>
        </p:spPr>
        <p:txBody>
          <a:bodyPr>
            <a:normAutofit/>
          </a:bodyPr>
          <a:lstStyle/>
          <a:p>
            <a:pPr marL="0" indent="0">
              <a:buNone/>
            </a:pPr>
            <a:r>
              <a:rPr lang="fi-FI" sz="1800" dirty="0"/>
              <a:t>Auran identiteettitarina </a:t>
            </a:r>
            <a:r>
              <a:rPr lang="fi-FI" sz="1800" u="sng" dirty="0">
                <a:hlinkClick r:id="rId2"/>
              </a:rPr>
              <a:t>http://arcg.is/0rTynD</a:t>
            </a:r>
            <a:endParaRPr lang="fi-FI" sz="1800" dirty="0"/>
          </a:p>
        </p:txBody>
      </p:sp>
      <p:pic>
        <p:nvPicPr>
          <p:cNvPr id="5" name="Kuva 4"/>
          <p:cNvPicPr>
            <a:picLocks noChangeAspect="1"/>
          </p:cNvPicPr>
          <p:nvPr/>
        </p:nvPicPr>
        <p:blipFill>
          <a:blip r:embed="rId3"/>
          <a:stretch>
            <a:fillRect/>
          </a:stretch>
        </p:blipFill>
        <p:spPr>
          <a:xfrm>
            <a:off x="10544905" y="6194311"/>
            <a:ext cx="1512610" cy="493504"/>
          </a:xfrm>
          <a:prstGeom prst="rect">
            <a:avLst/>
          </a:prstGeom>
        </p:spPr>
      </p:pic>
      <p:grpSp>
        <p:nvGrpSpPr>
          <p:cNvPr id="19" name="Ryhmä 18"/>
          <p:cNvGrpSpPr/>
          <p:nvPr/>
        </p:nvGrpSpPr>
        <p:grpSpPr>
          <a:xfrm>
            <a:off x="389568" y="31530"/>
            <a:ext cx="11345232" cy="6082994"/>
            <a:chOff x="389568" y="31530"/>
            <a:chExt cx="11345232" cy="6082994"/>
          </a:xfrm>
        </p:grpSpPr>
        <p:pic>
          <p:nvPicPr>
            <p:cNvPr id="8" name="Kuva 7"/>
            <p:cNvPicPr>
              <a:picLocks noChangeAspect="1"/>
            </p:cNvPicPr>
            <p:nvPr/>
          </p:nvPicPr>
          <p:blipFill rotWithShape="1">
            <a:blip r:embed="rId4"/>
            <a:srcRect l="142" t="10811" r="869" b="84505"/>
            <a:stretch/>
          </p:blipFill>
          <p:spPr>
            <a:xfrm>
              <a:off x="436603" y="31530"/>
              <a:ext cx="11236411" cy="321276"/>
            </a:xfrm>
            <a:prstGeom prst="rect">
              <a:avLst/>
            </a:prstGeom>
          </p:spPr>
        </p:pic>
        <p:pic>
          <p:nvPicPr>
            <p:cNvPr id="9" name="Kuva 8"/>
            <p:cNvPicPr>
              <a:picLocks noChangeAspect="1"/>
            </p:cNvPicPr>
            <p:nvPr/>
          </p:nvPicPr>
          <p:blipFill rotWithShape="1">
            <a:blip r:embed="rId4"/>
            <a:srcRect l="29128" t="16516" r="34200" b="11721"/>
            <a:stretch/>
          </p:blipFill>
          <p:spPr>
            <a:xfrm>
              <a:off x="436604" y="382739"/>
              <a:ext cx="2414367" cy="2854448"/>
            </a:xfrm>
            <a:prstGeom prst="rect">
              <a:avLst/>
            </a:prstGeom>
          </p:spPr>
        </p:pic>
        <p:pic>
          <p:nvPicPr>
            <p:cNvPr id="11" name="Kuva 10"/>
            <p:cNvPicPr>
              <a:picLocks noChangeAspect="1"/>
            </p:cNvPicPr>
            <p:nvPr/>
          </p:nvPicPr>
          <p:blipFill rotWithShape="1">
            <a:blip r:embed="rId5"/>
            <a:srcRect l="32163" t="16697" r="27926" b="13748"/>
            <a:stretch/>
          </p:blipFill>
          <p:spPr>
            <a:xfrm>
              <a:off x="3300248" y="407450"/>
              <a:ext cx="2627586" cy="2766674"/>
            </a:xfrm>
            <a:prstGeom prst="rect">
              <a:avLst/>
            </a:prstGeom>
          </p:spPr>
        </p:pic>
        <p:pic>
          <p:nvPicPr>
            <p:cNvPr id="13" name="Kuva 12"/>
            <p:cNvPicPr>
              <a:picLocks noChangeAspect="1"/>
            </p:cNvPicPr>
            <p:nvPr/>
          </p:nvPicPr>
          <p:blipFill rotWithShape="1">
            <a:blip r:embed="rId6"/>
            <a:srcRect l="34955" t="17779" r="25278" b="12199"/>
            <a:stretch/>
          </p:blipFill>
          <p:spPr>
            <a:xfrm>
              <a:off x="6157304" y="378372"/>
              <a:ext cx="2618132" cy="2785242"/>
            </a:xfrm>
            <a:prstGeom prst="rect">
              <a:avLst/>
            </a:prstGeom>
          </p:spPr>
        </p:pic>
        <p:pic>
          <p:nvPicPr>
            <p:cNvPr id="14" name="Kuva 13"/>
            <p:cNvPicPr>
              <a:picLocks noChangeAspect="1"/>
            </p:cNvPicPr>
            <p:nvPr/>
          </p:nvPicPr>
          <p:blipFill rotWithShape="1">
            <a:blip r:embed="rId7"/>
            <a:srcRect l="34908" t="15822" r="23590" b="13890"/>
            <a:stretch/>
          </p:blipFill>
          <p:spPr>
            <a:xfrm>
              <a:off x="8940645" y="388843"/>
              <a:ext cx="2732369" cy="2795792"/>
            </a:xfrm>
            <a:prstGeom prst="rect">
              <a:avLst/>
            </a:prstGeom>
          </p:spPr>
        </p:pic>
        <p:sp>
          <p:nvSpPr>
            <p:cNvPr id="15" name="Suorakulmio 14"/>
            <p:cNvSpPr/>
            <p:nvPr/>
          </p:nvSpPr>
          <p:spPr>
            <a:xfrm>
              <a:off x="8940645" y="3252202"/>
              <a:ext cx="2794155" cy="2862322"/>
            </a:xfrm>
            <a:prstGeom prst="rect">
              <a:avLst/>
            </a:prstGeom>
          </p:spPr>
          <p:txBody>
            <a:bodyPr wrap="square">
              <a:spAutoFit/>
            </a:bodyPr>
            <a:lstStyle/>
            <a:p>
              <a:r>
                <a:rPr lang="fi-FI" sz="1200" b="1" dirty="0"/>
                <a:t>Tilanne 2000-luvulla</a:t>
              </a:r>
            </a:p>
            <a:p>
              <a:r>
                <a:rPr lang="fi-FI" sz="1200" dirty="0"/>
                <a:t>Keskustan kehittyminen painottuu radan ja valtatien väliin. Radan ja joen välinen alue taas on kadottanut yhtenäisyyttään ja toiminnot ovat hiipuneet. Vanha keskusta jää kauaksi valtatielle suuntautuvasta liikerakentamisesta. Joen ja tien liitto on hämärtynyt. Ikiaikainen Vanha </a:t>
              </a:r>
              <a:r>
                <a:rPr lang="fi-FI" sz="1200" dirty="0" err="1"/>
                <a:t>Tampereentie</a:t>
              </a:r>
              <a:r>
                <a:rPr lang="fi-FI" sz="1200" dirty="0"/>
                <a:t> katkeaa.</a:t>
              </a:r>
            </a:p>
            <a:p>
              <a:r>
                <a:rPr lang="fi-FI" sz="1200" dirty="0"/>
                <a:t>Rakennusten suuntaamisessa on epäselvyyttä: Rakennukset suunnataan Yhdystien mukaan, mutta liittymää Yhdystieltä ei ole, jää epäselväksi mikä on etupihaa ja mikä takapihaa. Jatkuvuus katkeaa.</a:t>
              </a:r>
            </a:p>
          </p:txBody>
        </p:sp>
        <p:sp>
          <p:nvSpPr>
            <p:cNvPr id="16" name="Suorakulmio 15"/>
            <p:cNvSpPr/>
            <p:nvPr/>
          </p:nvSpPr>
          <p:spPr>
            <a:xfrm>
              <a:off x="6179172" y="3252202"/>
              <a:ext cx="2708922" cy="2492990"/>
            </a:xfrm>
            <a:prstGeom prst="rect">
              <a:avLst/>
            </a:prstGeom>
          </p:spPr>
          <p:txBody>
            <a:bodyPr wrap="square">
              <a:spAutoFit/>
            </a:bodyPr>
            <a:lstStyle/>
            <a:p>
              <a:r>
                <a:rPr lang="fi-FI" sz="1200" b="1" dirty="0"/>
                <a:t>Tilanne ennen 1990-lukua</a:t>
              </a:r>
            </a:p>
            <a:p>
              <a:r>
                <a:rPr lang="fi-FI" sz="1200" dirty="0"/>
                <a:t>1900-luvun lopussa liikennejärjestelmät muuttuvat: Valtatie 9 ja Yhdystie ovat johtaneet rakentamisen painottumiseen rautatien ja valtatien välialueelle.</a:t>
              </a:r>
            </a:p>
            <a:p>
              <a:r>
                <a:rPr lang="fi-FI" sz="1200" dirty="0"/>
                <a:t>Historiallinen keskusta on edelleen olemassa, mutta se on vain osa ydinkeskustaa. Vanha rakenne on vielä olemassa, myös rautatieasema asemapuistoineen.</a:t>
              </a:r>
            </a:p>
            <a:p>
              <a:r>
                <a:rPr lang="fi-FI" sz="1200" dirty="0"/>
                <a:t>Yhdystien diagonaalisuunta vaikuttaa taajamassa, aikaisemmat etelä-</a:t>
              </a:r>
              <a:r>
                <a:rPr lang="fi-FI" sz="1200" dirty="0" err="1"/>
                <a:t>pohjois</a:t>
              </a:r>
              <a:r>
                <a:rPr lang="fi-FI" sz="1200" dirty="0"/>
                <a:t>- ja itä-länsisuunnat alkavat hämärtyä.</a:t>
              </a:r>
            </a:p>
          </p:txBody>
        </p:sp>
        <p:sp>
          <p:nvSpPr>
            <p:cNvPr id="17" name="Suorakulmio 16"/>
            <p:cNvSpPr/>
            <p:nvPr/>
          </p:nvSpPr>
          <p:spPr>
            <a:xfrm>
              <a:off x="3182874" y="3260298"/>
              <a:ext cx="2901880" cy="2677656"/>
            </a:xfrm>
            <a:prstGeom prst="rect">
              <a:avLst/>
            </a:prstGeom>
          </p:spPr>
          <p:txBody>
            <a:bodyPr wrap="square">
              <a:spAutoFit/>
            </a:bodyPr>
            <a:lstStyle/>
            <a:p>
              <a:r>
                <a:rPr lang="fi-FI" sz="1200" b="1" dirty="0"/>
                <a:t>Tilanne ennen 1960-lukua</a:t>
              </a:r>
            </a:p>
            <a:p>
              <a:r>
                <a:rPr lang="fi-FI" sz="1200" dirty="0"/>
                <a:t>Asemakeskustan kulta-aika</a:t>
              </a:r>
            </a:p>
            <a:p>
              <a:r>
                <a:rPr lang="fi-FI" sz="1200" dirty="0"/>
                <a:t>1960-lukua voidaan pitää poikkileikkausajankohtana, jolloin painopiste oli keskittynyt Vanhan </a:t>
              </a:r>
              <a:r>
                <a:rPr lang="fi-FI" sz="1200" dirty="0" err="1"/>
                <a:t>Tampereentien</a:t>
              </a:r>
              <a:r>
                <a:rPr lang="fi-FI" sz="1200" dirty="0"/>
                <a:t> ja </a:t>
              </a:r>
              <a:r>
                <a:rPr lang="fi-FI" sz="1200" dirty="0" err="1"/>
                <a:t>Tarvasjoentien</a:t>
              </a:r>
              <a:r>
                <a:rPr lang="fi-FI" sz="1200" dirty="0"/>
                <a:t> risteykseen. Alue yhdessä rautatieaseman ja asemapuiston kanssa muodostivat miljöökokonaisuuden. Kulku radan yli tapahtui tasoristeyksien kautta.</a:t>
              </a:r>
            </a:p>
            <a:p>
              <a:r>
                <a:rPr lang="fi-FI" sz="1200" dirty="0"/>
                <a:t>Kulku tapahtuu selkeästi </a:t>
              </a:r>
              <a:r>
                <a:rPr lang="fi-FI" sz="1200" dirty="0" err="1"/>
                <a:t>pohjois</a:t>
              </a:r>
              <a:r>
                <a:rPr lang="fi-FI" sz="1200" dirty="0"/>
                <a:t>- ja eteläsuuntaisesti ja itä- länsisuuntaisesti (alhaiset ratanopeudet mahdollistavat tasoristeyksien olemassa olon).</a:t>
              </a:r>
            </a:p>
          </p:txBody>
        </p:sp>
        <p:sp>
          <p:nvSpPr>
            <p:cNvPr id="18" name="Suorakulmio 17"/>
            <p:cNvSpPr/>
            <p:nvPr/>
          </p:nvSpPr>
          <p:spPr>
            <a:xfrm>
              <a:off x="389568" y="3275111"/>
              <a:ext cx="2710984" cy="1569660"/>
            </a:xfrm>
            <a:prstGeom prst="rect">
              <a:avLst/>
            </a:prstGeom>
          </p:spPr>
          <p:txBody>
            <a:bodyPr wrap="square">
              <a:spAutoFit/>
            </a:bodyPr>
            <a:lstStyle/>
            <a:p>
              <a:r>
                <a:rPr lang="fi-FI" sz="1200" b="1" dirty="0"/>
                <a:t>Tilanne ennen 1870-lukua</a:t>
              </a:r>
            </a:p>
            <a:p>
              <a:r>
                <a:rPr lang="fi-FI" sz="1200" dirty="0"/>
                <a:t>Aura oli agraariyhteiskunta ennen 1870-lukua. Se muodostui kantatilojen taloryhmistä, tasaisesta viljelylaaksosta sekä joen ja tien liitosta.</a:t>
              </a:r>
            </a:p>
            <a:p>
              <a:r>
                <a:rPr lang="fi-FI" sz="1200" dirty="0"/>
                <a:t>Joki ja laakso suuntautuvat </a:t>
              </a:r>
              <a:r>
                <a:rPr lang="fi-FI" sz="1200" dirty="0" err="1"/>
                <a:t>pohjois</a:t>
              </a:r>
              <a:r>
                <a:rPr lang="fi-FI" sz="1200" dirty="0"/>
                <a:t>- ja eteläsuuntiin ja yhteydet ja pelto-ojat itä-länsisuuntaisesti.</a:t>
              </a:r>
            </a:p>
          </p:txBody>
        </p:sp>
      </p:grpSp>
    </p:spTree>
    <p:extLst>
      <p:ext uri="{BB962C8B-B14F-4D97-AF65-F5344CB8AC3E}">
        <p14:creationId xmlns:p14="http://schemas.microsoft.com/office/powerpoint/2010/main" val="414524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p:cNvPicPr>
            <a:picLocks noChangeAspect="1"/>
          </p:cNvPicPr>
          <p:nvPr/>
        </p:nvPicPr>
        <p:blipFill>
          <a:blip r:embed="rId2"/>
          <a:stretch>
            <a:fillRect/>
          </a:stretch>
        </p:blipFill>
        <p:spPr>
          <a:xfrm>
            <a:off x="10544905" y="6194311"/>
            <a:ext cx="1512610" cy="493504"/>
          </a:xfrm>
          <a:prstGeom prst="rect">
            <a:avLst/>
          </a:prstGeom>
        </p:spPr>
      </p:pic>
      <p:sp>
        <p:nvSpPr>
          <p:cNvPr id="14" name="Suorakulmio 13"/>
          <p:cNvSpPr/>
          <p:nvPr/>
        </p:nvSpPr>
        <p:spPr>
          <a:xfrm>
            <a:off x="205153" y="6117897"/>
            <a:ext cx="6096000" cy="646331"/>
          </a:xfrm>
          <a:prstGeom prst="rect">
            <a:avLst/>
          </a:prstGeom>
        </p:spPr>
        <p:txBody>
          <a:bodyPr>
            <a:spAutoFit/>
          </a:bodyPr>
          <a:lstStyle/>
          <a:p>
            <a:r>
              <a:rPr lang="fi-FI" dirty="0"/>
              <a:t>Mynämäen identiteettitarina </a:t>
            </a:r>
            <a:r>
              <a:rPr lang="fi-FI" u="sng" dirty="0">
                <a:hlinkClick r:id="rId3"/>
              </a:rPr>
              <a:t>https://arcg.is/e95r5</a:t>
            </a:r>
            <a:endParaRPr lang="fi-FI" dirty="0"/>
          </a:p>
          <a:p>
            <a:endParaRPr lang="fi-FI" dirty="0"/>
          </a:p>
        </p:txBody>
      </p:sp>
      <p:pic>
        <p:nvPicPr>
          <p:cNvPr id="2" name="Kuva 1"/>
          <p:cNvPicPr>
            <a:picLocks noChangeAspect="1"/>
          </p:cNvPicPr>
          <p:nvPr/>
        </p:nvPicPr>
        <p:blipFill rotWithShape="1">
          <a:blip r:embed="rId4"/>
          <a:srcRect l="70" t="10931" r="1086" b="1982"/>
          <a:stretch/>
        </p:blipFill>
        <p:spPr>
          <a:xfrm>
            <a:off x="378940" y="71323"/>
            <a:ext cx="11219935" cy="5972434"/>
          </a:xfrm>
          <a:prstGeom prst="rect">
            <a:avLst/>
          </a:prstGeom>
        </p:spPr>
      </p:pic>
    </p:spTree>
    <p:extLst>
      <p:ext uri="{BB962C8B-B14F-4D97-AF65-F5344CB8AC3E}">
        <p14:creationId xmlns:p14="http://schemas.microsoft.com/office/powerpoint/2010/main" val="174674018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574</Words>
  <Application>Microsoft Office PowerPoint</Application>
  <PresentationFormat>Laajakuva</PresentationFormat>
  <Paragraphs>52</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Calibri Light</vt:lpstr>
      <vt:lpstr>Office-teema</vt:lpstr>
      <vt:lpstr>Välineitä taajamien elinvoimaisuuteen ja uusiutumiseen</vt:lpstr>
      <vt:lpstr>Välineitä taajamien elinvoimaisuuteen ja uusiutumiseen-hanke 2018-2019</vt:lpstr>
      <vt:lpstr>Hankkeen sisältö</vt:lpstr>
      <vt:lpstr>Mitä Etelä-Savossa</vt:lpstr>
      <vt:lpstr>PowerPoint-esitys</vt:lpstr>
      <vt:lpstr>PowerPoint-esitys</vt:lpstr>
      <vt:lpstr>Mitä Varsinais-Suomessa</vt:lpstr>
      <vt:lpstr>PowerPoint-esitys</vt:lpstr>
      <vt:lpstr>PowerPoint-esitys</vt:lpstr>
      <vt:lpstr>Oppeja edistämiseen</vt:lpstr>
      <vt:lpstr>Lisätietoja</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Välineitä taajamien elinvoimaisuuteen ja uusiutumiseen</dc:title>
  <dc:creator>Janne Nulpponen</dc:creator>
  <cp:lastModifiedBy>Janne Nulpponen</cp:lastModifiedBy>
  <cp:revision>17</cp:revision>
  <dcterms:created xsi:type="dcterms:W3CDTF">2019-09-19T12:13:06Z</dcterms:created>
  <dcterms:modified xsi:type="dcterms:W3CDTF">2020-02-11T06:18:57Z</dcterms:modified>
</cp:coreProperties>
</file>