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3"/>
  </p:notesMasterIdLst>
  <p:sldIdLst>
    <p:sldId id="10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4" autoAdjust="0"/>
    <p:restoredTop sz="95220" autoAdjust="0"/>
  </p:normalViewPr>
  <p:slideViewPr>
    <p:cSldViewPr showGuides="1">
      <p:cViewPr varScale="1">
        <p:scale>
          <a:sx n="73" d="100"/>
          <a:sy n="73" d="100"/>
        </p:scale>
        <p:origin x="65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FC6799A6-1667-46CC-AE1A-92400B3AF68F}"/>
    <pc:docChg chg="undo custSel addSld delSld modSld">
      <pc:chgData name="Jaana Kokkonen" userId="fd0ea1af-346e-4258-bc54-cec630bd1122" providerId="ADAL" clId="{FC6799A6-1667-46CC-AE1A-92400B3AF68F}" dt="2025-05-16T10:28:29.146" v="198" actId="47"/>
      <pc:docMkLst>
        <pc:docMk/>
      </pc:docMkLst>
      <pc:sldChg chg="modSp del mod">
        <pc:chgData name="Jaana Kokkonen" userId="fd0ea1af-346e-4258-bc54-cec630bd1122" providerId="ADAL" clId="{FC6799A6-1667-46CC-AE1A-92400B3AF68F}" dt="2025-05-16T10:28:29.146" v="198" actId="47"/>
        <pc:sldMkLst>
          <pc:docMk/>
          <pc:sldMk cId="1445504624" sldId="694"/>
        </pc:sldMkLst>
      </pc:sldChg>
      <pc:sldChg chg="add">
        <pc:chgData name="Jaana Kokkonen" userId="fd0ea1af-346e-4258-bc54-cec630bd1122" providerId="ADAL" clId="{FC6799A6-1667-46CC-AE1A-92400B3AF68F}" dt="2025-05-16T10:28:24.115" v="197"/>
        <pc:sldMkLst>
          <pc:docMk/>
          <pc:sldMk cId="1912426340" sldId="10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16.5.2025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stivals.f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94" y="65544"/>
            <a:ext cx="11305256" cy="936104"/>
          </a:xfrm>
        </p:spPr>
        <p:txBody>
          <a:bodyPr/>
          <a:lstStyle/>
          <a:p>
            <a:r>
              <a:rPr lang="fi-FI" dirty="0"/>
              <a:t>Kävijämäärät Etelä-Savon merkittävimmissä tapahtumissa ja käyntikohteissa 2010 - 2024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5268B1F-59FE-4C9E-A145-502C49C6EBDE}"/>
              </a:ext>
            </a:extLst>
          </p:cNvPr>
          <p:cNvSpPr txBox="1">
            <a:spLocks/>
          </p:cNvSpPr>
          <p:nvPr/>
        </p:nvSpPr>
        <p:spPr bwMode="auto">
          <a:xfrm>
            <a:off x="479376" y="6525344"/>
            <a:ext cx="11665296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Lähteet: käyntikohteet, Matkailun Edistämiskeskus, Finland </a:t>
            </a:r>
            <a:r>
              <a:rPr kumimoji="0" lang="fi-FI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Festivals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(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www.festivals.fi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), museovirasto/museotilasto, www.metsa.fi/kayntimaarat	  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16.5.2025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E83E6920-F58D-4493-9EA8-3BCFC4F58594}"/>
              </a:ext>
            </a:extLst>
          </p:cNvPr>
          <p:cNvSpPr txBox="1">
            <a:spLocks/>
          </p:cNvSpPr>
          <p:nvPr/>
        </p:nvSpPr>
        <p:spPr bwMode="auto">
          <a:xfrm>
            <a:off x="479376" y="5805264"/>
            <a:ext cx="908484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*) 5.2.2018 alkaen Mikkelin taidemuseon näyttelytoiminta on väliaikaisesti suljettu väistötiloihin muuton takia. Näyttelytoiminta väistötiloissa alkoi 8.6.2019.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**) Mikkelin raveissa kävi v.2012 yhteensä 66 485 henkilöä, joista 52 018 Kuninkuusraveissa. (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St.Michel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-raveja ei ollut v.2012)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-52"/>
              <a:ea typeface="+mn-ea"/>
              <a:cs typeface="Arial" charset="-5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Koronapandemia vaikuttanut vuosina 2020 ja 2021 useiden kohteiden kävijämääriin eri tavoin.</a:t>
            </a: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D2FAE865-400E-980E-D9A8-AB09CDEB8259}"/>
              </a:ext>
            </a:extLst>
          </p:cNvPr>
          <p:cNvGraphicFramePr>
            <a:graphicFrameLocks noGrp="1"/>
          </p:cNvGraphicFramePr>
          <p:nvPr/>
        </p:nvGraphicFramePr>
        <p:xfrm>
          <a:off x="450707" y="1052736"/>
          <a:ext cx="11477943" cy="4352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168">
                  <a:extLst>
                    <a:ext uri="{9D8B030D-6E8A-4147-A177-3AD203B41FA5}">
                      <a16:colId xmlns:a16="http://schemas.microsoft.com/office/drawing/2014/main" val="2451232412"/>
                    </a:ext>
                  </a:extLst>
                </a:gridCol>
                <a:gridCol w="640940">
                  <a:extLst>
                    <a:ext uri="{9D8B030D-6E8A-4147-A177-3AD203B41FA5}">
                      <a16:colId xmlns:a16="http://schemas.microsoft.com/office/drawing/2014/main" val="489387821"/>
                    </a:ext>
                  </a:extLst>
                </a:gridCol>
                <a:gridCol w="603965">
                  <a:extLst>
                    <a:ext uri="{9D8B030D-6E8A-4147-A177-3AD203B41FA5}">
                      <a16:colId xmlns:a16="http://schemas.microsoft.com/office/drawing/2014/main" val="4100294531"/>
                    </a:ext>
                  </a:extLst>
                </a:gridCol>
                <a:gridCol w="603965">
                  <a:extLst>
                    <a:ext uri="{9D8B030D-6E8A-4147-A177-3AD203B41FA5}">
                      <a16:colId xmlns:a16="http://schemas.microsoft.com/office/drawing/2014/main" val="1771351620"/>
                    </a:ext>
                  </a:extLst>
                </a:gridCol>
                <a:gridCol w="603965">
                  <a:extLst>
                    <a:ext uri="{9D8B030D-6E8A-4147-A177-3AD203B41FA5}">
                      <a16:colId xmlns:a16="http://schemas.microsoft.com/office/drawing/2014/main" val="2532908073"/>
                    </a:ext>
                  </a:extLst>
                </a:gridCol>
                <a:gridCol w="603965">
                  <a:extLst>
                    <a:ext uri="{9D8B030D-6E8A-4147-A177-3AD203B41FA5}">
                      <a16:colId xmlns:a16="http://schemas.microsoft.com/office/drawing/2014/main" val="1947555654"/>
                    </a:ext>
                  </a:extLst>
                </a:gridCol>
                <a:gridCol w="603965">
                  <a:extLst>
                    <a:ext uri="{9D8B030D-6E8A-4147-A177-3AD203B41FA5}">
                      <a16:colId xmlns:a16="http://schemas.microsoft.com/office/drawing/2014/main" val="25832328"/>
                    </a:ext>
                  </a:extLst>
                </a:gridCol>
                <a:gridCol w="603965">
                  <a:extLst>
                    <a:ext uri="{9D8B030D-6E8A-4147-A177-3AD203B41FA5}">
                      <a16:colId xmlns:a16="http://schemas.microsoft.com/office/drawing/2014/main" val="1663557625"/>
                    </a:ext>
                  </a:extLst>
                </a:gridCol>
                <a:gridCol w="603965">
                  <a:extLst>
                    <a:ext uri="{9D8B030D-6E8A-4147-A177-3AD203B41FA5}">
                      <a16:colId xmlns:a16="http://schemas.microsoft.com/office/drawing/2014/main" val="877547239"/>
                    </a:ext>
                  </a:extLst>
                </a:gridCol>
                <a:gridCol w="583742">
                  <a:extLst>
                    <a:ext uri="{9D8B030D-6E8A-4147-A177-3AD203B41FA5}">
                      <a16:colId xmlns:a16="http://schemas.microsoft.com/office/drawing/2014/main" val="1566875736"/>
                    </a:ext>
                  </a:extLst>
                </a:gridCol>
                <a:gridCol w="638225">
                  <a:extLst>
                    <a:ext uri="{9D8B030D-6E8A-4147-A177-3AD203B41FA5}">
                      <a16:colId xmlns:a16="http://schemas.microsoft.com/office/drawing/2014/main" val="1766369468"/>
                    </a:ext>
                  </a:extLst>
                </a:gridCol>
                <a:gridCol w="638225">
                  <a:extLst>
                    <a:ext uri="{9D8B030D-6E8A-4147-A177-3AD203B41FA5}">
                      <a16:colId xmlns:a16="http://schemas.microsoft.com/office/drawing/2014/main" val="2029775772"/>
                    </a:ext>
                  </a:extLst>
                </a:gridCol>
                <a:gridCol w="567311">
                  <a:extLst>
                    <a:ext uri="{9D8B030D-6E8A-4147-A177-3AD203B41FA5}">
                      <a16:colId xmlns:a16="http://schemas.microsoft.com/office/drawing/2014/main" val="2519565868"/>
                    </a:ext>
                  </a:extLst>
                </a:gridCol>
                <a:gridCol w="610191">
                  <a:extLst>
                    <a:ext uri="{9D8B030D-6E8A-4147-A177-3AD203B41FA5}">
                      <a16:colId xmlns:a16="http://schemas.microsoft.com/office/drawing/2014/main" val="3571043013"/>
                    </a:ext>
                  </a:extLst>
                </a:gridCol>
                <a:gridCol w="557193">
                  <a:extLst>
                    <a:ext uri="{9D8B030D-6E8A-4147-A177-3AD203B41FA5}">
                      <a16:colId xmlns:a16="http://schemas.microsoft.com/office/drawing/2014/main" val="52250391"/>
                    </a:ext>
                  </a:extLst>
                </a:gridCol>
                <a:gridCol w="557193">
                  <a:extLst>
                    <a:ext uri="{9D8B030D-6E8A-4147-A177-3AD203B41FA5}">
                      <a16:colId xmlns:a16="http://schemas.microsoft.com/office/drawing/2014/main" val="911393611"/>
                    </a:ext>
                  </a:extLst>
                </a:gridCol>
              </a:tblGrid>
              <a:tr h="21559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 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2010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2011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2012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2013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2014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2015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2016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2017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2018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2019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2020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586624989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Kenkävero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158 000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161 500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159 000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156 000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155 000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156 000</a:t>
                      </a:r>
                      <a:endParaRPr lang="fi-FI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159 000</a:t>
                      </a:r>
                      <a:endParaRPr lang="fi-FI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171 000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155 000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160 000 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135 000 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140 000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145 000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155 000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158 000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131841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Olavinlinna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73 027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83 377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72 384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85 962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83 587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71 673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72 697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91 077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85 072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 149 873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89 164 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87 254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124 000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128 100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135 770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1525435087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Savonlinnan Oopperajuhlat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64 444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61 046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73 563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71 425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71 973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71 278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67 132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67 842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70 249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64 501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2 628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62 177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61 208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61 020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489792849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Mikkelin ravit (sis. </a:t>
                      </a:r>
                      <a:r>
                        <a:rPr lang="fi-FI" sz="1200" u="none" strike="noStrike" dirty="0" err="1">
                          <a:effectLst/>
                        </a:rPr>
                        <a:t>St.Michel</a:t>
                      </a:r>
                      <a:r>
                        <a:rPr lang="fi-FI" sz="1200" u="none" strike="noStrike" dirty="0">
                          <a:effectLst/>
                        </a:rPr>
                        <a:t>-ravit)**)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35 973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38 903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66 485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37 410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37 442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33 186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33 937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35 897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34 043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32 504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9 5</a:t>
                      </a:r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47</a:t>
                      </a:r>
                      <a:endParaRPr lang="fi-FI" sz="1200" u="none" strike="noStrike" dirty="0">
                        <a:effectLst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16 856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20 522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23 837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22 836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795643921"/>
                  </a:ext>
                </a:extLst>
              </a:tr>
              <a:tr h="21559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- St Michel ravit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19 335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22 760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u="none" strike="noStrike" dirty="0">
                          <a:effectLst/>
                        </a:rPr>
                        <a:t>**)</a:t>
                      </a:r>
                      <a:endParaRPr lang="fi-FI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22 108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23 010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21 273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20 507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22 530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22 260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22 830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4 500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12 754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13 126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16 595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16 815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217390550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Metsämuseo Lusto 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26 721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30 699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29 011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34 182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30 970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32 823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31 845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39 296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33 467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42 278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24 362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29 000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26 564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20 571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32 701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1069430307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Savonlinnan maakuntamuseo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26 915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28 778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33 581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39 560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34 253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28 475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30 959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35 681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34 570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35 922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21 057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33 000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32 000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31 288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27 879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1815959783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Taidekeskus Salmela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27 500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29 000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29 500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43 764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43 621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43 757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44 790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26 419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25 300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30 200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34 212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35 066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639365882"/>
                  </a:ext>
                </a:extLst>
              </a:tr>
              <a:tr h="21559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Päämajamuseo / </a:t>
                      </a:r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Sodan ja rauhan keskus Muisti alk. v.2021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8 452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8 938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9 118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6 893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4 331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9 483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10 920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14 679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12 500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12 576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8 164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29 000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30 139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33 659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39 885</a:t>
                      </a:r>
                    </a:p>
                  </a:txBody>
                  <a:tcPr marL="0" marR="36000" marT="0" marB="0" anchor="ctr"/>
                </a:tc>
                <a:extLst>
                  <a:ext uri="{0D108BD9-81ED-4DB2-BD59-A6C34878D82A}">
                    <a16:rowId xmlns:a16="http://schemas.microsoft.com/office/drawing/2014/main" val="309902922"/>
                  </a:ext>
                </a:extLst>
              </a:tr>
              <a:tr h="278842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Mikkelin Taidemuseo *)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7 434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7 523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8 072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6 599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6 783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7 635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9 429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11 490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*)1 800</a:t>
                      </a:r>
                      <a:endParaRPr lang="fi-FI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8 223</a:t>
                      </a:r>
                      <a:endParaRPr lang="fi-FI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3 200 </a:t>
                      </a:r>
                      <a:endParaRPr lang="fi-FI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5 300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8 342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10 970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14 375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1140465520"/>
                  </a:ext>
                </a:extLst>
              </a:tr>
              <a:tr h="21559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Viestikeskus Lokki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5 993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7 070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7 077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4 595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4 525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5 113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9 629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6 944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7 200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7 604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5 772 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- 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325136111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Sulkavan suursoudut (soutajat)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7 310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6 539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5 828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5 546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5 242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4 903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4 048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4 302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3 700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3 400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effectLst/>
                        </a:rPr>
                        <a:t> -  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1 614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2 016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1 992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1 720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773082805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Mikkelin musiikkijuhlat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3 900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4 975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4 473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4 975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3 546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2 968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3 250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3 431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4 900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320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7 000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10 750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14 300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18 594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1843681365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Kangasniemen musiikkiviikot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1 588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1 600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1 700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2 428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2 370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2 600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1 660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1 320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1 072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960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892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1 310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80934622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Suur-Savon museo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1 354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1 072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1 100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1 298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2 341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1 304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1 615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2 388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4 300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4 249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642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4 200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5 955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5 067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5 038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4123956509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Linnansaaren kansallispuisto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29 500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31 900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33 100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35 500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39 400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34 700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36 000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36 100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39 200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31 600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467338484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Koloveden kansallispuisto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8 700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10 217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11 400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13 800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14 800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16 800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16 800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19 900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17 200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14 600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14 200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17 200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2239518836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Työväen Näyttämöpäivät, Mikkeli (myydyt liput)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2 965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3 951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3 322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3 661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3 303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2 850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3 235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2 534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2 399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565984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426340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22460</TotalTime>
  <Words>714</Words>
  <Application>Microsoft Office PowerPoint</Application>
  <PresentationFormat>Laajakuva</PresentationFormat>
  <Paragraphs>307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ESAVO</vt:lpstr>
      <vt:lpstr>Kävijämäärät Etelä-Savon merkittävimmissä tapahtumissa ja käyntikohteissa 2010 - 2024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kohdekaynnit</dc:title>
  <dc:creator>Jaana Kokkonen</dc:creator>
  <cp:lastModifiedBy>Jaana Kokkonen</cp:lastModifiedBy>
  <cp:revision>45</cp:revision>
  <dcterms:created xsi:type="dcterms:W3CDTF">2020-02-25T14:36:39Z</dcterms:created>
  <dcterms:modified xsi:type="dcterms:W3CDTF">2025-05-16T10:28:44Z</dcterms:modified>
</cp:coreProperties>
</file>