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3"/>
  </p:notesMasterIdLst>
  <p:sldIdLst>
    <p:sldId id="108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F4F61D-44BB-403D-B474-34EF1E210B22}" v="2" dt="2026-02-09T12:49:30.994"/>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64" autoAdjust="0"/>
    <p:restoredTop sz="95220" autoAdjust="0"/>
  </p:normalViewPr>
  <p:slideViewPr>
    <p:cSldViewPr showGuides="1">
      <p:cViewPr varScale="1">
        <p:scale>
          <a:sx n="90" d="100"/>
          <a:sy n="90" d="100"/>
        </p:scale>
        <p:origin x="114" y="3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ana Kokkonen" userId="fd0ea1af-346e-4258-bc54-cec630bd1122" providerId="ADAL" clId="{C5A178CE-C265-4D3D-B4AC-AACD84F38937}"/>
    <pc:docChg chg="addSld delSld modSld">
      <pc:chgData name="Jaana Kokkonen" userId="fd0ea1af-346e-4258-bc54-cec630bd1122" providerId="ADAL" clId="{C5A178CE-C265-4D3D-B4AC-AACD84F38937}" dt="2026-02-09T12:51:15.802" v="18" actId="20577"/>
      <pc:docMkLst>
        <pc:docMk/>
      </pc:docMkLst>
      <pc:sldChg chg="modSp add mod">
        <pc:chgData name="Jaana Kokkonen" userId="fd0ea1af-346e-4258-bc54-cec630bd1122" providerId="ADAL" clId="{C5A178CE-C265-4D3D-B4AC-AACD84F38937}" dt="2026-02-09T12:51:15.802" v="18" actId="20577"/>
        <pc:sldMkLst>
          <pc:docMk/>
          <pc:sldMk cId="1794506368" sldId="1084"/>
        </pc:sldMkLst>
        <pc:spChg chg="mod">
          <ac:chgData name="Jaana Kokkonen" userId="fd0ea1af-346e-4258-bc54-cec630bd1122" providerId="ADAL" clId="{C5A178CE-C265-4D3D-B4AC-AACD84F38937}" dt="2026-02-09T12:51:15.802" v="18" actId="20577"/>
          <ac:spMkLst>
            <pc:docMk/>
            <pc:sldMk cId="1794506368" sldId="1084"/>
            <ac:spMk id="3" creationId="{E83E6920-F58D-4493-9EA8-3BCFC4F58594}"/>
          </ac:spMkLst>
        </pc:spChg>
        <pc:spChg chg="mod">
          <ac:chgData name="Jaana Kokkonen" userId="fd0ea1af-346e-4258-bc54-cec630bd1122" providerId="ADAL" clId="{C5A178CE-C265-4D3D-B4AC-AACD84F38937}" dt="2026-02-09T12:50:53.937" v="16" actId="20577"/>
          <ac:spMkLst>
            <pc:docMk/>
            <pc:sldMk cId="1794506368" sldId="1084"/>
            <ac:spMk id="8" creationId="{9201FF6F-70E4-494A-AF97-7FDB53D6943F}"/>
          </ac:spMkLst>
        </pc:spChg>
        <pc:graphicFrameChg chg="mod modGraphic">
          <ac:chgData name="Jaana Kokkonen" userId="fd0ea1af-346e-4258-bc54-cec630bd1122" providerId="ADAL" clId="{C5A178CE-C265-4D3D-B4AC-AACD84F38937}" dt="2026-02-09T12:50:19.946" v="14" actId="404"/>
          <ac:graphicFrameMkLst>
            <pc:docMk/>
            <pc:sldMk cId="1794506368" sldId="1084"/>
            <ac:graphicFrameMk id="5" creationId="{D2FAE865-400E-980E-D9A8-AB09CDEB825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3B138-173C-46F0-B529-FC07560AB81E}" type="datetimeFigureOut">
              <a:rPr lang="fi-FI" smtClean="0"/>
              <a:t>9.2.2026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19C122-1841-446F-A209-09DB18BC1FBD}" type="slidenum">
              <a:rPr lang="fi-FI" smtClean="0"/>
              <a:t>‹#›</a:t>
            </a:fld>
            <a:endParaRPr lang="fi-FI"/>
          </a:p>
        </p:txBody>
      </p:sp>
    </p:spTree>
    <p:extLst>
      <p:ext uri="{BB962C8B-B14F-4D97-AF65-F5344CB8AC3E}">
        <p14:creationId xmlns:p14="http://schemas.microsoft.com/office/powerpoint/2010/main" val="3544299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643B5C3-210D-A046-9110-55BB9D3B4A7C}" type="slidenum">
              <a:rPr kumimoji="0" lang="fi-FI" sz="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fi-FI" sz="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sv-SE" dirty="0">
              <a:latin typeface="Arial" charset="-52"/>
              <a:ea typeface="Arial" charset="-52"/>
              <a:cs typeface="Arial" charset="-52"/>
            </a:endParaRPr>
          </a:p>
        </p:txBody>
      </p:sp>
    </p:spTree>
    <p:extLst>
      <p:ext uri="{BB962C8B-B14F-4D97-AF65-F5344CB8AC3E}">
        <p14:creationId xmlns:p14="http://schemas.microsoft.com/office/powerpoint/2010/main" val="29034617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383615"/>
            <a:ext cx="622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3834000" y="4740322"/>
            <a:ext cx="622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31111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uva ja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52" name="Otsikko 1">
            <a:extLst>
              <a:ext uri="{FF2B5EF4-FFF2-40B4-BE49-F238E27FC236}">
                <a16:creationId xmlns:a16="http://schemas.microsoft.com/office/drawing/2014/main" id="{0FF9F245-1E1A-448D-91E2-6190B0BFCCCA}"/>
              </a:ext>
            </a:extLst>
          </p:cNvPr>
          <p:cNvSpPr>
            <a:spLocks noGrp="1"/>
          </p:cNvSpPr>
          <p:nvPr>
            <p:ph type="ctrTitle"/>
          </p:nvPr>
        </p:nvSpPr>
        <p:spPr>
          <a:xfrm>
            <a:off x="359814" y="5684258"/>
            <a:ext cx="5736185" cy="900000"/>
          </a:xfrm>
        </p:spPr>
        <p:txBody>
          <a:bodyPr anchor="b"/>
          <a:lstStyle>
            <a:lvl1pPr algn="l">
              <a:lnSpc>
                <a:spcPts val="3000"/>
              </a:lnSpc>
              <a:defRPr sz="3000"/>
            </a:lvl1pPr>
          </a:lstStyle>
          <a:p>
            <a:r>
              <a:rPr lang="fi-FI"/>
              <a:t>Muokkaa ots. perustyyl. napsautt.</a:t>
            </a:r>
            <a:endParaRPr lang="fi-FI" dirty="0"/>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Tree>
    <p:extLst>
      <p:ext uri="{BB962C8B-B14F-4D97-AF65-F5344CB8AC3E}">
        <p14:creationId xmlns:p14="http://schemas.microsoft.com/office/powerpoint/2010/main" val="1219756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uva ja otsikko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91649" y="3734807"/>
            <a:ext cx="4823939" cy="1807156"/>
          </a:xfrm>
        </p:spPr>
        <p:txBody>
          <a:bodyPr anchor="t"/>
          <a:lstStyle>
            <a:lvl1pPr algn="l">
              <a:lnSpc>
                <a:spcPts val="3000"/>
              </a:lnSpc>
              <a:defRPr sz="3000"/>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pic>
        <p:nvPicPr>
          <p:cNvPr id="9" name="Kuva 8" descr="Kuva, joka sisältää kohteen piirtäminen&#10;&#10;Kuvaus luotu automaattisesti">
            <a:extLst>
              <a:ext uri="{FF2B5EF4-FFF2-40B4-BE49-F238E27FC236}">
                <a16:creationId xmlns:a16="http://schemas.microsoft.com/office/drawing/2014/main" id="{3B1DCAA7-5504-4BFF-84F4-D86AF05361F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321136" y="985012"/>
            <a:ext cx="1885749" cy="2484000"/>
          </a:xfrm>
          <a:prstGeom prst="rect">
            <a:avLst/>
          </a:prstGeom>
        </p:spPr>
      </p:pic>
    </p:spTree>
    <p:extLst>
      <p:ext uri="{BB962C8B-B14F-4D97-AF65-F5344CB8AC3E}">
        <p14:creationId xmlns:p14="http://schemas.microsoft.com/office/powerpoint/2010/main" val="3136096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va ja teksti">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11448000"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3240980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uva ja teksti 2">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3130915"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2" name="Kuvan paikkamerkki 6">
            <a:extLst>
              <a:ext uri="{FF2B5EF4-FFF2-40B4-BE49-F238E27FC236}">
                <a16:creationId xmlns:a16="http://schemas.microsoft.com/office/drawing/2014/main" id="{D6A75CB5-A60D-4F27-912C-E9E35A752B70}"/>
              </a:ext>
            </a:extLst>
          </p:cNvPr>
          <p:cNvSpPr>
            <a:spLocks noGrp="1"/>
          </p:cNvSpPr>
          <p:nvPr>
            <p:ph type="pic" sz="quarter" idx="16"/>
          </p:nvPr>
        </p:nvSpPr>
        <p:spPr>
          <a:xfrm>
            <a:off x="3856977" y="369000"/>
            <a:ext cx="7960373" cy="4807313"/>
          </a:xfrm>
          <a:solidFill>
            <a:schemeClr val="bg1">
              <a:lumMod val="95000"/>
            </a:schemeClr>
          </a:solidFill>
        </p:spPr>
        <p:txBody>
          <a:bodyPr/>
          <a:lstStyle>
            <a:lvl1pPr marL="0" indent="0" algn="ctr">
              <a:buNone/>
              <a:defRPr/>
            </a:lvl1pPr>
          </a:lstStyle>
          <a:p>
            <a:r>
              <a:rPr lang="fi-FI"/>
              <a:t>Lisää kuva napsauttamalla kuvaketta</a:t>
            </a:r>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59998" y="5493823"/>
            <a:ext cx="6556817" cy="999051"/>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a:p>
            <a:pPr lvl="1"/>
            <a:r>
              <a:rPr lang="fi-FI"/>
              <a:t>toinen taso</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828950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uva ja teksti 3">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9" y="360000"/>
            <a:ext cx="4860000"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5583238" y="1880050"/>
            <a:ext cx="4478762"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5583237" y="2891099"/>
            <a:ext cx="4478337" cy="2441249"/>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hasCustomPrompt="1"/>
          </p:nvPr>
        </p:nvSpPr>
        <p:spPr>
          <a:xfrm>
            <a:off x="5583237" y="5436474"/>
            <a:ext cx="4478761"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Väliotsikko</a:t>
            </a:r>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5583238" y="5781700"/>
            <a:ext cx="4478524" cy="711175"/>
          </a:xfrm>
        </p:spPr>
        <p:txBody>
          <a:bodyPr>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8882860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Kuva ja teksti 4">
    <p:spTree>
      <p:nvGrpSpPr>
        <p:cNvPr id="1" name=""/>
        <p:cNvGrpSpPr/>
        <p:nvPr/>
      </p:nvGrpSpPr>
      <p:grpSpPr>
        <a:xfrm>
          <a:off x="0" y="0"/>
          <a:ext cx="0" cy="0"/>
          <a:chOff x="0" y="0"/>
          <a:chExt cx="0" cy="0"/>
        </a:xfrm>
      </p:grpSpPr>
      <p:sp>
        <p:nvSpPr>
          <p:cNvPr id="7" name="Kuvan paikkamerkki 6">
            <a:extLst>
              <a:ext uri="{FF2B5EF4-FFF2-40B4-BE49-F238E27FC236}">
                <a16:creationId xmlns:a16="http://schemas.microsoft.com/office/drawing/2014/main" id="{7E0D0FDD-8760-4F91-9244-1BA2A306E47C}"/>
              </a:ext>
            </a:extLst>
          </p:cNvPr>
          <p:cNvSpPr>
            <a:spLocks noGrp="1"/>
          </p:cNvSpPr>
          <p:nvPr>
            <p:ph type="pic" sz="quarter" idx="15"/>
          </p:nvPr>
        </p:nvSpPr>
        <p:spPr>
          <a:xfrm>
            <a:off x="359998" y="360000"/>
            <a:ext cx="6523401" cy="6120000"/>
          </a:xfrm>
          <a:solidFill>
            <a:schemeClr val="bg1">
              <a:lumMod val="95000"/>
            </a:schemeClr>
          </a:solidFill>
        </p:spPr>
        <p:txBody>
          <a:bodyPr/>
          <a:lstStyle>
            <a:lvl1pPr marL="0" indent="0" algn="ctr">
              <a:buNone/>
              <a:defRPr/>
            </a:lvl1pPr>
          </a:lstStyle>
          <a:p>
            <a:r>
              <a:rPr lang="fi-FI"/>
              <a:t>Lisää kuva napsauttamalla kuvaketta</a:t>
            </a:r>
          </a:p>
        </p:txBody>
      </p:sp>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7243396" y="1089000"/>
            <a:ext cx="2818603" cy="169105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7243238" y="2891099"/>
            <a:ext cx="2818336" cy="3601776"/>
          </a:xfrm>
        </p:spPr>
        <p:txBody>
          <a:bodyPr bIns="0">
            <a:normAutofit/>
          </a:bodyPr>
          <a:lstStyle>
            <a:lvl1pPr marL="0" indent="0">
              <a:buNone/>
              <a:defRPr sz="1600" b="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48129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Lainaus">
    <p:bg>
      <p:bgPr>
        <a:solidFill>
          <a:schemeClr val="tx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C23E018D-28CE-43C5-B8B0-378E818075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300622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Lainaus 2">
    <p:bg>
      <p:bgPr>
        <a:solidFill>
          <a:schemeClr val="accent3"/>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102" name="Kuva 101">
            <a:extLst>
              <a:ext uri="{FF2B5EF4-FFF2-40B4-BE49-F238E27FC236}">
                <a16:creationId xmlns:a16="http://schemas.microsoft.com/office/drawing/2014/main" id="{AD593AE4-F009-4670-A00D-FE70E255BC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0051310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Lainaus 3">
    <p:bg>
      <p:bgPr>
        <a:solidFill>
          <a:schemeClr val="accent6"/>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3" name="Kuva 52">
            <a:extLst>
              <a:ext uri="{FF2B5EF4-FFF2-40B4-BE49-F238E27FC236}">
                <a16:creationId xmlns:a16="http://schemas.microsoft.com/office/drawing/2014/main" id="{9172793D-AC5E-4116-A505-F56C8A4BE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28090816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Lainaus 4">
    <p:bg>
      <p:bgPr>
        <a:solidFill>
          <a:schemeClr val="accent5"/>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46250" y="2036763"/>
            <a:ext cx="8298000" cy="2790306"/>
          </a:xfrm>
        </p:spPr>
        <p:txBody>
          <a:bodyPr anchor="ctr"/>
          <a:lstStyle>
            <a:lvl1pPr algn="l">
              <a:lnSpc>
                <a:spcPct val="100000"/>
              </a:lnSpc>
              <a:defRPr sz="3000">
                <a:solidFill>
                  <a:schemeClr val="bg1"/>
                </a:solidFill>
              </a:defRPr>
            </a:lvl1pPr>
          </a:lstStyle>
          <a:p>
            <a:r>
              <a:rPr lang="fi-FI"/>
              <a:t>Muokkaa ots. perustyyl.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pic>
        <p:nvPicPr>
          <p:cNvPr id="52" name="Kuva 51">
            <a:extLst>
              <a:ext uri="{FF2B5EF4-FFF2-40B4-BE49-F238E27FC236}">
                <a16:creationId xmlns:a16="http://schemas.microsoft.com/office/drawing/2014/main" id="{9F32C795-722B-443A-9BDF-1FCD2E9DA2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black">
          <a:xfrm>
            <a:off x="10411200" y="5533200"/>
            <a:ext cx="1778158" cy="1332000"/>
          </a:xfrm>
          <a:prstGeom prst="rect">
            <a:avLst/>
          </a:prstGeom>
        </p:spPr>
      </p:pic>
    </p:spTree>
    <p:extLst>
      <p:ext uri="{BB962C8B-B14F-4D97-AF65-F5344CB8AC3E}">
        <p14:creationId xmlns:p14="http://schemas.microsoft.com/office/powerpoint/2010/main" val="3750680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E17326-2570-491B-8862-26E0B2C7E27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F53C4BAA-863D-4C2B-A49E-6787B479BC66}"/>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35586A4B-B0D1-45E1-8161-745750AC3F01}"/>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F7F02EBB-2840-4B98-91F4-0BA5D03463F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ED015DB-8E17-4D1B-B989-6CC39D597F13}"/>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814742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16D71F7-7B46-4998-9D4A-96B1357F2535}"/>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A0AFE91-F0AE-4F4E-8AB4-2FFCE4AE4C34}"/>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4" name="Alatunnisteen paikkamerkki 3">
            <a:extLst>
              <a:ext uri="{FF2B5EF4-FFF2-40B4-BE49-F238E27FC236}">
                <a16:creationId xmlns:a16="http://schemas.microsoft.com/office/drawing/2014/main" id="{FCA9EF4D-E262-4CAF-9228-D048DEA18A0B}"/>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95961130-5A16-4348-8FFD-870010FF9354}"/>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163519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0539355-C800-4593-86D9-17ADB80250E1}"/>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3" name="Alatunnisteen paikkamerkki 2">
            <a:extLst>
              <a:ext uri="{FF2B5EF4-FFF2-40B4-BE49-F238E27FC236}">
                <a16:creationId xmlns:a16="http://schemas.microsoft.com/office/drawing/2014/main" id="{33E3A70F-7960-4ADF-AB46-B19FD9A82289}"/>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5B95B99D-6028-4A07-8A8A-A0DE4581037F}"/>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13753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Kaksi sisältökohdetta">
    <p:spTree>
      <p:nvGrpSpPr>
        <p:cNvPr id="1" name=""/>
        <p:cNvGrpSpPr/>
        <p:nvPr/>
      </p:nvGrpSpPr>
      <p:grpSpPr>
        <a:xfrm>
          <a:off x="0" y="0"/>
          <a:ext cx="0" cy="0"/>
          <a:chOff x="0" y="0"/>
          <a:chExt cx="0" cy="0"/>
        </a:xfrm>
      </p:grpSpPr>
      <p:sp>
        <p:nvSpPr>
          <p:cNvPr id="5" name="Päivämäärän paikkamerkki 4">
            <a:extLst>
              <a:ext uri="{FF2B5EF4-FFF2-40B4-BE49-F238E27FC236}">
                <a16:creationId xmlns:a16="http://schemas.microsoft.com/office/drawing/2014/main" id="{D87B7AEA-F2C3-4333-9E07-08F782CB9D1A}"/>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6" name="Alatunnisteen paikkamerkki 5">
            <a:extLst>
              <a:ext uri="{FF2B5EF4-FFF2-40B4-BE49-F238E27FC236}">
                <a16:creationId xmlns:a16="http://schemas.microsoft.com/office/drawing/2014/main" id="{CA6955E6-AF27-45E9-8CE1-AE512FCF387E}"/>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EBDAAF6-7DEF-4073-A13E-8D0D83680371}"/>
              </a:ext>
            </a:extLst>
          </p:cNvPr>
          <p:cNvSpPr>
            <a:spLocks noGrp="1"/>
          </p:cNvSpPr>
          <p:nvPr>
            <p:ph type="sldNum" sz="quarter" idx="12"/>
          </p:nvPr>
        </p:nvSpPr>
        <p:spPr/>
        <p:txBody>
          <a:bodyPr/>
          <a:lstStyle/>
          <a:p>
            <a:fld id="{F01552E5-F27A-4309-8F6A-42878645B083}" type="slidenum">
              <a:rPr lang="fi-FI" smtClean="0"/>
              <a:t>‹#›</a:t>
            </a:fld>
            <a:endParaRPr lang="fi-FI"/>
          </a:p>
        </p:txBody>
      </p:sp>
      <p:sp>
        <p:nvSpPr>
          <p:cNvPr id="9" name="Otsikko 8">
            <a:extLst>
              <a:ext uri="{FF2B5EF4-FFF2-40B4-BE49-F238E27FC236}">
                <a16:creationId xmlns:a16="http://schemas.microsoft.com/office/drawing/2014/main" id="{576A1BE5-DCEF-4406-83F6-CB52BA0F91F7}"/>
              </a:ext>
            </a:extLst>
          </p:cNvPr>
          <p:cNvSpPr>
            <a:spLocks noGrp="1"/>
          </p:cNvSpPr>
          <p:nvPr>
            <p:ph type="title"/>
          </p:nvPr>
        </p:nvSpPr>
        <p:spPr/>
        <p:txBody>
          <a:bodyPr/>
          <a:lstStyle/>
          <a:p>
            <a:r>
              <a:rPr lang="fi-FI"/>
              <a:t>Muokkaa ots. perustyyl. napsautt.</a:t>
            </a:r>
          </a:p>
        </p:txBody>
      </p:sp>
      <p:sp>
        <p:nvSpPr>
          <p:cNvPr id="10" name="Sisällön paikkamerkki 2">
            <a:extLst>
              <a:ext uri="{FF2B5EF4-FFF2-40B4-BE49-F238E27FC236}">
                <a16:creationId xmlns:a16="http://schemas.microsoft.com/office/drawing/2014/main" id="{32CA24E3-3C18-43E5-BD83-88F3B524B38E}"/>
              </a:ext>
            </a:extLst>
          </p:cNvPr>
          <p:cNvSpPr>
            <a:spLocks noGrp="1"/>
          </p:cNvSpPr>
          <p:nvPr>
            <p:ph idx="13"/>
          </p:nvPr>
        </p:nvSpPr>
        <p:spPr>
          <a:xfrm>
            <a:off x="1764000"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1" name="Sisällön paikkamerkki 2">
            <a:extLst>
              <a:ext uri="{FF2B5EF4-FFF2-40B4-BE49-F238E27FC236}">
                <a16:creationId xmlns:a16="http://schemas.microsoft.com/office/drawing/2014/main" id="{7CDE0A28-B3C8-457F-8588-D72F44D5F492}"/>
              </a:ext>
            </a:extLst>
          </p:cNvPr>
          <p:cNvSpPr>
            <a:spLocks noGrp="1"/>
          </p:cNvSpPr>
          <p:nvPr>
            <p:ph idx="14"/>
          </p:nvPr>
        </p:nvSpPr>
        <p:spPr>
          <a:xfrm>
            <a:off x="6113389" y="2592000"/>
            <a:ext cx="3816000" cy="295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Tree>
    <p:extLst>
      <p:ext uri="{BB962C8B-B14F-4D97-AF65-F5344CB8AC3E}">
        <p14:creationId xmlns:p14="http://schemas.microsoft.com/office/powerpoint/2010/main" val="3111034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383615"/>
            <a:ext cx="8298000" cy="3276358"/>
          </a:xfrm>
        </p:spPr>
        <p:txBody>
          <a:bodyPr anchor="b"/>
          <a:lstStyle>
            <a:lvl1pPr algn="l">
              <a:lnSpc>
                <a:spcPts val="7000"/>
              </a:lnSpc>
              <a:defRPr sz="6600"/>
            </a:lvl1pPr>
          </a:lstStyle>
          <a:p>
            <a:r>
              <a:rPr lang="fi-FI"/>
              <a:t>Muokkaa ots. perustyyl. napsautt.</a:t>
            </a:r>
            <a:endParaRPr lang="fi-FI" dirty="0"/>
          </a:p>
        </p:txBody>
      </p:sp>
      <p:sp>
        <p:nvSpPr>
          <p:cNvPr id="3" name="Alaotsikko 2">
            <a:extLst>
              <a:ext uri="{FF2B5EF4-FFF2-40B4-BE49-F238E27FC236}">
                <a16:creationId xmlns:a16="http://schemas.microsoft.com/office/drawing/2014/main" id="{0E3655F2-74A0-44C6-84AD-1DE95F363BF0}"/>
              </a:ext>
            </a:extLst>
          </p:cNvPr>
          <p:cNvSpPr>
            <a:spLocks noGrp="1"/>
          </p:cNvSpPr>
          <p:nvPr>
            <p:ph type="subTitle" idx="1"/>
          </p:nvPr>
        </p:nvSpPr>
        <p:spPr>
          <a:xfrm>
            <a:off x="1764000" y="4740322"/>
            <a:ext cx="8298000" cy="801641"/>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62705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ekstidia">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3833813" y="2559050"/>
            <a:ext cx="6227762"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3833999" y="4110549"/>
            <a:ext cx="622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3834000" y="4455775"/>
            <a:ext cx="6227762"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95523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ksti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53" name="Tekstin paikkamerkki 52">
            <a:extLst>
              <a:ext uri="{FF2B5EF4-FFF2-40B4-BE49-F238E27FC236}">
                <a16:creationId xmlns:a16="http://schemas.microsoft.com/office/drawing/2014/main" id="{50003CAA-DFF5-4EBE-94A8-1A2B76DBB83D}"/>
              </a:ext>
            </a:extLst>
          </p:cNvPr>
          <p:cNvSpPr>
            <a:spLocks noGrp="1"/>
          </p:cNvSpPr>
          <p:nvPr>
            <p:ph type="body" sz="quarter" idx="13"/>
          </p:nvPr>
        </p:nvSpPr>
        <p:spPr>
          <a:xfrm>
            <a:off x="1764000" y="2559050"/>
            <a:ext cx="8298000" cy="1476000"/>
          </a:xfrm>
        </p:spPr>
        <p:txBody>
          <a:bodyPr bIns="0">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a:t>Muokkaa tekstin perustyylejä napsauttamalla</a:t>
            </a:r>
          </a:p>
        </p:txBody>
      </p:sp>
      <p:sp>
        <p:nvSpPr>
          <p:cNvPr id="56" name="Alaotsikko 2">
            <a:extLst>
              <a:ext uri="{FF2B5EF4-FFF2-40B4-BE49-F238E27FC236}">
                <a16:creationId xmlns:a16="http://schemas.microsoft.com/office/drawing/2014/main" id="{43C44EA4-36A4-4BAF-A7BB-834E53EF19B2}"/>
              </a:ext>
            </a:extLst>
          </p:cNvPr>
          <p:cNvSpPr>
            <a:spLocks noGrp="1"/>
          </p:cNvSpPr>
          <p:nvPr>
            <p:ph type="subTitle" idx="1"/>
          </p:nvPr>
        </p:nvSpPr>
        <p:spPr>
          <a:xfrm>
            <a:off x="1764000" y="4110549"/>
            <a:ext cx="8298000" cy="375591"/>
          </a:xfrm>
        </p:spPr>
        <p:txBody>
          <a:bodyPr anchor="b">
            <a:normAutofit/>
          </a:bodyPr>
          <a:lstStyle>
            <a:lvl1pPr marL="0" indent="0" algn="l">
              <a:buNone/>
              <a:defRPr sz="20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sp>
        <p:nvSpPr>
          <p:cNvPr id="54" name="Tekstin paikkamerkki 52">
            <a:extLst>
              <a:ext uri="{FF2B5EF4-FFF2-40B4-BE49-F238E27FC236}">
                <a16:creationId xmlns:a16="http://schemas.microsoft.com/office/drawing/2014/main" id="{803DCDF3-185F-43EC-9FED-B91BE71BA920}"/>
              </a:ext>
            </a:extLst>
          </p:cNvPr>
          <p:cNvSpPr>
            <a:spLocks noGrp="1"/>
          </p:cNvSpPr>
          <p:nvPr>
            <p:ph type="body" sz="quarter" idx="14" hasCustomPrompt="1"/>
          </p:nvPr>
        </p:nvSpPr>
        <p:spPr>
          <a:xfrm>
            <a:off x="1764000" y="4455775"/>
            <a:ext cx="8298000" cy="1080000"/>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fi-FI" dirty="0"/>
              <a:t>Muokkaa testin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61762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kstidia 3">
    <p:spTree>
      <p:nvGrpSpPr>
        <p:cNvPr id="1" name=""/>
        <p:cNvGrpSpPr/>
        <p:nvPr/>
      </p:nvGrpSpPr>
      <p:grpSpPr>
        <a:xfrm>
          <a:off x="0" y="0"/>
          <a:ext cx="0" cy="0"/>
          <a:chOff x="0" y="0"/>
          <a:chExt cx="0" cy="0"/>
        </a:xfrm>
      </p:grpSpPr>
      <p:pic>
        <p:nvPicPr>
          <p:cNvPr id="9" name="Kuva 8" descr="Kuva, joka sisältää kohteen piirtäminen&#10;&#10;Kuvaus luotu automaattisesti">
            <a:extLst>
              <a:ext uri="{FF2B5EF4-FFF2-40B4-BE49-F238E27FC236}">
                <a16:creationId xmlns:a16="http://schemas.microsoft.com/office/drawing/2014/main" id="{7EFFB0AC-A6B5-49E9-84B1-AEDB4F6FE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5183"/>
            <a:ext cx="3636000" cy="5026619"/>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3834000" y="1548000"/>
            <a:ext cx="622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3833813" y="2587625"/>
            <a:ext cx="6221412"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1599780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kstidia 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A5DBF8-7CC4-4986-B10B-16326F7E4237}"/>
              </a:ext>
            </a:extLst>
          </p:cNvPr>
          <p:cNvSpPr>
            <a:spLocks noGrp="1"/>
          </p:cNvSpPr>
          <p:nvPr>
            <p:ph type="ctrTitle"/>
          </p:nvPr>
        </p:nvSpPr>
        <p:spPr>
          <a:xfrm>
            <a:off x="1764000" y="1548000"/>
            <a:ext cx="8298000" cy="900000"/>
          </a:xfrm>
        </p:spPr>
        <p:txBody>
          <a:bodyPr anchor="b"/>
          <a:lstStyle>
            <a:lvl1pPr algn="l">
              <a:lnSpc>
                <a:spcPct val="100000"/>
              </a:lnSpc>
              <a:defRPr sz="2800"/>
            </a:lvl1pPr>
          </a:lstStyle>
          <a:p>
            <a:r>
              <a:rPr lang="fi-FI"/>
              <a:t>Muokkaa ots. perustyyl. napsautt.</a:t>
            </a:r>
            <a:endParaRPr lang="fi-FI" dirty="0"/>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1764000" y="2587625"/>
            <a:ext cx="8298000" cy="2909888"/>
          </a:xfrm>
        </p:spPr>
        <p:txBody>
          <a:bodyPr>
            <a:normAutofit/>
          </a:bodyPr>
          <a:lstStyle>
            <a:lvl1pPr>
              <a:spcAft>
                <a:spcPts val="1600"/>
              </a:spcAft>
              <a:defRPr sz="2000" b="1"/>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2822036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uoliotsikko">
    <p:spTree>
      <p:nvGrpSpPr>
        <p:cNvPr id="1" name=""/>
        <p:cNvGrpSpPr/>
        <p:nvPr/>
      </p:nvGrpSpPr>
      <p:grpSpPr>
        <a:xfrm>
          <a:off x="0" y="0"/>
          <a:ext cx="0" cy="0"/>
          <a:chOff x="0" y="0"/>
          <a:chExt cx="0" cy="0"/>
        </a:xfrm>
      </p:grpSpPr>
      <p:pic>
        <p:nvPicPr>
          <p:cNvPr id="53" name="Kuva 52" descr="Kuva, joka sisältää kohteen piirtäminen&#10;&#10;Kuvaus luotu automaattisesti">
            <a:extLst>
              <a:ext uri="{FF2B5EF4-FFF2-40B4-BE49-F238E27FC236}">
                <a16:creationId xmlns:a16="http://schemas.microsoft.com/office/drawing/2014/main" id="{2141F0D0-0FEA-4058-9143-828F1654926A}"/>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837062" y="1269000"/>
            <a:ext cx="3672000" cy="4844452"/>
          </a:xfrm>
          <a:prstGeom prst="rect">
            <a:avLst/>
          </a:prstGeom>
        </p:spPr>
      </p:pic>
      <p:sp>
        <p:nvSpPr>
          <p:cNvPr id="2" name="Otsikko 1">
            <a:extLst>
              <a:ext uri="{FF2B5EF4-FFF2-40B4-BE49-F238E27FC236}">
                <a16:creationId xmlns:a16="http://schemas.microsoft.com/office/drawing/2014/main" id="{B7A5DBF8-7CC4-4986-B10B-16326F7E4237}"/>
              </a:ext>
            </a:extLst>
          </p:cNvPr>
          <p:cNvSpPr>
            <a:spLocks noGrp="1"/>
          </p:cNvSpPr>
          <p:nvPr>
            <p:ph type="ctrTitle" hasCustomPrompt="1"/>
          </p:nvPr>
        </p:nvSpPr>
        <p:spPr>
          <a:xfrm>
            <a:off x="751422" y="2036763"/>
            <a:ext cx="3904578" cy="3130550"/>
          </a:xfrm>
        </p:spPr>
        <p:txBody>
          <a:bodyPr anchor="ctr"/>
          <a:lstStyle>
            <a:lvl1pPr algn="l">
              <a:lnSpc>
                <a:spcPts val="4800"/>
              </a:lnSpc>
              <a:defRPr sz="5400"/>
            </a:lvl1pPr>
          </a:lstStyle>
          <a:p>
            <a:r>
              <a:rPr lang="fi-FI" dirty="0"/>
              <a:t>Lisää otsikko</a:t>
            </a:r>
          </a:p>
        </p:txBody>
      </p:sp>
      <p:sp>
        <p:nvSpPr>
          <p:cNvPr id="8" name="Tekstin paikkamerkki 7">
            <a:extLst>
              <a:ext uri="{FF2B5EF4-FFF2-40B4-BE49-F238E27FC236}">
                <a16:creationId xmlns:a16="http://schemas.microsoft.com/office/drawing/2014/main" id="{AD42E722-229E-4D11-A9F1-5F5E28AF6B69}"/>
              </a:ext>
            </a:extLst>
          </p:cNvPr>
          <p:cNvSpPr>
            <a:spLocks noGrp="1"/>
          </p:cNvSpPr>
          <p:nvPr>
            <p:ph type="body" sz="quarter" idx="14"/>
          </p:nvPr>
        </p:nvSpPr>
        <p:spPr>
          <a:xfrm>
            <a:off x="7620543" y="2536825"/>
            <a:ext cx="4194000" cy="2630488"/>
          </a:xfrm>
        </p:spPr>
        <p:txBody>
          <a:bodyPr>
            <a:normAutofit/>
          </a:bodyPr>
          <a:lstStyle>
            <a:lvl1pPr marL="0" indent="0">
              <a:spcAft>
                <a:spcPts val="1600"/>
              </a:spcAft>
              <a:buNone/>
              <a:defRPr sz="1600" b="0"/>
            </a:lvl1pPr>
            <a:lvl2pPr>
              <a:spcAft>
                <a:spcPts val="1600"/>
              </a:spcAft>
              <a:defRPr sz="2000" b="1"/>
            </a:lvl2pPr>
            <a:lvl3pPr>
              <a:spcAft>
                <a:spcPts val="1600"/>
              </a:spcAft>
              <a:defRPr sz="2000" b="1"/>
            </a:lvl3pPr>
            <a:lvl4pPr>
              <a:spcAft>
                <a:spcPts val="1600"/>
              </a:spcAft>
              <a:defRPr sz="2000" b="1"/>
            </a:lvl4pPr>
            <a:lvl5pPr>
              <a:spcAft>
                <a:spcPts val="1600"/>
              </a:spcAft>
              <a:defRPr sz="2000" b="1"/>
            </a:lvl5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DCA1BB4-4746-4C73-8D54-6625F4606A5E}"/>
              </a:ext>
            </a:extLst>
          </p:cNvPr>
          <p:cNvSpPr>
            <a:spLocks noGrp="1"/>
          </p:cNvSpPr>
          <p:nvPr>
            <p:ph type="dt" sz="half" idx="10"/>
          </p:nvPr>
        </p:nvSpPr>
        <p:spPr/>
        <p:txBody>
          <a:body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6FFBDF15-CBC5-4C29-B443-C4840B8514F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9D176EF-CE36-4E49-9790-628C9403972B}"/>
              </a:ext>
            </a:extLst>
          </p:cNvPr>
          <p:cNvSpPr>
            <a:spLocks noGrp="1"/>
          </p:cNvSpPr>
          <p:nvPr>
            <p:ph type="sldNum" sz="quarter" idx="12"/>
          </p:nvPr>
        </p:nvSpPr>
        <p:spPr/>
        <p:txBody>
          <a:bodyPr/>
          <a:lstStyle/>
          <a:p>
            <a:fld id="{F01552E5-F27A-4309-8F6A-42878645B083}" type="slidenum">
              <a:rPr lang="fi-FI" smtClean="0"/>
              <a:t>‹#›</a:t>
            </a:fld>
            <a:endParaRPr lang="fi-FI"/>
          </a:p>
        </p:txBody>
      </p:sp>
    </p:spTree>
    <p:extLst>
      <p:ext uri="{BB962C8B-B14F-4D97-AF65-F5344CB8AC3E}">
        <p14:creationId xmlns:p14="http://schemas.microsoft.com/office/powerpoint/2010/main" val="394395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92EF62F-D49B-4A44-92B5-38DF0E46D841}"/>
              </a:ext>
            </a:extLst>
          </p:cNvPr>
          <p:cNvSpPr>
            <a:spLocks noGrp="1"/>
          </p:cNvSpPr>
          <p:nvPr>
            <p:ph type="title"/>
          </p:nvPr>
        </p:nvSpPr>
        <p:spPr>
          <a:xfrm>
            <a:off x="1764000" y="1548000"/>
            <a:ext cx="8298000" cy="900000"/>
          </a:xfrm>
          <a:prstGeom prst="rect">
            <a:avLst/>
          </a:prstGeom>
        </p:spPr>
        <p:txBody>
          <a:bodyPr vert="horz" lIns="0" tIns="0" rIns="0" bIns="45720" rtlCol="0" anchor="b">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8D489960-CB8D-4F48-B4C6-33518F04E42D}"/>
              </a:ext>
            </a:extLst>
          </p:cNvPr>
          <p:cNvSpPr>
            <a:spLocks noGrp="1"/>
          </p:cNvSpPr>
          <p:nvPr>
            <p:ph type="body" idx="1"/>
          </p:nvPr>
        </p:nvSpPr>
        <p:spPr>
          <a:xfrm>
            <a:off x="1764000" y="2592000"/>
            <a:ext cx="8298000" cy="2880000"/>
          </a:xfrm>
          <a:prstGeom prst="rect">
            <a:avLst/>
          </a:prstGeom>
        </p:spPr>
        <p:txBody>
          <a:bodyPr vert="horz" lIns="0" tIns="0" rIns="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p:txBody>
      </p:sp>
      <p:sp>
        <p:nvSpPr>
          <p:cNvPr id="4" name="Päivämäärän paikkamerkki 3">
            <a:extLst>
              <a:ext uri="{FF2B5EF4-FFF2-40B4-BE49-F238E27FC236}">
                <a16:creationId xmlns:a16="http://schemas.microsoft.com/office/drawing/2014/main" id="{90E7348C-6486-4251-801A-85B0E848DBE2}"/>
              </a:ext>
            </a:extLst>
          </p:cNvPr>
          <p:cNvSpPr>
            <a:spLocks noGrp="1"/>
          </p:cNvSpPr>
          <p:nvPr>
            <p:ph type="dt" sz="half" idx="2"/>
          </p:nvPr>
        </p:nvSpPr>
        <p:spPr>
          <a:xfrm>
            <a:off x="360000" y="6597000"/>
            <a:ext cx="1404000" cy="252000"/>
          </a:xfrm>
          <a:prstGeom prst="rect">
            <a:avLst/>
          </a:prstGeom>
        </p:spPr>
        <p:txBody>
          <a:bodyPr vert="horz" lIns="0" tIns="45720" rIns="91440" bIns="45720" rtlCol="0" anchor="ctr"/>
          <a:lstStyle>
            <a:lvl1pPr algn="l">
              <a:defRPr sz="1200">
                <a:noFill/>
              </a:defRPr>
            </a:lvl1pPr>
          </a:lstStyle>
          <a:p>
            <a:fld id="{6DC6F5ED-C14C-4DA4-AA51-40B6CDE4D00F}" type="datetimeFigureOut">
              <a:rPr lang="fi-FI" smtClean="0"/>
              <a:t>9.2.2026</a:t>
            </a:fld>
            <a:endParaRPr lang="fi-FI"/>
          </a:p>
        </p:txBody>
      </p:sp>
      <p:sp>
        <p:nvSpPr>
          <p:cNvPr id="5" name="Alatunnisteen paikkamerkki 4">
            <a:extLst>
              <a:ext uri="{FF2B5EF4-FFF2-40B4-BE49-F238E27FC236}">
                <a16:creationId xmlns:a16="http://schemas.microsoft.com/office/drawing/2014/main" id="{E21CDB72-9EDA-48DC-98AB-E1016A1D9D74}"/>
              </a:ext>
            </a:extLst>
          </p:cNvPr>
          <p:cNvSpPr>
            <a:spLocks noGrp="1"/>
          </p:cNvSpPr>
          <p:nvPr>
            <p:ph type="ftr" sz="quarter" idx="3"/>
          </p:nvPr>
        </p:nvSpPr>
        <p:spPr>
          <a:xfrm>
            <a:off x="2124000" y="6597000"/>
            <a:ext cx="4114800" cy="252000"/>
          </a:xfrm>
          <a:prstGeom prst="rect">
            <a:avLst/>
          </a:prstGeom>
        </p:spPr>
        <p:txBody>
          <a:bodyPr vert="horz" lIns="0" tIns="45720" rIns="91440" bIns="45720" rtlCol="0" anchor="ctr"/>
          <a:lstStyle>
            <a:lvl1pPr algn="l">
              <a:defRPr sz="1200">
                <a:noFill/>
              </a:defRPr>
            </a:lvl1pPr>
          </a:lstStyle>
          <a:p>
            <a:endParaRPr lang="fi-FI"/>
          </a:p>
        </p:txBody>
      </p:sp>
      <p:sp>
        <p:nvSpPr>
          <p:cNvPr id="6" name="Dian numeron paikkamerkki 5">
            <a:extLst>
              <a:ext uri="{FF2B5EF4-FFF2-40B4-BE49-F238E27FC236}">
                <a16:creationId xmlns:a16="http://schemas.microsoft.com/office/drawing/2014/main" id="{0E5A9A56-7B18-44D6-99B0-B87596D5F757}"/>
              </a:ext>
            </a:extLst>
          </p:cNvPr>
          <p:cNvSpPr>
            <a:spLocks noGrp="1"/>
          </p:cNvSpPr>
          <p:nvPr>
            <p:ph type="sldNum" sz="quarter" idx="4"/>
          </p:nvPr>
        </p:nvSpPr>
        <p:spPr>
          <a:xfrm>
            <a:off x="11057032" y="260412"/>
            <a:ext cx="807300" cy="365125"/>
          </a:xfrm>
          <a:prstGeom prst="rect">
            <a:avLst/>
          </a:prstGeom>
        </p:spPr>
        <p:txBody>
          <a:bodyPr vert="horz" lIns="91440" tIns="45720" rIns="91440" bIns="45720" rtlCol="0" anchor="ctr"/>
          <a:lstStyle>
            <a:lvl1pPr algn="r">
              <a:defRPr sz="1200">
                <a:noFill/>
              </a:defRPr>
            </a:lvl1pPr>
          </a:lstStyle>
          <a:p>
            <a:fld id="{F01552E5-F27A-4309-8F6A-42878645B083}" type="slidenum">
              <a:rPr lang="fi-FI" smtClean="0"/>
              <a:t>‹#›</a:t>
            </a:fld>
            <a:endParaRPr lang="fi-FI"/>
          </a:p>
        </p:txBody>
      </p:sp>
      <p:pic>
        <p:nvPicPr>
          <p:cNvPr id="60" name="Kuva 59">
            <a:extLst>
              <a:ext uri="{FF2B5EF4-FFF2-40B4-BE49-F238E27FC236}">
                <a16:creationId xmlns:a16="http://schemas.microsoft.com/office/drawing/2014/main" id="{37A535CD-8113-4A51-8B3F-7B541E72EAD4}"/>
              </a:ext>
            </a:extLst>
          </p:cNvPr>
          <p:cNvPicPr>
            <a:picLocks noChangeAspect="1"/>
          </p:cNvPicPr>
          <p:nvPr/>
        </p:nvPicPr>
        <p:blipFill>
          <a:blip r:embed="rId2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410310" y="5532240"/>
            <a:ext cx="1778164" cy="1332000"/>
          </a:xfrm>
          <a:prstGeom prst="rect">
            <a:avLst/>
          </a:prstGeom>
        </p:spPr>
      </p:pic>
    </p:spTree>
    <p:extLst>
      <p:ext uri="{BB962C8B-B14F-4D97-AF65-F5344CB8AC3E}">
        <p14:creationId xmlns:p14="http://schemas.microsoft.com/office/powerpoint/2010/main" val="225562467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 id="2147483732" r:id="rId16"/>
    <p:sldLayoutId id="2147483733" r:id="rId17"/>
    <p:sldLayoutId id="2147483734" r:id="rId18"/>
    <p:sldLayoutId id="2147483735" r:id="rId19"/>
    <p:sldLayoutId id="2147483736" r:id="rId20"/>
    <p:sldLayoutId id="2147483737" r:id="rId21"/>
  </p:sldLayoutIdLst>
  <p:txStyles>
    <p:titleStyle>
      <a:lvl1pPr algn="l" defTabSz="914400" rtl="0" eaLnBrk="1" latinLnBrk="0" hangingPunct="1">
        <a:lnSpc>
          <a:spcPct val="100000"/>
        </a:lnSpc>
        <a:spcBef>
          <a:spcPct val="0"/>
        </a:spcBef>
        <a:buNone/>
        <a:defRPr sz="2800" b="1" kern="1200">
          <a:solidFill>
            <a:schemeClr val="tx2"/>
          </a:solidFill>
          <a:latin typeface="+mj-lt"/>
          <a:ea typeface="+mj-ea"/>
          <a:cs typeface="+mj-cs"/>
        </a:defRPr>
      </a:lvl1pPr>
    </p:titleStyle>
    <p:bodyStyle>
      <a:lvl1pPr marL="108000" indent="-108000" algn="l" defTabSz="914400" rtl="0" eaLnBrk="1" latinLnBrk="0" hangingPunct="1">
        <a:lnSpc>
          <a:spcPct val="100000"/>
        </a:lnSpc>
        <a:spcBef>
          <a:spcPts val="0"/>
        </a:spcBef>
        <a:buFont typeface="Arial" panose="020B0604020202020204" pitchFamily="34" charset="0"/>
        <a:buChar char="-"/>
        <a:defRPr sz="2000" b="1" kern="1200">
          <a:solidFill>
            <a:schemeClr val="tx1"/>
          </a:solidFill>
          <a:latin typeface="+mn-lt"/>
          <a:ea typeface="+mn-ea"/>
          <a:cs typeface="+mn-cs"/>
        </a:defRPr>
      </a:lvl1pPr>
      <a:lvl2pPr marL="216000" indent="-108000" algn="l" defTabSz="914400" rtl="0" eaLnBrk="1" latinLnBrk="0" hangingPunct="1">
        <a:lnSpc>
          <a:spcPct val="100000"/>
        </a:lnSpc>
        <a:spcBef>
          <a:spcPts val="0"/>
        </a:spcBef>
        <a:buFont typeface="Arial" panose="020B0604020202020204" pitchFamily="34" charset="0"/>
        <a:buChar char="-"/>
        <a:defRPr sz="2000" b="0" kern="1200">
          <a:solidFill>
            <a:schemeClr val="tx1"/>
          </a:solidFill>
          <a:latin typeface="+mn-lt"/>
          <a:ea typeface="+mn-ea"/>
          <a:cs typeface="+mn-cs"/>
        </a:defRPr>
      </a:lvl2pPr>
      <a:lvl3pPr marL="432000" indent="-108000" algn="l" defTabSz="914400" rtl="0" eaLnBrk="1" latinLnBrk="0" hangingPunct="1">
        <a:lnSpc>
          <a:spcPct val="100000"/>
        </a:lnSpc>
        <a:spcBef>
          <a:spcPts val="0"/>
        </a:spcBef>
        <a:buFont typeface="Arial" panose="020B0604020202020204" pitchFamily="34" charset="0"/>
        <a:buChar char="-"/>
        <a:defRPr sz="1800" b="0" kern="1200">
          <a:solidFill>
            <a:schemeClr val="tx1"/>
          </a:solidFill>
          <a:latin typeface="+mn-lt"/>
          <a:ea typeface="+mn-ea"/>
          <a:cs typeface="+mn-cs"/>
        </a:defRPr>
      </a:lvl3pPr>
      <a:lvl4pPr marL="64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4pPr>
      <a:lvl5pPr marL="864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5pPr>
      <a:lvl6pPr marL="1080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6pPr>
      <a:lvl7pPr marL="1296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7pPr>
      <a:lvl8pPr marL="1512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8pPr>
      <a:lvl9pPr marL="1728000" indent="-108000" algn="l" defTabSz="914400" rtl="0" eaLnBrk="1" latinLnBrk="0" hangingPunct="1">
        <a:lnSpc>
          <a:spcPct val="100000"/>
        </a:lnSpc>
        <a:spcBef>
          <a:spcPts val="0"/>
        </a:spcBef>
        <a:buFont typeface="Arial" panose="020B0604020202020204" pitchFamily="34" charset="0"/>
        <a:buChar char="-"/>
        <a:defRPr sz="1600" b="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226">
          <p15:clr>
            <a:srgbClr val="F26B43"/>
          </p15:clr>
        </p15:guide>
        <p15:guide id="4" orient="horz" pos="232">
          <p15:clr>
            <a:srgbClr val="F26B43"/>
          </p15:clr>
        </p15:guide>
        <p15:guide id="5" orient="horz" pos="4090">
          <p15:clr>
            <a:srgbClr val="F26B43"/>
          </p15:clr>
        </p15:guide>
        <p15:guide id="6" pos="7444">
          <p15:clr>
            <a:srgbClr val="F26B43"/>
          </p15:clr>
        </p15:guide>
        <p15:guide id="7" orient="horz" pos="1283">
          <p15:clr>
            <a:srgbClr val="F26B43"/>
          </p15:clr>
        </p15:guide>
        <p15:guide id="8" orient="horz" pos="3255">
          <p15:clr>
            <a:srgbClr val="F26B43"/>
          </p15:clr>
        </p15:guide>
        <p15:guide id="9" orient="horz" pos="3491">
          <p15:clr>
            <a:srgbClr val="F26B43"/>
          </p15:clr>
        </p15:guide>
        <p15:guide id="10" pos="1100">
          <p15:clr>
            <a:srgbClr val="F26B43"/>
          </p15:clr>
        </p15:guide>
        <p15:guide id="11" pos="1327">
          <p15:clr>
            <a:srgbClr val="F26B43"/>
          </p15:clr>
        </p15:guide>
        <p15:guide id="12" pos="2199">
          <p15:clr>
            <a:srgbClr val="F26B43"/>
          </p15:clr>
        </p15:guide>
        <p15:guide id="13" pos="2426">
          <p15:clr>
            <a:srgbClr val="F26B43"/>
          </p15:clr>
        </p15:guide>
        <p15:guide id="14" pos="3273">
          <p15:clr>
            <a:srgbClr val="F26B43"/>
          </p15:clr>
        </p15:guide>
        <p15:guide id="15" pos="3517">
          <p15:clr>
            <a:srgbClr val="F26B43"/>
          </p15:clr>
        </p15:guide>
        <p15:guide id="16" pos="6334">
          <p15:clr>
            <a:srgbClr val="F26B43"/>
          </p15:clr>
        </p15:guide>
        <p15:guide id="17" pos="656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www.festivals.fi/" TargetMode="External"/><Relationship Id="rId2" Type="http://schemas.openxmlformats.org/officeDocument/2006/relationships/notesSlide" Target="../notesSlides/notesSlide1.xml"/><Relationship Id="rId1" Type="http://schemas.openxmlformats.org/officeDocument/2006/relationships/slideLayout" Target="../slideLayouts/slideLayout21.xml"/><Relationship Id="rId4" Type="http://schemas.openxmlformats.org/officeDocument/2006/relationships/hyperlink" Target="http://www.metsa.fi/kayntimaara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1">
            <a:extLst>
              <a:ext uri="{FF2B5EF4-FFF2-40B4-BE49-F238E27FC236}">
                <a16:creationId xmlns:a16="http://schemas.microsoft.com/office/drawing/2014/main" id="{9201FF6F-70E4-494A-AF97-7FDB53D6943F}"/>
              </a:ext>
            </a:extLst>
          </p:cNvPr>
          <p:cNvSpPr>
            <a:spLocks noGrp="1"/>
          </p:cNvSpPr>
          <p:nvPr>
            <p:ph type="title" idx="4294967295"/>
          </p:nvPr>
        </p:nvSpPr>
        <p:spPr>
          <a:xfrm>
            <a:off x="191344" y="116111"/>
            <a:ext cx="11881320" cy="360561"/>
          </a:xfrm>
        </p:spPr>
        <p:txBody>
          <a:bodyPr/>
          <a:lstStyle/>
          <a:p>
            <a:r>
              <a:rPr lang="fi-FI" sz="2400" dirty="0"/>
              <a:t>Kävijämäärät Etelä-Savon merkittävimmissä tapahtumissa ja käyntikohteissa 2010 - 2026</a:t>
            </a:r>
          </a:p>
        </p:txBody>
      </p:sp>
      <p:sp>
        <p:nvSpPr>
          <p:cNvPr id="3" name="Title 11">
            <a:extLst>
              <a:ext uri="{FF2B5EF4-FFF2-40B4-BE49-F238E27FC236}">
                <a16:creationId xmlns:a16="http://schemas.microsoft.com/office/drawing/2014/main" id="{E83E6920-F58D-4493-9EA8-3BCFC4F58594}"/>
              </a:ext>
            </a:extLst>
          </p:cNvPr>
          <p:cNvSpPr txBox="1">
            <a:spLocks/>
          </p:cNvSpPr>
          <p:nvPr/>
        </p:nvSpPr>
        <p:spPr bwMode="auto">
          <a:xfrm>
            <a:off x="119332" y="5877272"/>
            <a:ext cx="11953331" cy="9807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700" b="0" i="0" u="none" strike="noStrike" kern="1200" cap="none" spc="0" normalizeH="0" baseline="0" noProof="0" dirty="0">
                <a:ln>
                  <a:noFill/>
                </a:ln>
                <a:solidFill>
                  <a:srgbClr val="000000"/>
                </a:solidFill>
                <a:effectLst/>
                <a:uLnTx/>
                <a:uFillTx/>
                <a:latin typeface="Arial" charset="-52"/>
                <a:ea typeface="+mn-ea"/>
                <a:cs typeface="Arial" charset="-52"/>
              </a:rPr>
              <a:t>Koronapandemia vaikuttanut vuosina 2020 ja 2021 useiden kohteiden kävijämääriin eri tavoin.</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700" b="0" i="0" u="none" strike="noStrike" kern="1200" cap="none" spc="0" normalizeH="0" baseline="0" noProof="0" dirty="0">
                <a:ln>
                  <a:noFill/>
                </a:ln>
                <a:solidFill>
                  <a:srgbClr val="000000"/>
                </a:solidFill>
                <a:effectLst/>
                <a:uLnTx/>
                <a:uFillTx/>
                <a:latin typeface="Arial" charset="-52"/>
                <a:ea typeface="+mn-ea"/>
                <a:cs typeface="Arial" charset="-52"/>
              </a:rPr>
              <a:t>*) 5.2.2018 alkaen Mikkelin taidemuseon näyttelytoiminta on väliaikaisesti suljettu väistötiloihin muuton takia. Näyttelytoiminta väistötiloissa alkoi 8.6.2019. </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700" b="0" i="0" u="none" strike="noStrike" kern="1200" cap="none" spc="0" normalizeH="0" baseline="0" noProof="0" dirty="0">
                <a:ln>
                  <a:noFill/>
                </a:ln>
                <a:solidFill>
                  <a:srgbClr val="000000"/>
                </a:solidFill>
                <a:effectLst/>
                <a:uLnTx/>
                <a:uFillTx/>
                <a:latin typeface="Arial" charset="-52"/>
                <a:ea typeface="+mn-ea"/>
                <a:cs typeface="Arial" charset="-52"/>
              </a:rPr>
              <a:t>**) Mikkelin raveissa kävi v.2012 yhteensä 66 485 henkilöä, joista 52 018 Kuninkuusraveissa. (</a:t>
            </a:r>
            <a:r>
              <a:rPr kumimoji="0" lang="fi-FI" sz="700" b="0" i="0" u="none" strike="noStrike" kern="1200" cap="none" spc="0" normalizeH="0" baseline="0" noProof="0" dirty="0" err="1">
                <a:ln>
                  <a:noFill/>
                </a:ln>
                <a:solidFill>
                  <a:srgbClr val="000000"/>
                </a:solidFill>
                <a:effectLst/>
                <a:uLnTx/>
                <a:uFillTx/>
                <a:latin typeface="Arial" charset="-52"/>
                <a:ea typeface="+mn-ea"/>
                <a:cs typeface="Arial" charset="-52"/>
              </a:rPr>
              <a:t>St.Michel</a:t>
            </a:r>
            <a:r>
              <a:rPr kumimoji="0" lang="fi-FI" sz="700" b="0" i="0" u="none" strike="noStrike" kern="1200" cap="none" spc="0" normalizeH="0" baseline="0" noProof="0" dirty="0">
                <a:ln>
                  <a:noFill/>
                </a:ln>
                <a:solidFill>
                  <a:srgbClr val="000000"/>
                </a:solidFill>
                <a:effectLst/>
                <a:uLnTx/>
                <a:uFillTx/>
                <a:latin typeface="Arial" charset="-52"/>
                <a:ea typeface="+mn-ea"/>
                <a:cs typeface="Arial" charset="-52"/>
              </a:rPr>
              <a:t>-raveja ei ollut v.2012) </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700" b="0" i="0" u="none" strike="noStrike" kern="1200" cap="none" spc="0" normalizeH="0" baseline="0" noProof="0" dirty="0">
                <a:ln>
                  <a:noFill/>
                </a:ln>
                <a:solidFill>
                  <a:srgbClr val="000000"/>
                </a:solidFill>
                <a:effectLst/>
                <a:uLnTx/>
                <a:uFillTx/>
                <a:latin typeface="Arial" charset="-52"/>
                <a:ea typeface="+mn-ea"/>
                <a:cs typeface="Arial" charset="-52"/>
              </a:rPr>
              <a:t>***) Hiihtomäen kävijämäärä sisältää kesäkauden tanssit sekä muut tapahtumat.</a:t>
            </a: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700" b="0" i="0" u="none" strike="noStrike" kern="1200" cap="none" spc="0" normalizeH="0" baseline="0" noProof="0" dirty="0">
                <a:ln>
                  <a:noFill/>
                </a:ln>
                <a:solidFill>
                  <a:srgbClr val="000000"/>
                </a:solidFill>
                <a:effectLst/>
                <a:uLnTx/>
                <a:uFillTx/>
                <a:latin typeface="Arial" charset="-52"/>
                <a:ea typeface="+mn-ea"/>
                <a:cs typeface="Arial" charset="-52"/>
              </a:rPr>
              <a:t>****) Metsälinnan kävijämäärä sisältää itse järjestetyt tapahtumat eli tanssit ja lisäksi Kesäkemut sekä Uuden Vuoden tapahtumat (k</a:t>
            </a:r>
            <a:r>
              <a:rPr kumimoji="0" lang="fi-FI" sz="700" b="0" i="0" u="none" strike="noStrike" kern="1200" cap="none" spc="0" normalizeH="0" baseline="0" noProof="0" dirty="0" err="1">
                <a:ln>
                  <a:noFill/>
                </a:ln>
                <a:solidFill>
                  <a:srgbClr val="000000"/>
                </a:solidFill>
                <a:effectLst/>
                <a:uLnTx/>
                <a:uFillTx/>
                <a:latin typeface="Arial" charset="-52"/>
                <a:ea typeface="+mn-ea"/>
                <a:cs typeface="Arial" charset="-52"/>
              </a:rPr>
              <a:t>aksi</a:t>
            </a:r>
            <a:r>
              <a:rPr kumimoji="0" lang="fi-FI" sz="700" b="0" i="0" u="none" strike="noStrike" kern="1200" cap="none" spc="0" normalizeH="0" baseline="0" noProof="0" dirty="0">
                <a:ln>
                  <a:noFill/>
                </a:ln>
                <a:solidFill>
                  <a:srgbClr val="000000"/>
                </a:solidFill>
                <a:effectLst/>
                <a:uLnTx/>
                <a:uFillTx/>
                <a:latin typeface="Arial" charset="-52"/>
                <a:ea typeface="+mn-ea"/>
                <a:cs typeface="Arial" charset="-52"/>
              </a:rPr>
              <a:t> viimeistä on ilmaistapahtumia, joten niiden määrä on arvio). Kävijämäärissä ei ole mukana yritysten, yhdistysten ja yksityisten järjestämiä tapahtumia, joita on joka kesä vaihteleva määrä. Eikä mukana ole lukuisat kokoukset ja tilaisuudet kokoontumistiloissa. Kaikkiaan Metsälinnassa on vuosittain 100-120 erilaista tapahtumaa/kokousta tms.</a:t>
            </a:r>
          </a:p>
          <a:p>
            <a:pPr marL="0" marR="0" lvl="0" indent="0" algn="l" defTabSz="914400" rtl="0" eaLnBrk="1" fontAlgn="base" latinLnBrk="0" hangingPunct="1">
              <a:lnSpc>
                <a:spcPct val="100000"/>
              </a:lnSpc>
              <a:spcBef>
                <a:spcPct val="0"/>
              </a:spcBef>
              <a:spcAft>
                <a:spcPts val="0"/>
              </a:spcAft>
              <a:buClrTx/>
              <a:buSzTx/>
              <a:buFontTx/>
              <a:buNone/>
              <a:tabLst/>
              <a:defRPr/>
            </a:pPr>
            <a:endParaRPr kumimoji="0" lang="fi-FI" sz="700" b="0" i="0" u="none" strike="noStrike" kern="1200" cap="none" spc="0" normalizeH="0" baseline="0" noProof="0" dirty="0">
              <a:ln>
                <a:noFill/>
              </a:ln>
              <a:solidFill>
                <a:srgbClr val="000000"/>
              </a:solidFill>
              <a:effectLst/>
              <a:uLnTx/>
              <a:uFillTx/>
              <a:latin typeface="Arial" charset="-52"/>
              <a:ea typeface="+mn-ea"/>
              <a:cs typeface="Arial" charset="-52"/>
            </a:endParaRPr>
          </a:p>
          <a:p>
            <a:pPr marL="0" marR="0" lvl="0" indent="0" algn="l" defTabSz="914400" rtl="0" eaLnBrk="1" fontAlgn="base" latinLnBrk="0" hangingPunct="1">
              <a:lnSpc>
                <a:spcPct val="100000"/>
              </a:lnSpc>
              <a:spcBef>
                <a:spcPct val="0"/>
              </a:spcBef>
              <a:spcAft>
                <a:spcPts val="0"/>
              </a:spcAft>
              <a:buClrTx/>
              <a:buSzTx/>
              <a:buFontTx/>
              <a:buNone/>
              <a:tabLst/>
              <a:defRPr/>
            </a:pPr>
            <a:r>
              <a:rPr kumimoji="0" lang="fi-FI" sz="800" b="0" i="0" u="none" strike="noStrike" kern="1200" cap="none" spc="0" normalizeH="0" baseline="0" noProof="0" dirty="0">
                <a:ln>
                  <a:noFill/>
                </a:ln>
                <a:solidFill>
                  <a:srgbClr val="000000"/>
                </a:solidFill>
                <a:effectLst/>
                <a:uLnTx/>
                <a:uFillTx/>
                <a:latin typeface="Arial" charset="-52"/>
                <a:ea typeface="+mn-ea"/>
                <a:cs typeface="Arial" charset="-52"/>
              </a:rPr>
              <a:t>Lähteet: käyntikohteet, Matkailun Edistämiskeskus, Finland </a:t>
            </a:r>
            <a:r>
              <a:rPr kumimoji="0" lang="fi-FI" sz="800" b="0" i="0" u="none" strike="noStrike" kern="1200" cap="none" spc="0" normalizeH="0" baseline="0" noProof="0" dirty="0" err="1">
                <a:ln>
                  <a:noFill/>
                </a:ln>
                <a:solidFill>
                  <a:srgbClr val="000000"/>
                </a:solidFill>
                <a:effectLst/>
                <a:uLnTx/>
                <a:uFillTx/>
                <a:latin typeface="Arial" charset="-52"/>
                <a:ea typeface="+mn-ea"/>
                <a:cs typeface="Arial" charset="-52"/>
              </a:rPr>
              <a:t>Festivals</a:t>
            </a:r>
            <a:r>
              <a:rPr kumimoji="0" lang="fi-FI" sz="800" b="0" i="0" u="none" strike="noStrike" kern="1200" cap="none" spc="0" normalizeH="0" baseline="0" noProof="0" dirty="0">
                <a:ln>
                  <a:noFill/>
                </a:ln>
                <a:solidFill>
                  <a:srgbClr val="000000"/>
                </a:solidFill>
                <a:effectLst/>
                <a:uLnTx/>
                <a:uFillTx/>
                <a:latin typeface="Arial" charset="-52"/>
                <a:ea typeface="+mn-ea"/>
                <a:cs typeface="Arial" charset="-52"/>
              </a:rPr>
              <a:t> (</a:t>
            </a:r>
            <a:r>
              <a:rPr kumimoji="0" lang="fi-FI" sz="800" b="0" i="0" u="none" strike="noStrike" kern="1200" cap="none" spc="0" normalizeH="0" baseline="0" noProof="0" dirty="0">
                <a:ln>
                  <a:noFill/>
                </a:ln>
                <a:solidFill>
                  <a:srgbClr val="000000"/>
                </a:solidFill>
                <a:effectLst/>
                <a:uLnTx/>
                <a:uFillTx/>
                <a:latin typeface="Arial" charset="-52"/>
                <a:ea typeface="+mn-ea"/>
                <a:cs typeface="Arial" charset="-52"/>
                <a:hlinkClick r:id="rId3"/>
              </a:rPr>
              <a:t>www.festivals.fi</a:t>
            </a:r>
            <a:r>
              <a:rPr kumimoji="0" lang="fi-FI" sz="800" b="0" i="0" u="none" strike="noStrike" kern="1200" cap="none" spc="0" normalizeH="0" baseline="0" noProof="0" dirty="0">
                <a:ln>
                  <a:noFill/>
                </a:ln>
                <a:solidFill>
                  <a:srgbClr val="000000"/>
                </a:solidFill>
                <a:effectLst/>
                <a:uLnTx/>
                <a:uFillTx/>
                <a:latin typeface="Arial" charset="-52"/>
                <a:ea typeface="+mn-ea"/>
                <a:cs typeface="Arial" charset="-52"/>
              </a:rPr>
              <a:t>), museovirasto/museotilasto, </a:t>
            </a:r>
            <a:r>
              <a:rPr kumimoji="0" lang="fi-FI" sz="800" b="0" i="0" u="none" strike="noStrike" kern="1200" cap="none" spc="0" normalizeH="0" baseline="0" noProof="0" dirty="0">
                <a:ln>
                  <a:noFill/>
                </a:ln>
                <a:solidFill>
                  <a:srgbClr val="000000"/>
                </a:solidFill>
                <a:effectLst/>
                <a:uLnTx/>
                <a:uFillTx/>
                <a:latin typeface="Arial" charset="-52"/>
                <a:ea typeface="+mn-ea"/>
                <a:cs typeface="Arial" charset="-52"/>
                <a:hlinkClick r:id="rId4"/>
              </a:rPr>
              <a:t>www.metsa.fi/kayntimaarat</a:t>
            </a:r>
            <a:r>
              <a:rPr kumimoji="0" lang="fi-FI" sz="800" b="0" i="0" u="none" strike="noStrike" kern="1200" cap="none" spc="0" normalizeH="0" baseline="0" noProof="0" dirty="0">
                <a:ln>
                  <a:noFill/>
                </a:ln>
                <a:solidFill>
                  <a:srgbClr val="000000"/>
                </a:solidFill>
                <a:effectLst/>
                <a:uLnTx/>
                <a:uFillTx/>
                <a:latin typeface="Arial" charset="-52"/>
                <a:ea typeface="+mn-ea"/>
                <a:cs typeface="Arial" charset="-52"/>
              </a:rPr>
              <a:t>			                                                                </a:t>
            </a:r>
            <a:r>
              <a:rPr kumimoji="0" lang="fi-FI" sz="600" b="0" i="0" u="none" strike="noStrike" kern="1200" cap="none" spc="0" normalizeH="0" baseline="0" noProof="0" dirty="0">
                <a:ln>
                  <a:noFill/>
                </a:ln>
                <a:solidFill>
                  <a:srgbClr val="000000"/>
                </a:solidFill>
                <a:effectLst/>
                <a:uLnTx/>
                <a:uFillTx/>
                <a:latin typeface="Arial" charset="-52"/>
                <a:ea typeface="+mn-ea"/>
                <a:cs typeface="Arial" charset="-52"/>
              </a:rPr>
              <a:t>päivitetty: 9.2.2026 / </a:t>
            </a:r>
            <a:r>
              <a:rPr kumimoji="0" lang="fi-FI" sz="600" b="0" i="0" u="none" strike="noStrike" kern="1200" cap="none" spc="0" normalizeH="0" baseline="0" noProof="0" dirty="0" err="1">
                <a:ln>
                  <a:noFill/>
                </a:ln>
                <a:solidFill>
                  <a:srgbClr val="000000"/>
                </a:solidFill>
                <a:effectLst/>
                <a:uLnTx/>
                <a:uFillTx/>
                <a:latin typeface="Arial" charset="-52"/>
                <a:ea typeface="+mn-ea"/>
                <a:cs typeface="Arial" charset="-52"/>
              </a:rPr>
              <a:t>jk</a:t>
            </a:r>
            <a:endParaRPr kumimoji="0" lang="fi-FI" sz="800" b="0" i="0" u="none" strike="noStrike" kern="0" cap="none" spc="0" normalizeH="0" baseline="0" noProof="0" dirty="0">
              <a:ln>
                <a:noFill/>
              </a:ln>
              <a:solidFill>
                <a:srgbClr val="000000"/>
              </a:solidFill>
              <a:effectLst/>
              <a:uLnTx/>
              <a:uFillTx/>
              <a:latin typeface="Arial"/>
              <a:ea typeface="+mn-ea"/>
              <a:cs typeface="Arial (Headings)"/>
            </a:endParaRPr>
          </a:p>
          <a:p>
            <a:pPr marL="0" marR="0" lvl="0" indent="0" algn="l" defTabSz="914400" rtl="0" eaLnBrk="1" fontAlgn="base" latinLnBrk="0" hangingPunct="1">
              <a:lnSpc>
                <a:spcPct val="100000"/>
              </a:lnSpc>
              <a:spcBef>
                <a:spcPct val="0"/>
              </a:spcBef>
              <a:spcAft>
                <a:spcPts val="0"/>
              </a:spcAft>
              <a:buClrTx/>
              <a:buSzTx/>
              <a:buFontTx/>
              <a:buNone/>
              <a:tabLst/>
              <a:defRPr/>
            </a:pPr>
            <a:endParaRPr kumimoji="0" lang="fi-FI" sz="700" b="1" i="0" u="none" strike="noStrike" kern="1200" cap="none" spc="0" normalizeH="0" baseline="0" noProof="0" dirty="0">
              <a:ln>
                <a:noFill/>
              </a:ln>
              <a:solidFill>
                <a:srgbClr val="000000"/>
              </a:solidFill>
              <a:effectLst/>
              <a:uLnTx/>
              <a:uFillTx/>
              <a:latin typeface="Arial" charset="-52"/>
              <a:ea typeface="+mn-ea"/>
              <a:cs typeface="Arial" charset="-52"/>
            </a:endParaRPr>
          </a:p>
        </p:txBody>
      </p:sp>
      <p:graphicFrame>
        <p:nvGraphicFramePr>
          <p:cNvPr id="5" name="Taulukko 4">
            <a:extLst>
              <a:ext uri="{FF2B5EF4-FFF2-40B4-BE49-F238E27FC236}">
                <a16:creationId xmlns:a16="http://schemas.microsoft.com/office/drawing/2014/main" id="{D2FAE865-400E-980E-D9A8-AB09CDEB8259}"/>
              </a:ext>
            </a:extLst>
          </p:cNvPr>
          <p:cNvGraphicFramePr>
            <a:graphicFrameLocks noGrp="1"/>
          </p:cNvGraphicFramePr>
          <p:nvPr>
            <p:extLst>
              <p:ext uri="{D42A27DB-BD31-4B8C-83A1-F6EECF244321}">
                <p14:modId xmlns:p14="http://schemas.microsoft.com/office/powerpoint/2010/main" val="878114528"/>
              </p:ext>
            </p:extLst>
          </p:nvPr>
        </p:nvGraphicFramePr>
        <p:xfrm>
          <a:off x="191347" y="501070"/>
          <a:ext cx="11809310" cy="5248220"/>
        </p:xfrm>
        <a:graphic>
          <a:graphicData uri="http://schemas.openxmlformats.org/drawingml/2006/table">
            <a:tbl>
              <a:tblPr firstRow="1" bandRow="1">
                <a:tableStyleId>{5C22544A-7EE6-4342-B048-85BDC9FD1C3A}</a:tableStyleId>
              </a:tblPr>
              <a:tblGrid>
                <a:gridCol w="2304376">
                  <a:extLst>
                    <a:ext uri="{9D8B030D-6E8A-4147-A177-3AD203B41FA5}">
                      <a16:colId xmlns:a16="http://schemas.microsoft.com/office/drawing/2014/main" val="2451232412"/>
                    </a:ext>
                  </a:extLst>
                </a:gridCol>
                <a:gridCol w="601084">
                  <a:extLst>
                    <a:ext uri="{9D8B030D-6E8A-4147-A177-3AD203B41FA5}">
                      <a16:colId xmlns:a16="http://schemas.microsoft.com/office/drawing/2014/main" val="489387821"/>
                    </a:ext>
                  </a:extLst>
                </a:gridCol>
                <a:gridCol w="566409">
                  <a:extLst>
                    <a:ext uri="{9D8B030D-6E8A-4147-A177-3AD203B41FA5}">
                      <a16:colId xmlns:a16="http://schemas.microsoft.com/office/drawing/2014/main" val="4100294531"/>
                    </a:ext>
                  </a:extLst>
                </a:gridCol>
                <a:gridCol w="566409">
                  <a:extLst>
                    <a:ext uri="{9D8B030D-6E8A-4147-A177-3AD203B41FA5}">
                      <a16:colId xmlns:a16="http://schemas.microsoft.com/office/drawing/2014/main" val="1771351620"/>
                    </a:ext>
                  </a:extLst>
                </a:gridCol>
                <a:gridCol w="566409">
                  <a:extLst>
                    <a:ext uri="{9D8B030D-6E8A-4147-A177-3AD203B41FA5}">
                      <a16:colId xmlns:a16="http://schemas.microsoft.com/office/drawing/2014/main" val="2532908073"/>
                    </a:ext>
                  </a:extLst>
                </a:gridCol>
                <a:gridCol w="566409">
                  <a:extLst>
                    <a:ext uri="{9D8B030D-6E8A-4147-A177-3AD203B41FA5}">
                      <a16:colId xmlns:a16="http://schemas.microsoft.com/office/drawing/2014/main" val="1947555654"/>
                    </a:ext>
                  </a:extLst>
                </a:gridCol>
                <a:gridCol w="566409">
                  <a:extLst>
                    <a:ext uri="{9D8B030D-6E8A-4147-A177-3AD203B41FA5}">
                      <a16:colId xmlns:a16="http://schemas.microsoft.com/office/drawing/2014/main" val="25832328"/>
                    </a:ext>
                  </a:extLst>
                </a:gridCol>
                <a:gridCol w="566409">
                  <a:extLst>
                    <a:ext uri="{9D8B030D-6E8A-4147-A177-3AD203B41FA5}">
                      <a16:colId xmlns:a16="http://schemas.microsoft.com/office/drawing/2014/main" val="1663557625"/>
                    </a:ext>
                  </a:extLst>
                </a:gridCol>
                <a:gridCol w="566409">
                  <a:extLst>
                    <a:ext uri="{9D8B030D-6E8A-4147-A177-3AD203B41FA5}">
                      <a16:colId xmlns:a16="http://schemas.microsoft.com/office/drawing/2014/main" val="877547239"/>
                    </a:ext>
                  </a:extLst>
                </a:gridCol>
                <a:gridCol w="547443">
                  <a:extLst>
                    <a:ext uri="{9D8B030D-6E8A-4147-A177-3AD203B41FA5}">
                      <a16:colId xmlns:a16="http://schemas.microsoft.com/office/drawing/2014/main" val="1566875736"/>
                    </a:ext>
                  </a:extLst>
                </a:gridCol>
                <a:gridCol w="598539">
                  <a:extLst>
                    <a:ext uri="{9D8B030D-6E8A-4147-A177-3AD203B41FA5}">
                      <a16:colId xmlns:a16="http://schemas.microsoft.com/office/drawing/2014/main" val="1766369468"/>
                    </a:ext>
                  </a:extLst>
                </a:gridCol>
                <a:gridCol w="598539">
                  <a:extLst>
                    <a:ext uri="{9D8B030D-6E8A-4147-A177-3AD203B41FA5}">
                      <a16:colId xmlns:a16="http://schemas.microsoft.com/office/drawing/2014/main" val="2029775772"/>
                    </a:ext>
                  </a:extLst>
                </a:gridCol>
                <a:gridCol w="532034">
                  <a:extLst>
                    <a:ext uri="{9D8B030D-6E8A-4147-A177-3AD203B41FA5}">
                      <a16:colId xmlns:a16="http://schemas.microsoft.com/office/drawing/2014/main" val="2519565868"/>
                    </a:ext>
                  </a:extLst>
                </a:gridCol>
                <a:gridCol w="572248">
                  <a:extLst>
                    <a:ext uri="{9D8B030D-6E8A-4147-A177-3AD203B41FA5}">
                      <a16:colId xmlns:a16="http://schemas.microsoft.com/office/drawing/2014/main" val="3571043013"/>
                    </a:ext>
                  </a:extLst>
                </a:gridCol>
                <a:gridCol w="522546">
                  <a:extLst>
                    <a:ext uri="{9D8B030D-6E8A-4147-A177-3AD203B41FA5}">
                      <a16:colId xmlns:a16="http://schemas.microsoft.com/office/drawing/2014/main" val="52250391"/>
                    </a:ext>
                  </a:extLst>
                </a:gridCol>
                <a:gridCol w="522546">
                  <a:extLst>
                    <a:ext uri="{9D8B030D-6E8A-4147-A177-3AD203B41FA5}">
                      <a16:colId xmlns:a16="http://schemas.microsoft.com/office/drawing/2014/main" val="911393611"/>
                    </a:ext>
                  </a:extLst>
                </a:gridCol>
                <a:gridCol w="522546">
                  <a:extLst>
                    <a:ext uri="{9D8B030D-6E8A-4147-A177-3AD203B41FA5}">
                      <a16:colId xmlns:a16="http://schemas.microsoft.com/office/drawing/2014/main" val="3788492410"/>
                    </a:ext>
                  </a:extLst>
                </a:gridCol>
                <a:gridCol w="522546">
                  <a:extLst>
                    <a:ext uri="{9D8B030D-6E8A-4147-A177-3AD203B41FA5}">
                      <a16:colId xmlns:a16="http://schemas.microsoft.com/office/drawing/2014/main" val="383946989"/>
                    </a:ext>
                  </a:extLst>
                </a:gridCol>
              </a:tblGrid>
              <a:tr h="215590">
                <a:tc>
                  <a:txBody>
                    <a:bodyPr/>
                    <a:lstStyle/>
                    <a:p>
                      <a:pPr algn="l" fontAlgn="b"/>
                      <a:r>
                        <a:rPr lang="fi-FI" sz="1200" u="none" strike="noStrike" dirty="0">
                          <a:effectLst/>
                        </a:rPr>
                        <a:t> </a:t>
                      </a:r>
                      <a:endParaRPr lang="fi-FI" sz="1200" b="0" i="0" u="none" strike="noStrike" dirty="0">
                        <a:effectLst/>
                        <a:latin typeface="Arial" panose="020B0604020202020204" pitchFamily="34" charset="0"/>
                      </a:endParaRPr>
                    </a:p>
                  </a:txBody>
                  <a:tcPr marL="0" marR="0" marT="0" marB="0" anchor="b"/>
                </a:tc>
                <a:tc>
                  <a:txBody>
                    <a:bodyPr/>
                    <a:lstStyle/>
                    <a:p>
                      <a:pPr algn="r" fontAlgn="b"/>
                      <a:r>
                        <a:rPr lang="fi-FI" sz="1200" u="none" strike="noStrike" dirty="0">
                          <a:effectLst/>
                        </a:rPr>
                        <a:t>2010</a:t>
                      </a:r>
                      <a:endParaRPr lang="fi-FI" sz="1200" b="1" i="0" u="none" strike="noStrike" dirty="0">
                        <a:effectLst/>
                        <a:latin typeface="Arial" panose="020B0604020202020204" pitchFamily="34" charset="0"/>
                      </a:endParaRPr>
                    </a:p>
                  </a:txBody>
                  <a:tcPr marL="0" marR="36000" marT="0" marB="0" anchor="b"/>
                </a:tc>
                <a:tc>
                  <a:txBody>
                    <a:bodyPr/>
                    <a:lstStyle/>
                    <a:p>
                      <a:pPr algn="r" fontAlgn="b"/>
                      <a:r>
                        <a:rPr lang="fi-FI" sz="1200" u="none" strike="noStrike" dirty="0">
                          <a:effectLst/>
                        </a:rPr>
                        <a:t>2011</a:t>
                      </a:r>
                      <a:endParaRPr lang="fi-FI" sz="1200" b="1" i="0" u="none" strike="noStrike" dirty="0">
                        <a:effectLst/>
                        <a:latin typeface="Arial" panose="020B0604020202020204" pitchFamily="34" charset="0"/>
                      </a:endParaRPr>
                    </a:p>
                  </a:txBody>
                  <a:tcPr marL="0" marR="36000" marT="0" marB="0" anchor="b"/>
                </a:tc>
                <a:tc>
                  <a:txBody>
                    <a:bodyPr/>
                    <a:lstStyle/>
                    <a:p>
                      <a:pPr algn="r" fontAlgn="b"/>
                      <a:r>
                        <a:rPr lang="fi-FI" sz="1200" u="none" strike="noStrike" dirty="0">
                          <a:effectLst/>
                        </a:rPr>
                        <a:t>2012</a:t>
                      </a:r>
                      <a:endParaRPr lang="fi-FI" sz="1200" b="1" i="0" u="none" strike="noStrike" dirty="0">
                        <a:effectLst/>
                        <a:latin typeface="Arial" panose="020B0604020202020204" pitchFamily="34" charset="0"/>
                      </a:endParaRPr>
                    </a:p>
                  </a:txBody>
                  <a:tcPr marL="0" marR="36000" marT="0" marB="0" anchor="b"/>
                </a:tc>
                <a:tc>
                  <a:txBody>
                    <a:bodyPr/>
                    <a:lstStyle/>
                    <a:p>
                      <a:pPr algn="r" fontAlgn="b"/>
                      <a:r>
                        <a:rPr lang="fi-FI" sz="1200" u="none" strike="noStrike">
                          <a:effectLst/>
                        </a:rPr>
                        <a:t>2013</a:t>
                      </a:r>
                      <a:endParaRPr lang="fi-FI" sz="1200" b="1" i="0" u="none" strike="noStrike">
                        <a:effectLst/>
                        <a:latin typeface="Arial" panose="020B0604020202020204" pitchFamily="34" charset="0"/>
                      </a:endParaRPr>
                    </a:p>
                  </a:txBody>
                  <a:tcPr marL="0" marR="36000" marT="0" marB="0" anchor="b"/>
                </a:tc>
                <a:tc>
                  <a:txBody>
                    <a:bodyPr/>
                    <a:lstStyle/>
                    <a:p>
                      <a:pPr algn="r" fontAlgn="b"/>
                      <a:r>
                        <a:rPr lang="fi-FI" sz="1200" u="none" strike="noStrike">
                          <a:effectLst/>
                        </a:rPr>
                        <a:t>2014</a:t>
                      </a:r>
                      <a:endParaRPr lang="fi-FI" sz="1200" b="1" i="0" u="none" strike="noStrike">
                        <a:effectLst/>
                        <a:latin typeface="Arial" panose="020B0604020202020204" pitchFamily="34" charset="0"/>
                      </a:endParaRPr>
                    </a:p>
                  </a:txBody>
                  <a:tcPr marL="0" marR="36000" marT="0" marB="0" anchor="b"/>
                </a:tc>
                <a:tc>
                  <a:txBody>
                    <a:bodyPr/>
                    <a:lstStyle/>
                    <a:p>
                      <a:pPr algn="r" fontAlgn="b"/>
                      <a:r>
                        <a:rPr lang="fi-FI" sz="1200" u="none" strike="noStrike">
                          <a:effectLst/>
                        </a:rPr>
                        <a:t>2015</a:t>
                      </a:r>
                      <a:endParaRPr lang="fi-FI" sz="1200" b="1" i="0" u="none" strike="noStrike">
                        <a:effectLst/>
                        <a:latin typeface="Arial" panose="020B0604020202020204" pitchFamily="34" charset="0"/>
                      </a:endParaRPr>
                    </a:p>
                  </a:txBody>
                  <a:tcPr marL="0" marR="36000" marT="0" marB="0" anchor="b"/>
                </a:tc>
                <a:tc>
                  <a:txBody>
                    <a:bodyPr/>
                    <a:lstStyle/>
                    <a:p>
                      <a:pPr algn="r" fontAlgn="b"/>
                      <a:r>
                        <a:rPr lang="fi-FI" sz="1200" u="none" strike="noStrike">
                          <a:effectLst/>
                        </a:rPr>
                        <a:t>2016</a:t>
                      </a:r>
                      <a:endParaRPr lang="fi-FI" sz="1200" b="1" i="0" u="none" strike="noStrike">
                        <a:effectLst/>
                        <a:latin typeface="Arial" panose="020B0604020202020204" pitchFamily="34" charset="0"/>
                      </a:endParaRPr>
                    </a:p>
                  </a:txBody>
                  <a:tcPr marL="0" marR="36000" marT="0" marB="0" anchor="b"/>
                </a:tc>
                <a:tc>
                  <a:txBody>
                    <a:bodyPr/>
                    <a:lstStyle/>
                    <a:p>
                      <a:pPr algn="r" fontAlgn="b"/>
                      <a:r>
                        <a:rPr lang="fi-FI" sz="1200" u="none" strike="noStrike">
                          <a:effectLst/>
                        </a:rPr>
                        <a:t>2017</a:t>
                      </a:r>
                      <a:endParaRPr lang="fi-FI" sz="1200" b="1" i="0" u="none" strike="noStrike">
                        <a:effectLst/>
                        <a:latin typeface="Arial" panose="020B0604020202020204" pitchFamily="34" charset="0"/>
                      </a:endParaRPr>
                    </a:p>
                  </a:txBody>
                  <a:tcPr marL="0" marR="36000" marT="0" marB="0" anchor="b"/>
                </a:tc>
                <a:tc>
                  <a:txBody>
                    <a:bodyPr/>
                    <a:lstStyle/>
                    <a:p>
                      <a:pPr algn="r" fontAlgn="b"/>
                      <a:r>
                        <a:rPr lang="fi-FI" sz="1200" u="none" strike="noStrike">
                          <a:effectLst/>
                        </a:rPr>
                        <a:t>2018</a:t>
                      </a:r>
                      <a:endParaRPr lang="fi-FI" sz="1200" b="1" i="0" u="none" strike="noStrike">
                        <a:effectLst/>
                        <a:latin typeface="Arial" panose="020B0604020202020204" pitchFamily="34" charset="0"/>
                      </a:endParaRPr>
                    </a:p>
                  </a:txBody>
                  <a:tcPr marL="0" marR="36000" marT="0" marB="0" anchor="b"/>
                </a:tc>
                <a:tc>
                  <a:txBody>
                    <a:bodyPr/>
                    <a:lstStyle/>
                    <a:p>
                      <a:pPr algn="r" fontAlgn="b"/>
                      <a:r>
                        <a:rPr lang="fi-FI" sz="1200" u="none" strike="noStrike" dirty="0">
                          <a:effectLst/>
                        </a:rPr>
                        <a:t>2019</a:t>
                      </a:r>
                      <a:endParaRPr lang="fi-FI" sz="1200" b="1" i="0" u="none" strike="noStrike" dirty="0">
                        <a:effectLst/>
                        <a:latin typeface="Arial" panose="020B0604020202020204" pitchFamily="34" charset="0"/>
                      </a:endParaRPr>
                    </a:p>
                  </a:txBody>
                  <a:tcPr marL="0" marR="36000" marT="0" marB="0" anchor="b"/>
                </a:tc>
                <a:tc>
                  <a:txBody>
                    <a:bodyPr/>
                    <a:lstStyle/>
                    <a:p>
                      <a:pPr algn="r" fontAlgn="b"/>
                      <a:r>
                        <a:rPr lang="fi-FI" sz="1200" u="none" strike="noStrike" dirty="0">
                          <a:effectLst/>
                        </a:rPr>
                        <a:t>2020</a:t>
                      </a:r>
                      <a:endParaRPr lang="fi-FI" sz="1200" b="1" i="0" u="none" strike="noStrike" dirty="0">
                        <a:effectLst/>
                        <a:latin typeface="Arial" panose="020B0604020202020204" pitchFamily="34" charset="0"/>
                      </a:endParaRPr>
                    </a:p>
                  </a:txBody>
                  <a:tcPr marL="0" marR="36000" marT="0" marB="0" anchor="b"/>
                </a:tc>
                <a:tc>
                  <a:txBody>
                    <a:bodyPr/>
                    <a:lstStyle/>
                    <a:p>
                      <a:pPr algn="r" fontAlgn="b"/>
                      <a:r>
                        <a:rPr lang="fi-FI" sz="1200" b="1" i="0" u="none" strike="noStrike" dirty="0">
                          <a:effectLst/>
                          <a:latin typeface="Arial" panose="020B0604020202020204" pitchFamily="34" charset="0"/>
                        </a:rPr>
                        <a:t>2021</a:t>
                      </a:r>
                    </a:p>
                  </a:txBody>
                  <a:tcPr marL="0" marR="36000" marT="0" marB="0" anchor="b"/>
                </a:tc>
                <a:tc>
                  <a:txBody>
                    <a:bodyPr/>
                    <a:lstStyle/>
                    <a:p>
                      <a:pPr algn="r" fontAlgn="b"/>
                      <a:r>
                        <a:rPr lang="fi-FI" sz="1200" b="1" i="0" u="none" strike="noStrike" dirty="0">
                          <a:effectLst/>
                          <a:latin typeface="Arial" panose="020B0604020202020204" pitchFamily="34" charset="0"/>
                        </a:rPr>
                        <a:t>2022</a:t>
                      </a:r>
                    </a:p>
                  </a:txBody>
                  <a:tcPr marL="0" marR="36000" marT="0" marB="0" anchor="b"/>
                </a:tc>
                <a:tc>
                  <a:txBody>
                    <a:bodyPr/>
                    <a:lstStyle/>
                    <a:p>
                      <a:pPr algn="r" fontAlgn="b"/>
                      <a:r>
                        <a:rPr lang="fi-FI" sz="1200" b="1" i="0" u="none" strike="noStrike" dirty="0">
                          <a:effectLst/>
                          <a:latin typeface="Arial" panose="020B0604020202020204" pitchFamily="34" charset="0"/>
                        </a:rPr>
                        <a:t>2023</a:t>
                      </a:r>
                    </a:p>
                  </a:txBody>
                  <a:tcPr marL="0" marR="36000" marT="0" marB="0" anchor="b"/>
                </a:tc>
                <a:tc>
                  <a:txBody>
                    <a:bodyPr/>
                    <a:lstStyle/>
                    <a:p>
                      <a:pPr algn="r" fontAlgn="b"/>
                      <a:r>
                        <a:rPr lang="fi-FI" sz="1200" b="1" i="0" u="none" strike="noStrike" dirty="0">
                          <a:effectLst/>
                          <a:latin typeface="Arial" panose="020B0604020202020204" pitchFamily="34" charset="0"/>
                        </a:rPr>
                        <a:t>2024</a:t>
                      </a:r>
                    </a:p>
                  </a:txBody>
                  <a:tcPr marL="0" marR="36000" marT="0" marB="0" anchor="b"/>
                </a:tc>
                <a:tc>
                  <a:txBody>
                    <a:bodyPr/>
                    <a:lstStyle/>
                    <a:p>
                      <a:pPr algn="r" fontAlgn="b"/>
                      <a:r>
                        <a:rPr lang="fi-FI" sz="1200" b="1" i="0" u="none" strike="noStrike" dirty="0">
                          <a:effectLst/>
                          <a:latin typeface="Arial" panose="020B0604020202020204" pitchFamily="34" charset="0"/>
                        </a:rPr>
                        <a:t>2025</a:t>
                      </a:r>
                    </a:p>
                  </a:txBody>
                  <a:tcPr marL="0" marR="36000" marT="0" marB="0" anchor="b"/>
                </a:tc>
                <a:tc>
                  <a:txBody>
                    <a:bodyPr/>
                    <a:lstStyle/>
                    <a:p>
                      <a:pPr algn="r" fontAlgn="b"/>
                      <a:r>
                        <a:rPr lang="fi-FI" sz="1200" b="1" i="0" u="none" strike="noStrike" dirty="0">
                          <a:effectLst/>
                          <a:latin typeface="Arial" panose="020B0604020202020204" pitchFamily="34" charset="0"/>
                        </a:rPr>
                        <a:t>2026</a:t>
                      </a:r>
                    </a:p>
                  </a:txBody>
                  <a:tcPr marL="0" marR="36000" marT="0" marB="0" anchor="b"/>
                </a:tc>
                <a:extLst>
                  <a:ext uri="{0D108BD9-81ED-4DB2-BD59-A6C34878D82A}">
                    <a16:rowId xmlns:a16="http://schemas.microsoft.com/office/drawing/2014/main" val="3586624989"/>
                  </a:ext>
                </a:extLst>
              </a:tr>
              <a:tr h="207298">
                <a:tc>
                  <a:txBody>
                    <a:bodyPr/>
                    <a:lstStyle/>
                    <a:p>
                      <a:pPr algn="l" fontAlgn="b"/>
                      <a:r>
                        <a:rPr lang="fi-FI" sz="1100" u="none" strike="noStrike" dirty="0">
                          <a:effectLst/>
                        </a:rPr>
                        <a:t>Kenkävero</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050" u="none" strike="noStrike" dirty="0">
                          <a:effectLst/>
                        </a:rPr>
                        <a:t>158 000</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161 500</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159 000</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156 000</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155 000</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a:effectLst/>
                        </a:rPr>
                        <a:t>156 000</a:t>
                      </a:r>
                      <a:endParaRPr lang="fi-FI" sz="1050" b="0" i="0" u="none" strike="noStrike">
                        <a:effectLst/>
                        <a:latin typeface="Arial" panose="020B0604020202020204" pitchFamily="34" charset="0"/>
                      </a:endParaRPr>
                    </a:p>
                  </a:txBody>
                  <a:tcPr marL="0" marR="36000" marT="0" marB="0" anchor="b"/>
                </a:tc>
                <a:tc>
                  <a:txBody>
                    <a:bodyPr/>
                    <a:lstStyle/>
                    <a:p>
                      <a:pPr algn="r" fontAlgn="b"/>
                      <a:r>
                        <a:rPr lang="fi-FI" sz="1050" u="none" strike="noStrike">
                          <a:effectLst/>
                        </a:rPr>
                        <a:t>159 000</a:t>
                      </a:r>
                      <a:endParaRPr lang="fi-FI" sz="1050" b="0" i="0" u="none" strike="noStrike">
                        <a:effectLst/>
                        <a:latin typeface="Arial" panose="020B0604020202020204" pitchFamily="34" charset="0"/>
                      </a:endParaRPr>
                    </a:p>
                  </a:txBody>
                  <a:tcPr marL="0" marR="36000" marT="0" marB="0" anchor="b"/>
                </a:tc>
                <a:tc>
                  <a:txBody>
                    <a:bodyPr/>
                    <a:lstStyle/>
                    <a:p>
                      <a:pPr algn="r" fontAlgn="b"/>
                      <a:r>
                        <a:rPr lang="fi-FI" sz="1050" u="none" strike="noStrike" dirty="0">
                          <a:effectLst/>
                        </a:rPr>
                        <a:t>171 000</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155 000</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160 000 </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135 000 </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b="0" i="0" u="none" strike="noStrike" dirty="0">
                          <a:effectLst/>
                          <a:latin typeface="Arial" panose="020B0604020202020204" pitchFamily="34" charset="0"/>
                        </a:rPr>
                        <a:t>140 000</a:t>
                      </a:r>
                    </a:p>
                  </a:txBody>
                  <a:tcPr marL="0" marR="36000" marT="0" marB="0" anchor="b"/>
                </a:tc>
                <a:tc>
                  <a:txBody>
                    <a:bodyPr/>
                    <a:lstStyle/>
                    <a:p>
                      <a:pPr algn="r" fontAlgn="b"/>
                      <a:r>
                        <a:rPr lang="fi-FI" sz="1050" b="0" i="0" u="none" strike="noStrike" dirty="0">
                          <a:effectLst/>
                          <a:latin typeface="Arial" panose="020B0604020202020204" pitchFamily="34" charset="0"/>
                        </a:rPr>
                        <a:t>145 000</a:t>
                      </a:r>
                    </a:p>
                  </a:txBody>
                  <a:tcPr marL="0" marR="36000" marT="0" marB="0" anchor="b"/>
                </a:tc>
                <a:tc>
                  <a:txBody>
                    <a:bodyPr/>
                    <a:lstStyle/>
                    <a:p>
                      <a:pPr algn="r" fontAlgn="b"/>
                      <a:r>
                        <a:rPr lang="fi-FI" sz="1050" b="0" i="0" u="none" strike="noStrike" dirty="0">
                          <a:effectLst/>
                          <a:latin typeface="Arial" panose="020B0604020202020204" pitchFamily="34" charset="0"/>
                        </a:rPr>
                        <a:t>155 000</a:t>
                      </a:r>
                    </a:p>
                  </a:txBody>
                  <a:tcPr marL="0" marR="36000" marT="0" marB="0" anchor="b"/>
                </a:tc>
                <a:tc>
                  <a:txBody>
                    <a:bodyPr/>
                    <a:lstStyle/>
                    <a:p>
                      <a:pPr algn="r" fontAlgn="b"/>
                      <a:r>
                        <a:rPr lang="fi-FI" sz="1050" b="0" i="0" u="none" strike="noStrike" dirty="0">
                          <a:effectLst/>
                          <a:latin typeface="Arial" panose="020B0604020202020204" pitchFamily="34" charset="0"/>
                        </a:rPr>
                        <a:t>158 000</a:t>
                      </a:r>
                    </a:p>
                  </a:txBody>
                  <a:tcPr marL="0" marR="36000" marT="0" marB="0" anchor="b"/>
                </a:tc>
                <a:tc>
                  <a:txBody>
                    <a:bodyPr/>
                    <a:lstStyle/>
                    <a:p>
                      <a:pPr algn="r" fontAlgn="b"/>
                      <a:r>
                        <a:rPr lang="fi-FI" sz="1050" b="0" i="0" u="none" strike="noStrike" dirty="0">
                          <a:effectLst/>
                          <a:latin typeface="Arial" panose="020B0604020202020204" pitchFamily="34" charset="0"/>
                        </a:rPr>
                        <a:t>155 000</a:t>
                      </a:r>
                    </a:p>
                  </a:txBody>
                  <a:tcPr marL="0" marR="36000" marT="0" marB="0" anchor="b"/>
                </a:tc>
                <a:tc>
                  <a:txBody>
                    <a:bodyPr/>
                    <a:lstStyle/>
                    <a:p>
                      <a:pPr algn="r" fontAlgn="b"/>
                      <a:endParaRPr lang="fi-FI" sz="105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3131841"/>
                  </a:ext>
                </a:extLst>
              </a:tr>
              <a:tr h="207298">
                <a:tc>
                  <a:txBody>
                    <a:bodyPr/>
                    <a:lstStyle/>
                    <a:p>
                      <a:pPr algn="l" fontAlgn="b"/>
                      <a:r>
                        <a:rPr lang="fi-FI" sz="1100" u="none" strike="noStrike" dirty="0">
                          <a:effectLst/>
                        </a:rPr>
                        <a:t>Olavinlinna</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050" u="none" strike="noStrike" dirty="0">
                          <a:effectLst/>
                        </a:rPr>
                        <a:t>73 027</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83 377</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72 384</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85 962</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83 587</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71 673</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72 697</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91 077</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85 072</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 149 873</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u="none" strike="noStrike" dirty="0">
                          <a:effectLst/>
                        </a:rPr>
                        <a:t>89 164 </a:t>
                      </a:r>
                      <a:endParaRPr lang="fi-FI" sz="1050" b="0" i="0" u="none" strike="noStrike" dirty="0">
                        <a:effectLst/>
                        <a:latin typeface="Arial" panose="020B0604020202020204" pitchFamily="34" charset="0"/>
                      </a:endParaRPr>
                    </a:p>
                  </a:txBody>
                  <a:tcPr marL="0" marR="36000" marT="0" marB="0" anchor="b"/>
                </a:tc>
                <a:tc>
                  <a:txBody>
                    <a:bodyPr/>
                    <a:lstStyle/>
                    <a:p>
                      <a:pPr algn="r" fontAlgn="b"/>
                      <a:r>
                        <a:rPr lang="fi-FI" sz="1050" b="0" i="0" u="none" strike="noStrike" dirty="0">
                          <a:effectLst/>
                          <a:latin typeface="Arial" panose="020B0604020202020204" pitchFamily="34" charset="0"/>
                        </a:rPr>
                        <a:t>87 254</a:t>
                      </a:r>
                    </a:p>
                  </a:txBody>
                  <a:tcPr marL="0" marR="36000" marT="0" marB="0" anchor="b"/>
                </a:tc>
                <a:tc>
                  <a:txBody>
                    <a:bodyPr/>
                    <a:lstStyle/>
                    <a:p>
                      <a:pPr algn="r" fontAlgn="b"/>
                      <a:r>
                        <a:rPr lang="fi-FI" sz="1050" b="0" i="0" u="none" strike="noStrike" dirty="0">
                          <a:effectLst/>
                          <a:latin typeface="Arial" panose="020B0604020202020204" pitchFamily="34" charset="0"/>
                        </a:rPr>
                        <a:t>124 000</a:t>
                      </a:r>
                    </a:p>
                  </a:txBody>
                  <a:tcPr marL="0" marR="36000" marT="0" marB="0" anchor="b"/>
                </a:tc>
                <a:tc>
                  <a:txBody>
                    <a:bodyPr/>
                    <a:lstStyle/>
                    <a:p>
                      <a:pPr algn="r" fontAlgn="b"/>
                      <a:r>
                        <a:rPr lang="fi-FI" sz="1050" b="0" i="0" u="none" strike="noStrike" dirty="0">
                          <a:effectLst/>
                          <a:latin typeface="Arial" panose="020B0604020202020204" pitchFamily="34" charset="0"/>
                        </a:rPr>
                        <a:t>128 100</a:t>
                      </a:r>
                    </a:p>
                  </a:txBody>
                  <a:tcPr marL="0" marR="36000" marT="0" marB="0" anchor="b"/>
                </a:tc>
                <a:tc>
                  <a:txBody>
                    <a:bodyPr/>
                    <a:lstStyle/>
                    <a:p>
                      <a:pPr algn="r" fontAlgn="b"/>
                      <a:r>
                        <a:rPr lang="fi-FI" sz="1050" b="0" i="0" u="none" strike="noStrike" dirty="0">
                          <a:effectLst/>
                          <a:latin typeface="Arial" panose="020B0604020202020204" pitchFamily="34" charset="0"/>
                        </a:rPr>
                        <a:t>135 770</a:t>
                      </a:r>
                    </a:p>
                  </a:txBody>
                  <a:tcPr marL="0" marR="36000" marT="0" marB="0" anchor="b"/>
                </a:tc>
                <a:tc>
                  <a:txBody>
                    <a:bodyPr/>
                    <a:lstStyle/>
                    <a:p>
                      <a:pPr algn="r" fontAlgn="b"/>
                      <a:r>
                        <a:rPr lang="fi-FI" sz="1050" b="0" i="0" u="none" strike="noStrike" dirty="0">
                          <a:effectLst/>
                          <a:latin typeface="Arial" panose="020B0604020202020204" pitchFamily="34" charset="0"/>
                        </a:rPr>
                        <a:t>134 000</a:t>
                      </a:r>
                    </a:p>
                  </a:txBody>
                  <a:tcPr marL="0" marR="36000" marT="0" marB="0" anchor="b"/>
                </a:tc>
                <a:tc>
                  <a:txBody>
                    <a:bodyPr/>
                    <a:lstStyle/>
                    <a:p>
                      <a:pPr algn="r" fontAlgn="b"/>
                      <a:endParaRPr lang="fi-FI" sz="105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1525435087"/>
                  </a:ext>
                </a:extLst>
              </a:tr>
              <a:tr h="207298">
                <a:tc>
                  <a:txBody>
                    <a:bodyPr/>
                    <a:lstStyle/>
                    <a:p>
                      <a:pPr algn="l" fontAlgn="b"/>
                      <a:r>
                        <a:rPr lang="fi-FI" sz="1100" u="none" strike="noStrike" dirty="0">
                          <a:effectLst/>
                        </a:rPr>
                        <a:t>Savonlinnan Oopperajuhlat</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64 444</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61 046</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73 563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71 425</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a:effectLst/>
                        </a:rPr>
                        <a:t>71 973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71 278</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67 132</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67 842</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70 249</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64 501</a:t>
                      </a:r>
                      <a:endParaRPr lang="fi-FI" sz="1100" b="0" i="0" u="none" strike="noStrike">
                        <a:effectLst/>
                        <a:latin typeface="Arial" panose="020B0604020202020204" pitchFamily="34" charset="0"/>
                      </a:endParaRPr>
                    </a:p>
                  </a:txBody>
                  <a:tcPr marL="0" marR="36000" marT="0" marB="0" anchor="b"/>
                </a:tc>
                <a:tc>
                  <a:txBody>
                    <a:bodyPr/>
                    <a:lstStyle/>
                    <a:p>
                      <a:pPr algn="ctr" fontAlgn="b"/>
                      <a:r>
                        <a:rPr lang="fi-FI" sz="1100" b="1" i="0" u="none" strike="noStrike" dirty="0">
                          <a:effectLst/>
                          <a:latin typeface="Arial" panose="020B0604020202020204" pitchFamily="34" charset="0"/>
                        </a:rPr>
                        <a:t> -</a:t>
                      </a:r>
                    </a:p>
                  </a:txBody>
                  <a:tcPr marL="0" marR="36000" marT="0" marB="0" anchor="b"/>
                </a:tc>
                <a:tc>
                  <a:txBody>
                    <a:bodyPr/>
                    <a:lstStyle/>
                    <a:p>
                      <a:pPr algn="r" fontAlgn="b"/>
                      <a:r>
                        <a:rPr lang="fi-FI" sz="1100" b="0" i="0" u="none" strike="noStrike" dirty="0">
                          <a:effectLst/>
                          <a:latin typeface="Arial" panose="020B0604020202020204" pitchFamily="34" charset="0"/>
                        </a:rPr>
                        <a:t>2 628</a:t>
                      </a:r>
                    </a:p>
                  </a:txBody>
                  <a:tcPr marL="0" marR="36000" marT="0" marB="0" anchor="b"/>
                </a:tc>
                <a:tc>
                  <a:txBody>
                    <a:bodyPr/>
                    <a:lstStyle/>
                    <a:p>
                      <a:pPr algn="r" fontAlgn="b"/>
                      <a:r>
                        <a:rPr lang="fi-FI" sz="1100" b="0" i="0" u="none" strike="noStrike" dirty="0">
                          <a:effectLst/>
                          <a:latin typeface="Arial" panose="020B0604020202020204" pitchFamily="34" charset="0"/>
                        </a:rPr>
                        <a:t>62 177</a:t>
                      </a:r>
                    </a:p>
                  </a:txBody>
                  <a:tcPr marL="0" marR="36000" marT="0" marB="0" anchor="b"/>
                </a:tc>
                <a:tc>
                  <a:txBody>
                    <a:bodyPr/>
                    <a:lstStyle/>
                    <a:p>
                      <a:pPr algn="r" fontAlgn="b"/>
                      <a:r>
                        <a:rPr lang="fi-FI" sz="1100" b="0" i="0" u="none" strike="noStrike" dirty="0">
                          <a:effectLst/>
                          <a:latin typeface="Arial" panose="020B0604020202020204" pitchFamily="34" charset="0"/>
                        </a:rPr>
                        <a:t>61 208</a:t>
                      </a:r>
                    </a:p>
                  </a:txBody>
                  <a:tcPr marL="0" marR="36000" marT="0" marB="0" anchor="b"/>
                </a:tc>
                <a:tc>
                  <a:txBody>
                    <a:bodyPr/>
                    <a:lstStyle/>
                    <a:p>
                      <a:pPr algn="r" fontAlgn="b"/>
                      <a:r>
                        <a:rPr lang="fi-FI" sz="1100" b="0" i="0" u="none" strike="noStrike" dirty="0">
                          <a:effectLst/>
                          <a:latin typeface="Arial" panose="020B0604020202020204" pitchFamily="34" charset="0"/>
                        </a:rPr>
                        <a:t>61 020</a:t>
                      </a:r>
                    </a:p>
                  </a:txBody>
                  <a:tcPr marL="0" marR="36000" marT="0" marB="0" anchor="b"/>
                </a:tc>
                <a:tc>
                  <a:txBody>
                    <a:bodyPr/>
                    <a:lstStyle/>
                    <a:p>
                      <a:pPr algn="r" fontAlgn="b"/>
                      <a:r>
                        <a:rPr lang="fi-FI" sz="1100" b="0" i="0" u="none" strike="noStrike" dirty="0">
                          <a:effectLst/>
                          <a:latin typeface="Arial" panose="020B0604020202020204" pitchFamily="34" charset="0"/>
                        </a:rPr>
                        <a:t>57 228                                     </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489792849"/>
                  </a:ext>
                </a:extLst>
              </a:tr>
              <a:tr h="207298">
                <a:tc>
                  <a:txBody>
                    <a:bodyPr/>
                    <a:lstStyle/>
                    <a:p>
                      <a:pPr algn="l" fontAlgn="b"/>
                      <a:r>
                        <a:rPr lang="fi-FI" sz="1100" u="none" strike="noStrike" dirty="0">
                          <a:effectLst/>
                        </a:rPr>
                        <a:t>Mikkelin ravit (sis. </a:t>
                      </a:r>
                      <a:r>
                        <a:rPr lang="fi-FI" sz="1100" u="none" strike="noStrike" dirty="0" err="1">
                          <a:effectLst/>
                        </a:rPr>
                        <a:t>St.Michel</a:t>
                      </a:r>
                      <a:r>
                        <a:rPr lang="fi-FI" sz="1100" u="none" strike="noStrike" dirty="0">
                          <a:effectLst/>
                        </a:rPr>
                        <a:t>-ravit)**)</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35 973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38 903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66 485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37 410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37 442</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33 186</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a:effectLst/>
                        </a:rPr>
                        <a:t>33 937</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35 897</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34 043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 32 504</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dirty="0">
                          <a:effectLst/>
                        </a:rPr>
                        <a:t> 9 5</a:t>
                      </a:r>
                      <a:r>
                        <a:rPr lang="fi-FI" sz="1100" b="0" i="0" u="none" strike="noStrike" dirty="0">
                          <a:effectLst/>
                          <a:latin typeface="Arial" panose="020B0604020202020204" pitchFamily="34" charset="0"/>
                        </a:rPr>
                        <a:t>47</a:t>
                      </a:r>
                      <a:endParaRPr lang="fi-FI" sz="1100" u="none" strike="noStrike" dirty="0">
                        <a:effectLst/>
                      </a:endParaRPr>
                    </a:p>
                  </a:txBody>
                  <a:tcPr marL="0" marR="36000" marT="0" marB="0" anchor="b"/>
                </a:tc>
                <a:tc>
                  <a:txBody>
                    <a:bodyPr/>
                    <a:lstStyle/>
                    <a:p>
                      <a:pPr algn="r" fontAlgn="b"/>
                      <a:r>
                        <a:rPr lang="fi-FI" sz="1100" b="0" i="0" u="none" strike="noStrike" dirty="0">
                          <a:effectLst/>
                          <a:latin typeface="Arial" panose="020B0604020202020204" pitchFamily="34" charset="0"/>
                        </a:rPr>
                        <a:t>16 856</a:t>
                      </a:r>
                    </a:p>
                  </a:txBody>
                  <a:tcPr marL="0" marR="36000" marT="0" marB="0" anchor="b"/>
                </a:tc>
                <a:tc>
                  <a:txBody>
                    <a:bodyPr/>
                    <a:lstStyle/>
                    <a:p>
                      <a:pPr algn="r" fontAlgn="b"/>
                      <a:r>
                        <a:rPr lang="fi-FI" sz="1100" b="0" i="0" u="none" strike="noStrike" dirty="0">
                          <a:effectLst/>
                          <a:latin typeface="Arial" panose="020B0604020202020204" pitchFamily="34" charset="0"/>
                        </a:rPr>
                        <a:t>20 522</a:t>
                      </a:r>
                    </a:p>
                  </a:txBody>
                  <a:tcPr marL="0" marR="36000" marT="0" marB="0" anchor="b"/>
                </a:tc>
                <a:tc>
                  <a:txBody>
                    <a:bodyPr/>
                    <a:lstStyle/>
                    <a:p>
                      <a:pPr algn="r" fontAlgn="b"/>
                      <a:r>
                        <a:rPr lang="fi-FI" sz="1100" b="0" i="0" u="none" strike="noStrike" dirty="0">
                          <a:effectLst/>
                          <a:latin typeface="Arial" panose="020B0604020202020204" pitchFamily="34" charset="0"/>
                        </a:rPr>
                        <a:t>23 837</a:t>
                      </a:r>
                    </a:p>
                  </a:txBody>
                  <a:tcPr marL="0" marR="36000" marT="0" marB="0" anchor="b"/>
                </a:tc>
                <a:tc>
                  <a:txBody>
                    <a:bodyPr/>
                    <a:lstStyle/>
                    <a:p>
                      <a:pPr algn="r" fontAlgn="b"/>
                      <a:r>
                        <a:rPr lang="fi-FI" sz="1100" b="0" i="0" u="none" strike="noStrike" dirty="0">
                          <a:effectLst/>
                          <a:latin typeface="Arial" panose="020B0604020202020204" pitchFamily="34" charset="0"/>
                        </a:rPr>
                        <a:t>22 836</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3795643921"/>
                  </a:ext>
                </a:extLst>
              </a:tr>
              <a:tr h="215590">
                <a:tc>
                  <a:txBody>
                    <a:bodyPr/>
                    <a:lstStyle/>
                    <a:p>
                      <a:pPr algn="l" fontAlgn="b"/>
                      <a:r>
                        <a:rPr lang="fi-FI" sz="1100" u="none" strike="noStrike" dirty="0">
                          <a:effectLst/>
                        </a:rPr>
                        <a:t>- St Michel ravit</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19 335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22 760</a:t>
                      </a:r>
                      <a:endParaRPr lang="fi-FI" sz="1100" b="0" i="0" u="none" strike="noStrike">
                        <a:effectLst/>
                        <a:latin typeface="Arial" panose="020B0604020202020204" pitchFamily="34" charset="0"/>
                      </a:endParaRPr>
                    </a:p>
                  </a:txBody>
                  <a:tcPr marL="0" marR="36000" marT="0" marB="0" anchor="b"/>
                </a:tc>
                <a:tc>
                  <a:txBody>
                    <a:bodyPr/>
                    <a:lstStyle/>
                    <a:p>
                      <a:pPr algn="ctr" fontAlgn="b"/>
                      <a:r>
                        <a:rPr lang="fi-FI" sz="1100" u="none" strike="noStrike" dirty="0">
                          <a:effectLst/>
                        </a:rPr>
                        <a:t>**)</a:t>
                      </a:r>
                      <a:endParaRPr lang="fi-FI" sz="1100" b="1" i="0" u="none" strike="noStrike" dirty="0">
                        <a:solidFill>
                          <a:srgbClr val="FF0000"/>
                        </a:solidFill>
                        <a:effectLst/>
                        <a:latin typeface="Arial" panose="020B0604020202020204" pitchFamily="34" charset="0"/>
                      </a:endParaRPr>
                    </a:p>
                  </a:txBody>
                  <a:tcPr marL="0" marR="36000" marT="0" marB="0" anchor="b"/>
                </a:tc>
                <a:tc>
                  <a:txBody>
                    <a:bodyPr/>
                    <a:lstStyle/>
                    <a:p>
                      <a:pPr algn="r" fontAlgn="b"/>
                      <a:r>
                        <a:rPr lang="fi-FI" sz="1100" u="none" strike="noStrike">
                          <a:effectLst/>
                        </a:rPr>
                        <a:t>22 108</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23 010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21 273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20 507</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22 530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22 260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22 830</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dirty="0">
                          <a:effectLst/>
                        </a:rPr>
                        <a:t> 4 500</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b="0" i="0" u="none" strike="noStrike" dirty="0">
                          <a:effectLst/>
                          <a:latin typeface="Arial" panose="020B0604020202020204" pitchFamily="34" charset="0"/>
                        </a:rPr>
                        <a:t>12 754</a:t>
                      </a:r>
                    </a:p>
                  </a:txBody>
                  <a:tcPr marL="0" marR="36000" marT="0" marB="0" anchor="b"/>
                </a:tc>
                <a:tc>
                  <a:txBody>
                    <a:bodyPr/>
                    <a:lstStyle/>
                    <a:p>
                      <a:pPr algn="r" fontAlgn="b"/>
                      <a:r>
                        <a:rPr lang="fi-FI" sz="1100" b="0" i="0" u="none" strike="noStrike" dirty="0">
                          <a:effectLst/>
                          <a:latin typeface="Arial" panose="020B0604020202020204" pitchFamily="34" charset="0"/>
                        </a:rPr>
                        <a:t>13 126</a:t>
                      </a:r>
                    </a:p>
                  </a:txBody>
                  <a:tcPr marL="0" marR="36000" marT="0" marB="0" anchor="b"/>
                </a:tc>
                <a:tc>
                  <a:txBody>
                    <a:bodyPr/>
                    <a:lstStyle/>
                    <a:p>
                      <a:pPr algn="r" fontAlgn="b"/>
                      <a:r>
                        <a:rPr lang="fi-FI" sz="1100" b="0" i="0" u="none" strike="noStrike" dirty="0">
                          <a:effectLst/>
                          <a:latin typeface="Arial" panose="020B0604020202020204" pitchFamily="34" charset="0"/>
                        </a:rPr>
                        <a:t>16 595</a:t>
                      </a:r>
                    </a:p>
                  </a:txBody>
                  <a:tcPr marL="0" marR="36000" marT="0" marB="0" anchor="b"/>
                </a:tc>
                <a:tc>
                  <a:txBody>
                    <a:bodyPr/>
                    <a:lstStyle/>
                    <a:p>
                      <a:pPr algn="r" fontAlgn="b"/>
                      <a:r>
                        <a:rPr lang="fi-FI" sz="1100" b="0" i="0" u="none" strike="noStrike" dirty="0">
                          <a:effectLst/>
                          <a:latin typeface="Arial" panose="020B0604020202020204" pitchFamily="34" charset="0"/>
                        </a:rPr>
                        <a:t>16 815</a:t>
                      </a:r>
                    </a:p>
                  </a:txBody>
                  <a:tcPr marL="0" marR="36000" marT="0" marB="0" anchor="b"/>
                </a:tc>
                <a:tc>
                  <a:txBody>
                    <a:bodyPr/>
                    <a:lstStyle/>
                    <a:p>
                      <a:pPr algn="r" fontAlgn="b"/>
                      <a:r>
                        <a:rPr lang="fi-FI" sz="1100" b="0" i="0" u="none" strike="noStrike" dirty="0">
                          <a:effectLst/>
                          <a:latin typeface="Arial" panose="020B0604020202020204" pitchFamily="34" charset="0"/>
                        </a:rPr>
                        <a:t>17 000</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217390550"/>
                  </a:ext>
                </a:extLst>
              </a:tr>
              <a:tr h="207298">
                <a:tc>
                  <a:txBody>
                    <a:bodyPr/>
                    <a:lstStyle/>
                    <a:p>
                      <a:pPr algn="l" fontAlgn="b"/>
                      <a:r>
                        <a:rPr lang="fi-FI" sz="1100" u="none" strike="noStrike" dirty="0">
                          <a:effectLst/>
                        </a:rPr>
                        <a:t>Suomen Metsämuseo Lusto </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26 721</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30 699</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29 011</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34 182</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30 970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32 823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31 845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39 296</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dirty="0">
                          <a:effectLst/>
                        </a:rPr>
                        <a:t>33 467</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dirty="0">
                          <a:effectLst/>
                        </a:rPr>
                        <a:t>42 278</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dirty="0">
                          <a:effectLst/>
                        </a:rPr>
                        <a:t>24 362</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b="0" i="0" u="none" strike="noStrike" dirty="0">
                          <a:effectLst/>
                          <a:latin typeface="Arial" panose="020B0604020202020204" pitchFamily="34" charset="0"/>
                        </a:rPr>
                        <a:t>29 000</a:t>
                      </a:r>
                    </a:p>
                  </a:txBody>
                  <a:tcPr marL="0" marR="36000" marT="0" marB="0" anchor="b"/>
                </a:tc>
                <a:tc>
                  <a:txBody>
                    <a:bodyPr/>
                    <a:lstStyle/>
                    <a:p>
                      <a:pPr algn="r" fontAlgn="b"/>
                      <a:r>
                        <a:rPr lang="fi-FI" sz="1100" b="0" i="0" u="none" strike="noStrike" dirty="0">
                          <a:effectLst/>
                          <a:latin typeface="Arial" panose="020B0604020202020204" pitchFamily="34" charset="0"/>
                        </a:rPr>
                        <a:t>26 564</a:t>
                      </a:r>
                    </a:p>
                  </a:txBody>
                  <a:tcPr marL="0" marR="36000" marT="0" marB="0" anchor="b"/>
                </a:tc>
                <a:tc>
                  <a:txBody>
                    <a:bodyPr/>
                    <a:lstStyle/>
                    <a:p>
                      <a:pPr algn="r" fontAlgn="b"/>
                      <a:r>
                        <a:rPr lang="fi-FI" sz="1100" b="0" i="0" u="none" strike="noStrike" dirty="0">
                          <a:effectLst/>
                          <a:latin typeface="Arial" panose="020B0604020202020204" pitchFamily="34" charset="0"/>
                        </a:rPr>
                        <a:t>20 571</a:t>
                      </a:r>
                    </a:p>
                  </a:txBody>
                  <a:tcPr marL="0" marR="36000" marT="0" marB="0" anchor="b"/>
                </a:tc>
                <a:tc>
                  <a:txBody>
                    <a:bodyPr/>
                    <a:lstStyle/>
                    <a:p>
                      <a:pPr algn="r" fontAlgn="b"/>
                      <a:r>
                        <a:rPr lang="fi-FI" sz="1100" b="0" i="0" u="none" strike="noStrike" dirty="0">
                          <a:effectLst/>
                          <a:latin typeface="Arial" panose="020B0604020202020204" pitchFamily="34" charset="0"/>
                        </a:rPr>
                        <a:t>32 701</a:t>
                      </a:r>
                    </a:p>
                  </a:txBody>
                  <a:tcPr marL="0" marR="36000" marT="0" marB="0" anchor="b"/>
                </a:tc>
                <a:tc>
                  <a:txBody>
                    <a:bodyPr/>
                    <a:lstStyle/>
                    <a:p>
                      <a:pPr algn="r" fontAlgn="b"/>
                      <a:r>
                        <a:rPr lang="fi-FI" sz="1100" b="0" i="0" u="none" strike="noStrike" dirty="0">
                          <a:effectLst/>
                          <a:latin typeface="Arial" panose="020B0604020202020204" pitchFamily="34" charset="0"/>
                        </a:rPr>
                        <a:t>29 401</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1069430307"/>
                  </a:ext>
                </a:extLst>
              </a:tr>
              <a:tr h="207298">
                <a:tc>
                  <a:txBody>
                    <a:bodyPr/>
                    <a:lstStyle/>
                    <a:p>
                      <a:pPr algn="l" fontAlgn="b"/>
                      <a:r>
                        <a:rPr lang="fi-FI" sz="1100" u="none" strike="noStrike" dirty="0">
                          <a:effectLst/>
                        </a:rPr>
                        <a:t>Riihisaari - Savonlinnan museo</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26 915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28 778</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33 581</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39 560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34 253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28 475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30 959</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35 681</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34 570</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dirty="0">
                          <a:effectLst/>
                        </a:rPr>
                        <a:t> 35 922</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dirty="0">
                          <a:effectLst/>
                        </a:rPr>
                        <a:t>21 057</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b="0" i="0" u="none" strike="noStrike" dirty="0">
                          <a:effectLst/>
                          <a:latin typeface="Arial" panose="020B0604020202020204" pitchFamily="34" charset="0"/>
                        </a:rPr>
                        <a:t>33 000</a:t>
                      </a:r>
                    </a:p>
                  </a:txBody>
                  <a:tcPr marL="0" marR="36000" marT="0" marB="0" anchor="b"/>
                </a:tc>
                <a:tc>
                  <a:txBody>
                    <a:bodyPr/>
                    <a:lstStyle/>
                    <a:p>
                      <a:pPr algn="r" fontAlgn="b"/>
                      <a:r>
                        <a:rPr lang="fi-FI" sz="1100" b="0" i="0" u="none" strike="noStrike" dirty="0">
                          <a:effectLst/>
                          <a:latin typeface="Arial" panose="020B0604020202020204" pitchFamily="34" charset="0"/>
                        </a:rPr>
                        <a:t>32 000</a:t>
                      </a:r>
                    </a:p>
                  </a:txBody>
                  <a:tcPr marL="0" marR="36000" marT="0" marB="0" anchor="b"/>
                </a:tc>
                <a:tc>
                  <a:txBody>
                    <a:bodyPr/>
                    <a:lstStyle/>
                    <a:p>
                      <a:pPr algn="r" fontAlgn="b"/>
                      <a:r>
                        <a:rPr lang="fi-FI" sz="1100" b="0" i="0" u="none" strike="noStrike" dirty="0">
                          <a:effectLst/>
                          <a:latin typeface="Arial" panose="020B0604020202020204" pitchFamily="34" charset="0"/>
                        </a:rPr>
                        <a:t>31 288</a:t>
                      </a:r>
                    </a:p>
                  </a:txBody>
                  <a:tcPr marL="0" marR="36000" marT="0" marB="0" anchor="b"/>
                </a:tc>
                <a:tc>
                  <a:txBody>
                    <a:bodyPr/>
                    <a:lstStyle/>
                    <a:p>
                      <a:pPr algn="r" fontAlgn="b"/>
                      <a:r>
                        <a:rPr lang="fi-FI" sz="1100" b="0" i="0" u="none" strike="noStrike" dirty="0">
                          <a:effectLst/>
                          <a:latin typeface="Arial" panose="020B0604020202020204" pitchFamily="34" charset="0"/>
                        </a:rPr>
                        <a:t>27 879</a:t>
                      </a:r>
                    </a:p>
                  </a:txBody>
                  <a:tcPr marL="0" marR="36000" marT="0" marB="0" anchor="b"/>
                </a:tc>
                <a:tc>
                  <a:txBody>
                    <a:bodyPr/>
                    <a:lstStyle/>
                    <a:p>
                      <a:pPr algn="r" fontAlgn="b"/>
                      <a:r>
                        <a:rPr lang="fi-FI" sz="1100" b="0" i="0" u="none" strike="noStrike" dirty="0">
                          <a:effectLst/>
                          <a:latin typeface="Arial" panose="020B0604020202020204" pitchFamily="34" charset="0"/>
                        </a:rPr>
                        <a:t>33 684</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1815959783"/>
                  </a:ext>
                </a:extLst>
              </a:tr>
              <a:tr h="207298">
                <a:tc>
                  <a:txBody>
                    <a:bodyPr/>
                    <a:lstStyle/>
                    <a:p>
                      <a:pPr algn="l" fontAlgn="b"/>
                      <a:r>
                        <a:rPr lang="fi-FI" sz="1100" u="none" strike="noStrike" dirty="0">
                          <a:effectLst/>
                        </a:rPr>
                        <a:t>Taidekeskus Salmela</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27 500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28 000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28 000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29 000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29 500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31 000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43 764</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43 621</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43 757</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44 790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26 419</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b="0" i="0" u="none" strike="noStrike" dirty="0">
                          <a:effectLst/>
                          <a:latin typeface="Arial" panose="020B0604020202020204" pitchFamily="34" charset="0"/>
                        </a:rPr>
                        <a:t>25 300</a:t>
                      </a:r>
                    </a:p>
                  </a:txBody>
                  <a:tcPr marL="0" marR="36000" marT="0" marB="0" anchor="b"/>
                </a:tc>
                <a:tc>
                  <a:txBody>
                    <a:bodyPr/>
                    <a:lstStyle/>
                    <a:p>
                      <a:pPr algn="r" fontAlgn="b"/>
                      <a:r>
                        <a:rPr lang="fi-FI" sz="1100" b="0" i="0" u="none" strike="noStrike" dirty="0">
                          <a:effectLst/>
                          <a:latin typeface="Arial" panose="020B0604020202020204" pitchFamily="34" charset="0"/>
                        </a:rPr>
                        <a:t>30 200</a:t>
                      </a:r>
                    </a:p>
                  </a:txBody>
                  <a:tcPr marL="0" marR="36000" marT="0" marB="0" anchor="b"/>
                </a:tc>
                <a:tc>
                  <a:txBody>
                    <a:bodyPr/>
                    <a:lstStyle/>
                    <a:p>
                      <a:pPr algn="r" fontAlgn="b"/>
                      <a:r>
                        <a:rPr lang="fi-FI" sz="1100" b="0" i="0" u="none" strike="noStrike" dirty="0">
                          <a:effectLst/>
                          <a:latin typeface="Arial" panose="020B0604020202020204" pitchFamily="34" charset="0"/>
                        </a:rPr>
                        <a:t>34 212</a:t>
                      </a:r>
                    </a:p>
                  </a:txBody>
                  <a:tcPr marL="0" marR="36000" marT="0" marB="0" anchor="b"/>
                </a:tc>
                <a:tc>
                  <a:txBody>
                    <a:bodyPr/>
                    <a:lstStyle/>
                    <a:p>
                      <a:pPr algn="r" fontAlgn="b"/>
                      <a:r>
                        <a:rPr lang="fi-FI" sz="1100" b="0" i="0" u="none" strike="noStrike" dirty="0">
                          <a:effectLst/>
                          <a:latin typeface="Arial" panose="020B0604020202020204" pitchFamily="34" charset="0"/>
                        </a:rPr>
                        <a:t>35 066</a:t>
                      </a:r>
                    </a:p>
                  </a:txBody>
                  <a:tcPr marL="0" marR="36000" marT="0" marB="0" anchor="b"/>
                </a:tc>
                <a:tc>
                  <a:txBody>
                    <a:bodyPr/>
                    <a:lstStyle/>
                    <a:p>
                      <a:pPr algn="r" fontAlgn="b"/>
                      <a:r>
                        <a:rPr lang="fi-FI" sz="1100" b="0" i="0" u="none" strike="noStrike" dirty="0">
                          <a:effectLst/>
                          <a:latin typeface="Arial" panose="020B0604020202020204" pitchFamily="34" charset="0"/>
                        </a:rPr>
                        <a:t>47 000</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3639365882"/>
                  </a:ext>
                </a:extLst>
              </a:tr>
              <a:tr h="207298">
                <a:tc>
                  <a:txBody>
                    <a:bodyPr/>
                    <a:lstStyle/>
                    <a:p>
                      <a:pPr algn="l" fontAlgn="b">
                        <a:buNone/>
                      </a:pPr>
                      <a:r>
                        <a:rPr lang="fi-FI" sz="1200" b="0" i="0" u="none" strike="noStrike">
                          <a:effectLst/>
                          <a:latin typeface="Arial" panose="020B0604020202020204" pitchFamily="34" charset="0"/>
                        </a:rPr>
                        <a:t>Dinosaurock (Jurassic Rock)</a:t>
                      </a:r>
                    </a:p>
                  </a:txBody>
                  <a:tcPr marL="0" marR="0" marT="0" marB="0" anchor="b"/>
                </a:tc>
                <a:tc>
                  <a:txBody>
                    <a:bodyPr/>
                    <a:lstStyle/>
                    <a:p>
                      <a:pPr algn="r" fontAlgn="b">
                        <a:buNone/>
                      </a:pPr>
                      <a:r>
                        <a:rPr lang="fi-FI" sz="1100" b="0" i="0" u="none" strike="noStrike">
                          <a:effectLst/>
                          <a:latin typeface="Arial" panose="020B0604020202020204" pitchFamily="34" charset="0"/>
                        </a:rPr>
                        <a:t>15 300</a:t>
                      </a:r>
                    </a:p>
                  </a:txBody>
                  <a:tcPr marL="0" marR="0" marT="0" marB="0" anchor="b"/>
                </a:tc>
                <a:tc>
                  <a:txBody>
                    <a:bodyPr/>
                    <a:lstStyle/>
                    <a:p>
                      <a:pPr algn="r" fontAlgn="b">
                        <a:buNone/>
                      </a:pPr>
                      <a:r>
                        <a:rPr lang="fi-FI" sz="1100" b="0" i="0" u="none" strike="noStrike">
                          <a:effectLst/>
                          <a:latin typeface="Arial" panose="020B0604020202020204" pitchFamily="34" charset="0"/>
                        </a:rPr>
                        <a:t>19 850</a:t>
                      </a:r>
                    </a:p>
                  </a:txBody>
                  <a:tcPr marL="0" marR="0" marT="0" marB="0" anchor="b"/>
                </a:tc>
                <a:tc>
                  <a:txBody>
                    <a:bodyPr/>
                    <a:lstStyle/>
                    <a:p>
                      <a:pPr algn="r" fontAlgn="b">
                        <a:buNone/>
                      </a:pPr>
                      <a:r>
                        <a:rPr lang="fi-FI" sz="1100" b="0" i="0" u="none" strike="noStrike">
                          <a:effectLst/>
                          <a:latin typeface="Arial" panose="020B0604020202020204" pitchFamily="34" charset="0"/>
                        </a:rPr>
                        <a:t>15 200</a:t>
                      </a:r>
                    </a:p>
                  </a:txBody>
                  <a:tcPr marL="0" marR="0" marT="0" marB="0" anchor="b"/>
                </a:tc>
                <a:tc>
                  <a:txBody>
                    <a:bodyPr/>
                    <a:lstStyle/>
                    <a:p>
                      <a:pPr algn="r" fontAlgn="b">
                        <a:buNone/>
                      </a:pPr>
                      <a:r>
                        <a:rPr lang="fi-FI" sz="1100" b="0" i="0" u="none" strike="noStrike">
                          <a:effectLst/>
                          <a:latin typeface="Arial" panose="020B0604020202020204" pitchFamily="34" charset="0"/>
                        </a:rPr>
                        <a:t>26 000</a:t>
                      </a:r>
                    </a:p>
                  </a:txBody>
                  <a:tcPr marL="0" marR="0" marT="0" marB="0" anchor="b"/>
                </a:tc>
                <a:tc>
                  <a:txBody>
                    <a:bodyPr/>
                    <a:lstStyle/>
                    <a:p>
                      <a:pPr algn="r" fontAlgn="b">
                        <a:buNone/>
                      </a:pPr>
                      <a:r>
                        <a:rPr lang="fi-FI" sz="1100" b="0" i="0" u="none" strike="noStrike">
                          <a:effectLst/>
                          <a:latin typeface="Arial" panose="020B0604020202020204" pitchFamily="34" charset="0"/>
                        </a:rPr>
                        <a:t>18 200</a:t>
                      </a:r>
                    </a:p>
                  </a:txBody>
                  <a:tcPr marL="0" marR="0" marT="0" marB="0" anchor="b"/>
                </a:tc>
                <a:tc>
                  <a:txBody>
                    <a:bodyPr/>
                    <a:lstStyle/>
                    <a:p>
                      <a:pPr algn="r" fontAlgn="b">
                        <a:buNone/>
                      </a:pPr>
                      <a:r>
                        <a:rPr lang="fi-FI" sz="1100" b="0" i="0" u="none" strike="noStrike">
                          <a:effectLst/>
                          <a:latin typeface="Arial" panose="020B0604020202020204" pitchFamily="34" charset="0"/>
                        </a:rPr>
                        <a:t>19 500</a:t>
                      </a:r>
                    </a:p>
                  </a:txBody>
                  <a:tcPr marL="0" marR="0" marT="0" marB="0" anchor="b"/>
                </a:tc>
                <a:tc>
                  <a:txBody>
                    <a:bodyPr/>
                    <a:lstStyle/>
                    <a:p>
                      <a:pPr algn="r" fontAlgn="b">
                        <a:buNone/>
                      </a:pPr>
                      <a:r>
                        <a:rPr lang="fi-FI" sz="1100" b="0" i="0" u="none" strike="noStrike">
                          <a:effectLst/>
                          <a:latin typeface="Arial" panose="020B0604020202020204" pitchFamily="34" charset="0"/>
                        </a:rPr>
                        <a:t>13 000</a:t>
                      </a:r>
                    </a:p>
                  </a:txBody>
                  <a:tcPr marL="0" marR="0" marT="0" marB="0" anchor="b"/>
                </a:tc>
                <a:tc>
                  <a:txBody>
                    <a:bodyPr/>
                    <a:lstStyle/>
                    <a:p>
                      <a:pPr algn="r" fontAlgn="b">
                        <a:buNone/>
                      </a:pPr>
                      <a:r>
                        <a:rPr lang="fi-FI" sz="1100" b="0" i="0" u="none" strike="noStrike">
                          <a:effectLst/>
                          <a:latin typeface="Arial" panose="020B0604020202020204" pitchFamily="34" charset="0"/>
                        </a:rPr>
                        <a:t>13 000</a:t>
                      </a:r>
                    </a:p>
                  </a:txBody>
                  <a:tcPr marL="0" marR="0" marT="0" marB="0" anchor="b"/>
                </a:tc>
                <a:tc>
                  <a:txBody>
                    <a:bodyPr/>
                    <a:lstStyle/>
                    <a:p>
                      <a:pPr algn="r" fontAlgn="b">
                        <a:buNone/>
                      </a:pPr>
                      <a:r>
                        <a:rPr lang="fi-FI" sz="1100" b="0" i="0" u="none" strike="noStrike">
                          <a:effectLst/>
                          <a:latin typeface="Arial" panose="020B0604020202020204" pitchFamily="34" charset="0"/>
                        </a:rPr>
                        <a:t>10 000</a:t>
                      </a:r>
                    </a:p>
                  </a:txBody>
                  <a:tcPr marL="0" marR="0" marT="0" marB="0" anchor="b"/>
                </a:tc>
                <a:tc>
                  <a:txBody>
                    <a:bodyPr/>
                    <a:lstStyle/>
                    <a:p>
                      <a:pPr algn="ctr" fontAlgn="b">
                        <a:buNone/>
                      </a:pPr>
                      <a:r>
                        <a:rPr lang="fi-FI" sz="1100" b="1" i="0" u="none" strike="noStrike">
                          <a:effectLst/>
                          <a:latin typeface="Arial" panose="020B0604020202020204" pitchFamily="34" charset="0"/>
                        </a:rPr>
                        <a:t> -</a:t>
                      </a:r>
                    </a:p>
                  </a:txBody>
                  <a:tcPr marL="0" marR="0" marT="0" marB="0" anchor="b"/>
                </a:tc>
                <a:tc>
                  <a:txBody>
                    <a:bodyPr/>
                    <a:lstStyle/>
                    <a:p>
                      <a:pPr algn="ctr" fontAlgn="b">
                        <a:buNone/>
                      </a:pPr>
                      <a:r>
                        <a:rPr lang="fi-FI" sz="1100" b="1" i="0" u="none" strike="noStrike">
                          <a:effectLst/>
                          <a:latin typeface="Arial" panose="020B0604020202020204" pitchFamily="34" charset="0"/>
                        </a:rPr>
                        <a:t> -</a:t>
                      </a:r>
                    </a:p>
                  </a:txBody>
                  <a:tcPr marL="0" marR="0" marT="0" marB="0" anchor="b"/>
                </a:tc>
                <a:tc>
                  <a:txBody>
                    <a:bodyPr/>
                    <a:lstStyle/>
                    <a:p>
                      <a:pPr algn="ctr" fontAlgn="b">
                        <a:buNone/>
                      </a:pPr>
                      <a:r>
                        <a:rPr lang="fi-FI" sz="1100" b="1" i="0" u="none" strike="noStrike">
                          <a:effectLst/>
                          <a:latin typeface="Arial" panose="020B0604020202020204" pitchFamily="34" charset="0"/>
                        </a:rPr>
                        <a:t> -</a:t>
                      </a:r>
                    </a:p>
                  </a:txBody>
                  <a:tcPr marL="0" marR="0" marT="0" marB="0" anchor="b"/>
                </a:tc>
                <a:tc>
                  <a:txBody>
                    <a:bodyPr/>
                    <a:lstStyle/>
                    <a:p>
                      <a:pPr algn="ctr" fontAlgn="b">
                        <a:buNone/>
                      </a:pPr>
                      <a:r>
                        <a:rPr lang="fi-FI" sz="1100" b="1" i="0" u="none" strike="noStrike">
                          <a:effectLst/>
                          <a:latin typeface="Arial" panose="020B0604020202020204" pitchFamily="34" charset="0"/>
                        </a:rPr>
                        <a:t> -</a:t>
                      </a:r>
                    </a:p>
                  </a:txBody>
                  <a:tcPr marL="0" marR="0" marT="0" marB="0" anchor="b"/>
                </a:tc>
                <a:tc>
                  <a:txBody>
                    <a:bodyPr/>
                    <a:lstStyle/>
                    <a:p>
                      <a:pPr algn="ctr" fontAlgn="b">
                        <a:buNone/>
                      </a:pPr>
                      <a:r>
                        <a:rPr lang="fi-FI" sz="1100" b="1" i="0" u="none" strike="noStrike">
                          <a:effectLst/>
                          <a:latin typeface="Arial" panose="020B0604020202020204" pitchFamily="34" charset="0"/>
                        </a:rPr>
                        <a:t>-</a:t>
                      </a:r>
                    </a:p>
                  </a:txBody>
                  <a:tcPr marL="0" marR="0" marT="0" marB="0" anchor="b"/>
                </a:tc>
                <a:tc>
                  <a:txBody>
                    <a:bodyPr/>
                    <a:lstStyle/>
                    <a:p>
                      <a:pPr algn="ctr" fontAlgn="b">
                        <a:buNone/>
                      </a:pPr>
                      <a:r>
                        <a:rPr lang="fi-FI" sz="1100" b="1" i="0" u="none" strike="noStrike">
                          <a:effectLst/>
                          <a:latin typeface="Arial" panose="020B0604020202020204" pitchFamily="34" charset="0"/>
                        </a:rPr>
                        <a:t>-</a:t>
                      </a:r>
                    </a:p>
                  </a:txBody>
                  <a:tcPr marL="0" marR="0" marT="0" marB="0" anchor="b"/>
                </a:tc>
                <a:tc>
                  <a:txBody>
                    <a:bodyPr/>
                    <a:lstStyle/>
                    <a:p>
                      <a:pPr algn="r" fontAlgn="b">
                        <a:buNone/>
                      </a:pPr>
                      <a:r>
                        <a:rPr lang="fi-FI" sz="1100" b="0" i="0" u="none" strike="noStrike" dirty="0">
                          <a:effectLst/>
                          <a:latin typeface="Arial" panose="020B0604020202020204" pitchFamily="34" charset="0"/>
                        </a:rPr>
                        <a:t>8 000</a:t>
                      </a:r>
                    </a:p>
                  </a:txBody>
                  <a:tcPr marL="0" marR="36000" marT="0" marB="0" anchor="b"/>
                </a:tc>
                <a:tc>
                  <a:txBody>
                    <a:bodyPr/>
                    <a:lstStyle/>
                    <a:p>
                      <a:pPr algn="r" fontAlgn="b">
                        <a:buNone/>
                      </a:pPr>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1538910515"/>
                  </a:ext>
                </a:extLst>
              </a:tr>
              <a:tr h="215590">
                <a:tc>
                  <a:txBody>
                    <a:bodyPr/>
                    <a:lstStyle/>
                    <a:p>
                      <a:pPr algn="l" fontAlgn="b"/>
                      <a:r>
                        <a:rPr lang="fi-FI" sz="1100" b="0" i="0" u="none" strike="noStrike" dirty="0">
                          <a:effectLst/>
                          <a:latin typeface="Arial" panose="020B0604020202020204" pitchFamily="34" charset="0"/>
                        </a:rPr>
                        <a:t>Sodan ja rauhan keskus Muisti / Päämajamuseo</a:t>
                      </a:r>
                    </a:p>
                  </a:txBody>
                  <a:tcPr marL="0" marR="0" marT="0" marB="0" anchor="b"/>
                </a:tc>
                <a:tc>
                  <a:txBody>
                    <a:bodyPr/>
                    <a:lstStyle/>
                    <a:p>
                      <a:pPr algn="r" fontAlgn="b"/>
                      <a:r>
                        <a:rPr lang="fi-FI" sz="1100" u="none" strike="noStrike" dirty="0">
                          <a:effectLst/>
                        </a:rPr>
                        <a:t>8 452</a:t>
                      </a:r>
                      <a:endParaRPr lang="fi-FI" sz="1100" b="0" i="0" u="none" strike="noStrike" dirty="0">
                        <a:effectLst/>
                        <a:latin typeface="Arial" panose="020B0604020202020204" pitchFamily="34" charset="0"/>
                      </a:endParaRPr>
                    </a:p>
                  </a:txBody>
                  <a:tcPr marL="0" marR="36000" marT="0" marB="0" anchor="ctr"/>
                </a:tc>
                <a:tc>
                  <a:txBody>
                    <a:bodyPr/>
                    <a:lstStyle/>
                    <a:p>
                      <a:pPr algn="r" fontAlgn="b"/>
                      <a:r>
                        <a:rPr lang="fi-FI" sz="1100" u="none" strike="noStrike" dirty="0">
                          <a:effectLst/>
                        </a:rPr>
                        <a:t>8 938</a:t>
                      </a:r>
                      <a:endParaRPr lang="fi-FI" sz="1100" b="0" i="0" u="none" strike="noStrike" dirty="0">
                        <a:effectLst/>
                        <a:latin typeface="Arial" panose="020B0604020202020204" pitchFamily="34" charset="0"/>
                      </a:endParaRPr>
                    </a:p>
                  </a:txBody>
                  <a:tcPr marL="0" marR="36000" marT="0" marB="0" anchor="ctr"/>
                </a:tc>
                <a:tc>
                  <a:txBody>
                    <a:bodyPr/>
                    <a:lstStyle/>
                    <a:p>
                      <a:pPr algn="r" fontAlgn="b"/>
                      <a:r>
                        <a:rPr lang="fi-FI" sz="1100" u="none" strike="noStrike" dirty="0">
                          <a:effectLst/>
                        </a:rPr>
                        <a:t>9 118</a:t>
                      </a:r>
                      <a:endParaRPr lang="fi-FI" sz="1100" b="0" i="0" u="none" strike="noStrike" dirty="0">
                        <a:effectLst/>
                        <a:latin typeface="Arial" panose="020B0604020202020204" pitchFamily="34" charset="0"/>
                      </a:endParaRPr>
                    </a:p>
                  </a:txBody>
                  <a:tcPr marL="0" marR="36000" marT="0" marB="0" anchor="ctr"/>
                </a:tc>
                <a:tc>
                  <a:txBody>
                    <a:bodyPr/>
                    <a:lstStyle/>
                    <a:p>
                      <a:pPr algn="r" fontAlgn="b"/>
                      <a:r>
                        <a:rPr lang="fi-FI" sz="1100" u="none" strike="noStrike">
                          <a:effectLst/>
                        </a:rPr>
                        <a:t>6 893</a:t>
                      </a:r>
                      <a:endParaRPr lang="fi-FI" sz="1100" b="0" i="0" u="none" strike="noStrike">
                        <a:effectLst/>
                        <a:latin typeface="Arial" panose="020B0604020202020204" pitchFamily="34" charset="0"/>
                      </a:endParaRPr>
                    </a:p>
                  </a:txBody>
                  <a:tcPr marL="0" marR="36000" marT="0" marB="0" anchor="ctr"/>
                </a:tc>
                <a:tc>
                  <a:txBody>
                    <a:bodyPr/>
                    <a:lstStyle/>
                    <a:p>
                      <a:pPr algn="r" fontAlgn="b"/>
                      <a:r>
                        <a:rPr lang="fi-FI" sz="1100" u="none" strike="noStrike" dirty="0">
                          <a:effectLst/>
                        </a:rPr>
                        <a:t>4 331</a:t>
                      </a:r>
                      <a:endParaRPr lang="fi-FI" sz="1100" b="0" i="0" u="none" strike="noStrike" dirty="0">
                        <a:effectLst/>
                        <a:latin typeface="Arial" panose="020B0604020202020204" pitchFamily="34" charset="0"/>
                      </a:endParaRPr>
                    </a:p>
                  </a:txBody>
                  <a:tcPr marL="0" marR="36000" marT="0" marB="0" anchor="ctr"/>
                </a:tc>
                <a:tc>
                  <a:txBody>
                    <a:bodyPr/>
                    <a:lstStyle/>
                    <a:p>
                      <a:pPr algn="r" fontAlgn="b"/>
                      <a:r>
                        <a:rPr lang="fi-FI" sz="1100" u="none" strike="noStrike" dirty="0">
                          <a:effectLst/>
                        </a:rPr>
                        <a:t>9 483</a:t>
                      </a:r>
                      <a:endParaRPr lang="fi-FI" sz="1100" b="0" i="0" u="none" strike="noStrike" dirty="0">
                        <a:effectLst/>
                        <a:latin typeface="Arial" panose="020B0604020202020204" pitchFamily="34" charset="0"/>
                      </a:endParaRPr>
                    </a:p>
                  </a:txBody>
                  <a:tcPr marL="0" marR="36000" marT="0" marB="0" anchor="ctr"/>
                </a:tc>
                <a:tc>
                  <a:txBody>
                    <a:bodyPr/>
                    <a:lstStyle/>
                    <a:p>
                      <a:pPr algn="r" fontAlgn="b"/>
                      <a:r>
                        <a:rPr lang="fi-FI" sz="1100" u="none" strike="noStrike" dirty="0">
                          <a:effectLst/>
                        </a:rPr>
                        <a:t>10 920</a:t>
                      </a:r>
                      <a:endParaRPr lang="fi-FI" sz="1100" b="0" i="0" u="none" strike="noStrike" dirty="0">
                        <a:effectLst/>
                        <a:latin typeface="Arial" panose="020B0604020202020204" pitchFamily="34" charset="0"/>
                      </a:endParaRPr>
                    </a:p>
                  </a:txBody>
                  <a:tcPr marL="0" marR="36000" marT="0" marB="0" anchor="ctr"/>
                </a:tc>
                <a:tc>
                  <a:txBody>
                    <a:bodyPr/>
                    <a:lstStyle/>
                    <a:p>
                      <a:pPr algn="r" fontAlgn="b"/>
                      <a:r>
                        <a:rPr lang="fi-FI" sz="1100" u="none" strike="noStrike" dirty="0">
                          <a:effectLst/>
                        </a:rPr>
                        <a:t>14 679</a:t>
                      </a:r>
                      <a:endParaRPr lang="fi-FI" sz="1100" b="0" i="0" u="none" strike="noStrike" dirty="0">
                        <a:effectLst/>
                        <a:latin typeface="Arial" panose="020B0604020202020204" pitchFamily="34" charset="0"/>
                      </a:endParaRPr>
                    </a:p>
                  </a:txBody>
                  <a:tcPr marL="0" marR="36000" marT="0" marB="0" anchor="ctr"/>
                </a:tc>
                <a:tc>
                  <a:txBody>
                    <a:bodyPr/>
                    <a:lstStyle/>
                    <a:p>
                      <a:pPr algn="r" fontAlgn="b"/>
                      <a:r>
                        <a:rPr lang="fi-FI" sz="1100" u="none" strike="noStrike" dirty="0">
                          <a:effectLst/>
                        </a:rPr>
                        <a:t>12 500</a:t>
                      </a:r>
                      <a:endParaRPr lang="fi-FI" sz="1100" b="0" i="0" u="none" strike="noStrike" dirty="0">
                        <a:effectLst/>
                        <a:latin typeface="Arial" panose="020B0604020202020204" pitchFamily="34" charset="0"/>
                      </a:endParaRPr>
                    </a:p>
                  </a:txBody>
                  <a:tcPr marL="0" marR="36000" marT="0" marB="0" anchor="ctr"/>
                </a:tc>
                <a:tc>
                  <a:txBody>
                    <a:bodyPr/>
                    <a:lstStyle/>
                    <a:p>
                      <a:pPr algn="r" fontAlgn="b"/>
                      <a:r>
                        <a:rPr lang="fi-FI" sz="1100" u="none" strike="noStrike" dirty="0">
                          <a:effectLst/>
                        </a:rPr>
                        <a:t> 12 576</a:t>
                      </a:r>
                      <a:endParaRPr lang="fi-FI" sz="1100" b="0" i="0" u="none" strike="noStrike" dirty="0">
                        <a:effectLst/>
                        <a:latin typeface="Arial" panose="020B0604020202020204" pitchFamily="34" charset="0"/>
                      </a:endParaRPr>
                    </a:p>
                  </a:txBody>
                  <a:tcPr marL="0" marR="36000" marT="0" marB="0" anchor="ctr"/>
                </a:tc>
                <a:tc>
                  <a:txBody>
                    <a:bodyPr/>
                    <a:lstStyle/>
                    <a:p>
                      <a:pPr algn="r" fontAlgn="b"/>
                      <a:r>
                        <a:rPr lang="fi-FI" sz="1100" u="none" strike="noStrike" dirty="0">
                          <a:effectLst/>
                        </a:rPr>
                        <a:t> 8 164</a:t>
                      </a:r>
                      <a:endParaRPr lang="fi-FI" sz="1100" b="0" i="0" u="none" strike="noStrike" dirty="0">
                        <a:effectLst/>
                        <a:latin typeface="Arial" panose="020B0604020202020204" pitchFamily="34" charset="0"/>
                      </a:endParaRPr>
                    </a:p>
                  </a:txBody>
                  <a:tcPr marL="0" marR="36000" marT="0" marB="0" anchor="ctr"/>
                </a:tc>
                <a:tc>
                  <a:txBody>
                    <a:bodyPr/>
                    <a:lstStyle/>
                    <a:p>
                      <a:pPr algn="r" fontAlgn="b"/>
                      <a:r>
                        <a:rPr lang="fi-FI" sz="1100" b="0" i="0" u="none" strike="noStrike" dirty="0">
                          <a:effectLst/>
                          <a:latin typeface="Arial" panose="020B0604020202020204" pitchFamily="34" charset="0"/>
                        </a:rPr>
                        <a:t>29 000</a:t>
                      </a:r>
                    </a:p>
                  </a:txBody>
                  <a:tcPr marL="0" marR="36000" marT="0" marB="0" anchor="ctr"/>
                </a:tc>
                <a:tc>
                  <a:txBody>
                    <a:bodyPr/>
                    <a:lstStyle/>
                    <a:p>
                      <a:pPr algn="r" fontAlgn="b"/>
                      <a:r>
                        <a:rPr lang="fi-FI" sz="1100" b="0" i="0" u="none" strike="noStrike" dirty="0">
                          <a:effectLst/>
                          <a:latin typeface="Arial" panose="020B0604020202020204" pitchFamily="34" charset="0"/>
                        </a:rPr>
                        <a:t>30 139</a:t>
                      </a:r>
                    </a:p>
                  </a:txBody>
                  <a:tcPr marL="0" marR="36000" marT="0" marB="0" anchor="ctr"/>
                </a:tc>
                <a:tc>
                  <a:txBody>
                    <a:bodyPr/>
                    <a:lstStyle/>
                    <a:p>
                      <a:pPr algn="r" fontAlgn="b"/>
                      <a:r>
                        <a:rPr lang="fi-FI" sz="1100" b="0" i="0" u="none" strike="noStrike" dirty="0">
                          <a:effectLst/>
                          <a:latin typeface="Arial" panose="020B0604020202020204" pitchFamily="34" charset="0"/>
                        </a:rPr>
                        <a:t>33 659</a:t>
                      </a:r>
                    </a:p>
                  </a:txBody>
                  <a:tcPr marL="0" marR="36000" marT="0" marB="0" anchor="ctr"/>
                </a:tc>
                <a:tc>
                  <a:txBody>
                    <a:bodyPr/>
                    <a:lstStyle/>
                    <a:p>
                      <a:pPr algn="r" fontAlgn="b"/>
                      <a:r>
                        <a:rPr lang="fi-FI" sz="1100" b="0" i="0" u="none" strike="noStrike" dirty="0">
                          <a:effectLst/>
                          <a:latin typeface="Arial" panose="020B0604020202020204" pitchFamily="34" charset="0"/>
                        </a:rPr>
                        <a:t>39 885</a:t>
                      </a:r>
                    </a:p>
                  </a:txBody>
                  <a:tcPr marL="0" marR="36000" marT="0" marB="0" anchor="ctr"/>
                </a:tc>
                <a:tc>
                  <a:txBody>
                    <a:bodyPr/>
                    <a:lstStyle/>
                    <a:p>
                      <a:pPr algn="r" fontAlgn="b"/>
                      <a:r>
                        <a:rPr lang="fi-FI" sz="1100" b="0" i="0" u="none" strike="noStrike" dirty="0">
                          <a:effectLst/>
                          <a:latin typeface="Arial" panose="020B0604020202020204" pitchFamily="34" charset="0"/>
                        </a:rPr>
                        <a:t>43 815</a:t>
                      </a:r>
                    </a:p>
                  </a:txBody>
                  <a:tcPr marL="0" marR="36000" marT="0" marB="0" anchor="ctr"/>
                </a:tc>
                <a:tc>
                  <a:txBody>
                    <a:bodyPr/>
                    <a:lstStyle/>
                    <a:p>
                      <a:pPr algn="r" fontAlgn="b"/>
                      <a:endParaRPr lang="fi-FI" sz="1100" b="0" i="0" u="none" strike="noStrike" dirty="0">
                        <a:effectLst/>
                        <a:latin typeface="Arial" panose="020B0604020202020204" pitchFamily="34" charset="0"/>
                      </a:endParaRPr>
                    </a:p>
                  </a:txBody>
                  <a:tcPr marL="0" marR="36000" marT="0" marB="0" anchor="ctr"/>
                </a:tc>
                <a:extLst>
                  <a:ext uri="{0D108BD9-81ED-4DB2-BD59-A6C34878D82A}">
                    <a16:rowId xmlns:a16="http://schemas.microsoft.com/office/drawing/2014/main" val="309902922"/>
                  </a:ext>
                </a:extLst>
              </a:tr>
              <a:tr h="278842">
                <a:tc>
                  <a:txBody>
                    <a:bodyPr/>
                    <a:lstStyle/>
                    <a:p>
                      <a:pPr algn="l" fontAlgn="b"/>
                      <a:r>
                        <a:rPr lang="fi-FI" sz="1100" u="none" strike="noStrike" dirty="0">
                          <a:effectLst/>
                        </a:rPr>
                        <a:t>Mikkelin Taidemuseo *)</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7 434</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7 523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8 072</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6 599</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6 783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7 635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9 429</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11 490</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dirty="0">
                          <a:effectLst/>
                        </a:rPr>
                        <a:t>*)1 800</a:t>
                      </a:r>
                      <a:endParaRPr lang="fi-FI" sz="1100" b="0" i="0" u="none" strike="noStrike" dirty="0">
                        <a:solidFill>
                          <a:srgbClr val="FF0000"/>
                        </a:solidFill>
                        <a:effectLst/>
                        <a:latin typeface="Arial" panose="020B0604020202020204" pitchFamily="34" charset="0"/>
                      </a:endParaRPr>
                    </a:p>
                  </a:txBody>
                  <a:tcPr marL="0" marR="36000" marT="0" marB="0" anchor="b"/>
                </a:tc>
                <a:tc>
                  <a:txBody>
                    <a:bodyPr/>
                    <a:lstStyle/>
                    <a:p>
                      <a:pPr algn="r" fontAlgn="b"/>
                      <a:r>
                        <a:rPr lang="fi-FI" sz="1100" u="none" strike="noStrike" dirty="0">
                          <a:solidFill>
                            <a:schemeClr val="tx1"/>
                          </a:solidFill>
                          <a:effectLst/>
                        </a:rPr>
                        <a:t> 8 223</a:t>
                      </a:r>
                      <a:endParaRPr lang="fi-FI" sz="1100" b="0" i="0" u="none" strike="noStrike" dirty="0">
                        <a:solidFill>
                          <a:schemeClr val="tx1"/>
                        </a:solidFill>
                        <a:effectLst/>
                        <a:latin typeface="Arial" panose="020B0604020202020204" pitchFamily="34" charset="0"/>
                      </a:endParaRPr>
                    </a:p>
                  </a:txBody>
                  <a:tcPr marL="0" marR="36000" marT="0" marB="0" anchor="b"/>
                </a:tc>
                <a:tc>
                  <a:txBody>
                    <a:bodyPr/>
                    <a:lstStyle/>
                    <a:p>
                      <a:pPr algn="r" fontAlgn="b"/>
                      <a:r>
                        <a:rPr lang="fi-FI" sz="1100" u="none" strike="noStrike" dirty="0">
                          <a:solidFill>
                            <a:schemeClr val="tx1"/>
                          </a:solidFill>
                          <a:effectLst/>
                        </a:rPr>
                        <a:t>3 200 </a:t>
                      </a:r>
                      <a:endParaRPr lang="fi-FI" sz="1100" b="0" i="0" u="none" strike="noStrike" dirty="0">
                        <a:solidFill>
                          <a:schemeClr val="tx1"/>
                        </a:solidFill>
                        <a:effectLst/>
                        <a:latin typeface="Arial" panose="020B0604020202020204" pitchFamily="34" charset="0"/>
                      </a:endParaRPr>
                    </a:p>
                  </a:txBody>
                  <a:tcPr marL="0" marR="36000" marT="0" marB="0" anchor="b"/>
                </a:tc>
                <a:tc>
                  <a:txBody>
                    <a:bodyPr/>
                    <a:lstStyle/>
                    <a:p>
                      <a:pPr algn="r" fontAlgn="b"/>
                      <a:r>
                        <a:rPr lang="fi-FI" sz="1100" b="0" i="0" u="none" strike="noStrike" dirty="0">
                          <a:solidFill>
                            <a:schemeClr val="tx1"/>
                          </a:solidFill>
                          <a:effectLst/>
                          <a:latin typeface="Arial" panose="020B0604020202020204" pitchFamily="34" charset="0"/>
                        </a:rPr>
                        <a:t>5 300</a:t>
                      </a:r>
                    </a:p>
                  </a:txBody>
                  <a:tcPr marL="0" marR="36000" marT="0" marB="0" anchor="b"/>
                </a:tc>
                <a:tc>
                  <a:txBody>
                    <a:bodyPr/>
                    <a:lstStyle/>
                    <a:p>
                      <a:pPr algn="r" fontAlgn="b"/>
                      <a:r>
                        <a:rPr lang="fi-FI" sz="1100" b="0" i="0" u="none" strike="noStrike" dirty="0">
                          <a:solidFill>
                            <a:schemeClr val="tx1"/>
                          </a:solidFill>
                          <a:effectLst/>
                          <a:latin typeface="Arial" panose="020B0604020202020204" pitchFamily="34" charset="0"/>
                        </a:rPr>
                        <a:t>8 342</a:t>
                      </a:r>
                    </a:p>
                  </a:txBody>
                  <a:tcPr marL="0" marR="36000" marT="0" marB="0" anchor="b"/>
                </a:tc>
                <a:tc>
                  <a:txBody>
                    <a:bodyPr/>
                    <a:lstStyle/>
                    <a:p>
                      <a:pPr algn="r" fontAlgn="b"/>
                      <a:r>
                        <a:rPr lang="fi-FI" sz="1100" b="0" i="0" u="none" strike="noStrike" dirty="0">
                          <a:solidFill>
                            <a:schemeClr val="tx1"/>
                          </a:solidFill>
                          <a:effectLst/>
                          <a:latin typeface="Arial" panose="020B0604020202020204" pitchFamily="34" charset="0"/>
                        </a:rPr>
                        <a:t>10 970</a:t>
                      </a:r>
                    </a:p>
                  </a:txBody>
                  <a:tcPr marL="0" marR="36000" marT="0" marB="0" anchor="b"/>
                </a:tc>
                <a:tc>
                  <a:txBody>
                    <a:bodyPr/>
                    <a:lstStyle/>
                    <a:p>
                      <a:pPr algn="r" fontAlgn="b"/>
                      <a:r>
                        <a:rPr lang="fi-FI" sz="1100" b="0" i="0" u="none" strike="noStrike" dirty="0">
                          <a:solidFill>
                            <a:schemeClr val="tx1"/>
                          </a:solidFill>
                          <a:effectLst/>
                          <a:latin typeface="Arial" panose="020B0604020202020204" pitchFamily="34" charset="0"/>
                        </a:rPr>
                        <a:t>14 375</a:t>
                      </a:r>
                    </a:p>
                  </a:txBody>
                  <a:tcPr marL="0" marR="36000" marT="0" marB="0" anchor="b"/>
                </a:tc>
                <a:tc>
                  <a:txBody>
                    <a:bodyPr/>
                    <a:lstStyle/>
                    <a:p>
                      <a:pPr algn="r" fontAlgn="b"/>
                      <a:r>
                        <a:rPr lang="fi-FI" sz="1100" b="0" i="0" u="none" strike="noStrike" dirty="0">
                          <a:solidFill>
                            <a:schemeClr val="tx1"/>
                          </a:solidFill>
                          <a:effectLst/>
                          <a:latin typeface="Arial" panose="020B0604020202020204" pitchFamily="34" charset="0"/>
                        </a:rPr>
                        <a:t>10 965</a:t>
                      </a:r>
                    </a:p>
                  </a:txBody>
                  <a:tcPr marL="0" marR="36000" marT="0" marB="0" anchor="b"/>
                </a:tc>
                <a:tc>
                  <a:txBody>
                    <a:bodyPr/>
                    <a:lstStyle/>
                    <a:p>
                      <a:pPr algn="r" fontAlgn="b"/>
                      <a:endParaRPr lang="fi-FI" sz="1100" b="0" i="0" u="none" strike="noStrike" dirty="0">
                        <a:solidFill>
                          <a:schemeClr val="tx1"/>
                        </a:solidFill>
                        <a:effectLst/>
                        <a:latin typeface="Arial" panose="020B0604020202020204" pitchFamily="34" charset="0"/>
                      </a:endParaRPr>
                    </a:p>
                  </a:txBody>
                  <a:tcPr marL="0" marR="36000" marT="0" marB="0" anchor="b"/>
                </a:tc>
                <a:extLst>
                  <a:ext uri="{0D108BD9-81ED-4DB2-BD59-A6C34878D82A}">
                    <a16:rowId xmlns:a16="http://schemas.microsoft.com/office/drawing/2014/main" val="1140465520"/>
                  </a:ext>
                </a:extLst>
              </a:tr>
              <a:tr h="215590">
                <a:tc>
                  <a:txBody>
                    <a:bodyPr/>
                    <a:lstStyle/>
                    <a:p>
                      <a:pPr algn="l" fontAlgn="b"/>
                      <a:r>
                        <a:rPr lang="fi-FI" sz="1100" u="none" strike="noStrike" dirty="0">
                          <a:effectLst/>
                        </a:rPr>
                        <a:t>Viestikeskus Lokki</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5 993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7 070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7 077</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4 595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4 525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5 113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9 629</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6 944</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7 200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 7 604</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dirty="0">
                          <a:effectLst/>
                        </a:rPr>
                        <a:t>5 772 </a:t>
                      </a:r>
                      <a:endParaRPr lang="fi-FI" sz="1100" b="0" i="0" u="none" strike="noStrike" dirty="0">
                        <a:effectLst/>
                        <a:latin typeface="Arial" panose="020B0604020202020204" pitchFamily="34" charset="0"/>
                      </a:endParaRPr>
                    </a:p>
                  </a:txBody>
                  <a:tcPr marL="0" marR="36000" marT="0" marB="0" anchor="b"/>
                </a:tc>
                <a:tc>
                  <a:txBody>
                    <a:bodyPr/>
                    <a:lstStyle/>
                    <a:p>
                      <a:pPr algn="ctr" fontAlgn="b"/>
                      <a:r>
                        <a:rPr lang="fi-FI" sz="1100" b="1" i="0" u="none" strike="noStrike" dirty="0">
                          <a:effectLst/>
                          <a:latin typeface="Arial" panose="020B0604020202020204" pitchFamily="34" charset="0"/>
                        </a:rPr>
                        <a:t> -</a:t>
                      </a:r>
                    </a:p>
                  </a:txBody>
                  <a:tcPr marL="0" marR="36000" marT="0" marB="0" anchor="b"/>
                </a:tc>
                <a:tc>
                  <a:txBody>
                    <a:bodyPr/>
                    <a:lstStyle/>
                    <a:p>
                      <a:pPr algn="ctr" fontAlgn="b"/>
                      <a:r>
                        <a:rPr lang="fi-FI" sz="1100" b="1" i="0" u="none" strike="noStrike" dirty="0">
                          <a:effectLst/>
                          <a:latin typeface="Arial" panose="020B0604020202020204" pitchFamily="34" charset="0"/>
                        </a:rPr>
                        <a:t>- </a:t>
                      </a:r>
                    </a:p>
                  </a:txBody>
                  <a:tcPr marL="0" marR="36000" marT="0" marB="0" anchor="b"/>
                </a:tc>
                <a:tc>
                  <a:txBody>
                    <a:bodyPr/>
                    <a:lstStyle/>
                    <a:p>
                      <a:pPr algn="ctr" fontAlgn="b"/>
                      <a:r>
                        <a:rPr lang="fi-FI" sz="1100" b="1" i="0" u="none" strike="noStrike" dirty="0">
                          <a:effectLst/>
                          <a:latin typeface="Arial" panose="020B0604020202020204" pitchFamily="34" charset="0"/>
                        </a:rPr>
                        <a:t>-</a:t>
                      </a:r>
                    </a:p>
                  </a:txBody>
                  <a:tcPr marL="0" marR="36000" marT="0" marB="0" anchor="b"/>
                </a:tc>
                <a:tc>
                  <a:txBody>
                    <a:bodyPr/>
                    <a:lstStyle/>
                    <a:p>
                      <a:pPr algn="ctr" fontAlgn="b"/>
                      <a:r>
                        <a:rPr lang="fi-FI" sz="1100" b="1" i="0" u="none" strike="noStrike" dirty="0">
                          <a:effectLst/>
                          <a:latin typeface="Arial" panose="020B0604020202020204" pitchFamily="34" charset="0"/>
                        </a:rPr>
                        <a:t>-</a:t>
                      </a:r>
                    </a:p>
                  </a:txBody>
                  <a:tcPr marL="0" marR="36000" marT="0" marB="0" anchor="b"/>
                </a:tc>
                <a:tc>
                  <a:txBody>
                    <a:bodyPr/>
                    <a:lstStyle/>
                    <a:p>
                      <a:pPr algn="ctr" fontAlgn="b"/>
                      <a:r>
                        <a:rPr lang="fi-FI" sz="1100" b="1" i="0" u="none" strike="noStrike" dirty="0">
                          <a:effectLst/>
                          <a:latin typeface="Arial" panose="020B0604020202020204" pitchFamily="34" charset="0"/>
                        </a:rPr>
                        <a:t>-</a:t>
                      </a:r>
                    </a:p>
                  </a:txBody>
                  <a:tcPr marL="0" marR="36000" marT="0" marB="0" anchor="b"/>
                </a:tc>
                <a:tc>
                  <a:txBody>
                    <a:bodyPr/>
                    <a:lstStyle/>
                    <a:p>
                      <a:pPr algn="ctr" fontAlgn="b"/>
                      <a:endParaRPr lang="fi-FI" sz="1100" b="1"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3325136111"/>
                  </a:ext>
                </a:extLst>
              </a:tr>
              <a:tr h="207298">
                <a:tc>
                  <a:txBody>
                    <a:bodyPr/>
                    <a:lstStyle/>
                    <a:p>
                      <a:pPr algn="l" fontAlgn="b"/>
                      <a:r>
                        <a:rPr lang="fi-FI" sz="1100" u="none" strike="noStrike">
                          <a:effectLst/>
                        </a:rPr>
                        <a:t>Sulkavan suursoudut (soutajat)</a:t>
                      </a:r>
                      <a:endParaRPr lang="fi-FI" sz="1100" b="0" i="0" u="none" strike="noStrike">
                        <a:effectLst/>
                        <a:latin typeface="Arial" panose="020B0604020202020204" pitchFamily="34" charset="0"/>
                      </a:endParaRPr>
                    </a:p>
                  </a:txBody>
                  <a:tcPr marL="0" marR="0" marT="0" marB="0" anchor="b"/>
                </a:tc>
                <a:tc>
                  <a:txBody>
                    <a:bodyPr/>
                    <a:lstStyle/>
                    <a:p>
                      <a:pPr algn="r" fontAlgn="b"/>
                      <a:r>
                        <a:rPr lang="fi-FI" sz="1100" u="none" strike="noStrike">
                          <a:effectLst/>
                        </a:rPr>
                        <a:t>7 310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6 539</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5 828</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5 546</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5 242</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4 903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4 048</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4 302</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3 700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 3 400</a:t>
                      </a:r>
                      <a:endParaRPr lang="fi-FI" sz="1100" b="0" i="0" u="none" strike="noStrike" dirty="0">
                        <a:effectLst/>
                        <a:latin typeface="Arial" panose="020B0604020202020204" pitchFamily="34" charset="0"/>
                      </a:endParaRPr>
                    </a:p>
                  </a:txBody>
                  <a:tcPr marL="0" marR="36000" marT="0" marB="0" anchor="b"/>
                </a:tc>
                <a:tc>
                  <a:txBody>
                    <a:bodyPr/>
                    <a:lstStyle/>
                    <a:p>
                      <a:pPr algn="ctr" fontAlgn="b"/>
                      <a:r>
                        <a:rPr lang="fi-FI" sz="1100" b="1" u="none" strike="noStrike" dirty="0">
                          <a:effectLst/>
                        </a:rPr>
                        <a:t> -  </a:t>
                      </a:r>
                      <a:endParaRPr lang="fi-FI" sz="1100" b="1" i="0" u="none" strike="noStrike" dirty="0">
                        <a:effectLst/>
                        <a:latin typeface="Arial" panose="020B0604020202020204" pitchFamily="34" charset="0"/>
                      </a:endParaRPr>
                    </a:p>
                  </a:txBody>
                  <a:tcPr marL="0" marR="36000" marT="0" marB="0" anchor="b"/>
                </a:tc>
                <a:tc>
                  <a:txBody>
                    <a:bodyPr/>
                    <a:lstStyle/>
                    <a:p>
                      <a:pPr algn="r" fontAlgn="b"/>
                      <a:r>
                        <a:rPr lang="fi-FI" sz="1100" b="0" i="0" u="none" strike="noStrike" dirty="0">
                          <a:effectLst/>
                          <a:latin typeface="Arial" panose="020B0604020202020204" pitchFamily="34" charset="0"/>
                        </a:rPr>
                        <a:t>1 614</a:t>
                      </a:r>
                    </a:p>
                  </a:txBody>
                  <a:tcPr marL="0" marR="36000" marT="0" marB="0" anchor="b"/>
                </a:tc>
                <a:tc>
                  <a:txBody>
                    <a:bodyPr/>
                    <a:lstStyle/>
                    <a:p>
                      <a:pPr algn="r" fontAlgn="b"/>
                      <a:r>
                        <a:rPr lang="fi-FI" sz="1100" b="0" i="0" u="none" strike="noStrike" dirty="0">
                          <a:effectLst/>
                          <a:latin typeface="Arial" panose="020B0604020202020204" pitchFamily="34" charset="0"/>
                        </a:rPr>
                        <a:t>2 016</a:t>
                      </a:r>
                    </a:p>
                  </a:txBody>
                  <a:tcPr marL="0" marR="36000" marT="0" marB="0" anchor="b"/>
                </a:tc>
                <a:tc>
                  <a:txBody>
                    <a:bodyPr/>
                    <a:lstStyle/>
                    <a:p>
                      <a:pPr algn="r" fontAlgn="b"/>
                      <a:r>
                        <a:rPr lang="fi-FI" sz="1100" b="0" i="0" u="none" strike="noStrike" dirty="0">
                          <a:effectLst/>
                          <a:latin typeface="Arial" panose="020B0604020202020204" pitchFamily="34" charset="0"/>
                        </a:rPr>
                        <a:t>1 992</a:t>
                      </a:r>
                    </a:p>
                  </a:txBody>
                  <a:tcPr marL="0" marR="36000" marT="0" marB="0" anchor="b"/>
                </a:tc>
                <a:tc>
                  <a:txBody>
                    <a:bodyPr/>
                    <a:lstStyle/>
                    <a:p>
                      <a:pPr algn="r" fontAlgn="b"/>
                      <a:r>
                        <a:rPr lang="fi-FI" sz="1100" b="0" i="0" u="none" strike="noStrike" dirty="0">
                          <a:effectLst/>
                          <a:latin typeface="Arial" panose="020B0604020202020204" pitchFamily="34" charset="0"/>
                        </a:rPr>
                        <a:t>1 720</a:t>
                      </a:r>
                    </a:p>
                  </a:txBody>
                  <a:tcPr marL="0" marR="36000" marT="0" marB="0" anchor="b"/>
                </a:tc>
                <a:tc>
                  <a:txBody>
                    <a:bodyPr/>
                    <a:lstStyle/>
                    <a:p>
                      <a:pPr algn="r" fontAlgn="b"/>
                      <a:r>
                        <a:rPr lang="fi-FI" sz="1100" b="0" i="0" u="none" strike="noStrike" dirty="0">
                          <a:effectLst/>
                          <a:latin typeface="Arial" panose="020B0604020202020204" pitchFamily="34" charset="0"/>
                        </a:rPr>
                        <a:t>2 111</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3773082805"/>
                  </a:ext>
                </a:extLst>
              </a:tr>
              <a:tr h="207298">
                <a:tc>
                  <a:txBody>
                    <a:bodyPr/>
                    <a:lstStyle/>
                    <a:p>
                      <a:pPr algn="l" fontAlgn="b"/>
                      <a:r>
                        <a:rPr lang="fi-FI" sz="1100" u="none" strike="noStrike">
                          <a:effectLst/>
                        </a:rPr>
                        <a:t>Mikkelin musiikkijuhlat</a:t>
                      </a:r>
                      <a:endParaRPr lang="fi-FI" sz="1100" b="0" i="0" u="none" strike="noStrike">
                        <a:effectLst/>
                        <a:latin typeface="Arial" panose="020B0604020202020204" pitchFamily="34" charset="0"/>
                      </a:endParaRPr>
                    </a:p>
                  </a:txBody>
                  <a:tcPr marL="0" marR="0" marT="0" marB="0" anchor="b"/>
                </a:tc>
                <a:tc>
                  <a:txBody>
                    <a:bodyPr/>
                    <a:lstStyle/>
                    <a:p>
                      <a:pPr algn="r" fontAlgn="b"/>
                      <a:r>
                        <a:rPr lang="fi-FI" sz="1100" u="none" strike="noStrike">
                          <a:effectLst/>
                        </a:rPr>
                        <a:t>3 900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4 975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4 473</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4 975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3 546</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2 968</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3 250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4 000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3 431</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4 900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320</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b="0" i="0" u="none" strike="noStrike" dirty="0">
                          <a:effectLst/>
                          <a:latin typeface="Arial" panose="020B0604020202020204" pitchFamily="34" charset="0"/>
                        </a:rPr>
                        <a:t>7 000</a:t>
                      </a:r>
                    </a:p>
                  </a:txBody>
                  <a:tcPr marL="0" marR="36000" marT="0" marB="0" anchor="b"/>
                </a:tc>
                <a:tc>
                  <a:txBody>
                    <a:bodyPr/>
                    <a:lstStyle/>
                    <a:p>
                      <a:pPr algn="r" fontAlgn="b"/>
                      <a:r>
                        <a:rPr lang="fi-FI" sz="1100" b="0" i="0" u="none" strike="noStrike" dirty="0">
                          <a:effectLst/>
                          <a:latin typeface="Arial" panose="020B0604020202020204" pitchFamily="34" charset="0"/>
                        </a:rPr>
                        <a:t>10 750</a:t>
                      </a:r>
                    </a:p>
                  </a:txBody>
                  <a:tcPr marL="0" marR="36000" marT="0" marB="0" anchor="b"/>
                </a:tc>
                <a:tc>
                  <a:txBody>
                    <a:bodyPr/>
                    <a:lstStyle/>
                    <a:p>
                      <a:pPr algn="r" fontAlgn="b"/>
                      <a:r>
                        <a:rPr lang="fi-FI" sz="1100" b="0" i="0" u="none" strike="noStrike" dirty="0">
                          <a:effectLst/>
                          <a:latin typeface="Arial" panose="020B0604020202020204" pitchFamily="34" charset="0"/>
                        </a:rPr>
                        <a:t>14 300</a:t>
                      </a:r>
                    </a:p>
                  </a:txBody>
                  <a:tcPr marL="0" marR="36000" marT="0" marB="0" anchor="b"/>
                </a:tc>
                <a:tc>
                  <a:txBody>
                    <a:bodyPr/>
                    <a:lstStyle/>
                    <a:p>
                      <a:pPr algn="r" fontAlgn="b"/>
                      <a:r>
                        <a:rPr lang="fi-FI" sz="1100" b="0" i="0" u="none" strike="noStrike" dirty="0">
                          <a:effectLst/>
                          <a:latin typeface="Arial" panose="020B0604020202020204" pitchFamily="34" charset="0"/>
                        </a:rPr>
                        <a:t>18 594</a:t>
                      </a:r>
                    </a:p>
                  </a:txBody>
                  <a:tcPr marL="0" marR="36000" marT="0" marB="0" anchor="b"/>
                </a:tc>
                <a:tc>
                  <a:txBody>
                    <a:bodyPr/>
                    <a:lstStyle/>
                    <a:p>
                      <a:pPr algn="r" fontAlgn="b"/>
                      <a:r>
                        <a:rPr lang="fi-FI" sz="1100" b="0" i="0" u="none" strike="noStrike" dirty="0">
                          <a:effectLst/>
                          <a:latin typeface="Arial" panose="020B0604020202020204" pitchFamily="34" charset="0"/>
                        </a:rPr>
                        <a:t>24 800</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1843681365"/>
                  </a:ext>
                </a:extLst>
              </a:tr>
              <a:tr h="207298">
                <a:tc>
                  <a:txBody>
                    <a:bodyPr/>
                    <a:lstStyle/>
                    <a:p>
                      <a:pPr algn="l" fontAlgn="b"/>
                      <a:r>
                        <a:rPr lang="fi-FI" sz="1100" u="none" strike="noStrike">
                          <a:effectLst/>
                        </a:rPr>
                        <a:t>Kangasniemen musiikkiviikot</a:t>
                      </a:r>
                      <a:endParaRPr lang="fi-FI" sz="1100" b="0" i="0" u="none" strike="noStrike">
                        <a:effectLst/>
                        <a:latin typeface="Arial" panose="020B0604020202020204" pitchFamily="34" charset="0"/>
                      </a:endParaRPr>
                    </a:p>
                  </a:txBody>
                  <a:tcPr marL="0" marR="0" marT="0" marB="0" anchor="b"/>
                </a:tc>
                <a:tc>
                  <a:txBody>
                    <a:bodyPr/>
                    <a:lstStyle/>
                    <a:p>
                      <a:pPr algn="r" fontAlgn="b"/>
                      <a:r>
                        <a:rPr lang="fi-FI" sz="1100" u="none" strike="noStrike">
                          <a:effectLst/>
                        </a:rPr>
                        <a:t>1 588</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1 600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1 700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2 428</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2 370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2 600</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a:effectLst/>
                        </a:rPr>
                        <a:t>1 660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1 320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1 072</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1 800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b="0" i="0" u="none" strike="noStrike" dirty="0">
                          <a:effectLst/>
                          <a:latin typeface="Arial" panose="020B0604020202020204" pitchFamily="34" charset="0"/>
                        </a:rPr>
                        <a:t>133</a:t>
                      </a:r>
                    </a:p>
                  </a:txBody>
                  <a:tcPr marL="0" marR="36000" marT="0" marB="0" anchor="b"/>
                </a:tc>
                <a:tc>
                  <a:txBody>
                    <a:bodyPr/>
                    <a:lstStyle/>
                    <a:p>
                      <a:pPr algn="r" fontAlgn="b"/>
                      <a:r>
                        <a:rPr lang="fi-FI" sz="1100" b="0" i="0" u="none" strike="noStrike" dirty="0">
                          <a:effectLst/>
                          <a:latin typeface="Arial" panose="020B0604020202020204" pitchFamily="34" charset="0"/>
                        </a:rPr>
                        <a:t>960</a:t>
                      </a:r>
                    </a:p>
                  </a:txBody>
                  <a:tcPr marL="0" marR="36000" marT="0" marB="0" anchor="b"/>
                </a:tc>
                <a:tc>
                  <a:txBody>
                    <a:bodyPr/>
                    <a:lstStyle/>
                    <a:p>
                      <a:pPr algn="r" fontAlgn="b"/>
                      <a:r>
                        <a:rPr lang="fi-FI" sz="1100" b="0" i="0" u="none" strike="noStrike" dirty="0">
                          <a:effectLst/>
                          <a:latin typeface="Arial" panose="020B0604020202020204" pitchFamily="34" charset="0"/>
                        </a:rPr>
                        <a:t>892</a:t>
                      </a:r>
                    </a:p>
                  </a:txBody>
                  <a:tcPr marL="0" marR="36000" marT="0" marB="0" anchor="b"/>
                </a:tc>
                <a:tc>
                  <a:txBody>
                    <a:bodyPr/>
                    <a:lstStyle/>
                    <a:p>
                      <a:pPr algn="r" fontAlgn="b"/>
                      <a:r>
                        <a:rPr lang="fi-FI" sz="1100" b="0" i="0" u="none" strike="noStrike" dirty="0">
                          <a:effectLst/>
                          <a:latin typeface="Arial" panose="020B0604020202020204" pitchFamily="34" charset="0"/>
                        </a:rPr>
                        <a:t>1 310</a:t>
                      </a:r>
                    </a:p>
                  </a:txBody>
                  <a:tcPr marL="0" marR="36000" marT="0" marB="0" anchor="b"/>
                </a:tc>
                <a:tc>
                  <a:txBody>
                    <a:bodyPr/>
                    <a:lstStyle/>
                    <a:p>
                      <a:pPr algn="r" fontAlgn="b"/>
                      <a:r>
                        <a:rPr lang="fi-FI" sz="1100" b="0" i="0" u="none" strike="noStrike" dirty="0">
                          <a:effectLst/>
                          <a:latin typeface="Arial" panose="020B0604020202020204" pitchFamily="34" charset="0"/>
                        </a:rPr>
                        <a:t>1 794</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80934622"/>
                  </a:ext>
                </a:extLst>
              </a:tr>
              <a:tr h="207298">
                <a:tc>
                  <a:txBody>
                    <a:bodyPr/>
                    <a:lstStyle/>
                    <a:p>
                      <a:pPr algn="l" fontAlgn="b"/>
                      <a:r>
                        <a:rPr lang="fi-FI" sz="1100" u="none" strike="noStrike" dirty="0">
                          <a:effectLst/>
                        </a:rPr>
                        <a:t>Suur-Savon museo</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1 354</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1 072</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1 100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1 298</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2 341</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1 304</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a:effectLst/>
                        </a:rPr>
                        <a:t>1 615</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2 388</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4 300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 4 249</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u="none" strike="noStrike" dirty="0">
                          <a:effectLst/>
                        </a:rPr>
                        <a:t>642</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b="0" i="0" u="none" strike="noStrike" dirty="0">
                          <a:effectLst/>
                          <a:latin typeface="Arial" panose="020B0604020202020204" pitchFamily="34" charset="0"/>
                        </a:rPr>
                        <a:t>4 200</a:t>
                      </a:r>
                    </a:p>
                  </a:txBody>
                  <a:tcPr marL="0" marR="36000" marT="0" marB="0" anchor="b"/>
                </a:tc>
                <a:tc>
                  <a:txBody>
                    <a:bodyPr/>
                    <a:lstStyle/>
                    <a:p>
                      <a:pPr algn="r" fontAlgn="b"/>
                      <a:r>
                        <a:rPr lang="fi-FI" sz="1100" b="0" i="0" u="none" strike="noStrike" dirty="0">
                          <a:effectLst/>
                          <a:latin typeface="Arial" panose="020B0604020202020204" pitchFamily="34" charset="0"/>
                        </a:rPr>
                        <a:t>5 955</a:t>
                      </a:r>
                    </a:p>
                  </a:txBody>
                  <a:tcPr marL="0" marR="36000" marT="0" marB="0" anchor="b"/>
                </a:tc>
                <a:tc>
                  <a:txBody>
                    <a:bodyPr/>
                    <a:lstStyle/>
                    <a:p>
                      <a:pPr algn="r" fontAlgn="b"/>
                      <a:r>
                        <a:rPr lang="fi-FI" sz="1100" b="0" i="0" u="none" strike="noStrike" dirty="0">
                          <a:effectLst/>
                          <a:latin typeface="Arial" panose="020B0604020202020204" pitchFamily="34" charset="0"/>
                        </a:rPr>
                        <a:t>5 067</a:t>
                      </a:r>
                    </a:p>
                  </a:txBody>
                  <a:tcPr marL="0" marR="36000" marT="0" marB="0" anchor="b"/>
                </a:tc>
                <a:tc>
                  <a:txBody>
                    <a:bodyPr/>
                    <a:lstStyle/>
                    <a:p>
                      <a:pPr algn="r" fontAlgn="b"/>
                      <a:r>
                        <a:rPr lang="fi-FI" sz="1100" b="0" i="0" u="none" strike="noStrike" dirty="0">
                          <a:effectLst/>
                          <a:latin typeface="Arial" panose="020B0604020202020204" pitchFamily="34" charset="0"/>
                        </a:rPr>
                        <a:t>5 038</a:t>
                      </a:r>
                    </a:p>
                  </a:txBody>
                  <a:tcPr marL="0" marR="36000" marT="0" marB="0" anchor="b"/>
                </a:tc>
                <a:tc>
                  <a:txBody>
                    <a:bodyPr/>
                    <a:lstStyle/>
                    <a:p>
                      <a:pPr algn="r" fontAlgn="b"/>
                      <a:r>
                        <a:rPr lang="fi-FI" sz="1100" b="0" i="0" u="none" strike="noStrike" dirty="0">
                          <a:effectLst/>
                          <a:latin typeface="Arial" panose="020B0604020202020204" pitchFamily="34" charset="0"/>
                        </a:rPr>
                        <a:t>4 751</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4123956509"/>
                  </a:ext>
                </a:extLst>
              </a:tr>
              <a:tr h="207298">
                <a:tc>
                  <a:txBody>
                    <a:bodyPr/>
                    <a:lstStyle/>
                    <a:p>
                      <a:pPr algn="l" fontAlgn="b"/>
                      <a:r>
                        <a:rPr lang="fi-FI" sz="1100" u="none" strike="noStrike" dirty="0">
                          <a:effectLst/>
                        </a:rPr>
                        <a:t>Linnansaaren kansallispuisto</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31 000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31 000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29 500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31 900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30 500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30 000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33 100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33 000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35 500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39 400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34 700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b="0" i="0" u="none" strike="noStrike" dirty="0">
                          <a:effectLst/>
                          <a:latin typeface="Arial" panose="020B0604020202020204" pitchFamily="34" charset="0"/>
                        </a:rPr>
                        <a:t>36 000</a:t>
                      </a:r>
                    </a:p>
                  </a:txBody>
                  <a:tcPr marL="0" marR="36000" marT="0" marB="0" anchor="b"/>
                </a:tc>
                <a:tc>
                  <a:txBody>
                    <a:bodyPr/>
                    <a:lstStyle/>
                    <a:p>
                      <a:pPr algn="r" fontAlgn="b"/>
                      <a:r>
                        <a:rPr lang="fi-FI" sz="1100" b="0" i="0" u="none" strike="noStrike" dirty="0">
                          <a:effectLst/>
                          <a:latin typeface="Arial" panose="020B0604020202020204" pitchFamily="34" charset="0"/>
                        </a:rPr>
                        <a:t>36 100</a:t>
                      </a:r>
                    </a:p>
                  </a:txBody>
                  <a:tcPr marL="0" marR="36000" marT="0" marB="0" anchor="b"/>
                </a:tc>
                <a:tc>
                  <a:txBody>
                    <a:bodyPr/>
                    <a:lstStyle/>
                    <a:p>
                      <a:pPr algn="r" fontAlgn="b"/>
                      <a:r>
                        <a:rPr lang="fi-FI" sz="1100" b="0" i="0" u="none" strike="noStrike" dirty="0">
                          <a:effectLst/>
                          <a:latin typeface="Arial" panose="020B0604020202020204" pitchFamily="34" charset="0"/>
                        </a:rPr>
                        <a:t>39 200</a:t>
                      </a:r>
                    </a:p>
                  </a:txBody>
                  <a:tcPr marL="0" marR="36000" marT="0" marB="0" anchor="b"/>
                </a:tc>
                <a:tc>
                  <a:txBody>
                    <a:bodyPr/>
                    <a:lstStyle/>
                    <a:p>
                      <a:pPr algn="r" fontAlgn="b"/>
                      <a:r>
                        <a:rPr lang="fi-FI" sz="1100" b="0" i="0" u="none" strike="noStrike" dirty="0">
                          <a:effectLst/>
                          <a:latin typeface="Arial" panose="020B0604020202020204" pitchFamily="34" charset="0"/>
                        </a:rPr>
                        <a:t>31 600</a:t>
                      </a:r>
                    </a:p>
                  </a:txBody>
                  <a:tcPr marL="0" marR="36000" marT="0" marB="0" anchor="b"/>
                </a:tc>
                <a:tc>
                  <a:txBody>
                    <a:bodyPr/>
                    <a:lstStyle/>
                    <a:p>
                      <a:pPr algn="r" fontAlgn="b"/>
                      <a:r>
                        <a:rPr lang="fi-FI" sz="1100" b="0" i="0" u="none" strike="noStrike" dirty="0">
                          <a:effectLst/>
                          <a:latin typeface="Arial" panose="020B0604020202020204" pitchFamily="34" charset="0"/>
                        </a:rPr>
                        <a:t>29 700</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467338484"/>
                  </a:ext>
                </a:extLst>
              </a:tr>
              <a:tr h="207298">
                <a:tc>
                  <a:txBody>
                    <a:bodyPr/>
                    <a:lstStyle/>
                    <a:p>
                      <a:pPr algn="l" fontAlgn="b"/>
                      <a:r>
                        <a:rPr lang="fi-FI" sz="1100" u="none" strike="noStrike" dirty="0">
                          <a:effectLst/>
                        </a:rPr>
                        <a:t>Koloveden kansallispuisto</a:t>
                      </a:r>
                      <a:endParaRPr lang="fi-FI" sz="1100" b="0" i="0" u="none" strike="noStrike" dirty="0">
                        <a:effectLst/>
                        <a:latin typeface="Arial" panose="020B0604020202020204" pitchFamily="34" charset="0"/>
                      </a:endParaRPr>
                    </a:p>
                  </a:txBody>
                  <a:tcPr marL="0" marR="0" marT="0" marB="0" anchor="b"/>
                </a:tc>
                <a:tc>
                  <a:txBody>
                    <a:bodyPr/>
                    <a:lstStyle/>
                    <a:p>
                      <a:pPr algn="r" fontAlgn="b"/>
                      <a:r>
                        <a:rPr lang="fi-FI" sz="1100" u="none" strike="noStrike">
                          <a:effectLst/>
                        </a:rPr>
                        <a:t>7 500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8 000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7 800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8 700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10 217</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11 400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13 800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14 800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16 800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a:effectLst/>
                        </a:rPr>
                        <a:t>16 800</a:t>
                      </a:r>
                      <a:endParaRPr lang="fi-FI" sz="1100" b="0" i="0" u="none" strike="noStrike">
                        <a:effectLst/>
                        <a:latin typeface="Arial" panose="020B0604020202020204" pitchFamily="34" charset="0"/>
                      </a:endParaRPr>
                    </a:p>
                  </a:txBody>
                  <a:tcPr marL="0" marR="36000" marT="0" marB="0" anchor="b"/>
                </a:tc>
                <a:tc>
                  <a:txBody>
                    <a:bodyPr/>
                    <a:lstStyle/>
                    <a:p>
                      <a:pPr algn="r" fontAlgn="b"/>
                      <a:r>
                        <a:rPr lang="fi-FI" sz="1100" u="none" strike="noStrike" dirty="0">
                          <a:effectLst/>
                        </a:rPr>
                        <a:t>19 900</a:t>
                      </a:r>
                      <a:endParaRPr lang="fi-FI" sz="1100" b="0" i="0" u="none" strike="noStrike" dirty="0">
                        <a:effectLst/>
                        <a:latin typeface="Arial" panose="020B0604020202020204" pitchFamily="34" charset="0"/>
                      </a:endParaRPr>
                    </a:p>
                  </a:txBody>
                  <a:tcPr marL="0" marR="36000" marT="0" marB="0" anchor="b"/>
                </a:tc>
                <a:tc>
                  <a:txBody>
                    <a:bodyPr/>
                    <a:lstStyle/>
                    <a:p>
                      <a:pPr algn="r" fontAlgn="b"/>
                      <a:r>
                        <a:rPr lang="fi-FI" sz="1100" b="0" i="0" u="none" strike="noStrike" dirty="0">
                          <a:effectLst/>
                          <a:latin typeface="Arial" panose="020B0604020202020204" pitchFamily="34" charset="0"/>
                        </a:rPr>
                        <a:t>17 200</a:t>
                      </a:r>
                    </a:p>
                  </a:txBody>
                  <a:tcPr marL="0" marR="36000" marT="0" marB="0" anchor="b"/>
                </a:tc>
                <a:tc>
                  <a:txBody>
                    <a:bodyPr/>
                    <a:lstStyle/>
                    <a:p>
                      <a:pPr algn="r" fontAlgn="b"/>
                      <a:r>
                        <a:rPr lang="fi-FI" sz="1100" b="0" i="0" u="none" strike="noStrike" dirty="0">
                          <a:effectLst/>
                          <a:latin typeface="Arial" panose="020B0604020202020204" pitchFamily="34" charset="0"/>
                        </a:rPr>
                        <a:t>14 600</a:t>
                      </a:r>
                    </a:p>
                  </a:txBody>
                  <a:tcPr marL="0" marR="36000" marT="0" marB="0" anchor="b"/>
                </a:tc>
                <a:tc>
                  <a:txBody>
                    <a:bodyPr/>
                    <a:lstStyle/>
                    <a:p>
                      <a:pPr algn="r" fontAlgn="b"/>
                      <a:r>
                        <a:rPr lang="fi-FI" sz="1100" b="0" i="0" u="none" strike="noStrike" dirty="0">
                          <a:effectLst/>
                          <a:latin typeface="Arial" panose="020B0604020202020204" pitchFamily="34" charset="0"/>
                        </a:rPr>
                        <a:t>14 200</a:t>
                      </a:r>
                    </a:p>
                  </a:txBody>
                  <a:tcPr marL="0" marR="36000" marT="0" marB="0" anchor="b"/>
                </a:tc>
                <a:tc>
                  <a:txBody>
                    <a:bodyPr/>
                    <a:lstStyle/>
                    <a:p>
                      <a:pPr algn="r" fontAlgn="b"/>
                      <a:r>
                        <a:rPr lang="fi-FI" sz="1100" b="0" i="0" u="none" strike="noStrike" dirty="0">
                          <a:effectLst/>
                          <a:latin typeface="Arial" panose="020B0604020202020204" pitchFamily="34" charset="0"/>
                        </a:rPr>
                        <a:t>17 200</a:t>
                      </a:r>
                    </a:p>
                  </a:txBody>
                  <a:tcPr marL="0" marR="36000" marT="0" marB="0" anchor="b"/>
                </a:tc>
                <a:tc>
                  <a:txBody>
                    <a:bodyPr/>
                    <a:lstStyle/>
                    <a:p>
                      <a:pPr algn="r" fontAlgn="b"/>
                      <a:r>
                        <a:rPr lang="fi-FI" sz="1100" b="0" i="0" u="none" strike="noStrike" dirty="0">
                          <a:effectLst/>
                          <a:latin typeface="Arial" panose="020B0604020202020204" pitchFamily="34" charset="0"/>
                        </a:rPr>
                        <a:t>16 700</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2239518836"/>
                  </a:ext>
                </a:extLst>
              </a:tr>
              <a:tr h="207298">
                <a:tc>
                  <a:txBody>
                    <a:bodyPr/>
                    <a:lstStyle/>
                    <a:p>
                      <a:pPr algn="l" fontAlgn="b"/>
                      <a:r>
                        <a:rPr lang="fi-FI" sz="1100" b="0" i="0" u="none" strike="noStrike" dirty="0">
                          <a:effectLst/>
                          <a:latin typeface="Arial" panose="020B0604020202020204" pitchFamily="34" charset="0"/>
                        </a:rPr>
                        <a:t>Työväen Näyttämöpäivät, Mikkeli </a:t>
                      </a:r>
                    </a:p>
                  </a:txBody>
                  <a:tcPr marL="0" marR="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3 678</a:t>
                      </a:r>
                      <a:endParaRPr lang="fi-FI" sz="1100" b="0" i="0" u="none" strike="noStrike" dirty="0">
                        <a:effectLst/>
                        <a:latin typeface="Arial" panose="020B0604020202020204" pitchFamily="34" charset="0"/>
                      </a:endParaRPr>
                    </a:p>
                  </a:txBody>
                  <a:tcPr marL="0" marR="3600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3 527</a:t>
                      </a:r>
                      <a:endParaRPr lang="fi-FI" sz="1100" b="0" i="0" u="none" strike="noStrike" dirty="0">
                        <a:effectLst/>
                        <a:latin typeface="Arial" panose="020B0604020202020204" pitchFamily="34" charset="0"/>
                      </a:endParaRPr>
                    </a:p>
                  </a:txBody>
                  <a:tcPr marL="0" marR="3600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3 671</a:t>
                      </a:r>
                      <a:endParaRPr lang="fi-FI" sz="1100" b="0" i="0" u="none" strike="noStrike" dirty="0">
                        <a:effectLst/>
                        <a:latin typeface="Arial" panose="020B0604020202020204" pitchFamily="34" charset="0"/>
                      </a:endParaRPr>
                    </a:p>
                  </a:txBody>
                  <a:tcPr marL="0" marR="3600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3 649</a:t>
                      </a:r>
                      <a:endParaRPr lang="fi-FI" sz="1100" b="0" i="0" u="none" strike="noStrike" dirty="0">
                        <a:effectLst/>
                        <a:latin typeface="Arial" panose="020B0604020202020204" pitchFamily="34" charset="0"/>
                      </a:endParaRPr>
                    </a:p>
                  </a:txBody>
                  <a:tcPr marL="0" marR="3600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3 722</a:t>
                      </a:r>
                      <a:endParaRPr lang="fi-FI" sz="1100" b="0" i="0" u="none" strike="noStrike" dirty="0">
                        <a:effectLst/>
                        <a:latin typeface="Arial" panose="020B0604020202020204" pitchFamily="34" charset="0"/>
                      </a:endParaRPr>
                    </a:p>
                  </a:txBody>
                  <a:tcPr marL="0" marR="36000" marT="0" marB="0" anchor="b"/>
                </a:tc>
                <a:tc>
                  <a:txBody>
                    <a:bodyPr/>
                    <a:lstStyle/>
                    <a:p>
                      <a:pPr algn="r" fontAlgn="b">
                        <a:buNone/>
                      </a:pPr>
                      <a:r>
                        <a:rPr lang="fi-FI" sz="1100" b="0" i="0" u="none" strike="noStrike">
                          <a:effectLst/>
                          <a:latin typeface="Arial" panose="020B0604020202020204" pitchFamily="34" charset="0"/>
                          <a:ea typeface="Times New Roman" panose="02020603050405020304" pitchFamily="18" charset="0"/>
                        </a:rPr>
                        <a:t>3 951</a:t>
                      </a:r>
                      <a:endParaRPr lang="fi-FI" sz="1100" b="0" i="0" u="none" strike="noStrike">
                        <a:effectLst/>
                        <a:latin typeface="Arial" panose="020B0604020202020204" pitchFamily="34" charset="0"/>
                      </a:endParaRPr>
                    </a:p>
                  </a:txBody>
                  <a:tcPr marL="0" marR="36000" marT="0" marB="0" anchor="b"/>
                </a:tc>
                <a:tc>
                  <a:txBody>
                    <a:bodyPr/>
                    <a:lstStyle/>
                    <a:p>
                      <a:pPr algn="r" fontAlgn="b">
                        <a:buNone/>
                      </a:pPr>
                      <a:r>
                        <a:rPr lang="fi-FI" sz="1100" b="0" i="0" u="none" strike="noStrike" dirty="0">
                          <a:effectLst/>
                          <a:latin typeface="Arial" panose="020B0604020202020204" pitchFamily="34" charset="0"/>
                        </a:rPr>
                        <a:t>4 013</a:t>
                      </a:r>
                    </a:p>
                  </a:txBody>
                  <a:tcPr marL="0" marR="36000" marT="0" marB="0" anchor="b"/>
                </a:tc>
                <a:tc>
                  <a:txBody>
                    <a:bodyPr/>
                    <a:lstStyle/>
                    <a:p>
                      <a:pPr algn="r" fontAlgn="b">
                        <a:buNone/>
                      </a:pPr>
                      <a:r>
                        <a:rPr lang="fi-FI" sz="1100" b="0" i="0" u="none" strike="noStrike" dirty="0">
                          <a:effectLst/>
                          <a:latin typeface="Arial" panose="020B0604020202020204" pitchFamily="34" charset="0"/>
                        </a:rPr>
                        <a:t>4 122</a:t>
                      </a:r>
                    </a:p>
                  </a:txBody>
                  <a:tcPr marL="0" marR="3600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3 853</a:t>
                      </a:r>
                      <a:endParaRPr lang="fi-FI" sz="1100" b="0" i="0" u="none" strike="noStrike" dirty="0">
                        <a:effectLst/>
                        <a:latin typeface="Arial" panose="020B0604020202020204" pitchFamily="34" charset="0"/>
                      </a:endParaRPr>
                    </a:p>
                  </a:txBody>
                  <a:tcPr marL="0" marR="36000" marT="0" marB="0" anchor="b"/>
                </a:tc>
                <a:tc>
                  <a:txBody>
                    <a:bodyPr/>
                    <a:lstStyle/>
                    <a:p>
                      <a:pPr algn="r" fontAlgn="b">
                        <a:buNone/>
                      </a:pPr>
                      <a:r>
                        <a:rPr lang="fi-FI" sz="1100" b="0" i="0" u="none" strike="noStrike">
                          <a:effectLst/>
                          <a:latin typeface="Arial" panose="020B0604020202020204" pitchFamily="34" charset="0"/>
                        </a:rPr>
                        <a:t>3 615</a:t>
                      </a:r>
                    </a:p>
                  </a:txBody>
                  <a:tcPr marL="0" marR="3600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4 272</a:t>
                      </a:r>
                      <a:endParaRPr lang="fi-FI" sz="1100" b="0" i="0" u="none" strike="noStrike" dirty="0">
                        <a:effectLst/>
                        <a:latin typeface="Arial" panose="020B0604020202020204" pitchFamily="34" charset="0"/>
                      </a:endParaRPr>
                    </a:p>
                  </a:txBody>
                  <a:tcPr marL="0" marR="36000" marT="0" marB="0" anchor="b"/>
                </a:tc>
                <a:tc>
                  <a:txBody>
                    <a:bodyPr/>
                    <a:lstStyle/>
                    <a:p>
                      <a:pPr algn="ctr" fontAlgn="b">
                        <a:buNone/>
                      </a:pPr>
                      <a:r>
                        <a:rPr lang="fi-FI" sz="1100" b="0" i="0" u="none" strike="noStrike" dirty="0">
                          <a:effectLst/>
                          <a:latin typeface="Arial" panose="020B0604020202020204" pitchFamily="34" charset="0"/>
                        </a:rPr>
                        <a:t>-</a:t>
                      </a:r>
                    </a:p>
                  </a:txBody>
                  <a:tcPr marL="0" marR="36000" marT="0" marB="0" anchor="b"/>
                </a:tc>
                <a:tc>
                  <a:txBody>
                    <a:bodyPr/>
                    <a:lstStyle/>
                    <a:p>
                      <a:pPr algn="ctr" fontAlgn="b">
                        <a:buNone/>
                      </a:pPr>
                      <a:r>
                        <a:rPr lang="fi-FI" sz="1100" b="0" i="0" u="none" strike="noStrike" dirty="0">
                          <a:effectLst/>
                          <a:latin typeface="Arial" panose="020B0604020202020204" pitchFamily="34" charset="0"/>
                        </a:rPr>
                        <a:t>-</a:t>
                      </a:r>
                    </a:p>
                  </a:txBody>
                  <a:tcPr marL="0" marR="3600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3 333</a:t>
                      </a:r>
                      <a:endParaRPr lang="fi-FI" sz="1100" b="0" i="0" u="none" strike="noStrike" dirty="0">
                        <a:effectLst/>
                        <a:latin typeface="Arial" panose="020B0604020202020204" pitchFamily="34" charset="0"/>
                      </a:endParaRPr>
                    </a:p>
                  </a:txBody>
                  <a:tcPr marL="0" marR="3600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3 285</a:t>
                      </a:r>
                      <a:endParaRPr lang="fi-FI" sz="1100" b="0" i="0" u="none" strike="noStrike" dirty="0">
                        <a:effectLst/>
                        <a:latin typeface="Arial" panose="020B0604020202020204" pitchFamily="34" charset="0"/>
                      </a:endParaRPr>
                    </a:p>
                  </a:txBody>
                  <a:tcPr marL="0" marR="3600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3 510</a:t>
                      </a:r>
                      <a:endParaRPr lang="fi-FI" sz="1100" b="0" i="0" u="none" strike="noStrike" dirty="0">
                        <a:effectLst/>
                        <a:latin typeface="Arial" panose="020B0604020202020204" pitchFamily="34" charset="0"/>
                      </a:endParaRPr>
                    </a:p>
                  </a:txBody>
                  <a:tcPr marL="0" marR="36000" marT="0" marB="0" anchor="b"/>
                </a:tc>
                <a:tc>
                  <a:txBody>
                    <a:bodyPr/>
                    <a:lstStyle/>
                    <a:p>
                      <a:pPr algn="r" fontAlgn="b">
                        <a:buNone/>
                      </a:pPr>
                      <a:r>
                        <a:rPr lang="fi-FI" sz="1100" b="0" i="0" u="none" strike="noStrike" dirty="0">
                          <a:effectLst/>
                          <a:latin typeface="Arial" panose="020B0604020202020204" pitchFamily="34" charset="0"/>
                          <a:ea typeface="Times New Roman" panose="02020603050405020304" pitchFamily="18" charset="0"/>
                        </a:rPr>
                        <a:t>3 745</a:t>
                      </a:r>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565984305"/>
                  </a:ext>
                </a:extLst>
              </a:tr>
              <a:tr h="207298">
                <a:tc>
                  <a:txBody>
                    <a:bodyPr/>
                    <a:lstStyle/>
                    <a:p>
                      <a:pPr algn="l" fontAlgn="b">
                        <a:buNone/>
                      </a:pPr>
                      <a:r>
                        <a:rPr lang="fi-FI" sz="1100" b="0" i="0" u="none" strike="noStrike" dirty="0">
                          <a:effectLst/>
                          <a:latin typeface="Arial" panose="020B0604020202020204" pitchFamily="34" charset="0"/>
                        </a:rPr>
                        <a:t>Mikkelin Hiihtomäen lava ***)</a:t>
                      </a:r>
                    </a:p>
                  </a:txBody>
                  <a:tcPr marL="0" marR="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ctr" fontAlgn="b"/>
                      <a:endParaRPr lang="fi-FI" sz="1100" b="1" i="0" u="none" strike="noStrike" dirty="0">
                        <a:effectLst/>
                        <a:latin typeface="Arial" panose="020B0604020202020204" pitchFamily="34" charset="0"/>
                      </a:endParaRPr>
                    </a:p>
                  </a:txBody>
                  <a:tcPr marL="0" marR="72000" marT="0" marB="0" anchor="b"/>
                </a:tc>
                <a:tc>
                  <a:txBody>
                    <a:bodyPr/>
                    <a:lstStyle/>
                    <a:p>
                      <a:pPr algn="ctr" fontAlgn="b"/>
                      <a:endParaRPr lang="fi-FI" sz="1100" b="1"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r>
                        <a:rPr lang="fi-FI" sz="1100" b="0" i="0" u="none" strike="noStrike" dirty="0">
                          <a:effectLst/>
                          <a:latin typeface="Arial" panose="020B0604020202020204" pitchFamily="34" charset="0"/>
                        </a:rPr>
                        <a:t>14 500</a:t>
                      </a: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3556915790"/>
                  </a:ext>
                </a:extLst>
              </a:tr>
              <a:tr h="207298">
                <a:tc>
                  <a:txBody>
                    <a:bodyPr/>
                    <a:lstStyle/>
                    <a:p>
                      <a:pPr algn="l" fontAlgn="b">
                        <a:buNone/>
                      </a:pPr>
                      <a:r>
                        <a:rPr lang="fi-FI" sz="1100" b="0" i="0" u="none" strike="noStrike" dirty="0">
                          <a:effectLst/>
                          <a:latin typeface="Arial" panose="020B0604020202020204" pitchFamily="34" charset="0"/>
                        </a:rPr>
                        <a:t>Huvi- ja tanssikeskus Metsälinna, Ristiina ****)</a:t>
                      </a:r>
                    </a:p>
                  </a:txBody>
                  <a:tcPr marL="0" marR="0" marT="0" marB="0" anchor="b"/>
                </a:tc>
                <a:tc>
                  <a:txBody>
                    <a:bodyPr/>
                    <a:lstStyle/>
                    <a:p>
                      <a:pPr algn="r" fontAlgn="b">
                        <a:buNone/>
                      </a:pPr>
                      <a:r>
                        <a:rPr lang="fi-FI" sz="1100" b="0" i="0" u="none" strike="noStrike" dirty="0">
                          <a:effectLst/>
                          <a:latin typeface="Arial" panose="020B0604020202020204" pitchFamily="34" charset="0"/>
                        </a:rPr>
                        <a:t>11 580</a:t>
                      </a:r>
                    </a:p>
                  </a:txBody>
                  <a:tcPr marL="0" marR="72000" marT="0" marB="0" anchor="b"/>
                </a:tc>
                <a:tc>
                  <a:txBody>
                    <a:bodyPr/>
                    <a:lstStyle/>
                    <a:p>
                      <a:pPr algn="r" fontAlgn="b">
                        <a:buNone/>
                      </a:pPr>
                      <a:r>
                        <a:rPr lang="fi-FI" sz="1100" b="0" i="0" u="none" strike="noStrike" dirty="0">
                          <a:effectLst/>
                          <a:latin typeface="Arial" panose="020B0604020202020204" pitchFamily="34" charset="0"/>
                        </a:rPr>
                        <a:t>10 780</a:t>
                      </a:r>
                    </a:p>
                  </a:txBody>
                  <a:tcPr marL="0" marR="72000" marT="0" marB="0" anchor="b"/>
                </a:tc>
                <a:tc>
                  <a:txBody>
                    <a:bodyPr/>
                    <a:lstStyle/>
                    <a:p>
                      <a:pPr algn="r" fontAlgn="b">
                        <a:buNone/>
                      </a:pPr>
                      <a:r>
                        <a:rPr lang="fi-FI" sz="1100" b="0" i="0" u="none" strike="noStrike" dirty="0">
                          <a:effectLst/>
                          <a:latin typeface="Arial" panose="020B0604020202020204" pitchFamily="34" charset="0"/>
                        </a:rPr>
                        <a:t>10 550</a:t>
                      </a:r>
                    </a:p>
                  </a:txBody>
                  <a:tcPr marL="0" marR="72000" marT="0" marB="0" anchor="b"/>
                </a:tc>
                <a:tc>
                  <a:txBody>
                    <a:bodyPr/>
                    <a:lstStyle/>
                    <a:p>
                      <a:pPr algn="r" fontAlgn="b">
                        <a:buNone/>
                      </a:pPr>
                      <a:r>
                        <a:rPr lang="fi-FI" sz="1100" b="0" i="0" u="none" strike="noStrike" dirty="0">
                          <a:effectLst/>
                          <a:latin typeface="Arial" panose="020B0604020202020204" pitchFamily="34" charset="0"/>
                        </a:rPr>
                        <a:t>10 060</a:t>
                      </a:r>
                    </a:p>
                  </a:txBody>
                  <a:tcPr marL="0" marR="72000" marT="0" marB="0" anchor="b"/>
                </a:tc>
                <a:tc>
                  <a:txBody>
                    <a:bodyPr/>
                    <a:lstStyle/>
                    <a:p>
                      <a:pPr algn="r" fontAlgn="b">
                        <a:buNone/>
                      </a:pPr>
                      <a:r>
                        <a:rPr lang="fi-FI" sz="1100" b="0" i="0" u="none" strike="noStrike">
                          <a:effectLst/>
                          <a:latin typeface="Arial" panose="020B0604020202020204" pitchFamily="34" charset="0"/>
                        </a:rPr>
                        <a:t>8 880</a:t>
                      </a:r>
                    </a:p>
                  </a:txBody>
                  <a:tcPr marL="0" marR="72000" marT="0" marB="0" anchor="b"/>
                </a:tc>
                <a:tc>
                  <a:txBody>
                    <a:bodyPr/>
                    <a:lstStyle/>
                    <a:p>
                      <a:pPr algn="r" fontAlgn="b">
                        <a:buNone/>
                      </a:pPr>
                      <a:r>
                        <a:rPr lang="fi-FI" sz="1100" b="0" i="0" u="none" strike="noStrike" dirty="0">
                          <a:effectLst/>
                          <a:latin typeface="Arial" panose="020B0604020202020204" pitchFamily="34" charset="0"/>
                        </a:rPr>
                        <a:t>9 030</a:t>
                      </a:r>
                    </a:p>
                  </a:txBody>
                  <a:tcPr marL="0" marR="72000" marT="0" marB="0" anchor="b"/>
                </a:tc>
                <a:tc>
                  <a:txBody>
                    <a:bodyPr/>
                    <a:lstStyle/>
                    <a:p>
                      <a:pPr algn="r" fontAlgn="b">
                        <a:buNone/>
                      </a:pPr>
                      <a:r>
                        <a:rPr lang="fi-FI" sz="1100" b="0" i="0" u="none" strike="noStrike" dirty="0">
                          <a:effectLst/>
                          <a:latin typeface="Arial" panose="020B0604020202020204" pitchFamily="34" charset="0"/>
                        </a:rPr>
                        <a:t>9 150</a:t>
                      </a:r>
                    </a:p>
                  </a:txBody>
                  <a:tcPr marL="0" marR="72000" marT="0" marB="0" anchor="b"/>
                </a:tc>
                <a:tc>
                  <a:txBody>
                    <a:bodyPr/>
                    <a:lstStyle/>
                    <a:p>
                      <a:pPr algn="r" fontAlgn="b">
                        <a:buNone/>
                      </a:pPr>
                      <a:r>
                        <a:rPr lang="fi-FI" sz="1100" b="0" i="0" u="none" strike="noStrike">
                          <a:effectLst/>
                          <a:latin typeface="Arial" panose="020B0604020202020204" pitchFamily="34" charset="0"/>
                        </a:rPr>
                        <a:t>9 420</a:t>
                      </a:r>
                    </a:p>
                  </a:txBody>
                  <a:tcPr marL="0" marR="72000" marT="0" marB="0" anchor="b"/>
                </a:tc>
                <a:tc>
                  <a:txBody>
                    <a:bodyPr/>
                    <a:lstStyle/>
                    <a:p>
                      <a:pPr algn="r" fontAlgn="b">
                        <a:buNone/>
                      </a:pPr>
                      <a:r>
                        <a:rPr lang="fi-FI" sz="1100" b="0" i="0" u="none" strike="noStrike" dirty="0">
                          <a:effectLst/>
                          <a:latin typeface="Arial" panose="020B0604020202020204" pitchFamily="34" charset="0"/>
                        </a:rPr>
                        <a:t>10 380</a:t>
                      </a:r>
                    </a:p>
                  </a:txBody>
                  <a:tcPr marL="0" marR="72000" marT="0" marB="0" anchor="b"/>
                </a:tc>
                <a:tc>
                  <a:txBody>
                    <a:bodyPr/>
                    <a:lstStyle/>
                    <a:p>
                      <a:pPr algn="r" fontAlgn="b">
                        <a:buNone/>
                      </a:pPr>
                      <a:r>
                        <a:rPr lang="fi-FI" sz="1100" b="0" i="0" u="none" strike="noStrike">
                          <a:effectLst/>
                          <a:latin typeface="Arial" panose="020B0604020202020204" pitchFamily="34" charset="0"/>
                        </a:rPr>
                        <a:t>10 320</a:t>
                      </a:r>
                    </a:p>
                  </a:txBody>
                  <a:tcPr marL="0" marR="72000" marT="0" marB="0" anchor="b"/>
                </a:tc>
                <a:tc>
                  <a:txBody>
                    <a:bodyPr/>
                    <a:lstStyle/>
                    <a:p>
                      <a:pPr algn="ctr" fontAlgn="b">
                        <a:buNone/>
                      </a:pPr>
                      <a:r>
                        <a:rPr lang="fi-FI" sz="1100" b="0" i="0" u="none" strike="noStrike">
                          <a:effectLst/>
                          <a:latin typeface="Arial" panose="020B0604020202020204" pitchFamily="34" charset="0"/>
                        </a:rPr>
                        <a:t>2 760</a:t>
                      </a:r>
                    </a:p>
                  </a:txBody>
                  <a:tcPr marL="0" marR="72000" marT="0" marB="0" anchor="b"/>
                </a:tc>
                <a:tc>
                  <a:txBody>
                    <a:bodyPr/>
                    <a:lstStyle/>
                    <a:p>
                      <a:pPr algn="r" fontAlgn="b">
                        <a:buNone/>
                      </a:pPr>
                      <a:r>
                        <a:rPr lang="fi-FI" sz="1100" b="0" i="0" u="none" strike="noStrike">
                          <a:effectLst/>
                          <a:latin typeface="Arial" panose="020B0604020202020204" pitchFamily="34" charset="0"/>
                        </a:rPr>
                        <a:t>7 150</a:t>
                      </a:r>
                    </a:p>
                  </a:txBody>
                  <a:tcPr marL="0" marR="72000" marT="0" marB="0" anchor="b"/>
                </a:tc>
                <a:tc>
                  <a:txBody>
                    <a:bodyPr/>
                    <a:lstStyle/>
                    <a:p>
                      <a:pPr algn="r" fontAlgn="b">
                        <a:buNone/>
                      </a:pPr>
                      <a:r>
                        <a:rPr lang="fi-FI" sz="1100" b="0" i="0" u="none" strike="noStrike">
                          <a:effectLst/>
                          <a:latin typeface="Arial" panose="020B0604020202020204" pitchFamily="34" charset="0"/>
                        </a:rPr>
                        <a:t>8 940</a:t>
                      </a:r>
                    </a:p>
                  </a:txBody>
                  <a:tcPr marL="0" marR="72000" marT="0" marB="0" anchor="b"/>
                </a:tc>
                <a:tc>
                  <a:txBody>
                    <a:bodyPr/>
                    <a:lstStyle/>
                    <a:p>
                      <a:pPr algn="r" fontAlgn="b">
                        <a:buNone/>
                      </a:pPr>
                      <a:r>
                        <a:rPr lang="fi-FI" sz="1100" b="0" i="0" u="none" strike="noStrike">
                          <a:effectLst/>
                          <a:latin typeface="Arial" panose="020B0604020202020204" pitchFamily="34" charset="0"/>
                        </a:rPr>
                        <a:t>10 470</a:t>
                      </a:r>
                    </a:p>
                  </a:txBody>
                  <a:tcPr marL="0" marR="72000" marT="0" marB="0" anchor="b"/>
                </a:tc>
                <a:tc>
                  <a:txBody>
                    <a:bodyPr/>
                    <a:lstStyle/>
                    <a:p>
                      <a:pPr algn="r" fontAlgn="b">
                        <a:buNone/>
                      </a:pPr>
                      <a:r>
                        <a:rPr lang="fi-FI" sz="1100" b="0" i="0" u="none" strike="noStrike">
                          <a:effectLst/>
                          <a:latin typeface="Arial" panose="020B0604020202020204" pitchFamily="34" charset="0"/>
                        </a:rPr>
                        <a:t>11 140</a:t>
                      </a:r>
                    </a:p>
                  </a:txBody>
                  <a:tcPr marL="0" marR="72000" marT="0" marB="0" anchor="b"/>
                </a:tc>
                <a:tc>
                  <a:txBody>
                    <a:bodyPr/>
                    <a:lstStyle/>
                    <a:p>
                      <a:pPr algn="r" fontAlgn="b">
                        <a:buNone/>
                      </a:pPr>
                      <a:r>
                        <a:rPr lang="fi-FI" sz="1100" b="0" i="0" u="none" strike="noStrike" dirty="0">
                          <a:effectLst/>
                          <a:latin typeface="Arial" panose="020B0604020202020204" pitchFamily="34" charset="0"/>
                        </a:rPr>
                        <a:t>10 510</a:t>
                      </a:r>
                    </a:p>
                  </a:txBody>
                  <a:tcPr marL="0" marR="36000" marT="0" marB="0" anchor="b"/>
                </a:tc>
                <a:tc>
                  <a:txBody>
                    <a:bodyPr/>
                    <a:lstStyle/>
                    <a:p>
                      <a:pPr algn="r" fontAlgn="b">
                        <a:buNone/>
                      </a:pPr>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759259862"/>
                  </a:ext>
                </a:extLst>
              </a:tr>
              <a:tr h="207298">
                <a:tc>
                  <a:txBody>
                    <a:bodyPr/>
                    <a:lstStyle/>
                    <a:p>
                      <a:pPr algn="l" fontAlgn="b">
                        <a:buNone/>
                      </a:pPr>
                      <a:r>
                        <a:rPr lang="fi-FI" sz="1100" b="0" i="0" u="none" strike="noStrike" dirty="0">
                          <a:effectLst/>
                          <a:latin typeface="Arial" panose="020B0604020202020204" pitchFamily="34" charset="0"/>
                        </a:rPr>
                        <a:t>Syvälahden Viihdekeskus, Kangasniemi</a:t>
                      </a:r>
                    </a:p>
                  </a:txBody>
                  <a:tcPr marL="0" marR="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a:effectLst/>
                        <a:latin typeface="Arial" panose="020B0604020202020204" pitchFamily="34" charset="0"/>
                      </a:endParaRPr>
                    </a:p>
                  </a:txBody>
                  <a:tcPr marL="0" marR="72000" marT="0" marB="0" anchor="b"/>
                </a:tc>
                <a:tc>
                  <a:txBody>
                    <a:bodyPr/>
                    <a:lstStyle/>
                    <a:p>
                      <a:pPr algn="r" fontAlgn="b"/>
                      <a:endParaRPr lang="fi-FI" sz="1100" b="0" i="0" u="none" strike="noStrike">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ctr" fontAlgn="b"/>
                      <a:endParaRPr lang="fi-FI" sz="1100" b="1" i="0" u="none" strike="noStrike" dirty="0">
                        <a:effectLst/>
                        <a:latin typeface="Arial" panose="020B0604020202020204" pitchFamily="34" charset="0"/>
                      </a:endParaRPr>
                    </a:p>
                  </a:txBody>
                  <a:tcPr marL="0" marR="72000" marT="0" marB="0" anchor="b"/>
                </a:tc>
                <a:tc>
                  <a:txBody>
                    <a:bodyPr/>
                    <a:lstStyle/>
                    <a:p>
                      <a:pPr algn="ctr" fontAlgn="b"/>
                      <a:endParaRPr lang="fi-FI" sz="1100" b="1"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72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tc>
                  <a:txBody>
                    <a:bodyPr/>
                    <a:lstStyle/>
                    <a:p>
                      <a:pPr algn="r" fontAlgn="b"/>
                      <a:endParaRPr lang="fi-FI" sz="1100" b="0" i="0" u="none" strike="noStrike" dirty="0">
                        <a:effectLst/>
                        <a:latin typeface="Arial" panose="020B0604020202020204" pitchFamily="34" charset="0"/>
                      </a:endParaRPr>
                    </a:p>
                  </a:txBody>
                  <a:tcPr marL="0" marR="36000" marT="0" marB="0" anchor="b"/>
                </a:tc>
                <a:extLst>
                  <a:ext uri="{0D108BD9-81ED-4DB2-BD59-A6C34878D82A}">
                    <a16:rowId xmlns:a16="http://schemas.microsoft.com/office/drawing/2014/main" val="3618191457"/>
                  </a:ext>
                </a:extLst>
              </a:tr>
            </a:tbl>
          </a:graphicData>
        </a:graphic>
      </p:graphicFrame>
    </p:spTree>
    <p:extLst>
      <p:ext uri="{BB962C8B-B14F-4D97-AF65-F5344CB8AC3E}">
        <p14:creationId xmlns:p14="http://schemas.microsoft.com/office/powerpoint/2010/main" val="1794506368"/>
      </p:ext>
    </p:extLst>
  </p:cSld>
  <p:clrMapOvr>
    <a:masterClrMapping/>
  </p:clrMapOvr>
</p:sld>
</file>

<file path=ppt/theme/theme1.xml><?xml version="1.0" encoding="utf-8"?>
<a:theme xmlns:a="http://schemas.openxmlformats.org/drawingml/2006/main" name="ESAVO">
  <a:themeElements>
    <a:clrScheme name="ESAVO">
      <a:dk1>
        <a:sysClr val="windowText" lastClr="000000"/>
      </a:dk1>
      <a:lt1>
        <a:sysClr val="window" lastClr="FFFFFF"/>
      </a:lt1>
      <a:dk2>
        <a:srgbClr val="2D3787"/>
      </a:dk2>
      <a:lt2>
        <a:srgbClr val="C8E1FA"/>
      </a:lt2>
      <a:accent1>
        <a:srgbClr val="2D3787"/>
      </a:accent1>
      <a:accent2>
        <a:srgbClr val="009BE1"/>
      </a:accent2>
      <a:accent3>
        <a:srgbClr val="469B46"/>
      </a:accent3>
      <a:accent4>
        <a:srgbClr val="C8D228"/>
      </a:accent4>
      <a:accent5>
        <a:srgbClr val="F0CD14"/>
      </a:accent5>
      <a:accent6>
        <a:srgbClr val="DCA0C3"/>
      </a:accent6>
      <a:hlink>
        <a:srgbClr val="3C5491"/>
      </a:hlink>
      <a:folHlink>
        <a:srgbClr val="325A3C"/>
      </a:folHlink>
    </a:clrScheme>
    <a:fontScheme name="ESAVO">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8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err="1" smtClean="0"/>
        </a:defPPr>
      </a:lstStyle>
    </a:txDef>
  </a:objectDefaults>
  <a:extraClrSchemeLst/>
  <a:extLst>
    <a:ext uri="{05A4C25C-085E-4340-85A3-A5531E510DB2}">
      <thm15:themeFamily xmlns:thm15="http://schemas.microsoft.com/office/thememl/2012/main" name="ESAVO PowerPoint-esitysmalli.potx" id="{FC6D9E71-C548-4608-9588-675994E901C0}" vid="{9F200EB2-B4F4-46AA-A27E-0EF2FB911529}"/>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ESAVO PowerPoint-esitysmalli</Template>
  <TotalTime>24329</TotalTime>
  <Words>914</Words>
  <Application>Microsoft Office PowerPoint</Application>
  <PresentationFormat>Laajakuva</PresentationFormat>
  <Paragraphs>370</Paragraphs>
  <Slides>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Arial</vt:lpstr>
      <vt:lpstr>Calibri</vt:lpstr>
      <vt:lpstr>Times New Roman</vt:lpstr>
      <vt:lpstr>ESAVO</vt:lpstr>
      <vt:lpstr>Kävijämäärät Etelä-Savon merkittävimmissä tapahtumissa ja käyntikohteissa 2010 - 2026</vt:lpstr>
    </vt:vector>
  </TitlesOfParts>
  <Company>Etelä-Savon maakuntaliitto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kohdekaynnit</dc:title>
  <dc:creator>Jaana Kokkonen</dc:creator>
  <cp:lastModifiedBy>Jaana Kokkonen</cp:lastModifiedBy>
  <cp:revision>46</cp:revision>
  <dcterms:created xsi:type="dcterms:W3CDTF">2020-02-25T14:36:39Z</dcterms:created>
  <dcterms:modified xsi:type="dcterms:W3CDTF">2026-02-09T12:51:24Z</dcterms:modified>
</cp:coreProperties>
</file>