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8"/>
  </p:notesMasterIdLst>
  <p:sldIdLst>
    <p:sldId id="696" r:id="rId2"/>
    <p:sldId id="724" r:id="rId3"/>
    <p:sldId id="697" r:id="rId4"/>
    <p:sldId id="698" r:id="rId5"/>
    <p:sldId id="699" r:id="rId6"/>
    <p:sldId id="72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39" autoAdjust="0"/>
    <p:restoredTop sz="95226" autoAdjust="0"/>
  </p:normalViewPr>
  <p:slideViewPr>
    <p:cSldViewPr showGuides="1">
      <p:cViewPr varScale="1">
        <p:scale>
          <a:sx n="81" d="100"/>
          <a:sy n="81" d="100"/>
        </p:scale>
        <p:origin x="245"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1.2.2022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1756087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94602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1060251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30012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03836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4565888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1.2.2022</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stat.fi/til/matk/2021/12/matk_2021_12_2022-01-27_tie_001_fi.html" TargetMode="External"/><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hyperlink" Target="https://stat.fi/til/matk/2021/12/matk_2021_12_2022-01-27_tie_001_fi.html"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hyperlink" Target="https://stat.fi/til/matk/2021/12/matk_2021_12_2022-01-27_tie_001_fi.html" TargetMode="External"/><Relationship Id="rId2" Type="http://schemas.openxmlformats.org/officeDocument/2006/relationships/notesSlide" Target="../notesSlides/notesSlide6.xml"/><Relationship Id="rId1" Type="http://schemas.openxmlformats.org/officeDocument/2006/relationships/slideLayout" Target="../slideLayouts/slideLayout20.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260648"/>
            <a:ext cx="10009112" cy="504056"/>
          </a:xfrm>
        </p:spPr>
        <p:txBody>
          <a:bodyPr/>
          <a:lstStyle/>
          <a:p>
            <a:r>
              <a:rPr lang="fi-FI" dirty="0"/>
              <a:t>Yöpymisten muutos koko maassa joulukuussa 2021*/2019</a:t>
            </a:r>
          </a:p>
        </p:txBody>
      </p:sp>
      <p:sp>
        <p:nvSpPr>
          <p:cNvPr id="4" name="Suorakulmio 3">
            <a:extLst>
              <a:ext uri="{FF2B5EF4-FFF2-40B4-BE49-F238E27FC236}">
                <a16:creationId xmlns:a16="http://schemas.microsoft.com/office/drawing/2014/main" id="{C1D757B8-B9DA-4A78-BB00-0098BDD1B2D2}"/>
              </a:ext>
            </a:extLst>
          </p:cNvPr>
          <p:cNvSpPr/>
          <p:nvPr/>
        </p:nvSpPr>
        <p:spPr>
          <a:xfrm>
            <a:off x="551384" y="1052736"/>
            <a:ext cx="9433048" cy="5309146"/>
          </a:xfrm>
          <a:prstGeom prst="rect">
            <a:avLst/>
          </a:prstGeom>
        </p:spPr>
        <p:txBody>
          <a:bodyPr wrap="square">
            <a:spAutoFit/>
          </a:bodyPr>
          <a:lstStyle/>
          <a:p>
            <a:r>
              <a:rPr lang="fi-FI" b="1" dirty="0"/>
              <a:t>Matkailu Euroopasta Lappiin uuteen ennätykseen joulukuussa</a:t>
            </a:r>
          </a:p>
          <a:p>
            <a:endParaRPr lang="fi-FI" dirty="0"/>
          </a:p>
          <a:p>
            <a:r>
              <a:rPr lang="fi-FI" dirty="0"/>
              <a:t>Joulukuussa 2021 eurooppalaisten matkailijoiden yöpymisiä kirjattiin Lapissa 5 prosenttia enemmän kuin joulukuussa 2019 ennen pandemiaa. Brittien osuus Lapin ulkomaisista yöpymisistä oli lähes puolet. </a:t>
            </a:r>
          </a:p>
          <a:p>
            <a:r>
              <a:rPr lang="fi-FI" dirty="0"/>
              <a:t>Koko maassa ulkomaisten matkailijoiden yöpymisiä oli 25 prosenttia joulukuuta 2019 vähemmän. Kotimaiset yöpymiset ylittivät pandemiaa edeltävän joulukuun 2019 tason 3 prosentilla. Kaikkiaan yöpymisiä oli 1,61 miljoonaa, mikä oli 9 prosenttia vähemmän kuin kaksi vuotta aiemmin. </a:t>
            </a:r>
          </a:p>
          <a:p>
            <a:endParaRPr lang="fi-FI" dirty="0"/>
          </a:p>
          <a:p>
            <a:r>
              <a:rPr lang="fi-FI" dirty="0"/>
              <a:t>Maakunnittain tarkasteltuna yöpymiset ylittivät joulukuun 2019 tason kuudessa maakunnassa: Ahvenanmaalla, Keski-Suomessa, Satakunnassa, Pohjanmaalla, Pohjois-Karjalassa ja Pirkanmaalla. Yöpymiset vähenivät eniten vuoden 2019 joulukuuhun verrattuna Etelä-Karjalassa, 29 prosenttia. </a:t>
            </a:r>
          </a:p>
          <a:p>
            <a:endParaRPr lang="fi-FI" dirty="0"/>
          </a:p>
          <a:p>
            <a:r>
              <a:rPr lang="fi-FI" dirty="0"/>
              <a:t>Viime vuoden joulukuuhun verrattuna yöpymiset lisääntyivät kaikissa maakunnissa.</a:t>
            </a:r>
          </a:p>
          <a:p>
            <a:endParaRPr lang="fi-FI" sz="1400" dirty="0">
              <a:solidFill>
                <a:prstClr val="black"/>
              </a:solidFill>
            </a:endParaRPr>
          </a:p>
          <a:p>
            <a:r>
              <a:rPr lang="fi-FI" sz="1400" dirty="0">
                <a:solidFill>
                  <a:prstClr val="black"/>
                </a:solidFill>
              </a:rPr>
              <a:t>Luvut ovat Tilastokeskuksen majoitustilaston ennakkotietoja ja ne on kerätty majoitusliikkeiltä, joissa on vähintään </a:t>
            </a:r>
          </a:p>
          <a:p>
            <a:pPr lvl="0">
              <a:defRPr/>
            </a:pPr>
            <a:r>
              <a:rPr lang="fi-FI" sz="1400" dirty="0">
                <a:solidFill>
                  <a:prstClr val="black"/>
                </a:solidFill>
              </a:rPr>
              <a:t>20 vuodepaikkaa tai sähköpistokkeella varustettua matkailuvaunupaikkaa.</a:t>
            </a:r>
          </a:p>
        </p:txBody>
      </p:sp>
      <p:sp>
        <p:nvSpPr>
          <p:cNvPr id="6" name="Title 11">
            <a:extLst>
              <a:ext uri="{FF2B5EF4-FFF2-40B4-BE49-F238E27FC236}">
                <a16:creationId xmlns:a16="http://schemas.microsoft.com/office/drawing/2014/main" id="{72D7126F-A62D-4ABA-97CF-8C6E4B4087DE}"/>
              </a:ext>
            </a:extLst>
          </p:cNvPr>
          <p:cNvSpPr txBox="1">
            <a:spLocks/>
          </p:cNvSpPr>
          <p:nvPr/>
        </p:nvSpPr>
        <p:spPr bwMode="auto">
          <a:xfrm>
            <a:off x="407368" y="6553200"/>
            <a:ext cx="11665296"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*ennakkotiedot </a:t>
            </a:r>
            <a:r>
              <a:rPr lang="fi-FI" sz="1100" dirty="0">
                <a:solidFill>
                  <a:srgbClr val="000000"/>
                </a:solidFill>
                <a:latin typeface="Arial" charset="-52"/>
                <a:cs typeface="Arial" charset="-52"/>
              </a:rPr>
              <a:t>(</a:t>
            </a:r>
            <a:r>
              <a:rPr lang="fi-FI" sz="1100" dirty="0">
                <a:solidFill>
                  <a:srgbClr val="000000"/>
                </a:solidFill>
                <a:latin typeface="Arial" charset="-52"/>
                <a:cs typeface="Arial" charset="-52"/>
                <a:hlinkClick r:id="rId3"/>
              </a:rPr>
              <a:t>https://stat.fi/til/matk/2021/12/matk_2021_12_2022-01-27_tie_001_fi.html</a:t>
            </a:r>
            <a:r>
              <a:rPr lang="fi-FI" sz="1100" dirty="0">
                <a:solidFill>
                  <a:srgbClr val="000000"/>
                </a:solidFill>
                <a:latin typeface="Arial" charset="-52"/>
                <a:cs typeface="Arial" charset="-52"/>
              </a:rPr>
              <a:t> )		</a:t>
            </a:r>
            <a:r>
              <a:rPr kumimoji="0" lang="fi-FI" sz="1100" b="0" i="0" u="none" strike="noStrike" kern="1200" cap="none" spc="0" normalizeH="0" baseline="0" noProof="0" dirty="0">
                <a:ln>
                  <a:noFill/>
                </a:ln>
                <a:solidFill>
                  <a:prstClr val="black"/>
                </a:solidFill>
                <a:effectLst/>
                <a:uLnTx/>
                <a:uFillTx/>
                <a:latin typeface="Arial"/>
                <a:ea typeface="+mn-ea"/>
                <a:cs typeface="+mn-cs"/>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44638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260648"/>
            <a:ext cx="11305256" cy="576064"/>
          </a:xfrm>
        </p:spPr>
        <p:txBody>
          <a:bodyPr/>
          <a:lstStyle/>
          <a:p>
            <a:r>
              <a:rPr lang="fi-FI" dirty="0"/>
              <a:t>Yöpymisten muutos maakunnittain joulukuussa 2021*/2020, prosenttia</a:t>
            </a:r>
          </a:p>
        </p:txBody>
      </p:sp>
      <p:sp>
        <p:nvSpPr>
          <p:cNvPr id="9" name="Title 11">
            <a:extLst>
              <a:ext uri="{FF2B5EF4-FFF2-40B4-BE49-F238E27FC236}">
                <a16:creationId xmlns:a16="http://schemas.microsoft.com/office/drawing/2014/main" id="{3FECE001-B143-4D50-897E-219FFD8A88D1}"/>
              </a:ext>
            </a:extLst>
          </p:cNvPr>
          <p:cNvSpPr txBox="1">
            <a:spLocks/>
          </p:cNvSpPr>
          <p:nvPr/>
        </p:nvSpPr>
        <p:spPr bwMode="auto">
          <a:xfrm>
            <a:off x="407368" y="6553200"/>
            <a:ext cx="11665296"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*ennakkotiedot </a:t>
            </a:r>
            <a:r>
              <a:rPr lang="fi-FI" sz="1100" dirty="0">
                <a:solidFill>
                  <a:srgbClr val="000000"/>
                </a:solidFill>
                <a:latin typeface="Arial" charset="-52"/>
                <a:cs typeface="Arial" charset="-52"/>
              </a:rPr>
              <a:t>(</a:t>
            </a:r>
            <a:r>
              <a:rPr lang="fi-FI" sz="1100" dirty="0">
                <a:solidFill>
                  <a:srgbClr val="000000"/>
                </a:solidFill>
                <a:latin typeface="Arial" charset="-52"/>
                <a:cs typeface="Arial" charset="-52"/>
                <a:hlinkClick r:id="rId3"/>
              </a:rPr>
              <a:t>https://stat.fi/til/matk/2021/12/matk_2021_12_2022-01-27_tie_001_fi.html</a:t>
            </a:r>
            <a:r>
              <a:rPr lang="fi-FI" sz="1100" dirty="0">
                <a:solidFill>
                  <a:srgbClr val="000000"/>
                </a:solidFill>
                <a:latin typeface="Arial" charset="-52"/>
                <a:cs typeface="Arial" charset="-52"/>
              </a:rPr>
              <a:t> )		</a:t>
            </a:r>
            <a:r>
              <a:rPr kumimoji="0" lang="fi-FI" sz="1100" b="0" i="0" u="none" strike="noStrike" kern="1200" cap="none" spc="0" normalizeH="0" baseline="0" noProof="0" dirty="0">
                <a:ln>
                  <a:noFill/>
                </a:ln>
                <a:solidFill>
                  <a:prstClr val="black"/>
                </a:solidFill>
                <a:effectLst/>
                <a:uLnTx/>
                <a:uFillTx/>
                <a:latin typeface="Arial"/>
                <a:ea typeface="+mn-ea"/>
                <a:cs typeface="+mn-cs"/>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alkkikaavio yöpymisten muutoksista maakunnittain joulukuussa 2021 verrattuna joulukuuhun 2020 prosenttiosuuksina. Viime vuoden joulukuuhun verrattuna yöpymiset lisääntyivät kaikissa maakunnissa, eniten Lapissa, 253 prosenttia, ja vähiten Etelä-Savossa, 20 prosenttia. Koko maassa keskimäärin yöpymiset lisääntyivät 110 prosenttia.">
            <a:extLst>
              <a:ext uri="{FF2B5EF4-FFF2-40B4-BE49-F238E27FC236}">
                <a16:creationId xmlns:a16="http://schemas.microsoft.com/office/drawing/2014/main" id="{BA9E16E1-22E8-41FF-A5E8-FCDF62AFC9EC}"/>
              </a:ext>
            </a:extLst>
          </p:cNvPr>
          <p:cNvPicPr>
            <a:picLocks noChangeAspect="1"/>
          </p:cNvPicPr>
          <p:nvPr/>
        </p:nvPicPr>
        <p:blipFill>
          <a:blip r:embed="rId4"/>
          <a:stretch>
            <a:fillRect/>
          </a:stretch>
        </p:blipFill>
        <p:spPr>
          <a:xfrm>
            <a:off x="1199456" y="1129260"/>
            <a:ext cx="7776864" cy="5022009"/>
          </a:xfrm>
          <a:prstGeom prst="rect">
            <a:avLst/>
          </a:prstGeom>
        </p:spPr>
      </p:pic>
      <p:sp>
        <p:nvSpPr>
          <p:cNvPr id="6" name="Nuoli: Oikea 5">
            <a:extLst>
              <a:ext uri="{FF2B5EF4-FFF2-40B4-BE49-F238E27FC236}">
                <a16:creationId xmlns:a16="http://schemas.microsoft.com/office/drawing/2014/main" id="{13F871F7-5EDA-44CE-B55A-3FD43725B6CC}"/>
              </a:ext>
              <a:ext uri="{C183D7F6-B498-43B3-948B-1728B52AA6E4}">
                <adec:decorative xmlns:adec="http://schemas.microsoft.com/office/drawing/2017/decorative" val="1"/>
              </a:ext>
            </a:extLst>
          </p:cNvPr>
          <p:cNvSpPr/>
          <p:nvPr/>
        </p:nvSpPr>
        <p:spPr>
          <a:xfrm>
            <a:off x="1199456" y="3140968"/>
            <a:ext cx="720080" cy="36004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800" dirty="0" err="1"/>
          </a:p>
        </p:txBody>
      </p:sp>
    </p:spTree>
    <p:extLst>
      <p:ext uri="{BB962C8B-B14F-4D97-AF65-F5344CB8AC3E}">
        <p14:creationId xmlns:p14="http://schemas.microsoft.com/office/powerpoint/2010/main" val="18305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191344" y="260648"/>
            <a:ext cx="11881320" cy="504056"/>
          </a:xfrm>
        </p:spPr>
        <p:txBody>
          <a:bodyPr/>
          <a:lstStyle/>
          <a:p>
            <a:r>
              <a:rPr lang="fi-FI" dirty="0"/>
              <a:t>Matkailijoiden rekisteröidyt yöpymisvuorokaudet maakunnittain 01-12/2021*</a:t>
            </a:r>
          </a:p>
        </p:txBody>
      </p:sp>
      <p:sp>
        <p:nvSpPr>
          <p:cNvPr id="7" name="Title 11">
            <a:extLst>
              <a:ext uri="{FF2B5EF4-FFF2-40B4-BE49-F238E27FC236}">
                <a16:creationId xmlns:a16="http://schemas.microsoft.com/office/drawing/2014/main" id="{8AF0B79D-6F45-43A4-A522-6B488D042207}"/>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alkkikaavio; Matkailijoiden rekisteröidyt yöpymisvuorokaudet maakunnittain tammi-joulukuussa 2021. Eniten matkailijoiden rekisteröityneitä yöpymisvuorokausia oli Uudellamaalla, noin 3,7 miljoonaa kappaletta sekä Lapissa, noin 2,3 miljoonaa, ja Pohjois-Pohjanmaalla, noin 1,9 miljoonaa kappaletta. Etelä-Savossa yöpymisvuorokausia oli noin 608 000 kappaletta.">
            <a:extLst>
              <a:ext uri="{FF2B5EF4-FFF2-40B4-BE49-F238E27FC236}">
                <a16:creationId xmlns:a16="http://schemas.microsoft.com/office/drawing/2014/main" id="{A7132AE8-88E2-416C-BCC2-1865E0A6FDBF}"/>
              </a:ext>
            </a:extLst>
          </p:cNvPr>
          <p:cNvPicPr>
            <a:picLocks noChangeAspect="1"/>
          </p:cNvPicPr>
          <p:nvPr/>
        </p:nvPicPr>
        <p:blipFill>
          <a:blip r:embed="rId3"/>
          <a:stretch>
            <a:fillRect/>
          </a:stretch>
        </p:blipFill>
        <p:spPr>
          <a:xfrm>
            <a:off x="407368" y="980728"/>
            <a:ext cx="9534970" cy="5188146"/>
          </a:xfrm>
          <a:prstGeom prst="rect">
            <a:avLst/>
          </a:prstGeom>
        </p:spPr>
      </p:pic>
    </p:spTree>
    <p:extLst>
      <p:ext uri="{BB962C8B-B14F-4D97-AF65-F5344CB8AC3E}">
        <p14:creationId xmlns:p14="http://schemas.microsoft.com/office/powerpoint/2010/main" val="171059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0225136" cy="864096"/>
          </a:xfrm>
        </p:spPr>
        <p:txBody>
          <a:bodyPr/>
          <a:lstStyle/>
          <a:p>
            <a:r>
              <a:rPr lang="fi-FI" dirty="0"/>
              <a:t>Matkailijoiden rekisteröidyt yöpymisvuorokaudet maakunnittain 01-12/2021*, suomalaiset ja ulkomaalaiset</a:t>
            </a:r>
          </a:p>
        </p:txBody>
      </p:sp>
      <p:sp>
        <p:nvSpPr>
          <p:cNvPr id="6" name="Title 11">
            <a:extLst>
              <a:ext uri="{FF2B5EF4-FFF2-40B4-BE49-F238E27FC236}">
                <a16:creationId xmlns:a16="http://schemas.microsoft.com/office/drawing/2014/main" id="{21C9067E-4774-4610-A7DF-EF16121799E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alkkikaavio; suomalaisten ja ulkomaalaisten matkailijoiden rekisteröidyt yöpymisvuorokaudet maakunnittain tammi-joulukuussa 2021. Eniten matkailijoiden yöpymisiä yhteensä oli Uudellamaalla, Lapissa ja Pohjois-Pohjanmaalla. Selkeästi eniten ulkomaisia yöpymisiä oli Uudellamaalla, noin 863 000 kappaletta sekä Lapissa, noin 553 000 kappaletta. Etelä-Savossa oli suomalaisten matkailijoiden rekisteröityneitä yöpymisvuorokausia noin 573 000  ja ulkomaisten matkailijoiden rekisteröityneitä yöpymisiä noin 34 900 kappaletta.">
            <a:extLst>
              <a:ext uri="{FF2B5EF4-FFF2-40B4-BE49-F238E27FC236}">
                <a16:creationId xmlns:a16="http://schemas.microsoft.com/office/drawing/2014/main" id="{23A8ECFD-1F03-498C-AAD4-4AFF5BE938FB}"/>
              </a:ext>
            </a:extLst>
          </p:cNvPr>
          <p:cNvPicPr>
            <a:picLocks noChangeAspect="1"/>
          </p:cNvPicPr>
          <p:nvPr/>
        </p:nvPicPr>
        <p:blipFill>
          <a:blip r:embed="rId3"/>
          <a:stretch>
            <a:fillRect/>
          </a:stretch>
        </p:blipFill>
        <p:spPr>
          <a:xfrm>
            <a:off x="551384" y="1340768"/>
            <a:ext cx="9289032" cy="5011346"/>
          </a:xfrm>
          <a:prstGeom prst="rect">
            <a:avLst/>
          </a:prstGeom>
        </p:spPr>
      </p:pic>
    </p:spTree>
    <p:extLst>
      <p:ext uri="{BB962C8B-B14F-4D97-AF65-F5344CB8AC3E}">
        <p14:creationId xmlns:p14="http://schemas.microsoft.com/office/powerpoint/2010/main" val="111566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521280" cy="504056"/>
          </a:xfrm>
        </p:spPr>
        <p:txBody>
          <a:bodyPr/>
          <a:lstStyle/>
          <a:p>
            <a:r>
              <a:rPr lang="fi-FI" dirty="0"/>
              <a:t>Yöpymisvuorokaudet kuukausittain 10/2020 - 12/2021*</a:t>
            </a:r>
          </a:p>
        </p:txBody>
      </p:sp>
      <p:sp>
        <p:nvSpPr>
          <p:cNvPr id="6" name="Title 11">
            <a:extLst>
              <a:ext uri="{FF2B5EF4-FFF2-40B4-BE49-F238E27FC236}">
                <a16:creationId xmlns:a16="http://schemas.microsoft.com/office/drawing/2014/main" id="{5DB4931D-E049-453A-B2F6-5E1CF1A4DCC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ylväskaavio: yöpymisvuorokaudet kuukausittain lokakuusta 2020 joulukuuhun 2021. Yöpymisvuorokausien määrä oli joulukuussa 2021 Etelä-Savossa 26 666, Itä-Suomessa 211 857 ja koko maassa 1 609 457 yöpymisvuorokautta. Yöpymisten määrä majoitusliikkeissä oli heinäkuussa 2021 historian korkein, ja sen jälkeenkin korkeammalla kuin vuoden 2020 vastaavana aikana. ">
            <a:extLst>
              <a:ext uri="{FF2B5EF4-FFF2-40B4-BE49-F238E27FC236}">
                <a16:creationId xmlns:a16="http://schemas.microsoft.com/office/drawing/2014/main" id="{48506566-A337-4D3C-B747-ECD19E353430}"/>
              </a:ext>
            </a:extLst>
          </p:cNvPr>
          <p:cNvPicPr>
            <a:picLocks noChangeAspect="1"/>
          </p:cNvPicPr>
          <p:nvPr/>
        </p:nvPicPr>
        <p:blipFill>
          <a:blip r:embed="rId3"/>
          <a:stretch>
            <a:fillRect/>
          </a:stretch>
        </p:blipFill>
        <p:spPr>
          <a:xfrm>
            <a:off x="407368" y="908720"/>
            <a:ext cx="9838391" cy="5112568"/>
          </a:xfrm>
          <a:prstGeom prst="rect">
            <a:avLst/>
          </a:prstGeom>
        </p:spPr>
      </p:pic>
    </p:spTree>
    <p:extLst>
      <p:ext uri="{BB962C8B-B14F-4D97-AF65-F5344CB8AC3E}">
        <p14:creationId xmlns:p14="http://schemas.microsoft.com/office/powerpoint/2010/main" val="330069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79376" y="260648"/>
            <a:ext cx="11593288" cy="648072"/>
          </a:xfrm>
        </p:spPr>
        <p:txBody>
          <a:bodyPr/>
          <a:lstStyle/>
          <a:p>
            <a:r>
              <a:rPr lang="fi-FI" dirty="0"/>
              <a:t>Yöpymisten muutos koko maassa tammi-joulukuussa 2021*/2020*</a:t>
            </a:r>
          </a:p>
        </p:txBody>
      </p:sp>
      <p:sp>
        <p:nvSpPr>
          <p:cNvPr id="7" name="Title 11">
            <a:extLst>
              <a:ext uri="{FF2B5EF4-FFF2-40B4-BE49-F238E27FC236}">
                <a16:creationId xmlns:a16="http://schemas.microsoft.com/office/drawing/2014/main" id="{6E80DB2C-7400-4A5A-A60D-5D9735D96F65}"/>
              </a:ext>
            </a:extLst>
          </p:cNvPr>
          <p:cNvSpPr txBox="1">
            <a:spLocks/>
          </p:cNvSpPr>
          <p:nvPr/>
        </p:nvSpPr>
        <p:spPr bwMode="auto">
          <a:xfrm>
            <a:off x="407368" y="6553200"/>
            <a:ext cx="11665296"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*ennakkotiedot </a:t>
            </a:r>
            <a:r>
              <a:rPr lang="fi-FI" sz="1100" dirty="0">
                <a:solidFill>
                  <a:srgbClr val="000000"/>
                </a:solidFill>
                <a:latin typeface="Arial" charset="-52"/>
                <a:cs typeface="Arial" charset="-52"/>
              </a:rPr>
              <a:t>(</a:t>
            </a:r>
            <a:r>
              <a:rPr lang="fi-FI" sz="1100" dirty="0">
                <a:solidFill>
                  <a:srgbClr val="000000"/>
                </a:solidFill>
                <a:latin typeface="Arial" charset="-52"/>
                <a:cs typeface="Arial" charset="-52"/>
                <a:hlinkClick r:id="rId3"/>
              </a:rPr>
              <a:t>https://stat.fi/til/matk/2021/12/matk_2021_12_2022-01-27_tie_001_fi.html</a:t>
            </a:r>
            <a:r>
              <a:rPr lang="fi-FI" sz="1100" dirty="0">
                <a:solidFill>
                  <a:srgbClr val="000000"/>
                </a:solidFill>
                <a:latin typeface="Arial" charset="-52"/>
                <a:cs typeface="Arial" charset="-52"/>
              </a:rPr>
              <a:t> )		</a:t>
            </a:r>
            <a:r>
              <a:rPr kumimoji="0" lang="fi-FI" sz="1100" b="0" i="0" u="none" strike="noStrike" kern="1200" cap="none" spc="0" normalizeH="0" baseline="0" noProof="0" dirty="0">
                <a:ln>
                  <a:noFill/>
                </a:ln>
                <a:solidFill>
                  <a:prstClr val="black"/>
                </a:solidFill>
                <a:effectLst/>
                <a:uLnTx/>
                <a:uFillTx/>
                <a:latin typeface="Arial"/>
                <a:ea typeface="+mn-ea"/>
                <a:cs typeface="+mn-cs"/>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1.2.2022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2" name="Tekstiruutu 1">
            <a:extLst>
              <a:ext uri="{FF2B5EF4-FFF2-40B4-BE49-F238E27FC236}">
                <a16:creationId xmlns:a16="http://schemas.microsoft.com/office/drawing/2014/main" id="{39B51FA2-5638-470E-92F2-EB6D3A2D5989}"/>
              </a:ext>
            </a:extLst>
          </p:cNvPr>
          <p:cNvSpPr txBox="1"/>
          <p:nvPr/>
        </p:nvSpPr>
        <p:spPr>
          <a:xfrm>
            <a:off x="479376" y="1340768"/>
            <a:ext cx="5688632" cy="4401205"/>
          </a:xfrm>
          <a:prstGeom prst="rect">
            <a:avLst/>
          </a:prstGeom>
          <a:noFill/>
        </p:spPr>
        <p:txBody>
          <a:bodyPr wrap="square" rtlCol="0">
            <a:spAutoFit/>
          </a:bodyPr>
          <a:lstStyle/>
          <a:p>
            <a:r>
              <a:rPr lang="fi-FI" sz="1400" b="1" dirty="0"/>
              <a:t>Yöpymiset lisääntyivät 22 prosenttia vuonna 2021</a:t>
            </a:r>
          </a:p>
          <a:p>
            <a:endParaRPr lang="fi-FI" sz="1400" dirty="0"/>
          </a:p>
          <a:p>
            <a:r>
              <a:rPr lang="fi-FI" sz="1400" dirty="0"/>
              <a:t>Tammi-joulukuussa 2021 Suomen majoitusliikkeissä yövyttiin yhteensä 17,49 miljoonaa kertaa. Määrä oli 22,1 prosenttia enemmän kuin viime vuoden vastaavana ajanjaksona. Kotimaisille matkailijoille kirjattiin 15,41 miljoonaa yöpymisvuorokautta ja ulkomaisille 2,08 miljoonaa vuorokautta. Kotimaisten matkailijoiden yöpymiset lisääntyivät 28,1 prosenttia ja ulkomaisten vähenivät 9,3 prosenttia edellisvuodesta.</a:t>
            </a:r>
          </a:p>
          <a:p>
            <a:endParaRPr lang="fi-FI" sz="1400" dirty="0"/>
          </a:p>
          <a:p>
            <a:r>
              <a:rPr lang="fi-FI" sz="1400" dirty="0"/>
              <a:t>Tärkeimmistä matkailijamaista määrällisesti eniten lisääntyivät brittien yöpymiset, jotka lisääntyivät 88 700 yöllä. Tämä oli 52,7 prosenttia edellisvuotta enemmän. Suurin vähennys tapahtui venäläisten yöpymisissä, jotka vähenivät 217 300 yöllä. Heidän yöpymisiään oli 84,2 prosenttia vähemmän kuin tammi-joulukuussa 2020.</a:t>
            </a:r>
          </a:p>
          <a:p>
            <a:endParaRPr lang="fi-FI" sz="1400" dirty="0"/>
          </a:p>
          <a:p>
            <a:r>
              <a:rPr lang="fi-FI" sz="1400" dirty="0"/>
              <a:t>Suurin ulkomaalaisten ryhmä olivat saksalaiset 259 000 yöpymisellään. Toiseksi suurimpana olivat britit 257 000 yöpymisellä. Kolmantena olivat ruotsalaiset 170 000 yöpymisellä ja neljäntenä virolaiset 163 000 yöpymisellä.</a:t>
            </a:r>
          </a:p>
        </p:txBody>
      </p:sp>
      <p:pic>
        <p:nvPicPr>
          <p:cNvPr id="5" name="Kuva 4" descr="Palkkikaavio; yöpymisten prosentuaalinen muutos maittain koko maassa tammi-joulukuussa 2021 verrattuna edellisen vuoden vastaavaan aikaan. Kaikkiaan yöpymisten määrä muuttui +22 prosenttia; suomalaisten yöpymiset +28 prosenttia ja ulkomaalaisten yöpymiset -9 prosenttia. Tärkeimmistä matkailijamaista määrällisesti eniten lisääntyivät brittien yöpymiset, 88 700 yöllä ( 52,7 prosenttia edellisvuotta enemmän), kun taas suurin vähennys tapahtui venäläisten yöpymisissä, 217 300 yöllä (-84,2 prosenttia).">
            <a:extLst>
              <a:ext uri="{FF2B5EF4-FFF2-40B4-BE49-F238E27FC236}">
                <a16:creationId xmlns:a16="http://schemas.microsoft.com/office/drawing/2014/main" id="{D59B0498-ABEA-48B7-8181-7ABD937C812C}"/>
              </a:ext>
            </a:extLst>
          </p:cNvPr>
          <p:cNvPicPr>
            <a:picLocks noChangeAspect="1"/>
          </p:cNvPicPr>
          <p:nvPr/>
        </p:nvPicPr>
        <p:blipFill>
          <a:blip r:embed="rId4"/>
          <a:stretch>
            <a:fillRect/>
          </a:stretch>
        </p:blipFill>
        <p:spPr>
          <a:xfrm>
            <a:off x="6384032" y="1412776"/>
            <a:ext cx="5327526" cy="3615761"/>
          </a:xfrm>
          <a:prstGeom prst="rect">
            <a:avLst/>
          </a:prstGeom>
        </p:spPr>
      </p:pic>
    </p:spTree>
    <p:extLst>
      <p:ext uri="{BB962C8B-B14F-4D97-AF65-F5344CB8AC3E}">
        <p14:creationId xmlns:p14="http://schemas.microsoft.com/office/powerpoint/2010/main" val="1332201289"/>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34146</TotalTime>
  <Words>504</Words>
  <Application>Microsoft Office PowerPoint</Application>
  <PresentationFormat>Laajakuva</PresentationFormat>
  <Paragraphs>36</Paragraphs>
  <Slides>6</Slides>
  <Notes>6</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6</vt:i4>
      </vt:variant>
    </vt:vector>
  </HeadingPairs>
  <TitlesOfParts>
    <vt:vector size="10" baseType="lpstr">
      <vt:lpstr>Arial</vt:lpstr>
      <vt:lpstr>Calibri</vt:lpstr>
      <vt:lpstr>Times New Roman</vt:lpstr>
      <vt:lpstr>ESAVO</vt:lpstr>
      <vt:lpstr>Yöpymisten muutos koko maassa joulukuussa 2021*/2019</vt:lpstr>
      <vt:lpstr>Yöpymisten muutos maakunnittain joulukuussa 2021*/2020, prosenttia</vt:lpstr>
      <vt:lpstr>Matkailijoiden rekisteröidyt yöpymisvuorokaudet maakunnittain 01-12/2021*</vt:lpstr>
      <vt:lpstr>Matkailijoiden rekisteröidyt yöpymisvuorokaudet maakunnittain 01-12/2021*, suomalaiset ja ulkomaalaiset</vt:lpstr>
      <vt:lpstr>Yöpymisvuorokaudet kuukausittain 10/2020 - 12/2021*</vt:lpstr>
      <vt:lpstr>Yöpymisten muutos koko maassa tammi-joulukuussa 2021*/2020*</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Yöpymiset kuukausittain</dc:title>
  <dc:creator>Jaana Kokkonen</dc:creator>
  <cp:lastModifiedBy>Jaana Kokkonen</cp:lastModifiedBy>
  <cp:revision>213</cp:revision>
  <dcterms:created xsi:type="dcterms:W3CDTF">2020-02-25T14:36:39Z</dcterms:created>
  <dcterms:modified xsi:type="dcterms:W3CDTF">2022-02-04T12:35:48Z</dcterms:modified>
</cp:coreProperties>
</file>