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3"/>
  </p:notesMasterIdLst>
  <p:sldIdLst>
    <p:sldId id="69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8" autoAdjust="0"/>
    <p:restoredTop sz="95220" autoAdjust="0"/>
  </p:normalViewPr>
  <p:slideViewPr>
    <p:cSldViewPr showGuides="1">
      <p:cViewPr varScale="1">
        <p:scale>
          <a:sx n="80" d="100"/>
          <a:sy n="80" d="100"/>
        </p:scale>
        <p:origin x="82" y="3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ana Kokkonen" userId="fd0ea1af-346e-4258-bc54-cec630bd1122" providerId="ADAL" clId="{E89BD6E4-43A1-4CD4-9BD1-30478988A43C}"/>
    <pc:docChg chg="custSel modSld">
      <pc:chgData name="Jaana Kokkonen" userId="fd0ea1af-346e-4258-bc54-cec630bd1122" providerId="ADAL" clId="{E89BD6E4-43A1-4CD4-9BD1-30478988A43C}" dt="2026-09-08T13:10:06.588" v="53" actId="1035"/>
      <pc:docMkLst>
        <pc:docMk/>
      </pc:docMkLst>
      <pc:sldChg chg="addSp delSp modSp mod">
        <pc:chgData name="Jaana Kokkonen" userId="fd0ea1af-346e-4258-bc54-cec630bd1122" providerId="ADAL" clId="{E89BD6E4-43A1-4CD4-9BD1-30478988A43C}" dt="2026-09-08T13:10:06.588" v="53" actId="1035"/>
        <pc:sldMkLst>
          <pc:docMk/>
          <pc:sldMk cId="1445504624" sldId="694"/>
        </pc:sldMkLst>
        <pc:spChg chg="mod">
          <ac:chgData name="Jaana Kokkonen" userId="fd0ea1af-346e-4258-bc54-cec630bd1122" providerId="ADAL" clId="{E89BD6E4-43A1-4CD4-9BD1-30478988A43C}" dt="2026-09-08T13:09:49.414" v="51" actId="20577"/>
          <ac:spMkLst>
            <pc:docMk/>
            <pc:sldMk cId="1445504624" sldId="694"/>
            <ac:spMk id="2" creationId="{D5268B1F-59FE-4C9E-A145-502C49C6EBDE}"/>
          </ac:spMkLst>
        </pc:spChg>
        <pc:spChg chg="mod">
          <ac:chgData name="Jaana Kokkonen" userId="fd0ea1af-346e-4258-bc54-cec630bd1122" providerId="ADAL" clId="{E89BD6E4-43A1-4CD4-9BD1-30478988A43C}" dt="2026-09-08T13:10:06.588" v="53" actId="1035"/>
          <ac:spMkLst>
            <pc:docMk/>
            <pc:sldMk cId="1445504624" sldId="694"/>
            <ac:spMk id="5" creationId="{DCBA168F-3837-4632-B124-8EF200DBE9A2}"/>
          </ac:spMkLst>
        </pc:spChg>
        <pc:picChg chg="del">
          <ac:chgData name="Jaana Kokkonen" userId="fd0ea1af-346e-4258-bc54-cec630bd1122" providerId="ADAL" clId="{E89BD6E4-43A1-4CD4-9BD1-30478988A43C}" dt="2026-09-08T13:07:46.913" v="5" actId="478"/>
          <ac:picMkLst>
            <pc:docMk/>
            <pc:sldMk cId="1445504624" sldId="694"/>
            <ac:picMk id="4" creationId="{8E18AAAF-4DD7-98F1-D91A-67DCA6452AE3}"/>
          </ac:picMkLst>
        </pc:picChg>
        <pc:picChg chg="add del mod">
          <ac:chgData name="Jaana Kokkonen" userId="fd0ea1af-346e-4258-bc54-cec630bd1122" providerId="ADAL" clId="{E89BD6E4-43A1-4CD4-9BD1-30478988A43C}" dt="2026-09-08T13:03:41.772" v="2" actId="478"/>
          <ac:picMkLst>
            <pc:docMk/>
            <pc:sldMk cId="1445504624" sldId="694"/>
            <ac:picMk id="6" creationId="{20969F2D-9158-73F3-1993-93A704E0EBF0}"/>
          </ac:picMkLst>
        </pc:picChg>
        <pc:picChg chg="add mod ord">
          <ac:chgData name="Jaana Kokkonen" userId="fd0ea1af-346e-4258-bc54-cec630bd1122" providerId="ADAL" clId="{E89BD6E4-43A1-4CD4-9BD1-30478988A43C}" dt="2026-09-08T13:09:18.865" v="44" actId="962"/>
          <ac:picMkLst>
            <pc:docMk/>
            <pc:sldMk cId="1445504624" sldId="694"/>
            <ac:picMk id="9" creationId="{3FDAB337-C095-F7BC-6472-1BA81FE2502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3B138-173C-46F0-B529-FC07560AB81E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19C122-1841-446F-A209-09DB18BC1F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429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0346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383615"/>
            <a:ext cx="622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4000" y="4740322"/>
            <a:ext cx="622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111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E17326-2570-491B-8862-26E0B2C7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3C4BAA-863D-4C2B-A49E-6787B479B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5586A4B-B0D1-45E1-8161-745750AC3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F02EBB-2840-4B98-91F4-0BA5D0346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D015DB-8E17-4D1B-B989-6CC39D597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47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87B7AEA-F2C3-4333-9E07-08F782CB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6955E6-AF27-45E9-8CE1-AE512FCF3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EBDAAF6-7DEF-4073-A13E-8D0D8368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576A1BE5-DCEF-4406-83F6-CB52BA0F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32CA24E3-3C18-43E5-BD83-88F3B524B38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764000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7CDE0A28-B3C8-457F-8588-D72F44D5F49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13389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103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383615"/>
            <a:ext cx="829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740322"/>
            <a:ext cx="829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705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3813" y="2559050"/>
            <a:ext cx="6227762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3999" y="4110549"/>
            <a:ext cx="622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4000" y="4455775"/>
            <a:ext cx="6227762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5233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000" y="2559050"/>
            <a:ext cx="8298000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110549"/>
            <a:ext cx="829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4000" y="4455775"/>
            <a:ext cx="8298000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62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3813" y="2587625"/>
            <a:ext cx="6221412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978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64000" y="2587625"/>
            <a:ext cx="8298000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03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o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Kuva 52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2141F0D0-0FEA-4058-9143-828F165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62" y="1269000"/>
            <a:ext cx="3672000" cy="484445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1422" y="2036763"/>
            <a:ext cx="3904578" cy="3130550"/>
          </a:xfrm>
        </p:spPr>
        <p:txBody>
          <a:bodyPr anchor="ctr"/>
          <a:lstStyle>
            <a:lvl1pPr algn="l">
              <a:lnSpc>
                <a:spcPts val="4800"/>
              </a:lnSpc>
              <a:defRPr sz="5400"/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0543" y="2536825"/>
            <a:ext cx="4194000" cy="2630488"/>
          </a:xfrm>
        </p:spPr>
        <p:txBody>
          <a:bodyPr>
            <a:normAutofit/>
          </a:bodyPr>
          <a:lstStyle>
            <a:lvl1pPr marL="0" indent="0">
              <a:spcAft>
                <a:spcPts val="1600"/>
              </a:spcAft>
              <a:buNone/>
              <a:defRPr sz="1600" b="0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395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52" name="Otsikko 1">
            <a:extLst>
              <a:ext uri="{FF2B5EF4-FFF2-40B4-BE49-F238E27FC236}">
                <a16:creationId xmlns:a16="http://schemas.microsoft.com/office/drawing/2014/main" id="{0FF9F245-1E1A-448D-91E2-6190B0BFC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814" y="5684258"/>
            <a:ext cx="5736185" cy="900000"/>
          </a:xfrm>
        </p:spPr>
        <p:txBody>
          <a:bodyPr anchor="b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1975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1649" y="3734807"/>
            <a:ext cx="4823939" cy="1807156"/>
          </a:xfrm>
        </p:spPr>
        <p:txBody>
          <a:bodyPr anchor="t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B1DCAA7-5504-4BFF-84F4-D86AF05361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136" y="985012"/>
            <a:ext cx="1885749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96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4098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3130915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2" name="Kuvan paikkamerkki 6">
            <a:extLst>
              <a:ext uri="{FF2B5EF4-FFF2-40B4-BE49-F238E27FC236}">
                <a16:creationId xmlns:a16="http://schemas.microsoft.com/office/drawing/2014/main" id="{D6A75CB5-A60D-4F27-912C-E9E35A752B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56977" y="369000"/>
            <a:ext cx="7960373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2895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3238" y="1880050"/>
            <a:ext cx="4478762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3237" y="2891099"/>
            <a:ext cx="4478337" cy="2441249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83237" y="5436474"/>
            <a:ext cx="4478761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Väliotsikko</a:t>
            </a:r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3238" y="5781700"/>
            <a:ext cx="4478524" cy="711175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8286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6523401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43396" y="1089000"/>
            <a:ext cx="2818603" cy="169105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43238" y="2891099"/>
            <a:ext cx="2818336" cy="3601776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129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C23E018D-28CE-43C5-B8B0-378E81807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22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102" name="Kuva 101">
            <a:extLst>
              <a:ext uri="{FF2B5EF4-FFF2-40B4-BE49-F238E27FC236}">
                <a16:creationId xmlns:a16="http://schemas.microsoft.com/office/drawing/2014/main" id="{AD593AE4-F009-4670-A00D-FE70E255B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31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9172793D-AC5E-4116-A505-F56C8A4BE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81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2" name="Kuva 51">
            <a:extLst>
              <a:ext uri="{FF2B5EF4-FFF2-40B4-BE49-F238E27FC236}">
                <a16:creationId xmlns:a16="http://schemas.microsoft.com/office/drawing/2014/main" id="{9F32C795-722B-443A-9BDF-1FCD2E9DA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80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D71F7-7B46-4998-9D4A-96B1357F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A0AFE91-F0AE-4F4E-8AB4-2FFCE4AE4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CA9EF4D-E262-4CAF-9228-D048DEA1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5961130-5A16-4348-8FFD-870010FF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3519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0539355-C800-4593-86D9-17ADB8025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3E3A70F-7960-4ADF-AB46-B19FD9A82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B95B99D-6028-4A07-8A8A-A0DE45810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753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2EF62F-D49B-4A44-92B5-38DF0E46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000" y="1548000"/>
            <a:ext cx="8298000" cy="900000"/>
          </a:xfrm>
          <a:prstGeom prst="rect">
            <a:avLst/>
          </a:prstGeom>
        </p:spPr>
        <p:txBody>
          <a:bodyPr vert="horz" lIns="0" tIns="0" rIns="0" bIns="4572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D489960-CB8D-4F48-B4C6-33518F04E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4000" y="2592000"/>
            <a:ext cx="8298000" cy="2880000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0E7348C-6486-4251-801A-85B0E848D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597000"/>
            <a:ext cx="14040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1CDB72-9EDA-48DC-98AB-E1016A1D9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24000" y="6597000"/>
            <a:ext cx="41148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5A9A56-7B18-44D6-99B0-B87596D5F7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7032" y="260412"/>
            <a:ext cx="80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noFill/>
              </a:defRPr>
            </a:lvl1pPr>
          </a:lstStyle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60" name="Kuva 59">
            <a:extLst>
              <a:ext uri="{FF2B5EF4-FFF2-40B4-BE49-F238E27FC236}">
                <a16:creationId xmlns:a16="http://schemas.microsoft.com/office/drawing/2014/main" id="{37A535CD-8113-4A51-8B3F-7B541E72EAD4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310" y="5532240"/>
            <a:ext cx="1778164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2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129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151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172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26">
          <p15:clr>
            <a:srgbClr val="F26B43"/>
          </p15:clr>
        </p15:guide>
        <p15:guide id="4" orient="horz" pos="232">
          <p15:clr>
            <a:srgbClr val="F26B43"/>
          </p15:clr>
        </p15:guide>
        <p15:guide id="5" orient="horz" pos="4090">
          <p15:clr>
            <a:srgbClr val="F26B43"/>
          </p15:clr>
        </p15:guide>
        <p15:guide id="6" pos="7444">
          <p15:clr>
            <a:srgbClr val="F26B43"/>
          </p15:clr>
        </p15:guide>
        <p15:guide id="7" orient="horz" pos="1283">
          <p15:clr>
            <a:srgbClr val="F26B43"/>
          </p15:clr>
        </p15:guide>
        <p15:guide id="8" orient="horz" pos="3255">
          <p15:clr>
            <a:srgbClr val="F26B43"/>
          </p15:clr>
        </p15:guide>
        <p15:guide id="9" orient="horz" pos="3491">
          <p15:clr>
            <a:srgbClr val="F26B43"/>
          </p15:clr>
        </p15:guide>
        <p15:guide id="10" pos="1100">
          <p15:clr>
            <a:srgbClr val="F26B43"/>
          </p15:clr>
        </p15:guide>
        <p15:guide id="11" pos="1327">
          <p15:clr>
            <a:srgbClr val="F26B43"/>
          </p15:clr>
        </p15:guide>
        <p15:guide id="12" pos="2199">
          <p15:clr>
            <a:srgbClr val="F26B43"/>
          </p15:clr>
        </p15:guide>
        <p15:guide id="13" pos="2426">
          <p15:clr>
            <a:srgbClr val="F26B43"/>
          </p15:clr>
        </p15:guide>
        <p15:guide id="14" pos="3273">
          <p15:clr>
            <a:srgbClr val="F26B43"/>
          </p15:clr>
        </p15:guide>
        <p15:guide id="15" pos="3517">
          <p15:clr>
            <a:srgbClr val="F26B43"/>
          </p15:clr>
        </p15:guide>
        <p15:guide id="16" pos="6334">
          <p15:clr>
            <a:srgbClr val="F26B43"/>
          </p15:clr>
        </p15:guide>
        <p15:guide id="17" pos="656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Palkkikaavio; Elinkeinorakenne 2024 kunnittain ja seutukunnittain Etelä-Savossa. Työpaikkoja koko Etelä-Savossa oli 48 464, ja näistä eniten pääosin julkisten palveluiden toimialalla, 38,5 prosenttia. Koko maassa pääosin julkisten palveluiden toimialan työpaikkoja oli 31,2 prosenttia. Etelä-Savossa oli alkutuotannon työpaikkoja 6,3 prosenttia, kun koko maassa niitä oli vain 2,4 prosenttia työpaikoista.">
            <a:extLst>
              <a:ext uri="{FF2B5EF4-FFF2-40B4-BE49-F238E27FC236}">
                <a16:creationId xmlns:a16="http://schemas.microsoft.com/office/drawing/2014/main" id="{3FDAB337-C095-F7BC-6472-1BA81FE25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37" y="991452"/>
            <a:ext cx="8778924" cy="4959879"/>
          </a:xfrm>
          <a:prstGeom prst="rect">
            <a:avLst/>
          </a:prstGeom>
        </p:spPr>
      </p:pic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88640"/>
            <a:ext cx="11305256" cy="936104"/>
          </a:xfrm>
        </p:spPr>
        <p:txBody>
          <a:bodyPr/>
          <a:lstStyle/>
          <a:p>
            <a:r>
              <a:rPr lang="fi-FI" dirty="0"/>
              <a:t>Elinkeinorakenne 2024 (osuus alueen työpaikoista, prosenttia)</a:t>
            </a:r>
            <a:br>
              <a:rPr lang="fi-FI" dirty="0"/>
            </a:br>
            <a:r>
              <a:rPr lang="fi-FI" sz="2400" b="0" dirty="0"/>
              <a:t>TOL 2008</a:t>
            </a:r>
            <a:endParaRPr lang="fi-FI" b="0" dirty="0"/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D5268B1F-59FE-4C9E-A145-502C49C6EBDE}"/>
              </a:ext>
            </a:extLst>
          </p:cNvPr>
          <p:cNvSpPr txBox="1">
            <a:spLocks/>
          </p:cNvSpPr>
          <p:nvPr/>
        </p:nvSpPr>
        <p:spPr bwMode="auto">
          <a:xfrm>
            <a:off x="623392" y="6508576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</a:t>
            </a:r>
            <a:r>
              <a:rPr lang="fi-FI" sz="1100" dirty="0">
                <a:solidFill>
                  <a:srgbClr val="000000"/>
                </a:solidFill>
                <a:latin typeface="Arial" charset="-52"/>
                <a:cs typeface="Arial" charset="-52"/>
              </a:rPr>
              <a:t>Tilastokeskus, työssäkäyntitilasto, 1.1.2026 aluejako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						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8.9</a:t>
            </a:r>
            <a:r>
              <a:rPr lang="fi-FI" sz="1000" dirty="0">
                <a:solidFill>
                  <a:srgbClr val="000000"/>
                </a:solidFill>
                <a:latin typeface="Arial" charset="-52"/>
                <a:cs typeface="Arial" charset="-52"/>
              </a:rPr>
              <a:t>.2026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CBA168F-3837-4632-B124-8EF200DBE9A2}"/>
              </a:ext>
            </a:extLst>
          </p:cNvPr>
          <p:cNvSpPr txBox="1"/>
          <p:nvPr/>
        </p:nvSpPr>
        <p:spPr>
          <a:xfrm>
            <a:off x="623392" y="6237312"/>
            <a:ext cx="94330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200" dirty="0"/>
              <a:t>Toimialaluokitus: Alkutuotanto: A, Jalostus: B-F, Kauppa: G, Yksityiset palvelut: H-N ja R-T, Pääosin julkiset palvelut: O-Q ja U</a:t>
            </a:r>
          </a:p>
        </p:txBody>
      </p:sp>
    </p:spTree>
    <p:extLst>
      <p:ext uri="{BB962C8B-B14F-4D97-AF65-F5344CB8AC3E}">
        <p14:creationId xmlns:p14="http://schemas.microsoft.com/office/powerpoint/2010/main" val="1445504624"/>
      </p:ext>
    </p:extLst>
  </p:cSld>
  <p:clrMapOvr>
    <a:masterClrMapping/>
  </p:clrMapOvr>
</p:sld>
</file>

<file path=ppt/theme/theme1.xml><?xml version="1.0" encoding="utf-8"?>
<a:theme xmlns:a="http://schemas.openxmlformats.org/drawingml/2006/main" name="ESAVO">
  <a:themeElements>
    <a:clrScheme name="ESAVO">
      <a:dk1>
        <a:sysClr val="windowText" lastClr="000000"/>
      </a:dk1>
      <a:lt1>
        <a:sysClr val="window" lastClr="FFFFFF"/>
      </a:lt1>
      <a:dk2>
        <a:srgbClr val="2D3787"/>
      </a:dk2>
      <a:lt2>
        <a:srgbClr val="C8E1FA"/>
      </a:lt2>
      <a:accent1>
        <a:srgbClr val="2D3787"/>
      </a:accent1>
      <a:accent2>
        <a:srgbClr val="009BE1"/>
      </a:accent2>
      <a:accent3>
        <a:srgbClr val="469B46"/>
      </a:accent3>
      <a:accent4>
        <a:srgbClr val="C8D228"/>
      </a:accent4>
      <a:accent5>
        <a:srgbClr val="F0CD14"/>
      </a:accent5>
      <a:accent6>
        <a:srgbClr val="DCA0C3"/>
      </a:accent6>
      <a:hlink>
        <a:srgbClr val="3C5491"/>
      </a:hlink>
      <a:folHlink>
        <a:srgbClr val="325A3C"/>
      </a:folHlink>
    </a:clrScheme>
    <a:fontScheme name="ESAVO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1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AVO PowerPoint-esitysmalli.potx" id="{FC6D9E71-C548-4608-9588-675994E901C0}" vid="{9F200EB2-B4F4-46AA-A27E-0EF2FB911529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ESAVO PowerPoint-esitysmalli</Template>
  <TotalTime>3261</TotalTime>
  <Words>61</Words>
  <Application>Microsoft Office PowerPoint</Application>
  <PresentationFormat>Laajakuva</PresentationFormat>
  <Paragraphs>4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ESAVO</vt:lpstr>
      <vt:lpstr>Elinkeinorakenne 2024 (osuus alueen työpaikoista, prosenttia) TOL 2008</vt:lpstr>
    </vt:vector>
  </TitlesOfParts>
  <Company>Etelä-Savon maakuntaliitto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Elinkeinorakenne, Etelä-Savo</dc:title>
  <dc:creator>Jaana Kokkonen</dc:creator>
  <cp:lastModifiedBy>Jaana Kokkonen</cp:lastModifiedBy>
  <cp:revision>40</cp:revision>
  <dcterms:created xsi:type="dcterms:W3CDTF">2020-02-25T14:36:39Z</dcterms:created>
  <dcterms:modified xsi:type="dcterms:W3CDTF">2026-09-08T13:10:17Z</dcterms:modified>
</cp:coreProperties>
</file>