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8"/>
  </p:notesMasterIdLst>
  <p:sldIdLst>
    <p:sldId id="684" r:id="rId5"/>
    <p:sldId id="682" r:id="rId6"/>
    <p:sldId id="6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CB1D02-3E89-4487-9B91-8A4FCF1B283F}" v="6" dt="2025-04-25T07:14:44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3" autoAdjust="0"/>
    <p:restoredTop sz="95033" autoAdjust="0"/>
  </p:normalViewPr>
  <p:slideViewPr>
    <p:cSldViewPr showGuides="1">
      <p:cViewPr>
        <p:scale>
          <a:sx n="80" d="100"/>
          <a:sy n="80" d="100"/>
        </p:scale>
        <p:origin x="259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na Kokkonen" userId="fd0ea1af-346e-4258-bc54-cec630bd1122" providerId="ADAL" clId="{8ECB1D02-3E89-4487-9B91-8A4FCF1B283F}"/>
    <pc:docChg chg="undo redo custSel modSld">
      <pc:chgData name="Jaana Kokkonen" userId="fd0ea1af-346e-4258-bc54-cec630bd1122" providerId="ADAL" clId="{8ECB1D02-3E89-4487-9B91-8A4FCF1B283F}" dt="2025-04-25T07:17:03.381" v="566" actId="14100"/>
      <pc:docMkLst>
        <pc:docMk/>
      </pc:docMkLst>
      <pc:sldChg chg="addSp delSp modSp mod">
        <pc:chgData name="Jaana Kokkonen" userId="fd0ea1af-346e-4258-bc54-cec630bd1122" providerId="ADAL" clId="{8ECB1D02-3E89-4487-9B91-8A4FCF1B283F}" dt="2025-04-25T07:17:03.381" v="566" actId="14100"/>
        <pc:sldMkLst>
          <pc:docMk/>
          <pc:sldMk cId="3834217734" sldId="682"/>
        </pc:sldMkLst>
        <pc:spChg chg="mod">
          <ac:chgData name="Jaana Kokkonen" userId="fd0ea1af-346e-4258-bc54-cec630bd1122" providerId="ADAL" clId="{8ECB1D02-3E89-4487-9B91-8A4FCF1B283F}" dt="2025-04-25T04:55:27.579" v="0"/>
          <ac:spMkLst>
            <pc:docMk/>
            <pc:sldMk cId="3834217734" sldId="682"/>
            <ac:spMk id="5" creationId="{127F990B-8075-8B07-056D-2C698809986F}"/>
          </ac:spMkLst>
        </pc:spChg>
        <pc:spChg chg="mod">
          <ac:chgData name="Jaana Kokkonen" userId="fd0ea1af-346e-4258-bc54-cec630bd1122" providerId="ADAL" clId="{8ECB1D02-3E89-4487-9B91-8A4FCF1B283F}" dt="2025-04-25T04:55:57.807" v="8" actId="20577"/>
          <ac:spMkLst>
            <pc:docMk/>
            <pc:sldMk cId="3834217734" sldId="682"/>
            <ac:spMk id="8" creationId="{9201FF6F-70E4-494A-AF97-7FDB53D6943F}"/>
          </ac:spMkLst>
        </pc:spChg>
        <pc:picChg chg="add del">
          <ac:chgData name="Jaana Kokkonen" userId="fd0ea1af-346e-4258-bc54-cec630bd1122" providerId="ADAL" clId="{8ECB1D02-3E89-4487-9B91-8A4FCF1B283F}" dt="2025-04-25T07:03:43.562" v="59" actId="478"/>
          <ac:picMkLst>
            <pc:docMk/>
            <pc:sldMk cId="3834217734" sldId="682"/>
            <ac:picMk id="2" creationId="{114CC2E4-0BE4-A184-93C9-91EFDFE06B22}"/>
          </ac:picMkLst>
        </pc:picChg>
        <pc:picChg chg="del">
          <ac:chgData name="Jaana Kokkonen" userId="fd0ea1af-346e-4258-bc54-cec630bd1122" providerId="ADAL" clId="{8ECB1D02-3E89-4487-9B91-8A4FCF1B283F}" dt="2025-04-25T07:05:07.797" v="94" actId="478"/>
          <ac:picMkLst>
            <pc:docMk/>
            <pc:sldMk cId="3834217734" sldId="682"/>
            <ac:picMk id="3" creationId="{CD025FE8-251D-7708-2B69-E9A7B4BE1B4B}"/>
          </ac:picMkLst>
        </pc:picChg>
        <pc:picChg chg="add mod">
          <ac:chgData name="Jaana Kokkonen" userId="fd0ea1af-346e-4258-bc54-cec630bd1122" providerId="ADAL" clId="{8ECB1D02-3E89-4487-9B91-8A4FCF1B283F}" dt="2025-04-25T07:05:17.225" v="131" actId="1038"/>
          <ac:picMkLst>
            <pc:docMk/>
            <pc:sldMk cId="3834217734" sldId="682"/>
            <ac:picMk id="4" creationId="{8D82B341-1163-6099-A27B-F9FFCC3B09FE}"/>
          </ac:picMkLst>
        </pc:picChg>
        <pc:picChg chg="add del mod">
          <ac:chgData name="Jaana Kokkonen" userId="fd0ea1af-346e-4258-bc54-cec630bd1122" providerId="ADAL" clId="{8ECB1D02-3E89-4487-9B91-8A4FCF1B283F}" dt="2025-04-25T07:09:47.568" v="243" actId="478"/>
          <ac:picMkLst>
            <pc:docMk/>
            <pc:sldMk cId="3834217734" sldId="682"/>
            <ac:picMk id="6" creationId="{FC3A76B7-A09F-A0C1-139D-B99B0DEF547A}"/>
          </ac:picMkLst>
        </pc:picChg>
        <pc:picChg chg="add mod">
          <ac:chgData name="Jaana Kokkonen" userId="fd0ea1af-346e-4258-bc54-cec630bd1122" providerId="ADAL" clId="{8ECB1D02-3E89-4487-9B91-8A4FCF1B283F}" dt="2025-04-25T07:17:03.381" v="566" actId="14100"/>
          <ac:picMkLst>
            <pc:docMk/>
            <pc:sldMk cId="3834217734" sldId="682"/>
            <ac:picMk id="7" creationId="{3B82F45F-6F72-BA7F-A59F-196FAB022E85}"/>
          </ac:picMkLst>
        </pc:picChg>
      </pc:sldChg>
      <pc:sldChg chg="addSp delSp modSp mod">
        <pc:chgData name="Jaana Kokkonen" userId="fd0ea1af-346e-4258-bc54-cec630bd1122" providerId="ADAL" clId="{8ECB1D02-3E89-4487-9B91-8A4FCF1B283F}" dt="2025-04-25T07:16:38.119" v="565" actId="962"/>
        <pc:sldMkLst>
          <pc:docMk/>
          <pc:sldMk cId="558302148" sldId="683"/>
        </pc:sldMkLst>
        <pc:spChg chg="mod">
          <ac:chgData name="Jaana Kokkonen" userId="fd0ea1af-346e-4258-bc54-cec630bd1122" providerId="ADAL" clId="{8ECB1D02-3E89-4487-9B91-8A4FCF1B283F}" dt="2025-04-25T04:55:27.579" v="0"/>
          <ac:spMkLst>
            <pc:docMk/>
            <pc:sldMk cId="558302148" sldId="683"/>
            <ac:spMk id="4" creationId="{B5C28F63-4BE8-FD6B-F1EB-31CC5EB56113}"/>
          </ac:spMkLst>
        </pc:spChg>
        <pc:spChg chg="mod">
          <ac:chgData name="Jaana Kokkonen" userId="fd0ea1af-346e-4258-bc54-cec630bd1122" providerId="ADAL" clId="{8ECB1D02-3E89-4487-9B91-8A4FCF1B283F}" dt="2025-04-25T04:56:08.117" v="12" actId="20577"/>
          <ac:spMkLst>
            <pc:docMk/>
            <pc:sldMk cId="558302148" sldId="683"/>
            <ac:spMk id="8" creationId="{9201FF6F-70E4-494A-AF97-7FDB53D6943F}"/>
          </ac:spMkLst>
        </pc:spChg>
        <pc:picChg chg="del">
          <ac:chgData name="Jaana Kokkonen" userId="fd0ea1af-346e-4258-bc54-cec630bd1122" providerId="ADAL" clId="{8ECB1D02-3E89-4487-9B91-8A4FCF1B283F}" dt="2025-04-25T07:12:13.260" v="285" actId="478"/>
          <ac:picMkLst>
            <pc:docMk/>
            <pc:sldMk cId="558302148" sldId="683"/>
            <ac:picMk id="2" creationId="{40A6E3E8-17C1-AA84-E419-83E40EB0D5DB}"/>
          </ac:picMkLst>
        </pc:picChg>
        <pc:picChg chg="del">
          <ac:chgData name="Jaana Kokkonen" userId="fd0ea1af-346e-4258-bc54-cec630bd1122" providerId="ADAL" clId="{8ECB1D02-3E89-4487-9B91-8A4FCF1B283F}" dt="2025-04-25T07:15:06.750" v="464" actId="478"/>
          <ac:picMkLst>
            <pc:docMk/>
            <pc:sldMk cId="558302148" sldId="683"/>
            <ac:picMk id="3" creationId="{9C61A55D-AF84-F78C-7D20-9DEF6BB6BA5F}"/>
          </ac:picMkLst>
        </pc:picChg>
        <pc:picChg chg="add mod">
          <ac:chgData name="Jaana Kokkonen" userId="fd0ea1af-346e-4258-bc54-cec630bd1122" providerId="ADAL" clId="{8ECB1D02-3E89-4487-9B91-8A4FCF1B283F}" dt="2025-04-25T07:14:10.613" v="459" actId="962"/>
          <ac:picMkLst>
            <pc:docMk/>
            <pc:sldMk cId="558302148" sldId="683"/>
            <ac:picMk id="5" creationId="{069888AA-5D2D-98F5-D5D1-5350AFF05494}"/>
          </ac:picMkLst>
        </pc:picChg>
        <pc:picChg chg="add mod">
          <ac:chgData name="Jaana Kokkonen" userId="fd0ea1af-346e-4258-bc54-cec630bd1122" providerId="ADAL" clId="{8ECB1D02-3E89-4487-9B91-8A4FCF1B283F}" dt="2025-04-25T07:16:38.119" v="565" actId="962"/>
          <ac:picMkLst>
            <pc:docMk/>
            <pc:sldMk cId="558302148" sldId="683"/>
            <ac:picMk id="6" creationId="{4B20AAA9-8807-D931-5222-FEFCDD74FD8D}"/>
          </ac:picMkLst>
        </pc:picChg>
      </pc:sldChg>
      <pc:sldChg chg="modSp mod">
        <pc:chgData name="Jaana Kokkonen" userId="fd0ea1af-346e-4258-bc54-cec630bd1122" providerId="ADAL" clId="{8ECB1D02-3E89-4487-9B91-8A4FCF1B283F}" dt="2025-04-25T04:55:38.080" v="4" actId="20577"/>
        <pc:sldMkLst>
          <pc:docMk/>
          <pc:sldMk cId="506788486" sldId="684"/>
        </pc:sldMkLst>
        <pc:spChg chg="mod">
          <ac:chgData name="Jaana Kokkonen" userId="fd0ea1af-346e-4258-bc54-cec630bd1122" providerId="ADAL" clId="{8ECB1D02-3E89-4487-9B91-8A4FCF1B283F}" dt="2025-04-25T04:55:38.080" v="4" actId="20577"/>
          <ac:spMkLst>
            <pc:docMk/>
            <pc:sldMk cId="506788486" sldId="684"/>
            <ac:spMk id="2" creationId="{81A73B43-1EB6-4A1D-81F2-91C5559DF5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3B138-173C-46F0-B529-FC07560AB81E}" type="datetimeFigureOut">
              <a:rPr lang="fi-FI" smtClean="0"/>
              <a:t>25.4.2025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9C122-1841-446F-A209-09DB18BC1F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29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4654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6939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383615"/>
            <a:ext cx="622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000" y="4740322"/>
            <a:ext cx="622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1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52" name="Otsikko 1">
            <a:extLst>
              <a:ext uri="{FF2B5EF4-FFF2-40B4-BE49-F238E27FC236}">
                <a16:creationId xmlns:a16="http://schemas.microsoft.com/office/drawing/2014/main" id="{0FF9F245-1E1A-448D-91E2-6190B0BFC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814" y="5684258"/>
            <a:ext cx="5736185" cy="900000"/>
          </a:xfrm>
        </p:spPr>
        <p:txBody>
          <a:bodyPr anchor="b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1975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1649" y="3734807"/>
            <a:ext cx="4823939" cy="1807156"/>
          </a:xfrm>
        </p:spPr>
        <p:txBody>
          <a:bodyPr anchor="t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B1DCAA7-5504-4BFF-84F4-D86AF05361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36" y="985012"/>
            <a:ext cx="1885749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9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098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3130915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2" name="Kuvan paikkamerkki 6">
            <a:extLst>
              <a:ext uri="{FF2B5EF4-FFF2-40B4-BE49-F238E27FC236}">
                <a16:creationId xmlns:a16="http://schemas.microsoft.com/office/drawing/2014/main" id="{D6A75CB5-A60D-4F27-912C-E9E35A752B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6977" y="369000"/>
            <a:ext cx="7960373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89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3238" y="1880050"/>
            <a:ext cx="4478762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3237" y="2891099"/>
            <a:ext cx="4478337" cy="2441249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83237" y="5436474"/>
            <a:ext cx="4478761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Väliotsikko</a:t>
            </a:r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3238" y="5781700"/>
            <a:ext cx="4478524" cy="71117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28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6523401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3396" y="1089000"/>
            <a:ext cx="2818603" cy="169105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3238" y="2891099"/>
            <a:ext cx="2818336" cy="3601776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12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C23E018D-28CE-43C5-B8B0-378E81807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22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102" name="Kuva 101">
            <a:extLst>
              <a:ext uri="{FF2B5EF4-FFF2-40B4-BE49-F238E27FC236}">
                <a16:creationId xmlns:a16="http://schemas.microsoft.com/office/drawing/2014/main" id="{AD593AE4-F009-4670-A00D-FE70E255B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31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9172793D-AC5E-4116-A505-F56C8A4BE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81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2" name="Kuva 51">
            <a:extLst>
              <a:ext uri="{FF2B5EF4-FFF2-40B4-BE49-F238E27FC236}">
                <a16:creationId xmlns:a16="http://schemas.microsoft.com/office/drawing/2014/main" id="{9F32C795-722B-443A-9BDF-1FCD2E9DA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8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E17326-2570-491B-8862-26E0B2C7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3C4BAA-863D-4C2B-A49E-6787B479B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586A4B-B0D1-45E1-8161-745750AC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F02EBB-2840-4B98-91F4-0BA5D034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D015DB-8E17-4D1B-B989-6CC39D59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474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D71F7-7B46-4998-9D4A-96B1357F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A0AFE91-F0AE-4F4E-8AB4-2FFCE4AE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CA9EF4D-E262-4CAF-9228-D048DEA1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961130-5A16-4348-8FFD-870010FF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3519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0539355-C800-4593-86D9-17ADB802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3E3A70F-7960-4ADF-AB46-B19FD9A8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95B99D-6028-4A07-8A8A-A0DE4581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753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7B7AEA-F2C3-4333-9E07-08F782CB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6955E6-AF27-45E9-8CE1-AE512FCF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BDAAF6-7DEF-4073-A13E-8D0D8368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576A1BE5-DCEF-4406-83F6-CB52BA0F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32CA24E3-3C18-43E5-BD83-88F3B524B3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64000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CDE0A28-B3C8-457F-8588-D72F44D5F49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13389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103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383615"/>
            <a:ext cx="829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740322"/>
            <a:ext cx="829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705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3813" y="2559050"/>
            <a:ext cx="6227762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3999" y="4110549"/>
            <a:ext cx="622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4000" y="4455775"/>
            <a:ext cx="6227762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23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000" y="2559050"/>
            <a:ext cx="8298000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110549"/>
            <a:ext cx="829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" y="4455775"/>
            <a:ext cx="8298000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62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3813" y="2587625"/>
            <a:ext cx="6221412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78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4000" y="2587625"/>
            <a:ext cx="8298000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03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o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Kuva 5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141F0D0-0FEA-4058-9143-828F165492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62" y="1269000"/>
            <a:ext cx="3672000" cy="48444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422" y="2036763"/>
            <a:ext cx="3904578" cy="3130550"/>
          </a:xfrm>
        </p:spPr>
        <p:txBody>
          <a:bodyPr anchor="ctr"/>
          <a:lstStyle>
            <a:lvl1pPr algn="l">
              <a:lnSpc>
                <a:spcPts val="4800"/>
              </a:lnSpc>
              <a:defRPr sz="54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20543" y="2536825"/>
            <a:ext cx="4194000" cy="2630488"/>
          </a:xfrm>
        </p:spPr>
        <p:txBody>
          <a:bodyPr>
            <a:normAutofit/>
          </a:bodyPr>
          <a:lstStyle>
            <a:lvl1pPr marL="0" indent="0">
              <a:spcAft>
                <a:spcPts val="1600"/>
              </a:spcAft>
              <a:buNone/>
              <a:defRPr sz="1600" b="0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95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2EF62F-D49B-4A44-92B5-38DF0E46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00" y="1548000"/>
            <a:ext cx="8298000" cy="900000"/>
          </a:xfrm>
          <a:prstGeom prst="rect">
            <a:avLst/>
          </a:prstGeom>
        </p:spPr>
        <p:txBody>
          <a:bodyPr vert="horz" lIns="0" tIns="0" rIns="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489960-CB8D-4F48-B4C6-33518F04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4000" y="2592000"/>
            <a:ext cx="8298000" cy="288000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E7348C-6486-4251-801A-85B0E848D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97000"/>
            <a:ext cx="14040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fld id="{6DC6F5ED-C14C-4DA4-AA51-40B6CDE4D00F}" type="datetimeFigureOut">
              <a:rPr lang="fi-FI" smtClean="0"/>
              <a:t>25.4.2025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CDB72-9EDA-48DC-98AB-E1016A1D9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4000" y="6597000"/>
            <a:ext cx="41148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5A9A56-7B18-44D6-99B0-B87596D5F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7032" y="260412"/>
            <a:ext cx="80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noFill/>
              </a:defRPr>
            </a:lvl1pPr>
          </a:lstStyle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60" name="Kuva 59">
            <a:extLst>
              <a:ext uri="{FF2B5EF4-FFF2-40B4-BE49-F238E27FC236}">
                <a16:creationId xmlns:a16="http://schemas.microsoft.com/office/drawing/2014/main" id="{37A535CD-8113-4A51-8B3F-7B541E72EAD4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10" y="5532240"/>
            <a:ext cx="1778164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151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26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90">
          <p15:clr>
            <a:srgbClr val="F26B43"/>
          </p15:clr>
        </p15:guide>
        <p15:guide id="6" pos="7444">
          <p15:clr>
            <a:srgbClr val="F26B43"/>
          </p15:clr>
        </p15:guide>
        <p15:guide id="7" orient="horz" pos="1283">
          <p15:clr>
            <a:srgbClr val="F26B43"/>
          </p15:clr>
        </p15:guide>
        <p15:guide id="8" orient="horz" pos="3255">
          <p15:clr>
            <a:srgbClr val="F26B43"/>
          </p15:clr>
        </p15:guide>
        <p15:guide id="9" orient="horz" pos="3491">
          <p15:clr>
            <a:srgbClr val="F26B43"/>
          </p15:clr>
        </p15:guide>
        <p15:guide id="10" pos="1100">
          <p15:clr>
            <a:srgbClr val="F26B43"/>
          </p15:clr>
        </p15:guide>
        <p15:guide id="11" pos="1327">
          <p15:clr>
            <a:srgbClr val="F26B43"/>
          </p15:clr>
        </p15:guide>
        <p15:guide id="12" pos="2199">
          <p15:clr>
            <a:srgbClr val="F26B43"/>
          </p15:clr>
        </p15:guide>
        <p15:guide id="13" pos="2426">
          <p15:clr>
            <a:srgbClr val="F26B43"/>
          </p15:clr>
        </p15:guide>
        <p15:guide id="14" pos="3273">
          <p15:clr>
            <a:srgbClr val="F26B43"/>
          </p15:clr>
        </p15:guide>
        <p15:guide id="15" pos="3517">
          <p15:clr>
            <a:srgbClr val="F26B43"/>
          </p15:clr>
        </p15:guide>
        <p15:guide id="16" pos="6334">
          <p15:clr>
            <a:srgbClr val="F26B43"/>
          </p15:clr>
        </p15:guide>
        <p15:guide id="17" pos="65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73B43-1EB6-4A1D-81F2-91C5559DF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Väestönmuutosten ennakkotiedot maakunnittain 1.1. - 31.3.2025</a:t>
            </a:r>
          </a:p>
        </p:txBody>
      </p:sp>
    </p:spTree>
    <p:extLst>
      <p:ext uri="{BB962C8B-B14F-4D97-AF65-F5344CB8AC3E}">
        <p14:creationId xmlns:p14="http://schemas.microsoft.com/office/powerpoint/2010/main" val="50678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201FF6F-70E4-494A-AF97-7FDB53D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60648"/>
            <a:ext cx="11521280" cy="504056"/>
          </a:xfrm>
        </p:spPr>
        <p:txBody>
          <a:bodyPr/>
          <a:lstStyle/>
          <a:p>
            <a:r>
              <a:rPr lang="fi-FI" sz="2600" dirty="0"/>
              <a:t>Väestön kokonaismuutos maakunnittain 1.1. - 31.3.2025*, henkilöä ja prosenttia</a:t>
            </a:r>
            <a:endParaRPr lang="fi-FI" sz="2600" b="0" dirty="0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127F990B-8075-8B07-056D-2C698809986F}"/>
              </a:ext>
            </a:extLst>
          </p:cNvPr>
          <p:cNvSpPr txBox="1">
            <a:spLocks/>
          </p:cNvSpPr>
          <p:nvPr/>
        </p:nvSpPr>
        <p:spPr bwMode="auto">
          <a:xfrm>
            <a:off x="551384" y="6309320"/>
            <a:ext cx="11521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*ennakkotieto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1.1.2025 aluejako	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</a:t>
            </a:r>
            <a:r>
              <a:rPr lang="fi-FI" sz="1000" dirty="0">
                <a:solidFill>
                  <a:srgbClr val="000000"/>
                </a:solidFill>
                <a:latin typeface="Arial" charset="-52"/>
                <a:cs typeface="Arial" charset="-52"/>
              </a:rPr>
              <a:t>25.4.2025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4" name="Kuva 3" descr="Palkkikaavio väestön kokonaismuutosten ennakkotiedoista maakunnittain 1.1.-31.3.2025. Väkiluku kasvoi eniten Uudellamaalla, 4 810 hengellä, Pirkanmaalla, 669 hengellä ja Varsinais-Suomessa, 316 hengellä. Väkiluku väheni eniten Etelä-Savossa, 318 hengellä, Pohjois-Karjalassa, 292 hengellä ja Keski-Suomessa sekä Etelä-Karjalassa, 211 hengellä molemmissa. Koko Suomen väkiluku kasvoi 4 466 hengellä.">
            <a:extLst>
              <a:ext uri="{FF2B5EF4-FFF2-40B4-BE49-F238E27FC236}">
                <a16:creationId xmlns:a16="http://schemas.microsoft.com/office/drawing/2014/main" id="{8D82B341-1163-6099-A27B-F9FFCC3B0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524" y="1022354"/>
            <a:ext cx="4048364" cy="5085519"/>
          </a:xfrm>
          <a:prstGeom prst="rect">
            <a:avLst/>
          </a:prstGeom>
        </p:spPr>
      </p:pic>
      <p:pic>
        <p:nvPicPr>
          <p:cNvPr id="7" name="Kuva 6" descr="Palkkikaavio väestön kokonaismuutoksesta maakunnittain 1.1.-31.3.2025 prosenttiosuuksina väkiluvusta. Suhteellisesti eniten väkiluku kasvoi Uudellamaalla (+0,27 prosenttia), Pirkanmaalla (+0,12 prosenttia) ja Ahvenanmaalla (+0,08 prosenttia väkimäärästä). &#10;Suhteellisesti eniten väkiluku väheni  Etelä-Savossa (-0,25 prosenttia), Pohjois-Karjalassa (-0,18 prosenttia) ja Etelä-Karjalassa (-0,17 prosenttia väkimäärästä). Koko maassa väkiluku kasvoi 0,08 prosenttia.">
            <a:extLst>
              <a:ext uri="{FF2B5EF4-FFF2-40B4-BE49-F238E27FC236}">
                <a16:creationId xmlns:a16="http://schemas.microsoft.com/office/drawing/2014/main" id="{3B82F45F-6F72-BA7F-A59F-196FAB022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45" y="1022356"/>
            <a:ext cx="4048364" cy="508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1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201FF6F-70E4-494A-AF97-7FDB53D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705" y="188640"/>
            <a:ext cx="10009112" cy="818018"/>
          </a:xfrm>
        </p:spPr>
        <p:txBody>
          <a:bodyPr/>
          <a:lstStyle/>
          <a:p>
            <a:r>
              <a:rPr lang="fi-FI" sz="2600" dirty="0"/>
              <a:t>Kokonaisnettomuutto ja luonnollinen väestönmuutos maakunnittain 1.1. - 31.3.2025*</a:t>
            </a:r>
            <a:endParaRPr lang="fi-FI" sz="2600" b="0" dirty="0"/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B5C28F63-4BE8-FD6B-F1EB-31CC5EB56113}"/>
              </a:ext>
            </a:extLst>
          </p:cNvPr>
          <p:cNvSpPr txBox="1">
            <a:spLocks/>
          </p:cNvSpPr>
          <p:nvPr/>
        </p:nvSpPr>
        <p:spPr bwMode="auto">
          <a:xfrm>
            <a:off x="551384" y="6309320"/>
            <a:ext cx="11521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*ennakkotieto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1.1.2025 aluejako	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</a:t>
            </a:r>
            <a:r>
              <a:rPr lang="fi-FI" sz="1000" dirty="0">
                <a:solidFill>
                  <a:srgbClr val="000000"/>
                </a:solidFill>
                <a:latin typeface="Arial" charset="-52"/>
                <a:cs typeface="Arial" charset="-52"/>
              </a:rPr>
              <a:t>25.4.2025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5" name="Kuva 4" descr="Palkkikaavio kokonaisnettomuutosta maakunnittain 1.1.-31.3.2025. Kokonaisnettomuutto oli suurimmassa osassa maakunnista positiivinen, eniten Uudellamaalla, +3 480, Pirkanmaalla, +908 ja Varsinais-Suomessa, +731. Kokonaisnettomuutto oli negatiivinen vain Pohjois-Karjalassa (-38), Pohjois-Pohjanmaalla (-25) ja Ahvenanmaalla (-3). Etelä-Savon kokonaisnettomuutto oli  +54.">
            <a:extLst>
              <a:ext uri="{FF2B5EF4-FFF2-40B4-BE49-F238E27FC236}">
                <a16:creationId xmlns:a16="http://schemas.microsoft.com/office/drawing/2014/main" id="{069888AA-5D2D-98F5-D5D1-5350AFF05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160516"/>
            <a:ext cx="3877299" cy="5129053"/>
          </a:xfrm>
          <a:prstGeom prst="rect">
            <a:avLst/>
          </a:prstGeom>
        </p:spPr>
      </p:pic>
      <p:pic>
        <p:nvPicPr>
          <p:cNvPr id="6" name="Kuva 5" descr="Palkkikaavio: luonnollinen väestönmuutos maakunnittain 1.1.-31.3.2025. Luonnollinen väestönmuutos oli negatiivinen kaikissa muissa maakunnissa paitsi Uudellamaalla, jossa se oli 292 hengen verran positiivinen. Eniten miinuksella oli Varsinais-Suomi, -530, Etelä-Savo, -382, Keski-Suomi, -241 ja Kymenlaakso, -367 hengen verran. Koko maassa luonnollinen väestönmuutos oli -4 271. ">
            <a:extLst>
              <a:ext uri="{FF2B5EF4-FFF2-40B4-BE49-F238E27FC236}">
                <a16:creationId xmlns:a16="http://schemas.microsoft.com/office/drawing/2014/main" id="{4B20AAA9-8807-D931-5222-FEFCDD74F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51" y="1124744"/>
            <a:ext cx="3904341" cy="516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02148"/>
      </p:ext>
    </p:extLst>
  </p:cSld>
  <p:clrMapOvr>
    <a:masterClrMapping/>
  </p:clrMapOvr>
</p:sld>
</file>

<file path=ppt/theme/theme1.xml><?xml version="1.0" encoding="utf-8"?>
<a:theme xmlns:a="http://schemas.openxmlformats.org/drawingml/2006/main" name="ESAVO">
  <a:themeElements>
    <a:clrScheme name="ESAVO">
      <a:dk1>
        <a:sysClr val="windowText" lastClr="000000"/>
      </a:dk1>
      <a:lt1>
        <a:sysClr val="window" lastClr="FFFFFF"/>
      </a:lt1>
      <a:dk2>
        <a:srgbClr val="2D3787"/>
      </a:dk2>
      <a:lt2>
        <a:srgbClr val="C8E1FA"/>
      </a:lt2>
      <a:accent1>
        <a:srgbClr val="2D3787"/>
      </a:accent1>
      <a:accent2>
        <a:srgbClr val="009BE1"/>
      </a:accent2>
      <a:accent3>
        <a:srgbClr val="469B46"/>
      </a:accent3>
      <a:accent4>
        <a:srgbClr val="C8D228"/>
      </a:accent4>
      <a:accent5>
        <a:srgbClr val="F0CD14"/>
      </a:accent5>
      <a:accent6>
        <a:srgbClr val="DCA0C3"/>
      </a:accent6>
      <a:hlink>
        <a:srgbClr val="3C5491"/>
      </a:hlink>
      <a:folHlink>
        <a:srgbClr val="325A3C"/>
      </a:folHlink>
    </a:clrScheme>
    <a:fontScheme name="ESAV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AVO PowerPoint-esitysmalli.potx" id="{FC6D9E71-C548-4608-9588-675994E901C0}" vid="{9F200EB2-B4F4-46AA-A27E-0EF2FB91152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2A3A15CB2E0F4ABB341C78F143AE5E" ma:contentTypeVersion="14" ma:contentTypeDescription="Create a new document." ma:contentTypeScope="" ma:versionID="dd1b12f61cdafeb79ae9a052f9b74f37">
  <xsd:schema xmlns:xsd="http://www.w3.org/2001/XMLSchema" xmlns:xs="http://www.w3.org/2001/XMLSchema" xmlns:p="http://schemas.microsoft.com/office/2006/metadata/properties" xmlns:ns3="33b29eb2-0b9f-4be7-a895-1105bad76e53" xmlns:ns4="c4ec7f88-1045-4389-be95-b50ed79e978e" targetNamespace="http://schemas.microsoft.com/office/2006/metadata/properties" ma:root="true" ma:fieldsID="9942863ac4448c696e947c0f824a2400" ns3:_="" ns4:_="">
    <xsd:import namespace="33b29eb2-0b9f-4be7-a895-1105bad76e53"/>
    <xsd:import namespace="c4ec7f88-1045-4389-be95-b50ed79e97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29eb2-0b9f-4be7-a895-1105bad76e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c7f88-1045-4389-be95-b50ed79e978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3b29eb2-0b9f-4be7-a895-1105bad76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F67037-B5D8-4D93-A017-9916B966BA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b29eb2-0b9f-4be7-a895-1105bad76e53"/>
    <ds:schemaRef ds:uri="c4ec7f88-1045-4389-be95-b50ed79e97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494D89-5350-4EBF-964B-0D2CAF046161}">
  <ds:schemaRefs>
    <ds:schemaRef ds:uri="http://schemas.microsoft.com/office/2006/documentManagement/types"/>
    <ds:schemaRef ds:uri="http://schemas.openxmlformats.org/package/2006/metadata/core-properties"/>
    <ds:schemaRef ds:uri="c4ec7f88-1045-4389-be95-b50ed79e978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33b29eb2-0b9f-4be7-a895-1105bad76e5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D10604-BABA-4274-AAA4-BE4DAE46E0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ESAVO PowerPoint-esitysmalli</Template>
  <TotalTime>15615</TotalTime>
  <Words>74</Words>
  <Application>Microsoft Office PowerPoint</Application>
  <PresentationFormat>Laajakuva</PresentationFormat>
  <Paragraphs>9</Paragraphs>
  <Slides>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ESAVO</vt:lpstr>
      <vt:lpstr>Väestönmuutosten ennakkotiedot maakunnittain 1.1. - 31.3.2025</vt:lpstr>
      <vt:lpstr>Väestön kokonaismuutos maakunnittain 1.1. - 31.3.2025*, henkilöä ja prosenttia</vt:lpstr>
      <vt:lpstr>Kokonaisnettomuutto ja luonnollinen väestönmuutos maakunnittain 1.1. - 31.3.2025*</vt:lpstr>
    </vt:vector>
  </TitlesOfParts>
  <Company>Etelä-Savon maakuntaliitto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Väestönmuutokset maakunnittain</dc:title>
  <dc:creator>Jaana Kokkonen</dc:creator>
  <cp:lastModifiedBy>Jaana Kokkonen</cp:lastModifiedBy>
  <cp:revision>131</cp:revision>
  <dcterms:created xsi:type="dcterms:W3CDTF">2020-02-25T14:36:39Z</dcterms:created>
  <dcterms:modified xsi:type="dcterms:W3CDTF">2025-04-25T07:17:14Z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0x010100272A3A15CB2E0F4ABB341C78F143AE5E</vt:lpwstr>
  </property>
</Properties>
</file>