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8"/>
  </p:notesMasterIdLst>
  <p:sldIdLst>
    <p:sldId id="776" r:id="rId2"/>
    <p:sldId id="1016" r:id="rId3"/>
    <p:sldId id="313" r:id="rId4"/>
    <p:sldId id="314" r:id="rId5"/>
    <p:sldId id="1017" r:id="rId6"/>
    <p:sldId id="7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4DBA7-07FC-4AD5-8366-BA244EA7AAC0}" v="3" dt="2023-06-12T07:32:13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8" autoAdjust="0"/>
    <p:restoredTop sz="95220" autoAdjust="0"/>
  </p:normalViewPr>
  <p:slideViewPr>
    <p:cSldViewPr showGuides="1">
      <p:cViewPr varScale="1">
        <p:scale>
          <a:sx n="63" d="100"/>
          <a:sy n="63" d="100"/>
        </p:scale>
        <p:origin x="62" y="3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2694DBA7-07FC-4AD5-8366-BA244EA7AAC0}"/>
    <pc:docChg chg="addSld delSld modSld">
      <pc:chgData name="Jaana Kokkonen" userId="fd0ea1af-346e-4258-bc54-cec630bd1122" providerId="ADAL" clId="{2694DBA7-07FC-4AD5-8366-BA244EA7AAC0}" dt="2023-06-12T07:32:19.197" v="7" actId="47"/>
      <pc:docMkLst>
        <pc:docMk/>
      </pc:docMkLst>
      <pc:sldChg chg="del">
        <pc:chgData name="Jaana Kokkonen" userId="fd0ea1af-346e-4258-bc54-cec630bd1122" providerId="ADAL" clId="{2694DBA7-07FC-4AD5-8366-BA244EA7AAC0}" dt="2023-06-12T07:32:04.417" v="0" actId="47"/>
        <pc:sldMkLst>
          <pc:docMk/>
          <pc:sldMk cId="2038430910" sldId="313"/>
        </pc:sldMkLst>
      </pc:sldChg>
      <pc:sldChg chg="add del">
        <pc:chgData name="Jaana Kokkonen" userId="fd0ea1af-346e-4258-bc54-cec630bd1122" providerId="ADAL" clId="{2694DBA7-07FC-4AD5-8366-BA244EA7AAC0}" dt="2023-06-12T07:32:13.114" v="6"/>
        <pc:sldMkLst>
          <pc:docMk/>
          <pc:sldMk cId="3105127073" sldId="313"/>
        </pc:sldMkLst>
      </pc:sldChg>
      <pc:sldChg chg="del">
        <pc:chgData name="Jaana Kokkonen" userId="fd0ea1af-346e-4258-bc54-cec630bd1122" providerId="ADAL" clId="{2694DBA7-07FC-4AD5-8366-BA244EA7AAC0}" dt="2023-06-12T07:32:05.083" v="1" actId="47"/>
        <pc:sldMkLst>
          <pc:docMk/>
          <pc:sldMk cId="1431284890" sldId="314"/>
        </pc:sldMkLst>
      </pc:sldChg>
      <pc:sldChg chg="add del">
        <pc:chgData name="Jaana Kokkonen" userId="fd0ea1af-346e-4258-bc54-cec630bd1122" providerId="ADAL" clId="{2694DBA7-07FC-4AD5-8366-BA244EA7AAC0}" dt="2023-06-12T07:32:13.114" v="6"/>
        <pc:sldMkLst>
          <pc:docMk/>
          <pc:sldMk cId="2324252249" sldId="314"/>
        </pc:sldMkLst>
      </pc:sldChg>
      <pc:sldChg chg="del">
        <pc:chgData name="Jaana Kokkonen" userId="fd0ea1af-346e-4258-bc54-cec630bd1122" providerId="ADAL" clId="{2694DBA7-07FC-4AD5-8366-BA244EA7AAC0}" dt="2023-06-12T07:32:19.197" v="7" actId="47"/>
        <pc:sldMkLst>
          <pc:docMk/>
          <pc:sldMk cId="4221274173" sldId="775"/>
        </pc:sldMkLst>
      </pc:sldChg>
      <pc:sldChg chg="del">
        <pc:chgData name="Jaana Kokkonen" userId="fd0ea1af-346e-4258-bc54-cec630bd1122" providerId="ADAL" clId="{2694DBA7-07FC-4AD5-8366-BA244EA7AAC0}" dt="2023-06-12T07:32:05.631" v="2" actId="47"/>
        <pc:sldMkLst>
          <pc:docMk/>
          <pc:sldMk cId="353952649" sldId="776"/>
        </pc:sldMkLst>
      </pc:sldChg>
      <pc:sldChg chg="add del">
        <pc:chgData name="Jaana Kokkonen" userId="fd0ea1af-346e-4258-bc54-cec630bd1122" providerId="ADAL" clId="{2694DBA7-07FC-4AD5-8366-BA244EA7AAC0}" dt="2023-06-12T07:32:13.114" v="6"/>
        <pc:sldMkLst>
          <pc:docMk/>
          <pc:sldMk cId="1800659471" sldId="776"/>
        </pc:sldMkLst>
      </pc:sldChg>
      <pc:sldChg chg="del">
        <pc:chgData name="Jaana Kokkonen" userId="fd0ea1af-346e-4258-bc54-cec630bd1122" providerId="ADAL" clId="{2694DBA7-07FC-4AD5-8366-BA244EA7AAC0}" dt="2023-06-12T07:32:06.241" v="3" actId="47"/>
        <pc:sldMkLst>
          <pc:docMk/>
          <pc:sldMk cId="266458320" sldId="777"/>
        </pc:sldMkLst>
      </pc:sldChg>
      <pc:sldChg chg="add del">
        <pc:chgData name="Jaana Kokkonen" userId="fd0ea1af-346e-4258-bc54-cec630bd1122" providerId="ADAL" clId="{2694DBA7-07FC-4AD5-8366-BA244EA7AAC0}" dt="2023-06-12T07:32:13.114" v="6"/>
        <pc:sldMkLst>
          <pc:docMk/>
          <pc:sldMk cId="3985686572" sldId="777"/>
        </pc:sldMkLst>
      </pc:sldChg>
      <pc:sldChg chg="add del">
        <pc:chgData name="Jaana Kokkonen" userId="fd0ea1af-346e-4258-bc54-cec630bd1122" providerId="ADAL" clId="{2694DBA7-07FC-4AD5-8366-BA244EA7AAC0}" dt="2023-06-12T07:32:13.114" v="6"/>
        <pc:sldMkLst>
          <pc:docMk/>
          <pc:sldMk cId="1400806401" sldId="1016"/>
        </pc:sldMkLst>
      </pc:sldChg>
      <pc:sldChg chg="add del">
        <pc:chgData name="Jaana Kokkonen" userId="fd0ea1af-346e-4258-bc54-cec630bd1122" providerId="ADAL" clId="{2694DBA7-07FC-4AD5-8366-BA244EA7AAC0}" dt="2023-06-12T07:32:13.114" v="6"/>
        <pc:sldMkLst>
          <pc:docMk/>
          <pc:sldMk cId="1338037198" sldId="10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9C122-1841-446F-A209-09DB18BC1FB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405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95400" y="404664"/>
            <a:ext cx="10513168" cy="504056"/>
          </a:xfrm>
          <a:noFill/>
          <a:ln/>
        </p:spPr>
        <p:txBody>
          <a:bodyPr/>
          <a:lstStyle/>
          <a:p>
            <a:r>
              <a:rPr lang="fi-FI" dirty="0"/>
              <a:t>Kokonaisnettomuutto maakunnittain 2022</a:t>
            </a:r>
            <a:endParaRPr lang="en-GB" sz="1800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2F846B3F-7772-46F6-9F58-30DA53DD7E32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: kokonaisnettomuutto maakunnittain vuonna 2022. Kokonaisnettomuutto oli eniten plussalla Uudellamaalla, +17 391, Pirkanmaalla, +6 636 ja Varsinais-Suomessa, +3 952. Kokonaisnettomuutto oli miinuksella maakunnista vain Kymenlaaksossa, -300 ja Satakunnassa, -1. Etelä-Savossa kokonaisnettomuutto oli +326.">
            <a:extLst>
              <a:ext uri="{FF2B5EF4-FFF2-40B4-BE49-F238E27FC236}">
                <a16:creationId xmlns:a16="http://schemas.microsoft.com/office/drawing/2014/main" id="{2192D6CF-B7B1-36FA-BE4A-C3702B9A4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052736"/>
            <a:ext cx="9398737" cy="507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65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95400" y="404664"/>
            <a:ext cx="10513168" cy="504056"/>
          </a:xfrm>
          <a:noFill/>
          <a:ln/>
        </p:spPr>
        <p:txBody>
          <a:bodyPr/>
          <a:lstStyle/>
          <a:p>
            <a:r>
              <a:rPr lang="fi-FI" dirty="0"/>
              <a:t>Kokonaisnettomuutto maakunnittain 2021 - 2022</a:t>
            </a:r>
            <a:endParaRPr lang="en-GB" sz="1800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2F846B3F-7772-46F6-9F58-30DA53DD7E32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: kokonaisnettomuutto maakunnittain vuosina 2021-2022. Kokonaisnettomuutto kasvoi eniten  vuodesta 2021 ja oli eniten plussalla Uudellamaalla, +17 391. Seuraavaksi eniten kokonaisnettomuutto oli plussalla vuonna 2022 Pirkanmaalla, +6 636 ja Varsinais-Suomessa, +3 952. ">
            <a:extLst>
              <a:ext uri="{FF2B5EF4-FFF2-40B4-BE49-F238E27FC236}">
                <a16:creationId xmlns:a16="http://schemas.microsoft.com/office/drawing/2014/main" id="{FFA1BFA0-BB86-CFA1-35BF-333FCE524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049092"/>
            <a:ext cx="9649072" cy="506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80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332656"/>
            <a:ext cx="11089232" cy="50405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fi-FI" dirty="0"/>
              <a:t>Kokonaisnettomuutto eräissä maakunnissa 2000 - 2022</a:t>
            </a:r>
            <a:endParaRPr lang="en-GB" sz="1800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F840247C-6939-4101-8A43-A3450BDC0482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Viivakaavio: Kokonaisnettomuutto eräissä maakunnissa vuosina 2000-2022. Tarkasteltavista maakunnista kokonaisnettomuutto oli vuonna 2022 paras Pohjois-Savossa +913, seuraavaksi Pohjois-Karjalassa, +483, Etelä-Savossa +326, Etelä-Karjalassa +297, Kainuussa +19 ja Kymenlaaksossa -300. Kokonaisnettomuutto nousi edellisvuodesta näistä maakunnista Etelä-Karjalassa, 119 kappaletta, ja Etelä-Savossa, 86 kappaletta.">
            <a:extLst>
              <a:ext uri="{FF2B5EF4-FFF2-40B4-BE49-F238E27FC236}">
                <a16:creationId xmlns:a16="http://schemas.microsoft.com/office/drawing/2014/main" id="{E391C4F6-C47B-9272-FE6C-1F6A9AF3C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908720"/>
            <a:ext cx="9702897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27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95400" y="404664"/>
            <a:ext cx="10729192" cy="504056"/>
          </a:xfrm>
          <a:noFill/>
          <a:ln/>
        </p:spPr>
        <p:txBody>
          <a:bodyPr/>
          <a:lstStyle/>
          <a:p>
            <a:r>
              <a:rPr lang="fi-FI" dirty="0"/>
              <a:t>Kokonaisnettomuutto seutukunnittain Etelä-Savossa 2000 - 2022</a:t>
            </a:r>
            <a:endParaRPr lang="en-GB" sz="1800" b="0" dirty="0"/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3FD6942B-74C8-4979-82FD-332AD714E0BE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Viivakaavio: kokonaisnettomuutto seutukunnittain Etelä-Savossa 2000 - 2022. Kokonaisnettomuutto on ollut enimmäkseen negatiivinen koko seurantajakson ajan muissa seutukunnissa paitsi Mikkelin seutukunnassa, jossa se oli pitkän aikaa positiivinen (vuodesta 2009 vuoteen 2016, korkeimmillaan +153 vuonna 2014). Viime vuosina Savonlinnan seutukunnan kokonaisnettomuutto on parantunut huomattavasti, ollen +223 vuonna 2021 ja +45 vuonna 2022. Myös Pieksämäen seutukunnan kokonaisnettomuutto oli positiivinen 57 henkilön verran vuonna 2022, sekä Mikkelin seutukunnan +224 henkilön verran. Seurantajaksolla ensimmäistä kertaa kaikkien seutukuntien kokonaisnettomuutto oli positiivinen vuonna 2022.">
            <a:extLst>
              <a:ext uri="{FF2B5EF4-FFF2-40B4-BE49-F238E27FC236}">
                <a16:creationId xmlns:a16="http://schemas.microsoft.com/office/drawing/2014/main" id="{D4A0198A-B0D2-A2FE-AEA9-4666FDA5D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706" y="1115134"/>
            <a:ext cx="9592750" cy="497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25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551384" y="260648"/>
            <a:ext cx="10801200" cy="864096"/>
          </a:xfrm>
          <a:noFill/>
          <a:ln/>
        </p:spPr>
        <p:txBody>
          <a:bodyPr/>
          <a:lstStyle/>
          <a:p>
            <a:r>
              <a:rPr lang="fi-FI" dirty="0"/>
              <a:t>Kokonaisnettomuutto seutukunnittain ja kunnittain Etelä-Savossa 2000 - 2022</a:t>
            </a:r>
            <a:endParaRPr lang="en-GB" sz="1800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B3F3F9EF-B826-43F8-BC22-2395F3FA0893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							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6A81F57B-0E3C-420A-A34A-B72E493238F7}"/>
              </a:ext>
            </a:extLst>
          </p:cNvPr>
          <p:cNvGraphicFramePr>
            <a:graphicFrameLocks noGrp="1"/>
          </p:cNvGraphicFramePr>
          <p:nvPr/>
        </p:nvGraphicFramePr>
        <p:xfrm>
          <a:off x="551384" y="1268760"/>
          <a:ext cx="10549228" cy="405469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659057">
                  <a:extLst>
                    <a:ext uri="{9D8B030D-6E8A-4147-A177-3AD203B41FA5}">
                      <a16:colId xmlns:a16="http://schemas.microsoft.com/office/drawing/2014/main" val="1561696814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3566387942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1044497617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4139552964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1745567323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1577313086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459523633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530528972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3322058029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570565565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2950547449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2808733103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2236274642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3721893015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2895554272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2482617320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2246760185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266167243"/>
                    </a:ext>
                  </a:extLst>
                </a:gridCol>
                <a:gridCol w="389627">
                  <a:extLst>
                    <a:ext uri="{9D8B030D-6E8A-4147-A177-3AD203B41FA5}">
                      <a16:colId xmlns:a16="http://schemas.microsoft.com/office/drawing/2014/main" val="637346051"/>
                    </a:ext>
                  </a:extLst>
                </a:gridCol>
                <a:gridCol w="423329">
                  <a:extLst>
                    <a:ext uri="{9D8B030D-6E8A-4147-A177-3AD203B41FA5}">
                      <a16:colId xmlns:a16="http://schemas.microsoft.com/office/drawing/2014/main" val="4071025965"/>
                    </a:ext>
                  </a:extLst>
                </a:gridCol>
                <a:gridCol w="391553">
                  <a:extLst>
                    <a:ext uri="{9D8B030D-6E8A-4147-A177-3AD203B41FA5}">
                      <a16:colId xmlns:a16="http://schemas.microsoft.com/office/drawing/2014/main" val="2203535604"/>
                    </a:ext>
                  </a:extLst>
                </a:gridCol>
                <a:gridCol w="354001">
                  <a:extLst>
                    <a:ext uri="{9D8B030D-6E8A-4147-A177-3AD203B41FA5}">
                      <a16:colId xmlns:a16="http://schemas.microsoft.com/office/drawing/2014/main" val="3416085271"/>
                    </a:ext>
                  </a:extLst>
                </a:gridCol>
                <a:gridCol w="354001">
                  <a:extLst>
                    <a:ext uri="{9D8B030D-6E8A-4147-A177-3AD203B41FA5}">
                      <a16:colId xmlns:a16="http://schemas.microsoft.com/office/drawing/2014/main" val="2872491228"/>
                    </a:ext>
                  </a:extLst>
                </a:gridCol>
                <a:gridCol w="354001">
                  <a:extLst>
                    <a:ext uri="{9D8B030D-6E8A-4147-A177-3AD203B41FA5}">
                      <a16:colId xmlns:a16="http://schemas.microsoft.com/office/drawing/2014/main" val="3371018992"/>
                    </a:ext>
                  </a:extLst>
                </a:gridCol>
              </a:tblGrid>
              <a:tr h="459526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 </a:t>
                      </a:r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2009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 dirty="0">
                          <a:effectLst/>
                        </a:rPr>
                        <a:t>2016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>
                          <a:effectLst/>
                        </a:rPr>
                        <a:t>2019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 dirty="0">
                          <a:effectLst/>
                        </a:rPr>
                        <a:t>2020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359" marR="6359" marT="63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6359" marR="6359" marT="6359" marB="0" anchor="ctr"/>
                </a:tc>
                <a:extLst>
                  <a:ext uri="{0D108BD9-81ED-4DB2-BD59-A6C34878D82A}">
                    <a16:rowId xmlns:a16="http://schemas.microsoft.com/office/drawing/2014/main" val="479870434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>
                          <a:effectLst/>
                        </a:rPr>
                        <a:t>Mikkelin sk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44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-161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-213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-55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-94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15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-77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-259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-89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21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55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66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124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127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153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152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123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-98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-266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-512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-227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0270779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..Hirvensalmi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8779982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..Kangasniemi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679035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..Mikkeli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-146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-188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151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170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209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-184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-442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-313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-121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1107055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..Mäntyharju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-86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-38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212993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..Pertunmaa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-17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2138081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..Puumala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-50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-17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45711241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>
                          <a:effectLst/>
                        </a:rPr>
                        <a:t>Savonlinnan sk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-448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-341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-134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-214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-65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-144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-137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-354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-277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-113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35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-107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-65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-106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-107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-192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-137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-413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-778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-338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38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38383428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..Enonkoski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69194234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..Rantasalmi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-59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4867352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..Savonlinna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-365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-143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-291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-204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-148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-329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-762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-283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9401811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..Sulkava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24997160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>
                          <a:effectLst/>
                        </a:rPr>
                        <a:t>Pieksämäen sk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-363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-256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-284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-61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-82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-44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-134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-233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-89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-59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-166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-121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-173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-34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-58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-92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-178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-98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-144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-136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-218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0333780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..Juva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-81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-51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2795072"/>
                  </a:ext>
                </a:extLst>
              </a:tr>
              <a:tr h="21487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..Pieksämäki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-237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-175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-218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-167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-56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-91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-105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-56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-91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-95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-99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-115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6951501"/>
                  </a:ext>
                </a:extLst>
              </a:tr>
              <a:tr h="139115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ETELÄ-SAVON MAAKUNTA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-767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-758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-631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-330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-241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-173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-348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-846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-455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-151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-76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-162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-114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-192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-609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-1188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-986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-</a:t>
                      </a:r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407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</a:p>
                  </a:txBody>
                  <a:tcPr marL="6359" marR="6359" marT="635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</a:t>
                      </a:r>
                    </a:p>
                  </a:txBody>
                  <a:tcPr marL="6359" marR="6359" marT="6359" marB="0" anchor="b"/>
                </a:tc>
                <a:extLst>
                  <a:ext uri="{0D108BD9-81ED-4DB2-BD59-A6C34878D82A}">
                    <a16:rowId xmlns:a16="http://schemas.microsoft.com/office/drawing/2014/main" val="72737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037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95400" y="332656"/>
            <a:ext cx="11089232" cy="504056"/>
          </a:xfrm>
          <a:noFill/>
          <a:ln/>
        </p:spPr>
        <p:txBody>
          <a:bodyPr/>
          <a:lstStyle/>
          <a:p>
            <a:r>
              <a:rPr lang="fi-FI" dirty="0"/>
              <a:t>Kokonaisnettomuutto seutukunnittain ja kunnittain Etelä-Savossa 2022</a:t>
            </a:r>
            <a:endParaRPr lang="en-GB" sz="1800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CA99B25E-788D-40C9-9703-EC47C6D063B5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Kaavio: kokonaisnettomuutto seutukunnittain ja kunnittain Etelä-Savossa 2022. Mikkelin seutukunnassa luku oli +224, Savonlinnan seutukunnassa +45 ja Pieksämäen seutukunnassa +57. Kunnista positiivisin kokonaisnettomuutto oli Mikkelissä, +210. Kunnista negatiiviset kokonaisnettomuuttoluvut olivat vain Sulkavalla -9, Pertunmaalla -8, Hirvensalmella -4 ja Juvalla -2.">
            <a:extLst>
              <a:ext uri="{FF2B5EF4-FFF2-40B4-BE49-F238E27FC236}">
                <a16:creationId xmlns:a16="http://schemas.microsoft.com/office/drawing/2014/main" id="{88E3E7AE-380B-A79F-75DE-9F92EC9C6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1026750"/>
            <a:ext cx="8640960" cy="483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86572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10790</TotalTime>
  <Words>893</Words>
  <Application>Microsoft Office PowerPoint</Application>
  <PresentationFormat>Laajakuva</PresentationFormat>
  <Paragraphs>427</Paragraphs>
  <Slides>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ESAVO</vt:lpstr>
      <vt:lpstr>Kokonaisnettomuutto maakunnittain 2022</vt:lpstr>
      <vt:lpstr>Kokonaisnettomuutto maakunnittain 2021 - 2022</vt:lpstr>
      <vt:lpstr>Kokonaisnettomuutto eräissä maakunnissa 2000 - 2022</vt:lpstr>
      <vt:lpstr>Kokonaisnettomuutto seutukunnittain Etelä-Savossa 2000 - 2022</vt:lpstr>
      <vt:lpstr>Kokonaisnettomuutto seutukunnittain ja kunnittain Etelä-Savossa 2000 - 2022</vt:lpstr>
      <vt:lpstr>Kokonaisnettomuutto seutukunnittain ja kunnittain Etelä-Savossa 2022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Kokonaisnettomuutto maakunnittain 2020, 1.1.2021 aluejako</dc:title>
  <dc:creator>Jaana Kokkonen</dc:creator>
  <cp:lastModifiedBy>Jaana Kokkonen</cp:lastModifiedBy>
  <cp:revision>47</cp:revision>
  <dcterms:created xsi:type="dcterms:W3CDTF">2020-02-25T14:36:39Z</dcterms:created>
  <dcterms:modified xsi:type="dcterms:W3CDTF">2023-06-12T07:32:23Z</dcterms:modified>
</cp:coreProperties>
</file>