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8"/>
  </p:notesMasterIdLst>
  <p:sldIdLst>
    <p:sldId id="336" r:id="rId2"/>
    <p:sldId id="343" r:id="rId3"/>
    <p:sldId id="778" r:id="rId4"/>
    <p:sldId id="779" r:id="rId5"/>
    <p:sldId id="780" r:id="rId6"/>
    <p:sldId id="7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5" autoAdjust="0"/>
    <p:restoredTop sz="95220" autoAdjust="0"/>
  </p:normalViewPr>
  <p:slideViewPr>
    <p:cSldViewPr showGuides="1">
      <p:cViewPr varScale="1">
        <p:scale>
          <a:sx n="65" d="100"/>
          <a:sy n="65" d="100"/>
        </p:scale>
        <p:origin x="62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921341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12.6.2023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404664"/>
            <a:ext cx="8856983" cy="504056"/>
          </a:xfrm>
          <a:noFill/>
          <a:ln/>
        </p:spPr>
        <p:txBody>
          <a:bodyPr/>
          <a:lstStyle/>
          <a:p>
            <a:r>
              <a:rPr lang="fi-FI" dirty="0"/>
              <a:t>Kokonaisnettomuutto ikäryhmittäin Etelä-Savossa 2022</a:t>
            </a:r>
            <a:endParaRPr lang="en-GB" sz="1800" b="0" dirty="0"/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546CEC3D-AE5F-445D-A3E5-A02174BDAFF0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 kokonaisnettomuutosta viisivuotisikäryhmittäin Etelä-Savossa 2022. Kokonaisnettomuutto oli Etelä-Savon maakunnassa +326. Viisivuotisikäryhmittäin katsottuna eniten Etelä-Savossa muuttotappiota tuli 20-24-vuotiaiden ikäryhmässä,  -321 sekä 15-19-vuotiaiden ikäryhmässä, -86. Eniten Etelä-Savossa saatiin muuttovoittoa 30-69-vuotiaiden ikäryhmistä.">
            <a:extLst>
              <a:ext uri="{FF2B5EF4-FFF2-40B4-BE49-F238E27FC236}">
                <a16:creationId xmlns:a16="http://schemas.microsoft.com/office/drawing/2014/main" id="{05022546-E12E-3133-F44C-53AAE2834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416" y="981259"/>
            <a:ext cx="8382671" cy="489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7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Palkkikaavio; Vuodesta 2013 vuoteen 2022 kokonaisnettomuutto oli Etelä-Savon maakunnassa keskimäärin -297 per vuosi. Viisivuotisikäryhmittäin katsottuna eniten muuttotappiota tuli 15-29-vuotiaissa, ja näistä vielä eniten ikäryhmässä 20-24-vuotiaat, joiden kokonaisnettomuutto oli keskimäärin -354. per vuosi. Muuttovoittoa tulee eniten vuosittain yli 35-vuotiaista 69-vuotiasiin.">
            <a:extLst>
              <a:ext uri="{FF2B5EF4-FFF2-40B4-BE49-F238E27FC236}">
                <a16:creationId xmlns:a16="http://schemas.microsoft.com/office/drawing/2014/main" id="{ADCD28E6-8587-CB0F-905E-7FCAA34640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88" y="980728"/>
            <a:ext cx="7704856" cy="4834114"/>
          </a:xfrm>
          <a:prstGeom prst="rect">
            <a:avLst/>
          </a:prstGeom>
        </p:spPr>
      </p:pic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332656"/>
            <a:ext cx="11017224" cy="864096"/>
          </a:xfrm>
          <a:noFill/>
          <a:ln/>
        </p:spPr>
        <p:txBody>
          <a:bodyPr/>
          <a:lstStyle/>
          <a:p>
            <a:r>
              <a:rPr lang="fi-FI" dirty="0"/>
              <a:t>Kokonaisnettomuutto ikäryhmittäin Etelä-Savossa 2013 - 2022, keskimäärin/v.</a:t>
            </a:r>
            <a:endParaRPr lang="en-GB" sz="1800" b="0" dirty="0"/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9BFA1E97-F1BF-4DCC-87CF-C9E966D7E081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53685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404664"/>
            <a:ext cx="10044955" cy="504056"/>
          </a:xfrm>
          <a:noFill/>
          <a:ln/>
        </p:spPr>
        <p:txBody>
          <a:bodyPr/>
          <a:lstStyle/>
          <a:p>
            <a:r>
              <a:rPr lang="fi-FI" dirty="0"/>
              <a:t>Kokonaisnettomuutto ikäryhmittäin Etelä-Savossa 2013 - 2022</a:t>
            </a:r>
            <a:endParaRPr lang="en-GB" sz="1800" b="0" dirty="0"/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7C04C945-6428-4FA9-B57F-1BDAF0883CB5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33A08207-AD26-BFE1-B131-999CA4C84FA3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268760"/>
          <a:ext cx="9145012" cy="4482244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788982">
                  <a:extLst>
                    <a:ext uri="{9D8B030D-6E8A-4147-A177-3AD203B41FA5}">
                      <a16:colId xmlns:a16="http://schemas.microsoft.com/office/drawing/2014/main" val="1448744982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3487787223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84229513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2526788741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4204817567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2858154624"/>
                    </a:ext>
                  </a:extLst>
                </a:gridCol>
                <a:gridCol w="627599">
                  <a:extLst>
                    <a:ext uri="{9D8B030D-6E8A-4147-A177-3AD203B41FA5}">
                      <a16:colId xmlns:a16="http://schemas.microsoft.com/office/drawing/2014/main" val="3320773204"/>
                    </a:ext>
                  </a:extLst>
                </a:gridCol>
                <a:gridCol w="717256">
                  <a:extLst>
                    <a:ext uri="{9D8B030D-6E8A-4147-A177-3AD203B41FA5}">
                      <a16:colId xmlns:a16="http://schemas.microsoft.com/office/drawing/2014/main" val="626920796"/>
                    </a:ext>
                  </a:extLst>
                </a:gridCol>
                <a:gridCol w="681393">
                  <a:extLst>
                    <a:ext uri="{9D8B030D-6E8A-4147-A177-3AD203B41FA5}">
                      <a16:colId xmlns:a16="http://schemas.microsoft.com/office/drawing/2014/main" val="3254289026"/>
                    </a:ext>
                  </a:extLst>
                </a:gridCol>
                <a:gridCol w="663461">
                  <a:extLst>
                    <a:ext uri="{9D8B030D-6E8A-4147-A177-3AD203B41FA5}">
                      <a16:colId xmlns:a16="http://schemas.microsoft.com/office/drawing/2014/main" val="1178929259"/>
                    </a:ext>
                  </a:extLst>
                </a:gridCol>
                <a:gridCol w="663461">
                  <a:extLst>
                    <a:ext uri="{9D8B030D-6E8A-4147-A177-3AD203B41FA5}">
                      <a16:colId xmlns:a16="http://schemas.microsoft.com/office/drawing/2014/main" val="3247969024"/>
                    </a:ext>
                  </a:extLst>
                </a:gridCol>
                <a:gridCol w="950364">
                  <a:extLst>
                    <a:ext uri="{9D8B030D-6E8A-4147-A177-3AD203B41FA5}">
                      <a16:colId xmlns:a16="http://schemas.microsoft.com/office/drawing/2014/main" val="2887649163"/>
                    </a:ext>
                  </a:extLst>
                </a:gridCol>
                <a:gridCol w="914501">
                  <a:extLst>
                    <a:ext uri="{9D8B030D-6E8A-4147-A177-3AD203B41FA5}">
                      <a16:colId xmlns:a16="http://schemas.microsoft.com/office/drawing/2014/main" val="1243863086"/>
                    </a:ext>
                  </a:extLst>
                </a:gridCol>
              </a:tblGrid>
              <a:tr h="604630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Ikä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2013-2022 yhteensä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keski-määrin/v.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7280030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0 - 4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4047385636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5 - 9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2368290617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10 - 14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1826949448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15 - 19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-1 147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-115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3784183578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20 - 24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-256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-221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-436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-695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-453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-3 536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-354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1618680065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25 - 29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-981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-98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1305518486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30 - 34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149340209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35 - 39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856306131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40 - 44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2266378793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45 - 49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1030313349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50 - 54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3176586664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55 - 59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2407234310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60 - 64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4194235782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65 - 69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705328540"/>
                  </a:ext>
                </a:extLst>
              </a:tr>
              <a:tr h="27121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70 - 74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4177515766"/>
                  </a:ext>
                </a:extLst>
              </a:tr>
              <a:tr h="20737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75 -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-24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-182 </a:t>
                      </a:r>
                    </a:p>
                  </a:txBody>
                  <a:tcPr marL="0" marR="108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 </a:t>
                      </a:r>
                    </a:p>
                  </a:txBody>
                  <a:tcPr marL="0" marR="108000" marT="0" marB="0" anchor="b"/>
                </a:tc>
                <a:extLst>
                  <a:ext uri="{0D108BD9-81ED-4DB2-BD59-A6C34878D82A}">
                    <a16:rowId xmlns:a16="http://schemas.microsoft.com/office/drawing/2014/main" val="3582284554"/>
                  </a:ext>
                </a:extLst>
              </a:tr>
              <a:tr h="406003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yhteensä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-13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-12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-132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-192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-609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-1 188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-986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-407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240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326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-2 973 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-297 </a:t>
                      </a:r>
                    </a:p>
                  </a:txBody>
                  <a:tcPr marL="0" marR="72000" marT="0" marB="0" anchor="ctr"/>
                </a:tc>
                <a:extLst>
                  <a:ext uri="{0D108BD9-81ED-4DB2-BD59-A6C34878D82A}">
                    <a16:rowId xmlns:a16="http://schemas.microsoft.com/office/drawing/2014/main" val="3877960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99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07368" y="332656"/>
            <a:ext cx="11593288" cy="504057"/>
          </a:xfrm>
        </p:spPr>
        <p:txBody>
          <a:bodyPr/>
          <a:lstStyle/>
          <a:p>
            <a:r>
              <a:rPr lang="fi-FI" dirty="0"/>
              <a:t>Kokonaisnettomuutto ikäryhmittäin </a:t>
            </a:r>
            <a:r>
              <a:rPr lang="fi-FI" sz="2400" dirty="0"/>
              <a:t>(7 ikäryhmää) </a:t>
            </a:r>
            <a:r>
              <a:rPr lang="fi-FI" dirty="0"/>
              <a:t>Etelä-Savossa 2005-2022</a:t>
            </a:r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F5E26847-0457-48F2-A7AE-B6DEA429BE67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kuva kokonaisnettomuuttoluvuista ikäryhmittäin Etelä-Savossa 2005-2022. Koko ajanjakson ajan plussalla on ollut vain 40-64-vuotiaiden ikäryhmä. Vuonna 2021 ja 2022 kaikkien ikäryhmien yhteenlaskettu kokonaisnettomuutto oli positiivinen, ja plussalla olivat kaikki muut paitsi 15-19, 20-24, ja 25-29-vuotiaiden ikäryhmä.">
            <a:extLst>
              <a:ext uri="{FF2B5EF4-FFF2-40B4-BE49-F238E27FC236}">
                <a16:creationId xmlns:a16="http://schemas.microsoft.com/office/drawing/2014/main" id="{4C6011D6-7AFA-9039-396E-DA8614D56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08" y="1124744"/>
            <a:ext cx="9245914" cy="492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3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260648"/>
            <a:ext cx="10369152" cy="883864"/>
          </a:xfrm>
          <a:noFill/>
          <a:ln/>
        </p:spPr>
        <p:txBody>
          <a:bodyPr/>
          <a:lstStyle/>
          <a:p>
            <a:r>
              <a:rPr lang="fi-FI" dirty="0"/>
              <a:t>Kokonaisnettomuutto ikäryhmittäin </a:t>
            </a:r>
            <a:r>
              <a:rPr lang="fi-FI" sz="2400" dirty="0"/>
              <a:t>(7 ikäryhmää) </a:t>
            </a:r>
            <a:r>
              <a:rPr lang="fi-FI" dirty="0"/>
              <a:t>Etelä-Savossa 2005 - 2022</a:t>
            </a:r>
            <a:endParaRPr lang="en-GB" sz="1800" b="0" dirty="0"/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DEEAA30C-2F48-4E0E-87D9-76E4340E633F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05648889-3ABD-412C-C455-A726EA11FC1F}"/>
              </a:ext>
            </a:extLst>
          </p:cNvPr>
          <p:cNvGraphicFramePr>
            <a:graphicFrameLocks noGrp="1"/>
          </p:cNvGraphicFramePr>
          <p:nvPr/>
        </p:nvGraphicFramePr>
        <p:xfrm>
          <a:off x="911424" y="1268760"/>
          <a:ext cx="8640960" cy="4759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955">
                  <a:extLst>
                    <a:ext uri="{9D8B030D-6E8A-4147-A177-3AD203B41FA5}">
                      <a16:colId xmlns:a16="http://schemas.microsoft.com/office/drawing/2014/main" val="1930381979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1055183569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3618671461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3799361216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733412088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3054256791"/>
                    </a:ext>
                  </a:extLst>
                </a:gridCol>
                <a:gridCol w="872824">
                  <a:extLst>
                    <a:ext uri="{9D8B030D-6E8A-4147-A177-3AD203B41FA5}">
                      <a16:colId xmlns:a16="http://schemas.microsoft.com/office/drawing/2014/main" val="2910039917"/>
                    </a:ext>
                  </a:extLst>
                </a:gridCol>
                <a:gridCol w="763722">
                  <a:extLst>
                    <a:ext uri="{9D8B030D-6E8A-4147-A177-3AD203B41FA5}">
                      <a16:colId xmlns:a16="http://schemas.microsoft.com/office/drawing/2014/main" val="4109842202"/>
                    </a:ext>
                  </a:extLst>
                </a:gridCol>
                <a:gridCol w="1418339">
                  <a:extLst>
                    <a:ext uri="{9D8B030D-6E8A-4147-A177-3AD203B41FA5}">
                      <a16:colId xmlns:a16="http://schemas.microsoft.com/office/drawing/2014/main" val="3467991582"/>
                    </a:ext>
                  </a:extLst>
                </a:gridCol>
              </a:tblGrid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u="none" strike="noStrike" dirty="0">
                          <a:effectLst/>
                        </a:rPr>
                        <a:t>Vuosi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0-14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15 - 19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20 - 24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25 - 29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30-39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40-64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65+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>
                          <a:effectLst/>
                        </a:rPr>
                        <a:t>Yhteensä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extLst>
                  <a:ext uri="{0D108BD9-81ED-4DB2-BD59-A6C34878D82A}">
                    <a16:rowId xmlns:a16="http://schemas.microsoft.com/office/drawing/2014/main" val="2836455679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2005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-116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-367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-126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-173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3303661066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2006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-156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-525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-149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-348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465629516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2007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-236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-515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-268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>
                          <a:solidFill>
                            <a:schemeClr val="tx1"/>
                          </a:solidFill>
                          <a:effectLst/>
                        </a:rPr>
                        <a:t>-846</a:t>
                      </a:r>
                      <a:endParaRPr lang="fi-FI" sz="16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3456337999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2008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-191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-362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-188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-455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2218567928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2009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-182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-361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>
                          <a:solidFill>
                            <a:schemeClr val="tx1"/>
                          </a:solidFill>
                          <a:effectLst/>
                        </a:rPr>
                        <a:t>-151</a:t>
                      </a:r>
                      <a:endParaRPr lang="fi-FI" sz="16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2234523347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2010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-106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-292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113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-29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-76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4107128646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2011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-197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-249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-31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-162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590904431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2012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-97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-313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-131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-114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3618670961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2013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-134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-231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224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-13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1546918901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2014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-90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-256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-71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97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212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-12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4195203804"/>
                  </a:ext>
                </a:extLst>
              </a:tr>
              <a:tr h="24628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2015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-90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-221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-108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-24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-132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3889216953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2016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-7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-212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-138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-192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3013407653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2017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-59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-436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-104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-33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-609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400459131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>
                          <a:effectLst/>
                        </a:rPr>
                        <a:t>2018</a:t>
                      </a:r>
                      <a:endParaRPr lang="fi-F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-47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-171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-695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-285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-89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113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-1 188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1514226579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2019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-182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-526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-210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-138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-44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-986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1939453017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2020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-176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-453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-61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-407</a:t>
                      </a: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920011029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u="none" strike="noStrike" dirty="0">
                          <a:effectLst/>
                        </a:rPr>
                        <a:t>2021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-152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solidFill>
                            <a:schemeClr val="tx1"/>
                          </a:solidFill>
                          <a:effectLst/>
                        </a:rPr>
                        <a:t>-185</a:t>
                      </a:r>
                      <a:endParaRPr lang="fi-FI" sz="16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326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216000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240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6" marR="396000" marT="6666" marB="0" anchor="b"/>
                </a:tc>
                <a:extLst>
                  <a:ext uri="{0D108BD9-81ED-4DB2-BD59-A6C34878D82A}">
                    <a16:rowId xmlns:a16="http://schemas.microsoft.com/office/drawing/2014/main" val="1508747666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666" marR="6666" marT="6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-86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-321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21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0" marR="396000" marT="0" marB="0" anchor="b"/>
                </a:tc>
                <a:extLst>
                  <a:ext uri="{0D108BD9-81ED-4DB2-BD59-A6C34878D82A}">
                    <a16:rowId xmlns:a16="http://schemas.microsoft.com/office/drawing/2014/main" val="3871629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66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476672"/>
            <a:ext cx="10729192" cy="792088"/>
          </a:xfrm>
          <a:noFill/>
          <a:ln/>
        </p:spPr>
        <p:txBody>
          <a:bodyPr/>
          <a:lstStyle/>
          <a:p>
            <a:r>
              <a:rPr lang="fi-FI" dirty="0"/>
              <a:t>Kokonaisnettomuutto ikäryhmittäin, kunnittain ja seutukunnittain  Etelä-Savossa 2022</a:t>
            </a:r>
            <a:endParaRPr lang="en-GB" sz="1800" b="0" dirty="0"/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7CEC21C3-E471-4E6D-80DF-81A9C50EFFAA}"/>
              </a:ext>
            </a:extLst>
          </p:cNvPr>
          <p:cNvSpPr txBox="1">
            <a:spLocks/>
          </p:cNvSpPr>
          <p:nvPr/>
        </p:nvSpPr>
        <p:spPr bwMode="auto">
          <a:xfrm>
            <a:off x="623392" y="6309320"/>
            <a:ext cx="114492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Kokonaisnettomuutto sisältää sekä maan sisäisen muuton että siirtolaisuuden.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Muuttoliike , 1.1.2023 aluejako 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9.6.2023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0DB07E43-0CB0-1B5F-7B1F-310E5BF7ABEA}"/>
              </a:ext>
            </a:extLst>
          </p:cNvPr>
          <p:cNvGraphicFramePr>
            <a:graphicFrameLocks noGrp="1"/>
          </p:cNvGraphicFramePr>
          <p:nvPr/>
        </p:nvGraphicFramePr>
        <p:xfrm>
          <a:off x="695400" y="1412776"/>
          <a:ext cx="9577061" cy="4737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146996389"/>
                    </a:ext>
                  </a:extLst>
                </a:gridCol>
                <a:gridCol w="612125">
                  <a:extLst>
                    <a:ext uri="{9D8B030D-6E8A-4147-A177-3AD203B41FA5}">
                      <a16:colId xmlns:a16="http://schemas.microsoft.com/office/drawing/2014/main" val="2140559173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2822701385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2612783022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3960228125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464766664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2818544033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1595673522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496841134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2279818647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4068539797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808793097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1553166258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1005284139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4259024966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1684977753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2503910368"/>
                    </a:ext>
                  </a:extLst>
                </a:gridCol>
                <a:gridCol w="447796">
                  <a:extLst>
                    <a:ext uri="{9D8B030D-6E8A-4147-A177-3AD203B41FA5}">
                      <a16:colId xmlns:a16="http://schemas.microsoft.com/office/drawing/2014/main" val="4053675367"/>
                    </a:ext>
                  </a:extLst>
                </a:gridCol>
              </a:tblGrid>
              <a:tr h="491641">
                <a:tc>
                  <a:txBody>
                    <a:bodyPr/>
                    <a:lstStyle/>
                    <a:p>
                      <a:pPr algn="l" fontAlgn="ctr"/>
                      <a:r>
                        <a:rPr lang="fi-FI" sz="1300" u="none" strike="noStrike">
                          <a:effectLst/>
                        </a:rPr>
                        <a:t>Alue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u="none" strike="noStrike" dirty="0">
                          <a:effectLst/>
                        </a:rPr>
                        <a:t>Yhteen-</a:t>
                      </a:r>
                      <a:r>
                        <a:rPr lang="fi-FI" sz="1200" u="none" strike="noStrike" dirty="0" err="1">
                          <a:effectLst/>
                        </a:rPr>
                        <a:t>sä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 dirty="0">
                          <a:effectLst/>
                        </a:rPr>
                        <a:t>0-4</a:t>
                      </a:r>
                      <a:endParaRPr lang="fi-FI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5-9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10-14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15-19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20-24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25-29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30-34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35-39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40-44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45-49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50-54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55-59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60-64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65-69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70-74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300" u="none" strike="noStrike">
                          <a:effectLst/>
                        </a:rPr>
                        <a:t>75-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extLst>
                  <a:ext uri="{0D108BD9-81ED-4DB2-BD59-A6C34878D82A}">
                    <a16:rowId xmlns:a16="http://schemas.microsoft.com/office/drawing/2014/main" val="730371005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Enonkoski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231559777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Hirvensalmi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916010011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Juva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171852477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Kangasniemi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134488320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Mikkeli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389709526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Mäntyharju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97797574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 dirty="0">
                          <a:effectLst/>
                        </a:rPr>
                        <a:t>Pertunmaa</a:t>
                      </a:r>
                      <a:endParaRPr lang="fi-FI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636780007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Pieksämäki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123719258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Puumala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53997723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Rantasalmi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71654248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Savonlinna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064159377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Sulkava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549050437"/>
                  </a:ext>
                </a:extLst>
              </a:tr>
              <a:tr h="446951">
                <a:tc>
                  <a:txBody>
                    <a:bodyPr/>
                    <a:lstStyle/>
                    <a:p>
                      <a:pPr algn="l" fontAlgn="ctr"/>
                      <a:r>
                        <a:rPr lang="fi-FI" sz="1300" b="1" u="none" strike="noStrike">
                          <a:effectLst/>
                        </a:rPr>
                        <a:t>Etelä-Savon maakunta</a:t>
                      </a:r>
                      <a:endParaRPr lang="fi-FI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i-FI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0" marR="72000" marT="0" marB="0" anchor="ctr"/>
                </a:tc>
                <a:extLst>
                  <a:ext uri="{0D108BD9-81ED-4DB2-BD59-A6C34878D82A}">
                    <a16:rowId xmlns:a16="http://schemas.microsoft.com/office/drawing/2014/main" val="491396944"/>
                  </a:ext>
                </a:extLst>
              </a:tr>
              <a:tr h="245820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Mikkelin seutukunta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500982641"/>
                  </a:ext>
                </a:extLst>
              </a:tr>
              <a:tr h="346383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Savonlinnan seutukunta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34273764"/>
                  </a:ext>
                </a:extLst>
              </a:tr>
              <a:tr h="256994">
                <a:tc>
                  <a:txBody>
                    <a:bodyPr/>
                    <a:lstStyle/>
                    <a:p>
                      <a:pPr algn="l" fontAlgn="b"/>
                      <a:r>
                        <a:rPr lang="fi-FI" sz="1300" u="none" strike="noStrike">
                          <a:effectLst/>
                        </a:rPr>
                        <a:t>Pieksämäen seutukunta</a:t>
                      </a:r>
                      <a:endParaRPr lang="fi-FI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3" marR="7093" marT="70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261103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762450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6595</TotalTime>
  <Words>1237</Words>
  <Application>Microsoft Office PowerPoint</Application>
  <PresentationFormat>Laajakuva</PresentationFormat>
  <Paragraphs>730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ESAVO</vt:lpstr>
      <vt:lpstr>Kokonaisnettomuutto ikäryhmittäin Etelä-Savossa 2022</vt:lpstr>
      <vt:lpstr>Kokonaisnettomuutto ikäryhmittäin Etelä-Savossa 2013 - 2022, keskimäärin/v.</vt:lpstr>
      <vt:lpstr>Kokonaisnettomuutto ikäryhmittäin Etelä-Savossa 2013 - 2022</vt:lpstr>
      <vt:lpstr>Kokonaisnettomuutto ikäryhmittäin (7 ikäryhmää) Etelä-Savossa 2005-2022</vt:lpstr>
      <vt:lpstr>Kokonaisnettomuutto ikäryhmittäin (7 ikäryhmää) Etelä-Savossa 2005 - 2022</vt:lpstr>
      <vt:lpstr>Kokonaisnettomuutto ikäryhmittäin, kunnittain ja seutukunnittain  Etelä-Savossa 2022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</dc:title>
  <dc:creator>Jaana Kokkonen</dc:creator>
  <cp:lastModifiedBy>Jaana Kokkonen</cp:lastModifiedBy>
  <cp:revision>45</cp:revision>
  <dcterms:created xsi:type="dcterms:W3CDTF">2020-02-25T14:36:39Z</dcterms:created>
  <dcterms:modified xsi:type="dcterms:W3CDTF">2023-06-12T07:36:08Z</dcterms:modified>
</cp:coreProperties>
</file>