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9"/>
  </p:notesMasterIdLst>
  <p:sldIdLst>
    <p:sldId id="788" r:id="rId2"/>
    <p:sldId id="336" r:id="rId3"/>
    <p:sldId id="781" r:id="rId4"/>
    <p:sldId id="782" r:id="rId5"/>
    <p:sldId id="783" r:id="rId6"/>
    <p:sldId id="784" r:id="rId7"/>
    <p:sldId id="7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4B099-FE81-463B-A6CB-4778047ED78A}" v="3" dt="2023-06-12T07:37:37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85" autoAdjust="0"/>
    <p:restoredTop sz="95220" autoAdjust="0"/>
  </p:normalViewPr>
  <p:slideViewPr>
    <p:cSldViewPr showGuides="1">
      <p:cViewPr varScale="1">
        <p:scale>
          <a:sx n="68" d="100"/>
          <a:sy n="68" d="100"/>
        </p:scale>
        <p:origin x="91" y="2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0134B099-FE81-463B-A6CB-4778047ED78A}"/>
    <pc:docChg chg="addSld delSld modSld">
      <pc:chgData name="Jaana Kokkonen" userId="fd0ea1af-346e-4258-bc54-cec630bd1122" providerId="ADAL" clId="{0134B099-FE81-463B-A6CB-4778047ED78A}" dt="2023-06-12T07:37:43.007" v="4" actId="47"/>
      <pc:docMkLst>
        <pc:docMk/>
      </pc:docMkLst>
      <pc:sldChg chg="add del">
        <pc:chgData name="Jaana Kokkonen" userId="fd0ea1af-346e-4258-bc54-cec630bd1122" providerId="ADAL" clId="{0134B099-FE81-463B-A6CB-4778047ED78A}" dt="2023-06-12T07:37:37.884" v="3"/>
        <pc:sldMkLst>
          <pc:docMk/>
          <pc:sldMk cId="2981409132" sldId="336"/>
        </pc:sldMkLst>
      </pc:sldChg>
      <pc:sldChg chg="add del">
        <pc:chgData name="Jaana Kokkonen" userId="fd0ea1af-346e-4258-bc54-cec630bd1122" providerId="ADAL" clId="{0134B099-FE81-463B-A6CB-4778047ED78A}" dt="2023-06-12T07:37:37.884" v="3"/>
        <pc:sldMkLst>
          <pc:docMk/>
          <pc:sldMk cId="2938574618" sldId="781"/>
        </pc:sldMkLst>
      </pc:sldChg>
      <pc:sldChg chg="add del">
        <pc:chgData name="Jaana Kokkonen" userId="fd0ea1af-346e-4258-bc54-cec630bd1122" providerId="ADAL" clId="{0134B099-FE81-463B-A6CB-4778047ED78A}" dt="2023-06-12T07:37:37.884" v="3"/>
        <pc:sldMkLst>
          <pc:docMk/>
          <pc:sldMk cId="3137004876" sldId="782"/>
        </pc:sldMkLst>
      </pc:sldChg>
      <pc:sldChg chg="add del">
        <pc:chgData name="Jaana Kokkonen" userId="fd0ea1af-346e-4258-bc54-cec630bd1122" providerId="ADAL" clId="{0134B099-FE81-463B-A6CB-4778047ED78A}" dt="2023-06-12T07:37:37.884" v="3"/>
        <pc:sldMkLst>
          <pc:docMk/>
          <pc:sldMk cId="4112426959" sldId="783"/>
        </pc:sldMkLst>
      </pc:sldChg>
      <pc:sldChg chg="add del">
        <pc:chgData name="Jaana Kokkonen" userId="fd0ea1af-346e-4258-bc54-cec630bd1122" providerId="ADAL" clId="{0134B099-FE81-463B-A6CB-4778047ED78A}" dt="2023-06-12T07:37:37.884" v="3"/>
        <pc:sldMkLst>
          <pc:docMk/>
          <pc:sldMk cId="3310456118" sldId="784"/>
        </pc:sldMkLst>
      </pc:sldChg>
      <pc:sldChg chg="add del">
        <pc:chgData name="Jaana Kokkonen" userId="fd0ea1af-346e-4258-bc54-cec630bd1122" providerId="ADAL" clId="{0134B099-FE81-463B-A6CB-4778047ED78A}" dt="2023-06-12T07:37:37.884" v="3"/>
        <pc:sldMkLst>
          <pc:docMk/>
          <pc:sldMk cId="3566059658" sldId="785"/>
        </pc:sldMkLst>
      </pc:sldChg>
      <pc:sldChg chg="del">
        <pc:chgData name="Jaana Kokkonen" userId="fd0ea1af-346e-4258-bc54-cec630bd1122" providerId="ADAL" clId="{0134B099-FE81-463B-A6CB-4778047ED78A}" dt="2023-06-12T07:37:43.007" v="4" actId="47"/>
        <pc:sldMkLst>
          <pc:docMk/>
          <pc:sldMk cId="4058762450" sldId="787"/>
        </pc:sldMkLst>
      </pc:sldChg>
      <pc:sldChg chg="add">
        <pc:chgData name="Jaana Kokkonen" userId="fd0ea1af-346e-4258-bc54-cec630bd1122" providerId="ADAL" clId="{0134B099-FE81-463B-A6CB-4778047ED78A}" dt="2023-06-12T07:37:37.884" v="3"/>
        <pc:sldMkLst>
          <pc:docMk/>
          <pc:sldMk cId="931568923" sldId="788"/>
        </pc:sldMkLst>
      </pc:sldChg>
      <pc:sldChg chg="add del">
        <pc:chgData name="Jaana Kokkonen" userId="fd0ea1af-346e-4258-bc54-cec630bd1122" providerId="ADAL" clId="{0134B099-FE81-463B-A6CB-4778047ED78A}" dt="2023-06-12T07:37:37.703" v="2"/>
        <pc:sldMkLst>
          <pc:docMk/>
          <pc:sldMk cId="1633683261" sldId="7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95400" y="476672"/>
            <a:ext cx="10729192" cy="792088"/>
          </a:xfrm>
          <a:noFill/>
          <a:ln/>
        </p:spPr>
        <p:txBody>
          <a:bodyPr/>
          <a:lstStyle/>
          <a:p>
            <a:r>
              <a:rPr lang="fi-FI" dirty="0"/>
              <a:t>Kokonaisnettomuutto ikäryhmittäin, kunnittain ja seutukunnittain  Etelä-Savossa 2022</a:t>
            </a:r>
            <a:endParaRPr lang="en-GB" sz="1800" b="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7CEC21C3-E471-4E6D-80DF-81A9C50EFFAA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0DB07E43-0CB0-1B5F-7B1F-310E5BF7ABEA}"/>
              </a:ext>
            </a:extLst>
          </p:cNvPr>
          <p:cNvGraphicFramePr>
            <a:graphicFrameLocks noGrp="1"/>
          </p:cNvGraphicFramePr>
          <p:nvPr/>
        </p:nvGraphicFramePr>
        <p:xfrm>
          <a:off x="695400" y="1412776"/>
          <a:ext cx="9577061" cy="4737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146996389"/>
                    </a:ext>
                  </a:extLst>
                </a:gridCol>
                <a:gridCol w="612125">
                  <a:extLst>
                    <a:ext uri="{9D8B030D-6E8A-4147-A177-3AD203B41FA5}">
                      <a16:colId xmlns:a16="http://schemas.microsoft.com/office/drawing/2014/main" val="2140559173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2822701385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2612783022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3960228125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464766664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2818544033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1595673522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496841134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2279818647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4068539797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808793097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1553166258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1005284139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4259024966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1684977753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2503910368"/>
                    </a:ext>
                  </a:extLst>
                </a:gridCol>
                <a:gridCol w="447796">
                  <a:extLst>
                    <a:ext uri="{9D8B030D-6E8A-4147-A177-3AD203B41FA5}">
                      <a16:colId xmlns:a16="http://schemas.microsoft.com/office/drawing/2014/main" val="4053675367"/>
                    </a:ext>
                  </a:extLst>
                </a:gridCol>
              </a:tblGrid>
              <a:tr h="491641"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u="none" strike="noStrike">
                          <a:effectLst/>
                        </a:rPr>
                        <a:t>Alue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u="none" strike="noStrike" dirty="0">
                          <a:effectLst/>
                        </a:rPr>
                        <a:t>Yhteen-</a:t>
                      </a:r>
                      <a:r>
                        <a:rPr lang="fi-FI" sz="1200" u="none" strike="noStrike" dirty="0" err="1">
                          <a:effectLst/>
                        </a:rPr>
                        <a:t>sä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 dirty="0">
                          <a:effectLst/>
                        </a:rPr>
                        <a:t>0-4</a:t>
                      </a:r>
                      <a:endParaRPr lang="fi-FI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5-9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10-14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15-19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20-24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25-29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30-34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35-39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40-44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45-49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50-54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55-59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60-64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65-69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70-74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300" u="none" strike="noStrike">
                          <a:effectLst/>
                        </a:rPr>
                        <a:t>75-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extLst>
                  <a:ext uri="{0D108BD9-81ED-4DB2-BD59-A6C34878D82A}">
                    <a16:rowId xmlns:a16="http://schemas.microsoft.com/office/drawing/2014/main" val="730371005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Enonkoski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231559777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Hirvensalmi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916010011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Juva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171852477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Kangasniemi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134488320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Mikkeli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389709526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Mäntyharju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197797574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dirty="0">
                          <a:effectLst/>
                        </a:rPr>
                        <a:t>Pertunmaa</a:t>
                      </a:r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636780007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Pieksämäki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123719258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Puumala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153997723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Rantasalmi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71654248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Savonlinna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2064159377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Sulkava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549050437"/>
                  </a:ext>
                </a:extLst>
              </a:tr>
              <a:tr h="446951">
                <a:tc>
                  <a:txBody>
                    <a:bodyPr/>
                    <a:lstStyle/>
                    <a:p>
                      <a:pPr algn="l" fontAlgn="ctr"/>
                      <a:r>
                        <a:rPr lang="fi-FI" sz="1300" b="1" u="none" strike="noStrike">
                          <a:effectLst/>
                        </a:rPr>
                        <a:t>Etelä-Savon maakunta</a:t>
                      </a:r>
                      <a:endParaRPr lang="fi-FI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720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</a:t>
                      </a:r>
                    </a:p>
                  </a:txBody>
                  <a:tcPr marL="0" marR="72000" marT="0" marB="0" anchor="ctr"/>
                </a:tc>
                <a:extLst>
                  <a:ext uri="{0D108BD9-81ED-4DB2-BD59-A6C34878D82A}">
                    <a16:rowId xmlns:a16="http://schemas.microsoft.com/office/drawing/2014/main" val="491396944"/>
                  </a:ext>
                </a:extLst>
              </a:tr>
              <a:tr h="245820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Mikkelin seutukunta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1500982641"/>
                  </a:ext>
                </a:extLst>
              </a:tr>
              <a:tr h="346383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Savonlinnan seutukunta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4234273764"/>
                  </a:ext>
                </a:extLst>
              </a:tr>
              <a:tr h="256994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Pieksämäen seutukunta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3" marR="7093" marT="70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</a:t>
                      </a:r>
                    </a:p>
                  </a:txBody>
                  <a:tcPr marL="0" marR="7200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</a:t>
                      </a:r>
                    </a:p>
                  </a:txBody>
                  <a:tcPr marL="0" marR="72000" marT="0" marB="0" anchor="b"/>
                </a:tc>
                <a:extLst>
                  <a:ext uri="{0D108BD9-81ED-4DB2-BD59-A6C34878D82A}">
                    <a16:rowId xmlns:a16="http://schemas.microsoft.com/office/drawing/2014/main" val="326110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56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404664"/>
            <a:ext cx="11377264" cy="504056"/>
          </a:xfrm>
          <a:noFill/>
          <a:ln/>
        </p:spPr>
        <p:txBody>
          <a:bodyPr/>
          <a:lstStyle/>
          <a:p>
            <a:r>
              <a:rPr lang="fi-FI" dirty="0"/>
              <a:t>Kokonaisnettomuutto ikäryhmittäin Enonkoskella ja Hirvensalmella 2022</a:t>
            </a:r>
            <a:endParaRPr lang="en-GB" sz="1800" b="0" dirty="0"/>
          </a:p>
        </p:txBody>
      </p:sp>
      <p:pic>
        <p:nvPicPr>
          <p:cNvPr id="2" name="Kuva 1" descr="Palkkikaavio kokonaisnettomuutosta ikäryhmittäin Enonkoskella vuonna 2022. Kokonaisnettomuutto oli Enonkoskella yhteensä +5. Viisivuotisikäryhmittäin katsottuna  muuttovoittoa tuli eniten 45-49-vuotiaiden ikäryhmässä, 5 hengen verran, ja tappiota tuli eniten 20-24- ja 30-34-vuotiaiden ikäryhmässä, 4 hengen verran molemmissa. ">
            <a:extLst>
              <a:ext uri="{FF2B5EF4-FFF2-40B4-BE49-F238E27FC236}">
                <a16:creationId xmlns:a16="http://schemas.microsoft.com/office/drawing/2014/main" id="{55FE2D37-7C42-7404-D40F-B97330CF4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53" y="1147571"/>
            <a:ext cx="4997683" cy="4838336"/>
          </a:xfrm>
          <a:prstGeom prst="rect">
            <a:avLst/>
          </a:prstGeom>
        </p:spPr>
      </p:pic>
      <p:pic>
        <p:nvPicPr>
          <p:cNvPr id="3" name="Kuva 2" descr="Palkkikaavio kokonaisnettomuutosta ikäryhmittäin Hirvensalmella vuonna 2022. Kokonaisnettomuutto oli Hirvensalmella yhteensä -4. Viisivuotisikäryhmittäin katsottuna eniten muuttotappiota tuli ikäryhmissä 15-19-vuotiaat ja 20-24-vuotiaat. &#10;Kokonaisnettomuutossa voittoa tuli eniten ikäryhmissä 55-59-vuotiaat ja 50-54-vuotiaat. ">
            <a:extLst>
              <a:ext uri="{FF2B5EF4-FFF2-40B4-BE49-F238E27FC236}">
                <a16:creationId xmlns:a16="http://schemas.microsoft.com/office/drawing/2014/main" id="{190BA046-F9AC-4CC1-9397-80F5AC466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920" y="1124744"/>
            <a:ext cx="5011650" cy="4838336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D9303B6A-8D6D-4126-8E71-3212AAC2F589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98140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4DCDBC3B-5BBA-4C27-9DE2-535685653434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623392" y="476672"/>
            <a:ext cx="11377264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Kokonaisnettomuutto ikäryhmittäin Juvalla ja Kangasniemellä 2022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Kuva 1" descr="Palkkikaavio kokonaisnettomuutosta ikäryhmittäin Juvalla vuonna 2022. Kokonaisnettomuutto oli Juvalla yhteensä -2. Viisivuotisikäryhmittäin katsottuna muuttovoittoa tuli eniten 55-69-vuotiaiden sekä 30-34-vuotiaiden ikäryhmissä. Muuttotappiota tuli eniten ikäryhmässä 15-19-vuotiaat ja 20-24-vuotiaat. ">
            <a:extLst>
              <a:ext uri="{FF2B5EF4-FFF2-40B4-BE49-F238E27FC236}">
                <a16:creationId xmlns:a16="http://schemas.microsoft.com/office/drawing/2014/main" id="{B21A8948-5E8C-8D55-9205-7A0E3DB05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1264867"/>
            <a:ext cx="4845362" cy="4650992"/>
          </a:xfrm>
          <a:prstGeom prst="rect">
            <a:avLst/>
          </a:prstGeom>
        </p:spPr>
      </p:pic>
      <p:pic>
        <p:nvPicPr>
          <p:cNvPr id="3" name="Kuva 2" descr="Palkkikaavio kokonaisnettomuutosta ikäryhmittäin Kangasniemellä vuonna 2022. Kokonaisnettomuutto oli Kangasniemellä yhteensä +2. Viisivuotisikäryhmittäin katsottuna eniten muuttotappiota tuli ikäryhmässä 15-19-vuotiaat, 16 henkilön verran sekä ikäryhmässä 20-24-vuotiaat, 14 hengen verran. Muuttovoittoa tuli eniten yli 30-34-vuotiaitten ikäryhmissä, 9 henkilön verran sekä 55-59 ja 60-64-vuotiaiden ikäryhmissä, 8 henkilön verran molemmissa.">
            <a:extLst>
              <a:ext uri="{FF2B5EF4-FFF2-40B4-BE49-F238E27FC236}">
                <a16:creationId xmlns:a16="http://schemas.microsoft.com/office/drawing/2014/main" id="{C5B18D03-5B00-4C86-E14F-6A1A17B1C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920" y="1264651"/>
            <a:ext cx="4845362" cy="4664096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A92E3309-0F50-4863-AD8B-A6E32E2C5AD9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93857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4DCDBC3B-5BBA-4C27-9DE2-535685653434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623392" y="404664"/>
            <a:ext cx="11377264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Kokonaisnettomuutto ikäryhmittäin Mikkelissä ja Mäntyharjulla 2022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Kuva 1" descr="Palkkikaavio kokonaisnettomuutosta ikäryhmittäin Mikkelissä vuonna 2022. Kokonaisnettomuutto oli Mikkelissä yhteensä +210. Viisivuotisikäryhmittäin katsottuna muuttotappiota tuli vain ikäryhmissä 20-24-vuotiaat (-105) ja 25-29-vuotiaat (-18). Muuttovoittoa tuli eniten ikäryhmässä 30-34-vuotiaat (+62) sekä 15-19-vuotiaat (+49).">
            <a:extLst>
              <a:ext uri="{FF2B5EF4-FFF2-40B4-BE49-F238E27FC236}">
                <a16:creationId xmlns:a16="http://schemas.microsoft.com/office/drawing/2014/main" id="{25D3166A-B7C3-94E5-1408-B6BD80B0A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285890"/>
            <a:ext cx="5047806" cy="4552524"/>
          </a:xfrm>
          <a:prstGeom prst="rect">
            <a:avLst/>
          </a:prstGeom>
        </p:spPr>
      </p:pic>
      <p:pic>
        <p:nvPicPr>
          <p:cNvPr id="3" name="Kuva 2" descr="Palkkikaavio kokonaisnettomuutosta ikäryhmittäin Mäntyharjulla vuonna 2022. Kokonaisnettomuutto oli Mäntyharjulla yhteensä +13. Viisivuotisikäryhmittäin katsottuna eniten muuttovoittoa tuli ikäryhmissä 35-39-vuotiaat, 45-49-vuotiaat ja 30-34-vuotiaat. Muuttotappiota tuli eniten ikäryhmissä 25-29-vuotiaat, 20-24-vuotiaat ja 15-19-vuotiaat.">
            <a:extLst>
              <a:ext uri="{FF2B5EF4-FFF2-40B4-BE49-F238E27FC236}">
                <a16:creationId xmlns:a16="http://schemas.microsoft.com/office/drawing/2014/main" id="{B2C8CBEA-A9F3-10D0-75B0-86244DAF5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928" y="1262395"/>
            <a:ext cx="4896544" cy="4576019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A92E3309-0F50-4863-AD8B-A6E32E2C5AD9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13700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4DCDBC3B-5BBA-4C27-9DE2-535685653434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623392" y="404664"/>
            <a:ext cx="11377264" cy="3867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Kokonaisnettomuutto ikäryhmittäin Pertunmaalla ja Pieksämäellä 2022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Kuva 2" descr="Palkkikaavio kokonaisnettomuutosta ikäryhmittäin Pertunmaalla vuonna 2022. Kokonaisnettomuutto oli Pertunmaalla yhteensä -8. Viisivuotisikäryhmittäin katsottuna eniten muuttotappiota tuli ikäryhmässä 15-19-vuotiaat, 17 henkilön verran. Muuttovoittoa tuli eniten ikäryhmissä 65-69-vuotiaat (+6) ja 70-74-vuotiaat (+5).">
            <a:extLst>
              <a:ext uri="{FF2B5EF4-FFF2-40B4-BE49-F238E27FC236}">
                <a16:creationId xmlns:a16="http://schemas.microsoft.com/office/drawing/2014/main" id="{AA0AEDF3-1095-AA29-CE01-5A04B824E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124744"/>
            <a:ext cx="4738871" cy="4581819"/>
          </a:xfrm>
          <a:prstGeom prst="rect">
            <a:avLst/>
          </a:prstGeom>
        </p:spPr>
      </p:pic>
      <p:pic>
        <p:nvPicPr>
          <p:cNvPr id="2" name="Kuva 1" descr="Palkkikaavio kokonaisnettomuutosta ikäryhmittäin Pieksämäellä vuonna 2022. Kokonaisnettomuutto oli Pieksämäellä yhteensä +59. Viisivuotisikäryhmittäin katsottuna eniten muuttotappiota tuli ikäryhmissä 20-24-vuotiaat, 38 henkilön verran. Muuttovoittoa tuli eniten ikäryhmässä 45-49-vuotiaat, 23 henkilön verran.">
            <a:extLst>
              <a:ext uri="{FF2B5EF4-FFF2-40B4-BE49-F238E27FC236}">
                <a16:creationId xmlns:a16="http://schemas.microsoft.com/office/drawing/2014/main" id="{EFFBE731-8CF4-1BD3-EE90-CAF23967B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2035" y="1151437"/>
            <a:ext cx="4738870" cy="4568652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A92E3309-0F50-4863-AD8B-A6E32E2C5AD9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11242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4DCDBC3B-5BBA-4C27-9DE2-535685653434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623392" y="404664"/>
            <a:ext cx="11377264" cy="43204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Kokonaisnettomuutto ikäryhmittäin Puumalassa ja Rantasalmella 2022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Kuva 1" descr="Palkkikaavio kokonaisnettomuutosta ikäryhmittäin Puumalassa vuonna 2022. Kokonaisnettomuutto oli Puumalassa yhteensä +11. Viisivuotisikäryhmittäin katsottuna muuttovoittoa tuli lähes kaikissa yli 30-vuotiaiden ikäryhmissä, eniten 35-39-vuotiaiden ikäryhmässä. Eniten muuttotappiota tuli ikäryhmässä 20-24-vuotiaat, 6 henkilön verran.">
            <a:extLst>
              <a:ext uri="{FF2B5EF4-FFF2-40B4-BE49-F238E27FC236}">
                <a16:creationId xmlns:a16="http://schemas.microsoft.com/office/drawing/2014/main" id="{3A3B8204-2A7F-5A60-18AA-5177BE7F1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33" y="1178160"/>
            <a:ext cx="4969195" cy="4555096"/>
          </a:xfrm>
          <a:prstGeom prst="rect">
            <a:avLst/>
          </a:prstGeom>
        </p:spPr>
      </p:pic>
      <p:pic>
        <p:nvPicPr>
          <p:cNvPr id="3" name="Kuva 2" descr="Palkkikaavio kokonaisnettomuutosta ikäryhmittäin Rantasalmella vuonna 2022. Kokonaisnettomuutto oli Rantasalmella yhteensä +36. Viisivuotisikäryhmittäin katsottuna muuttotappiota tuli ikäryhmissä 15-19-vuotiaat, 21 henkilön verran, 55-59-vuotiaat, 3 henkilön verran, ja yli 75-vuotiaat, 2 henkilön verran. Muuttovoittoa tuli eniten ikäryhmissä 35-39-vuotiaat (+18), 25-29-vuotiaat (+10) ja 30-34-vuotiaat (+9).">
            <a:extLst>
              <a:ext uri="{FF2B5EF4-FFF2-40B4-BE49-F238E27FC236}">
                <a16:creationId xmlns:a16="http://schemas.microsoft.com/office/drawing/2014/main" id="{22DF3A34-7FB0-B7E0-CEFB-FDA7E4A77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912" y="1196752"/>
            <a:ext cx="4969195" cy="4536504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A92E3309-0F50-4863-AD8B-A6E32E2C5AD9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310456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4DCDBC3B-5BBA-4C27-9DE2-535685653434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623392" y="404664"/>
            <a:ext cx="11377264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Kokonaisnettomuutto ikäryhmittäin Savonlinnassa ja Sulkavalla 2022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A92E3309-0F50-4863-AD8B-A6E32E2C5AD9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44927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Kokonaisnettomuutto sisältää sekä maan sisäisen muuton että siirtolaisuuden.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 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 kokonaisnettomuutosta ikäryhmittäin Savonlinnassa vuonna 2022. Kokonaisnettomuutto oli Savonlinnassa yhteensä +13. Viisivuotisikäryhmittäin katsottuna muuttovoittoa tuli lähes kaikissa yli 25-vuotiaiden ikäryhmissä, eniten ikäryhmässä 55-59-vuotiaat, 33 henkilön verran. Muuttotappiota tuli eniten ikäryhmässä 20-24-vuotiaat, 113 henkilön verran.">
            <a:extLst>
              <a:ext uri="{FF2B5EF4-FFF2-40B4-BE49-F238E27FC236}">
                <a16:creationId xmlns:a16="http://schemas.microsoft.com/office/drawing/2014/main" id="{18F4287F-5D31-5A51-B76C-AC0187903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12" y="1144131"/>
            <a:ext cx="4759308" cy="4576258"/>
          </a:xfrm>
          <a:prstGeom prst="rect">
            <a:avLst/>
          </a:prstGeom>
        </p:spPr>
      </p:pic>
      <p:pic>
        <p:nvPicPr>
          <p:cNvPr id="3" name="Kuva 2" descr="Palkkikaavio kokonaisnettomuutosta ikäryhmittäin Sulkavalla vuonna 2022. Kokonaisnettomuutto oli  Sulkavalla yhteensä -9. Viisivuotisikäryhmittäin katsottuna muuttotappiota tuli ikäryhmissä 15-34 sekä 45-49-vuotiaat, eniten ikäryhmässä 20-24-vuotiaat (-12). Muuttovoittoa tuli alle15 vuotiaiden ikäryhmässä, 40-44-vuotiaiden sekä 55-74-vuotiaiden ikäryhmissä.">
            <a:extLst>
              <a:ext uri="{FF2B5EF4-FFF2-40B4-BE49-F238E27FC236}">
                <a16:creationId xmlns:a16="http://schemas.microsoft.com/office/drawing/2014/main" id="{040D6E21-AE36-5791-C4E1-821B41F3D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5920" y="1165984"/>
            <a:ext cx="4711361" cy="453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059658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741</TotalTime>
  <Words>650</Words>
  <Application>Microsoft Office PowerPoint</Application>
  <PresentationFormat>Laajakuva</PresentationFormat>
  <Paragraphs>327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ESAVO</vt:lpstr>
      <vt:lpstr>Kokonaisnettomuutto ikäryhmittäin, kunnittain ja seutukunnittain  Etelä-Savossa 2022</vt:lpstr>
      <vt:lpstr>Kokonaisnettomuutto ikäryhmittäin Enonkoskella ja Hirvensalmella 2022</vt:lpstr>
      <vt:lpstr>Kokonaisnettomuutto ikäryhmittäin Juvalla ja Kangasniemellä 2022</vt:lpstr>
      <vt:lpstr>Kokonaisnettomuutto ikäryhmittäin Mikkelissä ja Mäntyharjulla 2022</vt:lpstr>
      <vt:lpstr>Kokonaisnettomuutto ikäryhmittäin Pertunmaalla ja Pieksämäellä 2022</vt:lpstr>
      <vt:lpstr>Kokonaisnettomuutto ikäryhmittäin Puumalassa ja Rantasalmella 2022</vt:lpstr>
      <vt:lpstr>Kokonaisnettomuutto ikäryhmittäin Savonlinnassa ja Sulkavalla 2022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Kokonaisnettomuutto ikäryhmittäin, kunnittain ja seutukunnittain  Etelä-Savossa 2020, 1.1.2021 aluejako</dc:title>
  <dc:creator>Jaana Kokkonen</dc:creator>
  <cp:lastModifiedBy>Jaana Kokkonen</cp:lastModifiedBy>
  <cp:revision>48</cp:revision>
  <dcterms:created xsi:type="dcterms:W3CDTF">2020-02-25T14:36:39Z</dcterms:created>
  <dcterms:modified xsi:type="dcterms:W3CDTF">2023-06-12T07:37:51Z</dcterms:modified>
</cp:coreProperties>
</file>