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9"/>
  </p:notesMasterIdLst>
  <p:sldIdLst>
    <p:sldId id="788" r:id="rId2"/>
    <p:sldId id="336" r:id="rId3"/>
    <p:sldId id="781" r:id="rId4"/>
    <p:sldId id="782" r:id="rId5"/>
    <p:sldId id="783" r:id="rId6"/>
    <p:sldId id="784" r:id="rId7"/>
    <p:sldId id="78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34B099-FE81-463B-A6CB-4778047ED78A}" v="3" dt="2023-06-12T07:37:37.8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85" autoAdjust="0"/>
    <p:restoredTop sz="95220" autoAdjust="0"/>
  </p:normalViewPr>
  <p:slideViewPr>
    <p:cSldViewPr showGuides="1">
      <p:cViewPr varScale="1">
        <p:scale>
          <a:sx n="68" d="100"/>
          <a:sy n="68" d="100"/>
        </p:scale>
        <p:origin x="91" y="21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ana Kokkonen" userId="fd0ea1af-346e-4258-bc54-cec630bd1122" providerId="ADAL" clId="{0134B099-FE81-463B-A6CB-4778047ED78A}"/>
    <pc:docChg chg="addSld delSld modSld">
      <pc:chgData name="Jaana Kokkonen" userId="fd0ea1af-346e-4258-bc54-cec630bd1122" providerId="ADAL" clId="{0134B099-FE81-463B-A6CB-4778047ED78A}" dt="2023-06-12T07:37:43.007" v="4" actId="47"/>
      <pc:docMkLst>
        <pc:docMk/>
      </pc:docMkLst>
      <pc:sldChg chg="add del">
        <pc:chgData name="Jaana Kokkonen" userId="fd0ea1af-346e-4258-bc54-cec630bd1122" providerId="ADAL" clId="{0134B099-FE81-463B-A6CB-4778047ED78A}" dt="2023-06-12T07:37:37.884" v="3"/>
        <pc:sldMkLst>
          <pc:docMk/>
          <pc:sldMk cId="2981409132" sldId="336"/>
        </pc:sldMkLst>
      </pc:sldChg>
      <pc:sldChg chg="add del">
        <pc:chgData name="Jaana Kokkonen" userId="fd0ea1af-346e-4258-bc54-cec630bd1122" providerId="ADAL" clId="{0134B099-FE81-463B-A6CB-4778047ED78A}" dt="2023-06-12T07:37:37.884" v="3"/>
        <pc:sldMkLst>
          <pc:docMk/>
          <pc:sldMk cId="2938574618" sldId="781"/>
        </pc:sldMkLst>
      </pc:sldChg>
      <pc:sldChg chg="add del">
        <pc:chgData name="Jaana Kokkonen" userId="fd0ea1af-346e-4258-bc54-cec630bd1122" providerId="ADAL" clId="{0134B099-FE81-463B-A6CB-4778047ED78A}" dt="2023-06-12T07:37:37.884" v="3"/>
        <pc:sldMkLst>
          <pc:docMk/>
          <pc:sldMk cId="3137004876" sldId="782"/>
        </pc:sldMkLst>
      </pc:sldChg>
      <pc:sldChg chg="add del">
        <pc:chgData name="Jaana Kokkonen" userId="fd0ea1af-346e-4258-bc54-cec630bd1122" providerId="ADAL" clId="{0134B099-FE81-463B-A6CB-4778047ED78A}" dt="2023-06-12T07:37:37.884" v="3"/>
        <pc:sldMkLst>
          <pc:docMk/>
          <pc:sldMk cId="4112426959" sldId="783"/>
        </pc:sldMkLst>
      </pc:sldChg>
      <pc:sldChg chg="add del">
        <pc:chgData name="Jaana Kokkonen" userId="fd0ea1af-346e-4258-bc54-cec630bd1122" providerId="ADAL" clId="{0134B099-FE81-463B-A6CB-4778047ED78A}" dt="2023-06-12T07:37:37.884" v="3"/>
        <pc:sldMkLst>
          <pc:docMk/>
          <pc:sldMk cId="3310456118" sldId="784"/>
        </pc:sldMkLst>
      </pc:sldChg>
      <pc:sldChg chg="add del">
        <pc:chgData name="Jaana Kokkonen" userId="fd0ea1af-346e-4258-bc54-cec630bd1122" providerId="ADAL" clId="{0134B099-FE81-463B-A6CB-4778047ED78A}" dt="2023-06-12T07:37:37.884" v="3"/>
        <pc:sldMkLst>
          <pc:docMk/>
          <pc:sldMk cId="3566059658" sldId="785"/>
        </pc:sldMkLst>
      </pc:sldChg>
      <pc:sldChg chg="del">
        <pc:chgData name="Jaana Kokkonen" userId="fd0ea1af-346e-4258-bc54-cec630bd1122" providerId="ADAL" clId="{0134B099-FE81-463B-A6CB-4778047ED78A}" dt="2023-06-12T07:37:43.007" v="4" actId="47"/>
        <pc:sldMkLst>
          <pc:docMk/>
          <pc:sldMk cId="4058762450" sldId="787"/>
        </pc:sldMkLst>
      </pc:sldChg>
      <pc:sldChg chg="add">
        <pc:chgData name="Jaana Kokkonen" userId="fd0ea1af-346e-4258-bc54-cec630bd1122" providerId="ADAL" clId="{0134B099-FE81-463B-A6CB-4778047ED78A}" dt="2023-06-12T07:37:37.884" v="3"/>
        <pc:sldMkLst>
          <pc:docMk/>
          <pc:sldMk cId="931568923" sldId="788"/>
        </pc:sldMkLst>
      </pc:sldChg>
      <pc:sldChg chg="add del">
        <pc:chgData name="Jaana Kokkonen" userId="fd0ea1af-346e-4258-bc54-cec630bd1122" providerId="ADAL" clId="{0134B099-FE81-463B-A6CB-4778047ED78A}" dt="2023-06-12T07:37:37.703" v="2"/>
        <pc:sldMkLst>
          <pc:docMk/>
          <pc:sldMk cId="1633683261" sldId="78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3B138-173C-46F0-B529-FC07560AB81E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9C122-1841-446F-A209-09DB18BC1F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29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00" y="4740322"/>
            <a:ext cx="622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111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52" name="Otsikko 1">
            <a:extLst>
              <a:ext uri="{FF2B5EF4-FFF2-40B4-BE49-F238E27FC236}">
                <a16:creationId xmlns:a16="http://schemas.microsoft.com/office/drawing/2014/main" id="{0FF9F245-1E1A-448D-91E2-6190B0BF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14" y="5684258"/>
            <a:ext cx="5736185" cy="900000"/>
          </a:xfrm>
        </p:spPr>
        <p:txBody>
          <a:bodyPr anchor="b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1975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649" y="3734807"/>
            <a:ext cx="4823939" cy="1807156"/>
          </a:xfrm>
        </p:spPr>
        <p:txBody>
          <a:bodyPr anchor="t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3B1DCAA7-5504-4BFF-84F4-D86AF053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36" y="985012"/>
            <a:ext cx="188574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96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4098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3130915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2" name="Kuvan paikkamerkki 6">
            <a:extLst>
              <a:ext uri="{FF2B5EF4-FFF2-40B4-BE49-F238E27FC236}">
                <a16:creationId xmlns:a16="http://schemas.microsoft.com/office/drawing/2014/main" id="{D6A75CB5-A60D-4F27-912C-E9E35A752B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6977" y="369000"/>
            <a:ext cx="7960373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895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238" y="1880050"/>
            <a:ext cx="4478762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237" y="2891099"/>
            <a:ext cx="4478337" cy="2441249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237" y="5436474"/>
            <a:ext cx="4478761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Väliotsikko</a:t>
            </a:r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3238" y="5781700"/>
            <a:ext cx="4478524" cy="71117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8286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6523401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396" y="1089000"/>
            <a:ext cx="2818603" cy="169105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238" y="2891099"/>
            <a:ext cx="2818336" cy="3601776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129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C23E018D-28CE-43C5-B8B0-378E81807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622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102" name="Kuva 101">
            <a:extLst>
              <a:ext uri="{FF2B5EF4-FFF2-40B4-BE49-F238E27FC236}">
                <a16:creationId xmlns:a16="http://schemas.microsoft.com/office/drawing/2014/main" id="{AD593AE4-F009-4670-A00D-FE70E255B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131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9172793D-AC5E-4116-A505-F56C8A4B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81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2" name="Kuva 51">
            <a:extLst>
              <a:ext uri="{FF2B5EF4-FFF2-40B4-BE49-F238E27FC236}">
                <a16:creationId xmlns:a16="http://schemas.microsoft.com/office/drawing/2014/main" id="{9F32C795-722B-443A-9BDF-1FCD2E9D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8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17326-2570-491B-8862-26E0B2C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C4BAA-863D-4C2B-A49E-6787B479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586A4B-B0D1-45E1-8161-745750A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F02EBB-2840-4B98-91F4-0BA5D03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D015DB-8E17-4D1B-B989-6CC39D5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474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D71F7-7B46-4998-9D4A-96B1357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0AFE91-F0AE-4F4E-8AB4-2FFCE4A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A9EF4D-E262-4CAF-9228-D048DEA1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961130-5A16-4348-8FFD-870010F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3519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539355-C800-4593-86D9-17ADB802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E3A70F-7960-4ADF-AB46-B19FD9A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95B99D-6028-4A07-8A8A-A0DE45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753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7B7AEA-F2C3-4333-9E07-08F782C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6955E6-AF27-45E9-8CE1-AE512FCF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BDAAF6-7DEF-4073-A13E-8D0D836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576A1BE5-DCEF-4406-83F6-CB52BA0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2CA24E3-3C18-43E5-BD83-88F3B524B38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64000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CDE0A28-B3C8-457F-8588-D72F44D5F49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13389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103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383615"/>
            <a:ext cx="829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740322"/>
            <a:ext cx="829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05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3813" y="2559050"/>
            <a:ext cx="6227762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999" y="4110549"/>
            <a:ext cx="622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4000" y="4455775"/>
            <a:ext cx="6227762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523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000" y="2559050"/>
            <a:ext cx="8298000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110549"/>
            <a:ext cx="829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" y="4455775"/>
            <a:ext cx="8298000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762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2587625"/>
            <a:ext cx="6221412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978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4000" y="2587625"/>
            <a:ext cx="8298000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03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o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Kuva 5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141F0D0-0FEA-4058-9143-828F165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62" y="1269000"/>
            <a:ext cx="3672000" cy="48444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1422" y="2036763"/>
            <a:ext cx="3904578" cy="3130550"/>
          </a:xfrm>
        </p:spPr>
        <p:txBody>
          <a:bodyPr anchor="ctr"/>
          <a:lstStyle>
            <a:lvl1pPr algn="l">
              <a:lnSpc>
                <a:spcPts val="4800"/>
              </a:lnSpc>
              <a:defRPr sz="54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543" y="2536825"/>
            <a:ext cx="4194000" cy="2630488"/>
          </a:xfrm>
        </p:spPr>
        <p:txBody>
          <a:bodyPr>
            <a:normAutofit/>
          </a:bodyPr>
          <a:lstStyle>
            <a:lvl1pPr marL="0" indent="0">
              <a:spcAft>
                <a:spcPts val="1600"/>
              </a:spcAft>
              <a:buNone/>
              <a:defRPr sz="1600" b="0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95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2EF62F-D49B-4A44-92B5-38DF0E4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000" y="1548000"/>
            <a:ext cx="8298000" cy="900000"/>
          </a:xfrm>
          <a:prstGeom prst="rect">
            <a:avLst/>
          </a:prstGeo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489960-CB8D-4F48-B4C6-33518F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000" y="2592000"/>
            <a:ext cx="8298000" cy="288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E7348C-6486-4251-801A-85B0E848D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0" y="6597000"/>
            <a:ext cx="14040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DB72-9EDA-48DC-98AB-E1016A1D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4000" y="6597000"/>
            <a:ext cx="41148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A9A56-7B18-44D6-99B0-B87596D5F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7032" y="260412"/>
            <a:ext cx="80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noFill/>
              </a:defRPr>
            </a:lvl1pPr>
          </a:lstStyle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60" name="Kuva 59">
            <a:extLst>
              <a:ext uri="{FF2B5EF4-FFF2-40B4-BE49-F238E27FC236}">
                <a16:creationId xmlns:a16="http://schemas.microsoft.com/office/drawing/2014/main" id="{37A535CD-8113-4A51-8B3F-7B541E72EAD4}"/>
              </a:ext>
            </a:extLst>
          </p:cNvPr>
          <p:cNvPicPr>
            <a:picLocks noChangeAspect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10" y="5532240"/>
            <a:ext cx="1778164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62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34" r:id="rId18"/>
    <p:sldLayoutId id="2147483735" r:id="rId19"/>
    <p:sldLayoutId id="2147483736" r:id="rId20"/>
    <p:sldLayoutId id="2147483737" r:id="rId2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26">
          <p15:clr>
            <a:srgbClr val="F26B43"/>
          </p15:clr>
        </p15:guide>
        <p15:guide id="4" orient="horz" pos="232">
          <p15:clr>
            <a:srgbClr val="F26B43"/>
          </p15:clr>
        </p15:guide>
        <p15:guide id="5" orient="horz" pos="4090">
          <p15:clr>
            <a:srgbClr val="F26B43"/>
          </p15:clr>
        </p15:guide>
        <p15:guide id="6" pos="7444">
          <p15:clr>
            <a:srgbClr val="F26B43"/>
          </p15:clr>
        </p15:guide>
        <p15:guide id="7" orient="horz" pos="1283">
          <p15:clr>
            <a:srgbClr val="F26B43"/>
          </p15:clr>
        </p15:guide>
        <p15:guide id="8" orient="horz" pos="3255">
          <p15:clr>
            <a:srgbClr val="F26B43"/>
          </p15:clr>
        </p15:guide>
        <p15:guide id="9" orient="horz" pos="3491">
          <p15:clr>
            <a:srgbClr val="F26B43"/>
          </p15:clr>
        </p15:guide>
        <p15:guide id="10" pos="1100">
          <p15:clr>
            <a:srgbClr val="F26B43"/>
          </p15:clr>
        </p15:guide>
        <p15:guide id="11" pos="1327">
          <p15:clr>
            <a:srgbClr val="F26B43"/>
          </p15:clr>
        </p15:guide>
        <p15:guide id="12" pos="2199">
          <p15:clr>
            <a:srgbClr val="F26B43"/>
          </p15:clr>
        </p15:guide>
        <p15:guide id="13" pos="2426">
          <p15:clr>
            <a:srgbClr val="F26B43"/>
          </p15:clr>
        </p15:guide>
        <p15:guide id="14" pos="3273">
          <p15:clr>
            <a:srgbClr val="F26B43"/>
          </p15:clr>
        </p15:guide>
        <p15:guide id="15" pos="3517">
          <p15:clr>
            <a:srgbClr val="F26B43"/>
          </p15:clr>
        </p15:guide>
        <p15:guide id="16" pos="6334">
          <p15:clr>
            <a:srgbClr val="F26B43"/>
          </p15:clr>
        </p15:guide>
        <p15:guide id="17" pos="656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95400" y="476672"/>
            <a:ext cx="10729192" cy="792088"/>
          </a:xfrm>
          <a:noFill/>
          <a:ln/>
        </p:spPr>
        <p:txBody>
          <a:bodyPr/>
          <a:lstStyle/>
          <a:p>
            <a:r>
              <a:rPr lang="fi-FI" dirty="0"/>
              <a:t>Kokonaisnettomuutto ikäryhmittäin, kunnittain ja seutukunnittain  Etelä-Savossa 2022</a:t>
            </a:r>
            <a:endParaRPr lang="en-GB" sz="1800" b="0" dirty="0"/>
          </a:p>
        </p:txBody>
      </p:sp>
      <p:sp>
        <p:nvSpPr>
          <p:cNvPr id="6" name="Title 11">
            <a:extLst>
              <a:ext uri="{FF2B5EF4-FFF2-40B4-BE49-F238E27FC236}">
                <a16:creationId xmlns:a16="http://schemas.microsoft.com/office/drawing/2014/main" id="{7CEC21C3-E471-4E6D-80DF-81A9C50EFFAA}"/>
              </a:ext>
            </a:extLst>
          </p:cNvPr>
          <p:cNvSpPr txBox="1">
            <a:spLocks/>
          </p:cNvSpPr>
          <p:nvPr/>
        </p:nvSpPr>
        <p:spPr bwMode="auto">
          <a:xfrm>
            <a:off x="623392" y="6309320"/>
            <a:ext cx="1144927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Kokonaisnettomuutto sisältää sekä maan sisäisen muuton että siirtolaisuuden.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Muuttoliike , 1.1.2023 aluejako 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9.6.2023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0DB07E43-0CB0-1B5F-7B1F-310E5BF7ABEA}"/>
              </a:ext>
            </a:extLst>
          </p:cNvPr>
          <p:cNvGraphicFramePr>
            <a:graphicFrameLocks noGrp="1"/>
          </p:cNvGraphicFramePr>
          <p:nvPr/>
        </p:nvGraphicFramePr>
        <p:xfrm>
          <a:off x="695400" y="1412776"/>
          <a:ext cx="9577061" cy="4737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146996389"/>
                    </a:ext>
                  </a:extLst>
                </a:gridCol>
                <a:gridCol w="612125">
                  <a:extLst>
                    <a:ext uri="{9D8B030D-6E8A-4147-A177-3AD203B41FA5}">
                      <a16:colId xmlns:a16="http://schemas.microsoft.com/office/drawing/2014/main" val="2140559173"/>
                    </a:ext>
                  </a:extLst>
                </a:gridCol>
                <a:gridCol w="447796">
                  <a:extLst>
                    <a:ext uri="{9D8B030D-6E8A-4147-A177-3AD203B41FA5}">
                      <a16:colId xmlns:a16="http://schemas.microsoft.com/office/drawing/2014/main" val="2822701385"/>
                    </a:ext>
                  </a:extLst>
                </a:gridCol>
                <a:gridCol w="447796">
                  <a:extLst>
                    <a:ext uri="{9D8B030D-6E8A-4147-A177-3AD203B41FA5}">
                      <a16:colId xmlns:a16="http://schemas.microsoft.com/office/drawing/2014/main" val="2612783022"/>
                    </a:ext>
                  </a:extLst>
                </a:gridCol>
                <a:gridCol w="447796">
                  <a:extLst>
                    <a:ext uri="{9D8B030D-6E8A-4147-A177-3AD203B41FA5}">
                      <a16:colId xmlns:a16="http://schemas.microsoft.com/office/drawing/2014/main" val="3960228125"/>
                    </a:ext>
                  </a:extLst>
                </a:gridCol>
                <a:gridCol w="447796">
                  <a:extLst>
                    <a:ext uri="{9D8B030D-6E8A-4147-A177-3AD203B41FA5}">
                      <a16:colId xmlns:a16="http://schemas.microsoft.com/office/drawing/2014/main" val="464766664"/>
                    </a:ext>
                  </a:extLst>
                </a:gridCol>
                <a:gridCol w="447796">
                  <a:extLst>
                    <a:ext uri="{9D8B030D-6E8A-4147-A177-3AD203B41FA5}">
                      <a16:colId xmlns:a16="http://schemas.microsoft.com/office/drawing/2014/main" val="2818544033"/>
                    </a:ext>
                  </a:extLst>
                </a:gridCol>
                <a:gridCol w="447796">
                  <a:extLst>
                    <a:ext uri="{9D8B030D-6E8A-4147-A177-3AD203B41FA5}">
                      <a16:colId xmlns:a16="http://schemas.microsoft.com/office/drawing/2014/main" val="1595673522"/>
                    </a:ext>
                  </a:extLst>
                </a:gridCol>
                <a:gridCol w="447796">
                  <a:extLst>
                    <a:ext uri="{9D8B030D-6E8A-4147-A177-3AD203B41FA5}">
                      <a16:colId xmlns:a16="http://schemas.microsoft.com/office/drawing/2014/main" val="496841134"/>
                    </a:ext>
                  </a:extLst>
                </a:gridCol>
                <a:gridCol w="447796">
                  <a:extLst>
                    <a:ext uri="{9D8B030D-6E8A-4147-A177-3AD203B41FA5}">
                      <a16:colId xmlns:a16="http://schemas.microsoft.com/office/drawing/2014/main" val="2279818647"/>
                    </a:ext>
                  </a:extLst>
                </a:gridCol>
                <a:gridCol w="447796">
                  <a:extLst>
                    <a:ext uri="{9D8B030D-6E8A-4147-A177-3AD203B41FA5}">
                      <a16:colId xmlns:a16="http://schemas.microsoft.com/office/drawing/2014/main" val="4068539797"/>
                    </a:ext>
                  </a:extLst>
                </a:gridCol>
                <a:gridCol w="447796">
                  <a:extLst>
                    <a:ext uri="{9D8B030D-6E8A-4147-A177-3AD203B41FA5}">
                      <a16:colId xmlns:a16="http://schemas.microsoft.com/office/drawing/2014/main" val="808793097"/>
                    </a:ext>
                  </a:extLst>
                </a:gridCol>
                <a:gridCol w="447796">
                  <a:extLst>
                    <a:ext uri="{9D8B030D-6E8A-4147-A177-3AD203B41FA5}">
                      <a16:colId xmlns:a16="http://schemas.microsoft.com/office/drawing/2014/main" val="1553166258"/>
                    </a:ext>
                  </a:extLst>
                </a:gridCol>
                <a:gridCol w="447796">
                  <a:extLst>
                    <a:ext uri="{9D8B030D-6E8A-4147-A177-3AD203B41FA5}">
                      <a16:colId xmlns:a16="http://schemas.microsoft.com/office/drawing/2014/main" val="1005284139"/>
                    </a:ext>
                  </a:extLst>
                </a:gridCol>
                <a:gridCol w="447796">
                  <a:extLst>
                    <a:ext uri="{9D8B030D-6E8A-4147-A177-3AD203B41FA5}">
                      <a16:colId xmlns:a16="http://schemas.microsoft.com/office/drawing/2014/main" val="4259024966"/>
                    </a:ext>
                  </a:extLst>
                </a:gridCol>
                <a:gridCol w="447796">
                  <a:extLst>
                    <a:ext uri="{9D8B030D-6E8A-4147-A177-3AD203B41FA5}">
                      <a16:colId xmlns:a16="http://schemas.microsoft.com/office/drawing/2014/main" val="1684977753"/>
                    </a:ext>
                  </a:extLst>
                </a:gridCol>
                <a:gridCol w="447796">
                  <a:extLst>
                    <a:ext uri="{9D8B030D-6E8A-4147-A177-3AD203B41FA5}">
                      <a16:colId xmlns:a16="http://schemas.microsoft.com/office/drawing/2014/main" val="2503910368"/>
                    </a:ext>
                  </a:extLst>
                </a:gridCol>
                <a:gridCol w="447796">
                  <a:extLst>
                    <a:ext uri="{9D8B030D-6E8A-4147-A177-3AD203B41FA5}">
                      <a16:colId xmlns:a16="http://schemas.microsoft.com/office/drawing/2014/main" val="4053675367"/>
                    </a:ext>
                  </a:extLst>
                </a:gridCol>
              </a:tblGrid>
              <a:tr h="491641">
                <a:tc>
                  <a:txBody>
                    <a:bodyPr/>
                    <a:lstStyle/>
                    <a:p>
                      <a:pPr algn="l" fontAlgn="ctr"/>
                      <a:r>
                        <a:rPr lang="fi-FI" sz="1300" u="none" strike="noStrike">
                          <a:effectLst/>
                        </a:rPr>
                        <a:t>Alue</a:t>
                      </a:r>
                      <a:endParaRPr lang="fi-FI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 dirty="0">
                          <a:effectLst/>
                        </a:rPr>
                        <a:t>Yhteen-</a:t>
                      </a:r>
                      <a:r>
                        <a:rPr lang="fi-FI" sz="1200" u="none" strike="noStrike" dirty="0" err="1">
                          <a:effectLst/>
                        </a:rPr>
                        <a:t>sä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300" u="none" strike="noStrike" dirty="0">
                          <a:effectLst/>
                        </a:rPr>
                        <a:t>0-4</a:t>
                      </a:r>
                      <a:endParaRPr lang="fi-FI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300" u="none" strike="noStrike">
                          <a:effectLst/>
                        </a:rPr>
                        <a:t>5-9</a:t>
                      </a:r>
                      <a:endParaRPr lang="fi-FI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300" u="none" strike="noStrike">
                          <a:effectLst/>
                        </a:rPr>
                        <a:t>10-14</a:t>
                      </a:r>
                      <a:endParaRPr lang="fi-FI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300" u="none" strike="noStrike">
                          <a:effectLst/>
                        </a:rPr>
                        <a:t>15-19</a:t>
                      </a:r>
                      <a:endParaRPr lang="fi-FI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300" u="none" strike="noStrike">
                          <a:effectLst/>
                        </a:rPr>
                        <a:t>20-24</a:t>
                      </a:r>
                      <a:endParaRPr lang="fi-FI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300" u="none" strike="noStrike">
                          <a:effectLst/>
                        </a:rPr>
                        <a:t>25-29</a:t>
                      </a:r>
                      <a:endParaRPr lang="fi-FI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300" u="none" strike="noStrike">
                          <a:effectLst/>
                        </a:rPr>
                        <a:t>30-34</a:t>
                      </a:r>
                      <a:endParaRPr lang="fi-FI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300" u="none" strike="noStrike">
                          <a:effectLst/>
                        </a:rPr>
                        <a:t>35-39</a:t>
                      </a:r>
                      <a:endParaRPr lang="fi-FI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300" u="none" strike="noStrike">
                          <a:effectLst/>
                        </a:rPr>
                        <a:t>40-44</a:t>
                      </a:r>
                      <a:endParaRPr lang="fi-FI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300" u="none" strike="noStrike">
                          <a:effectLst/>
                        </a:rPr>
                        <a:t>45-49</a:t>
                      </a:r>
                      <a:endParaRPr lang="fi-FI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300" u="none" strike="noStrike">
                          <a:effectLst/>
                        </a:rPr>
                        <a:t>50-54</a:t>
                      </a:r>
                      <a:endParaRPr lang="fi-FI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300" u="none" strike="noStrike">
                          <a:effectLst/>
                        </a:rPr>
                        <a:t>55-59</a:t>
                      </a:r>
                      <a:endParaRPr lang="fi-FI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300" u="none" strike="noStrike">
                          <a:effectLst/>
                        </a:rPr>
                        <a:t>60-64</a:t>
                      </a:r>
                      <a:endParaRPr lang="fi-FI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300" u="none" strike="noStrike">
                          <a:effectLst/>
                        </a:rPr>
                        <a:t>65-69</a:t>
                      </a:r>
                      <a:endParaRPr lang="fi-FI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300" u="none" strike="noStrike">
                          <a:effectLst/>
                        </a:rPr>
                        <a:t>70-74</a:t>
                      </a:r>
                      <a:endParaRPr lang="fi-FI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300" u="none" strike="noStrike">
                          <a:effectLst/>
                        </a:rPr>
                        <a:t>75-</a:t>
                      </a:r>
                      <a:endParaRPr lang="fi-FI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ctr"/>
                </a:tc>
                <a:extLst>
                  <a:ext uri="{0D108BD9-81ED-4DB2-BD59-A6C34878D82A}">
                    <a16:rowId xmlns:a16="http://schemas.microsoft.com/office/drawing/2014/main" val="730371005"/>
                  </a:ext>
                </a:extLst>
              </a:tr>
              <a:tr h="245820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>
                          <a:effectLst/>
                        </a:rPr>
                        <a:t>Enonkoski</a:t>
                      </a:r>
                      <a:endParaRPr lang="fi-FI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231559777"/>
                  </a:ext>
                </a:extLst>
              </a:tr>
              <a:tr h="245820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>
                          <a:effectLst/>
                        </a:rPr>
                        <a:t>Hirvensalmi</a:t>
                      </a:r>
                      <a:endParaRPr lang="fi-FI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916010011"/>
                  </a:ext>
                </a:extLst>
              </a:tr>
              <a:tr h="245820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>
                          <a:effectLst/>
                        </a:rPr>
                        <a:t>Juva</a:t>
                      </a:r>
                      <a:endParaRPr lang="fi-FI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2171852477"/>
                  </a:ext>
                </a:extLst>
              </a:tr>
              <a:tr h="245820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>
                          <a:effectLst/>
                        </a:rPr>
                        <a:t>Kangasniemi</a:t>
                      </a:r>
                      <a:endParaRPr lang="fi-FI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2134488320"/>
                  </a:ext>
                </a:extLst>
              </a:tr>
              <a:tr h="245820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>
                          <a:effectLst/>
                        </a:rPr>
                        <a:t>Mikkeli</a:t>
                      </a:r>
                      <a:endParaRPr lang="fi-FI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-105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389709526"/>
                  </a:ext>
                </a:extLst>
              </a:tr>
              <a:tr h="245820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>
                          <a:effectLst/>
                        </a:rPr>
                        <a:t>Mäntyharju</a:t>
                      </a:r>
                      <a:endParaRPr lang="fi-FI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3197797574"/>
                  </a:ext>
                </a:extLst>
              </a:tr>
              <a:tr h="245820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 dirty="0">
                          <a:effectLst/>
                        </a:rPr>
                        <a:t>Pertunmaa</a:t>
                      </a:r>
                      <a:endParaRPr lang="fi-FI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-17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636780007"/>
                  </a:ext>
                </a:extLst>
              </a:tr>
              <a:tr h="245820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>
                          <a:effectLst/>
                        </a:rPr>
                        <a:t>Pieksämäki</a:t>
                      </a:r>
                      <a:endParaRPr lang="fi-FI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2123719258"/>
                  </a:ext>
                </a:extLst>
              </a:tr>
              <a:tr h="245820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>
                          <a:effectLst/>
                        </a:rPr>
                        <a:t>Puumala</a:t>
                      </a:r>
                      <a:endParaRPr lang="fi-FI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3153997723"/>
                  </a:ext>
                </a:extLst>
              </a:tr>
              <a:tr h="245820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>
                          <a:effectLst/>
                        </a:rPr>
                        <a:t>Rantasalmi</a:t>
                      </a:r>
                      <a:endParaRPr lang="fi-FI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371654248"/>
                  </a:ext>
                </a:extLst>
              </a:tr>
              <a:tr h="245820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>
                          <a:effectLst/>
                        </a:rPr>
                        <a:t>Savonlinna</a:t>
                      </a:r>
                      <a:endParaRPr lang="fi-FI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-113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2064159377"/>
                  </a:ext>
                </a:extLst>
              </a:tr>
              <a:tr h="245820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>
                          <a:effectLst/>
                        </a:rPr>
                        <a:t>Sulkava</a:t>
                      </a:r>
                      <a:endParaRPr lang="fi-FI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549050437"/>
                  </a:ext>
                </a:extLst>
              </a:tr>
              <a:tr h="446951">
                <a:tc>
                  <a:txBody>
                    <a:bodyPr/>
                    <a:lstStyle/>
                    <a:p>
                      <a:pPr algn="l" fontAlgn="ctr"/>
                      <a:r>
                        <a:rPr lang="fi-FI" sz="1300" b="1" u="none" strike="noStrike">
                          <a:effectLst/>
                        </a:rPr>
                        <a:t>Etelä-Savon maakunta</a:t>
                      </a:r>
                      <a:endParaRPr lang="fi-FI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326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-86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-321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135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-12</a:t>
                      </a:r>
                    </a:p>
                  </a:txBody>
                  <a:tcPr marL="0" marR="72000" marT="0" marB="0" anchor="ctr"/>
                </a:tc>
                <a:extLst>
                  <a:ext uri="{0D108BD9-81ED-4DB2-BD59-A6C34878D82A}">
                    <a16:rowId xmlns:a16="http://schemas.microsoft.com/office/drawing/2014/main" val="491396944"/>
                  </a:ext>
                </a:extLst>
              </a:tr>
              <a:tr h="245820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>
                          <a:effectLst/>
                        </a:rPr>
                        <a:t>Mikkelin seutukunta</a:t>
                      </a:r>
                      <a:endParaRPr lang="fi-FI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-144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-25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500982641"/>
                  </a:ext>
                </a:extLst>
              </a:tr>
              <a:tr h="346383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>
                          <a:effectLst/>
                        </a:rPr>
                        <a:t>Savonlinnan seutukunta</a:t>
                      </a:r>
                      <a:endParaRPr lang="fi-FI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-129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4234273764"/>
                  </a:ext>
                </a:extLst>
              </a:tr>
              <a:tr h="256994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>
                          <a:effectLst/>
                        </a:rPr>
                        <a:t>Pieksämäen seutukunta</a:t>
                      </a:r>
                      <a:endParaRPr lang="fi-FI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3261103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1568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404664"/>
            <a:ext cx="11377264" cy="504056"/>
          </a:xfrm>
          <a:noFill/>
          <a:ln/>
        </p:spPr>
        <p:txBody>
          <a:bodyPr/>
          <a:lstStyle/>
          <a:p>
            <a:r>
              <a:rPr lang="fi-FI" dirty="0"/>
              <a:t>Kokonaisnettomuutto ikäryhmittäin Enonkoskella ja Hirvensalmella 2022</a:t>
            </a:r>
            <a:endParaRPr lang="en-GB" sz="1800" b="0" dirty="0"/>
          </a:p>
        </p:txBody>
      </p:sp>
      <p:pic>
        <p:nvPicPr>
          <p:cNvPr id="2" name="Kuva 1" descr="Palkkikaavio kokonaisnettomuutosta ikäryhmittäin Enonkoskella vuonna 2022. Kokonaisnettomuutto oli Enonkoskella yhteensä +5. Viisivuotisikäryhmittäin katsottuna  muuttovoittoa tuli eniten 45-49-vuotiaiden ikäryhmässä, 5 hengen verran, ja tappiota tuli eniten 20-24- ja 30-34-vuotiaiden ikäryhmässä, 4 hengen verran molemmissa. ">
            <a:extLst>
              <a:ext uri="{FF2B5EF4-FFF2-40B4-BE49-F238E27FC236}">
                <a16:creationId xmlns:a16="http://schemas.microsoft.com/office/drawing/2014/main" id="{55FE2D37-7C42-7404-D40F-B97330CF4F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253" y="1147571"/>
            <a:ext cx="4997683" cy="4838336"/>
          </a:xfrm>
          <a:prstGeom prst="rect">
            <a:avLst/>
          </a:prstGeom>
        </p:spPr>
      </p:pic>
      <p:pic>
        <p:nvPicPr>
          <p:cNvPr id="3" name="Kuva 2" descr="Palkkikaavio kokonaisnettomuutosta ikäryhmittäin Hirvensalmella vuonna 2022. Kokonaisnettomuutto oli Hirvensalmella yhteensä -4. Viisivuotisikäryhmittäin katsottuna eniten muuttotappiota tuli ikäryhmissä 15-19-vuotiaat ja 20-24-vuotiaat. &#10;Kokonaisnettomuutossa voittoa tuli eniten ikäryhmissä 55-59-vuotiaat ja 50-54-vuotiaat. ">
            <a:extLst>
              <a:ext uri="{FF2B5EF4-FFF2-40B4-BE49-F238E27FC236}">
                <a16:creationId xmlns:a16="http://schemas.microsoft.com/office/drawing/2014/main" id="{190BA046-F9AC-4CC1-9397-80F5AC4666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5920" y="1124744"/>
            <a:ext cx="5011650" cy="4838336"/>
          </a:xfrm>
          <a:prstGeom prst="rect">
            <a:avLst/>
          </a:prstGeom>
        </p:spPr>
      </p:pic>
      <p:sp>
        <p:nvSpPr>
          <p:cNvPr id="6" name="Title 11">
            <a:extLst>
              <a:ext uri="{FF2B5EF4-FFF2-40B4-BE49-F238E27FC236}">
                <a16:creationId xmlns:a16="http://schemas.microsoft.com/office/drawing/2014/main" id="{D9303B6A-8D6D-4126-8E71-3212AAC2F589}"/>
              </a:ext>
            </a:extLst>
          </p:cNvPr>
          <p:cNvSpPr txBox="1">
            <a:spLocks/>
          </p:cNvSpPr>
          <p:nvPr/>
        </p:nvSpPr>
        <p:spPr bwMode="auto">
          <a:xfrm>
            <a:off x="623392" y="6309320"/>
            <a:ext cx="1144927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Kokonaisnettomuutto sisältää sekä maan sisäisen muuton että siirtolaisuuden.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Muuttoliike , 1.1.2023 aluejako 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9.6.2023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2981409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4DCDBC3B-5BBA-4C27-9DE2-535685653434}"/>
              </a:ext>
            </a:extLst>
          </p:cNvPr>
          <p:cNvSpPr txBox="1">
            <a:spLocks noGrp="1" noChangeArrowheads="1"/>
          </p:cNvSpPr>
          <p:nvPr>
            <p:ph type="title" idx="4294967295"/>
          </p:nvPr>
        </p:nvSpPr>
        <p:spPr>
          <a:xfrm>
            <a:off x="623392" y="476672"/>
            <a:ext cx="11377264" cy="50405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Kokonaisnettomuutto ikäryhmittäin Juvalla ja Kangasniemellä 2022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" name="Kuva 1" descr="Palkkikaavio kokonaisnettomuutosta ikäryhmittäin Juvalla vuonna 2022. Kokonaisnettomuutto oli Juvalla yhteensä -2. Viisivuotisikäryhmittäin katsottuna muuttovoittoa tuli eniten 55-69-vuotiaiden sekä 30-34-vuotiaiden ikäryhmissä. Muuttotappiota tuli eniten ikäryhmässä 15-19-vuotiaat ja 20-24-vuotiaat. ">
            <a:extLst>
              <a:ext uri="{FF2B5EF4-FFF2-40B4-BE49-F238E27FC236}">
                <a16:creationId xmlns:a16="http://schemas.microsoft.com/office/drawing/2014/main" id="{B21A8948-5E8C-8D55-9205-7A0E3DB052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392" y="1264867"/>
            <a:ext cx="4845362" cy="4650992"/>
          </a:xfrm>
          <a:prstGeom prst="rect">
            <a:avLst/>
          </a:prstGeom>
        </p:spPr>
      </p:pic>
      <p:pic>
        <p:nvPicPr>
          <p:cNvPr id="3" name="Kuva 2" descr="Palkkikaavio kokonaisnettomuutosta ikäryhmittäin Kangasniemellä vuonna 2022. Kokonaisnettomuutto oli Kangasniemellä yhteensä +2. Viisivuotisikäryhmittäin katsottuna eniten muuttotappiota tuli ikäryhmässä 15-19-vuotiaat, 16 henkilön verran sekä ikäryhmässä 20-24-vuotiaat, 14 hengen verran. Muuttovoittoa tuli eniten yli 30-34-vuotiaitten ikäryhmissä, 9 henkilön verran sekä 55-59 ja 60-64-vuotiaiden ikäryhmissä, 8 henkilön verran molemmissa.">
            <a:extLst>
              <a:ext uri="{FF2B5EF4-FFF2-40B4-BE49-F238E27FC236}">
                <a16:creationId xmlns:a16="http://schemas.microsoft.com/office/drawing/2014/main" id="{C5B18D03-5B00-4C86-E14F-6A1A17B1C0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5920" y="1264651"/>
            <a:ext cx="4845362" cy="4664096"/>
          </a:xfrm>
          <a:prstGeom prst="rect">
            <a:avLst/>
          </a:prstGeom>
        </p:spPr>
      </p:pic>
      <p:sp>
        <p:nvSpPr>
          <p:cNvPr id="6" name="Title 11">
            <a:extLst>
              <a:ext uri="{FF2B5EF4-FFF2-40B4-BE49-F238E27FC236}">
                <a16:creationId xmlns:a16="http://schemas.microsoft.com/office/drawing/2014/main" id="{A92E3309-0F50-4863-AD8B-A6E32E2C5AD9}"/>
              </a:ext>
            </a:extLst>
          </p:cNvPr>
          <p:cNvSpPr txBox="1">
            <a:spLocks/>
          </p:cNvSpPr>
          <p:nvPr/>
        </p:nvSpPr>
        <p:spPr bwMode="auto">
          <a:xfrm>
            <a:off x="623392" y="6309320"/>
            <a:ext cx="1144927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Kokonaisnettomuutto sisältää sekä maan sisäisen muuton että siirtolaisuuden.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Muuttoliike , 1.1.2023 aluejako 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9.6.2023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2938574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4DCDBC3B-5BBA-4C27-9DE2-535685653434}"/>
              </a:ext>
            </a:extLst>
          </p:cNvPr>
          <p:cNvSpPr txBox="1">
            <a:spLocks noGrp="1" noChangeArrowheads="1"/>
          </p:cNvSpPr>
          <p:nvPr>
            <p:ph type="title" idx="4294967295"/>
          </p:nvPr>
        </p:nvSpPr>
        <p:spPr>
          <a:xfrm>
            <a:off x="623392" y="404664"/>
            <a:ext cx="11377264" cy="50405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Kokonaisnettomuutto ikäryhmittäin Mikkelissä ja Mäntyharjulla 2022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" name="Kuva 1" descr="Palkkikaavio kokonaisnettomuutosta ikäryhmittäin Mikkelissä vuonna 2022. Kokonaisnettomuutto oli Mikkelissä yhteensä +210. Viisivuotisikäryhmittäin katsottuna muuttotappiota tuli vain ikäryhmissä 20-24-vuotiaat (-105) ja 25-29-vuotiaat (-18). Muuttovoittoa tuli eniten ikäryhmässä 30-34-vuotiaat (+62) sekä 15-19-vuotiaat (+49).">
            <a:extLst>
              <a:ext uri="{FF2B5EF4-FFF2-40B4-BE49-F238E27FC236}">
                <a16:creationId xmlns:a16="http://schemas.microsoft.com/office/drawing/2014/main" id="{25D3166A-B7C3-94E5-1408-B6BD80B0A9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84" y="1285890"/>
            <a:ext cx="5047806" cy="4552524"/>
          </a:xfrm>
          <a:prstGeom prst="rect">
            <a:avLst/>
          </a:prstGeom>
        </p:spPr>
      </p:pic>
      <p:pic>
        <p:nvPicPr>
          <p:cNvPr id="3" name="Kuva 2" descr="Palkkikaavio kokonaisnettomuutosta ikäryhmittäin Mäntyharjulla vuonna 2022. Kokonaisnettomuutto oli Mäntyharjulla yhteensä +13. Viisivuotisikäryhmittäin katsottuna eniten muuttovoittoa tuli ikäryhmissä 35-39-vuotiaat, 45-49-vuotiaat ja 30-34-vuotiaat. Muuttotappiota tuli eniten ikäryhmissä 25-29-vuotiaat, 20-24-vuotiaat ja 15-19-vuotiaat.">
            <a:extLst>
              <a:ext uri="{FF2B5EF4-FFF2-40B4-BE49-F238E27FC236}">
                <a16:creationId xmlns:a16="http://schemas.microsoft.com/office/drawing/2014/main" id="{B2C8CBEA-A9F3-10D0-75B0-86244DAF51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7928" y="1262395"/>
            <a:ext cx="4896544" cy="4576019"/>
          </a:xfrm>
          <a:prstGeom prst="rect">
            <a:avLst/>
          </a:prstGeom>
        </p:spPr>
      </p:pic>
      <p:sp>
        <p:nvSpPr>
          <p:cNvPr id="6" name="Title 11">
            <a:extLst>
              <a:ext uri="{FF2B5EF4-FFF2-40B4-BE49-F238E27FC236}">
                <a16:creationId xmlns:a16="http://schemas.microsoft.com/office/drawing/2014/main" id="{A92E3309-0F50-4863-AD8B-A6E32E2C5AD9}"/>
              </a:ext>
            </a:extLst>
          </p:cNvPr>
          <p:cNvSpPr txBox="1">
            <a:spLocks/>
          </p:cNvSpPr>
          <p:nvPr/>
        </p:nvSpPr>
        <p:spPr bwMode="auto">
          <a:xfrm>
            <a:off x="623392" y="6309320"/>
            <a:ext cx="1144927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Kokonaisnettomuutto sisältää sekä maan sisäisen muuton että siirtolaisuuden.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Muuttoliike , 1.1.2023 aluejako 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9.6.2023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3137004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4DCDBC3B-5BBA-4C27-9DE2-535685653434}"/>
              </a:ext>
            </a:extLst>
          </p:cNvPr>
          <p:cNvSpPr txBox="1">
            <a:spLocks noGrp="1" noChangeArrowheads="1"/>
          </p:cNvSpPr>
          <p:nvPr>
            <p:ph type="title" idx="4294967295"/>
          </p:nvPr>
        </p:nvSpPr>
        <p:spPr>
          <a:xfrm>
            <a:off x="623392" y="404664"/>
            <a:ext cx="11377264" cy="38673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Kokonaisnettomuutto ikäryhmittäin Pertunmaalla ja Pieksämäellä 2022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Kuva 2" descr="Palkkikaavio kokonaisnettomuutosta ikäryhmittäin Pertunmaalla vuonna 2022. Kokonaisnettomuutto oli Pertunmaalla yhteensä -8. Viisivuotisikäryhmittäin katsottuna eniten muuttotappiota tuli ikäryhmässä 15-19-vuotiaat, 17 henkilön verran. Muuttovoittoa tuli eniten ikäryhmissä 65-69-vuotiaat (+6) ja 70-74-vuotiaat (+5).">
            <a:extLst>
              <a:ext uri="{FF2B5EF4-FFF2-40B4-BE49-F238E27FC236}">
                <a16:creationId xmlns:a16="http://schemas.microsoft.com/office/drawing/2014/main" id="{AA0AEDF3-1095-AA29-CE01-5A04B824EF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400" y="1124744"/>
            <a:ext cx="4738871" cy="4581819"/>
          </a:xfrm>
          <a:prstGeom prst="rect">
            <a:avLst/>
          </a:prstGeom>
        </p:spPr>
      </p:pic>
      <p:pic>
        <p:nvPicPr>
          <p:cNvPr id="2" name="Kuva 1" descr="Palkkikaavio kokonaisnettomuutosta ikäryhmittäin Pieksämäellä vuonna 2022. Kokonaisnettomuutto oli Pieksämäellä yhteensä +59. Viisivuotisikäryhmittäin katsottuna eniten muuttotappiota tuli ikäryhmissä 20-24-vuotiaat, 38 henkilön verran. Muuttovoittoa tuli eniten ikäryhmässä 45-49-vuotiaat, 23 henkilön verran.">
            <a:extLst>
              <a:ext uri="{FF2B5EF4-FFF2-40B4-BE49-F238E27FC236}">
                <a16:creationId xmlns:a16="http://schemas.microsoft.com/office/drawing/2014/main" id="{EFFBE731-8CF4-1BD3-EE90-CAF23967B3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2035" y="1151437"/>
            <a:ext cx="4738870" cy="4568652"/>
          </a:xfrm>
          <a:prstGeom prst="rect">
            <a:avLst/>
          </a:prstGeom>
        </p:spPr>
      </p:pic>
      <p:sp>
        <p:nvSpPr>
          <p:cNvPr id="6" name="Title 11">
            <a:extLst>
              <a:ext uri="{FF2B5EF4-FFF2-40B4-BE49-F238E27FC236}">
                <a16:creationId xmlns:a16="http://schemas.microsoft.com/office/drawing/2014/main" id="{A92E3309-0F50-4863-AD8B-A6E32E2C5AD9}"/>
              </a:ext>
            </a:extLst>
          </p:cNvPr>
          <p:cNvSpPr txBox="1">
            <a:spLocks/>
          </p:cNvSpPr>
          <p:nvPr/>
        </p:nvSpPr>
        <p:spPr bwMode="auto">
          <a:xfrm>
            <a:off x="623392" y="6309320"/>
            <a:ext cx="1144927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Kokonaisnettomuutto sisältää sekä maan sisäisen muuton että siirtolaisuuden.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Muuttoliike , 1.1.2023 aluejako 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9.6.2023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4112426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4DCDBC3B-5BBA-4C27-9DE2-535685653434}"/>
              </a:ext>
            </a:extLst>
          </p:cNvPr>
          <p:cNvSpPr txBox="1">
            <a:spLocks noGrp="1" noChangeArrowheads="1"/>
          </p:cNvSpPr>
          <p:nvPr>
            <p:ph type="title" idx="4294967295"/>
          </p:nvPr>
        </p:nvSpPr>
        <p:spPr>
          <a:xfrm>
            <a:off x="623392" y="404664"/>
            <a:ext cx="11377264" cy="43204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Kokonaisnettomuutto ikäryhmittäin Puumalassa ja Rantasalmella 2022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" name="Kuva 1" descr="Palkkikaavio kokonaisnettomuutosta ikäryhmittäin Puumalassa vuonna 2022. Kokonaisnettomuutto oli Puumalassa yhteensä +11. Viisivuotisikäryhmittäin katsottuna muuttovoittoa tuli lähes kaikissa yli 30-vuotiaiden ikäryhmissä, eniten 35-39-vuotiaiden ikäryhmässä. Eniten muuttotappiota tuli ikäryhmässä 20-24-vuotiaat, 6 henkilön verran.">
            <a:extLst>
              <a:ext uri="{FF2B5EF4-FFF2-40B4-BE49-F238E27FC236}">
                <a16:creationId xmlns:a16="http://schemas.microsoft.com/office/drawing/2014/main" id="{3A3B8204-2A7F-5A60-18AA-5177BE7F1C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733" y="1178160"/>
            <a:ext cx="4969195" cy="4555096"/>
          </a:xfrm>
          <a:prstGeom prst="rect">
            <a:avLst/>
          </a:prstGeom>
        </p:spPr>
      </p:pic>
      <p:pic>
        <p:nvPicPr>
          <p:cNvPr id="3" name="Kuva 2" descr="Palkkikaavio kokonaisnettomuutosta ikäryhmittäin Rantasalmella vuonna 2022. Kokonaisnettomuutto oli Rantasalmella yhteensä +36. Viisivuotisikäryhmittäin katsottuna muuttotappiota tuli ikäryhmissä 15-19-vuotiaat, 21 henkilön verran, 55-59-vuotiaat, 3 henkilön verran, ja yli 75-vuotiaat, 2 henkilön verran. Muuttovoittoa tuli eniten ikäryhmissä 35-39-vuotiaat (+18), 25-29-vuotiaat (+10) ja 30-34-vuotiaat (+9).">
            <a:extLst>
              <a:ext uri="{FF2B5EF4-FFF2-40B4-BE49-F238E27FC236}">
                <a16:creationId xmlns:a16="http://schemas.microsoft.com/office/drawing/2014/main" id="{22DF3A34-7FB0-B7E0-CEFB-FDA7E4A779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3912" y="1196752"/>
            <a:ext cx="4969195" cy="4536504"/>
          </a:xfrm>
          <a:prstGeom prst="rect">
            <a:avLst/>
          </a:prstGeom>
        </p:spPr>
      </p:pic>
      <p:sp>
        <p:nvSpPr>
          <p:cNvPr id="6" name="Title 11">
            <a:extLst>
              <a:ext uri="{FF2B5EF4-FFF2-40B4-BE49-F238E27FC236}">
                <a16:creationId xmlns:a16="http://schemas.microsoft.com/office/drawing/2014/main" id="{A92E3309-0F50-4863-AD8B-A6E32E2C5AD9}"/>
              </a:ext>
            </a:extLst>
          </p:cNvPr>
          <p:cNvSpPr txBox="1">
            <a:spLocks/>
          </p:cNvSpPr>
          <p:nvPr/>
        </p:nvSpPr>
        <p:spPr bwMode="auto">
          <a:xfrm>
            <a:off x="623392" y="6309320"/>
            <a:ext cx="1144927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Kokonaisnettomuutto sisältää sekä maan sisäisen muuton että siirtolaisuuden.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Muuttoliike , 1.1.2023 aluejako 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9.6.2023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3310456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4DCDBC3B-5BBA-4C27-9DE2-535685653434}"/>
              </a:ext>
            </a:extLst>
          </p:cNvPr>
          <p:cNvSpPr txBox="1">
            <a:spLocks noGrp="1" noChangeArrowheads="1"/>
          </p:cNvSpPr>
          <p:nvPr>
            <p:ph type="title" idx="4294967295"/>
          </p:nvPr>
        </p:nvSpPr>
        <p:spPr>
          <a:xfrm>
            <a:off x="623392" y="404664"/>
            <a:ext cx="11377264" cy="50405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Kokonaisnettomuutto ikäryhmittäin Savonlinnassa ja Sulkavalla 2022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1">
            <a:extLst>
              <a:ext uri="{FF2B5EF4-FFF2-40B4-BE49-F238E27FC236}">
                <a16:creationId xmlns:a16="http://schemas.microsoft.com/office/drawing/2014/main" id="{A92E3309-0F50-4863-AD8B-A6E32E2C5AD9}"/>
              </a:ext>
            </a:extLst>
          </p:cNvPr>
          <p:cNvSpPr txBox="1">
            <a:spLocks/>
          </p:cNvSpPr>
          <p:nvPr/>
        </p:nvSpPr>
        <p:spPr bwMode="auto">
          <a:xfrm>
            <a:off x="623392" y="6309320"/>
            <a:ext cx="1144927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Kokonaisnettomuutto sisältää sekä maan sisäisen muuton että siirtolaisuuden.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Muuttoliike , 1.1.2023 aluejako 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9.6.2023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2" name="Kuva 1" descr="Palkkikaavio kokonaisnettomuutosta ikäryhmittäin Savonlinnassa vuonna 2022. Kokonaisnettomuutto oli Savonlinnassa yhteensä +13. Viisivuotisikäryhmittäin katsottuna muuttovoittoa tuli lähes kaikissa yli 25-vuotiaiden ikäryhmissä, eniten ikäryhmässä 55-59-vuotiaat, 33 henkilön verran. Muuttotappiota tuli eniten ikäryhmässä 20-24-vuotiaat, 113 henkilön verran.">
            <a:extLst>
              <a:ext uri="{FF2B5EF4-FFF2-40B4-BE49-F238E27FC236}">
                <a16:creationId xmlns:a16="http://schemas.microsoft.com/office/drawing/2014/main" id="{18F4287F-5D31-5A51-B76C-AC01879030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612" y="1144131"/>
            <a:ext cx="4759308" cy="4576258"/>
          </a:xfrm>
          <a:prstGeom prst="rect">
            <a:avLst/>
          </a:prstGeom>
        </p:spPr>
      </p:pic>
      <p:pic>
        <p:nvPicPr>
          <p:cNvPr id="3" name="Kuva 2" descr="Palkkikaavio kokonaisnettomuutosta ikäryhmittäin Sulkavalla vuonna 2022. Kokonaisnettomuutto oli  Sulkavalla yhteensä -9. Viisivuotisikäryhmittäin katsottuna muuttotappiota tuli ikäryhmissä 15-34 sekä 45-49-vuotiaat, eniten ikäryhmässä 20-24-vuotiaat (-12). Muuttovoittoa tuli alle15 vuotiaiden ikäryhmässä, 40-44-vuotiaiden sekä 55-74-vuotiaiden ikäryhmissä.">
            <a:extLst>
              <a:ext uri="{FF2B5EF4-FFF2-40B4-BE49-F238E27FC236}">
                <a16:creationId xmlns:a16="http://schemas.microsoft.com/office/drawing/2014/main" id="{040D6E21-AE36-5791-C4E1-821B41F3D3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5920" y="1165984"/>
            <a:ext cx="4711361" cy="4536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059658"/>
      </p:ext>
    </p:extLst>
  </p:cSld>
  <p:clrMapOvr>
    <a:masterClrMapping/>
  </p:clrMapOvr>
</p:sld>
</file>

<file path=ppt/theme/theme1.xml><?xml version="1.0" encoding="utf-8"?>
<a:theme xmlns:a="http://schemas.openxmlformats.org/drawingml/2006/main" name="ESAVO">
  <a:themeElements>
    <a:clrScheme name="ESAVO">
      <a:dk1>
        <a:sysClr val="windowText" lastClr="000000"/>
      </a:dk1>
      <a:lt1>
        <a:sysClr val="window" lastClr="FFFFFF"/>
      </a:lt1>
      <a:dk2>
        <a:srgbClr val="2D3787"/>
      </a:dk2>
      <a:lt2>
        <a:srgbClr val="C8E1FA"/>
      </a:lt2>
      <a:accent1>
        <a:srgbClr val="2D3787"/>
      </a:accent1>
      <a:accent2>
        <a:srgbClr val="009BE1"/>
      </a:accent2>
      <a:accent3>
        <a:srgbClr val="469B46"/>
      </a:accent3>
      <a:accent4>
        <a:srgbClr val="C8D228"/>
      </a:accent4>
      <a:accent5>
        <a:srgbClr val="F0CD14"/>
      </a:accent5>
      <a:accent6>
        <a:srgbClr val="DCA0C3"/>
      </a:accent6>
      <a:hlink>
        <a:srgbClr val="3C5491"/>
      </a:hlink>
      <a:folHlink>
        <a:srgbClr val="325A3C"/>
      </a:folHlink>
    </a:clrScheme>
    <a:fontScheme name="ESAV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AVO PowerPoint-esitysmalli.potx" id="{FC6D9E71-C548-4608-9588-675994E901C0}" vid="{9F200EB2-B4F4-46AA-A27E-0EF2FB91152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ESAVO PowerPoint-esitysmalli</Template>
  <TotalTime>741</TotalTime>
  <Words>650</Words>
  <Application>Microsoft Office PowerPoint</Application>
  <PresentationFormat>Laajakuva</PresentationFormat>
  <Paragraphs>327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ESAVO</vt:lpstr>
      <vt:lpstr>Kokonaisnettomuutto ikäryhmittäin, kunnittain ja seutukunnittain  Etelä-Savossa 2022</vt:lpstr>
      <vt:lpstr>Kokonaisnettomuutto ikäryhmittäin Enonkoskella ja Hirvensalmella 2022</vt:lpstr>
      <vt:lpstr>Kokonaisnettomuutto ikäryhmittäin Juvalla ja Kangasniemellä 2022</vt:lpstr>
      <vt:lpstr>Kokonaisnettomuutto ikäryhmittäin Mikkelissä ja Mäntyharjulla 2022</vt:lpstr>
      <vt:lpstr>Kokonaisnettomuutto ikäryhmittäin Pertunmaalla ja Pieksämäellä 2022</vt:lpstr>
      <vt:lpstr>Kokonaisnettomuutto ikäryhmittäin Puumalassa ja Rantasalmella 2022</vt:lpstr>
      <vt:lpstr>Kokonaisnettomuutto ikäryhmittäin Savonlinnassa ja Sulkavalla 2022</vt:lpstr>
    </vt:vector>
  </TitlesOfParts>
  <Company>Etelä-Savon maakuntaliitto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Kokonaisnettomuutto ikäryhmittäin, kunnittain ja seutukunnittain  Etelä-Savossa 2020, 1.1.2021 aluejako</dc:title>
  <dc:creator>Jaana Kokkonen</dc:creator>
  <cp:lastModifiedBy>Jaana Kokkonen</cp:lastModifiedBy>
  <cp:revision>48</cp:revision>
  <dcterms:created xsi:type="dcterms:W3CDTF">2020-02-25T14:36:39Z</dcterms:created>
  <dcterms:modified xsi:type="dcterms:W3CDTF">2023-06-12T07:37:51Z</dcterms:modified>
</cp:coreProperties>
</file>