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9"/>
  </p:notesMasterIdLst>
  <p:sldIdLst>
    <p:sldId id="822" r:id="rId2"/>
    <p:sldId id="299" r:id="rId3"/>
    <p:sldId id="738" r:id="rId4"/>
    <p:sldId id="739" r:id="rId5"/>
    <p:sldId id="298" r:id="rId6"/>
    <p:sldId id="821" r:id="rId7"/>
    <p:sldId id="74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5191" autoAdjust="0"/>
  </p:normalViewPr>
  <p:slideViewPr>
    <p:cSldViewPr showGuides="1">
      <p:cViewPr varScale="1">
        <p:scale>
          <a:sx n="78" d="100"/>
          <a:sy n="78" d="100"/>
        </p:scale>
        <p:origin x="85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EDAB873D-BB6C-46E7-872C-B45855436508}"/>
    <pc:docChg chg="undo custSel modSld">
      <pc:chgData name="Jaana Kokkonen" userId="fd0ea1af-346e-4258-bc54-cec630bd1122" providerId="ADAL" clId="{EDAB873D-BB6C-46E7-872C-B45855436508}" dt="2024-10-04T08:47:01.638" v="691" actId="13244"/>
      <pc:docMkLst>
        <pc:docMk/>
      </pc:docMkLst>
      <pc:sldChg chg="addSp delSp modSp mod">
        <pc:chgData name="Jaana Kokkonen" userId="fd0ea1af-346e-4258-bc54-cec630bd1122" providerId="ADAL" clId="{EDAB873D-BB6C-46E7-872C-B45855436508}" dt="2024-10-04T08:44:38.662" v="690"/>
        <pc:sldMkLst>
          <pc:docMk/>
          <pc:sldMk cId="432372840" sldId="298"/>
        </pc:sldMkLst>
        <pc:spChg chg="mod">
          <ac:chgData name="Jaana Kokkonen" userId="fd0ea1af-346e-4258-bc54-cec630bd1122" providerId="ADAL" clId="{EDAB873D-BB6C-46E7-872C-B45855436508}" dt="2024-09-19T11:40:55.239" v="4" actId="313"/>
          <ac:spMkLst>
            <pc:docMk/>
            <pc:sldMk cId="432372840" sldId="298"/>
            <ac:spMk id="3" creationId="{00000000-0000-0000-0000-000000000000}"/>
          </ac:spMkLst>
        </pc:spChg>
        <pc:spChg chg="mod">
          <ac:chgData name="Jaana Kokkonen" userId="fd0ea1af-346e-4258-bc54-cec630bd1122" providerId="ADAL" clId="{EDAB873D-BB6C-46E7-872C-B45855436508}" dt="2024-10-04T08:44:38.662" v="690"/>
          <ac:spMkLst>
            <pc:docMk/>
            <pc:sldMk cId="432372840" sldId="298"/>
            <ac:spMk id="8" creationId="{A4306963-3132-4E16-8C25-A4E9D3FDAB98}"/>
          </ac:spMkLst>
        </pc:spChg>
        <pc:picChg chg="add del mod">
          <ac:chgData name="Jaana Kokkonen" userId="fd0ea1af-346e-4258-bc54-cec630bd1122" providerId="ADAL" clId="{EDAB873D-BB6C-46E7-872C-B45855436508}" dt="2024-10-02T11:50:24.788" v="359" actId="478"/>
          <ac:picMkLst>
            <pc:docMk/>
            <pc:sldMk cId="432372840" sldId="298"/>
            <ac:picMk id="2" creationId="{0F71B2A5-0DC9-B26A-78EB-2DA77CF9F32D}"/>
          </ac:picMkLst>
        </pc:picChg>
        <pc:picChg chg="add mod">
          <ac:chgData name="Jaana Kokkonen" userId="fd0ea1af-346e-4258-bc54-cec630bd1122" providerId="ADAL" clId="{EDAB873D-BB6C-46E7-872C-B45855436508}" dt="2024-10-02T11:51:30.820" v="363" actId="1036"/>
          <ac:picMkLst>
            <pc:docMk/>
            <pc:sldMk cId="432372840" sldId="298"/>
            <ac:picMk id="4" creationId="{A4415A4B-A4A1-4FC0-E5B8-7056947C2B6F}"/>
          </ac:picMkLst>
        </pc:picChg>
        <pc:picChg chg="del">
          <ac:chgData name="Jaana Kokkonen" userId="fd0ea1af-346e-4258-bc54-cec630bd1122" providerId="ADAL" clId="{EDAB873D-BB6C-46E7-872C-B45855436508}" dt="2024-09-20T11:52:19.507" v="58" actId="478"/>
          <ac:picMkLst>
            <pc:docMk/>
            <pc:sldMk cId="432372840" sldId="298"/>
            <ac:picMk id="6" creationId="{D623F2ED-723F-28C3-F00B-E1B6585D9925}"/>
          </ac:picMkLst>
        </pc:picChg>
      </pc:sldChg>
      <pc:sldChg chg="addSp delSp modSp mod">
        <pc:chgData name="Jaana Kokkonen" userId="fd0ea1af-346e-4258-bc54-cec630bd1122" providerId="ADAL" clId="{EDAB873D-BB6C-46E7-872C-B45855436508}" dt="2024-10-04T08:44:38.662" v="690"/>
        <pc:sldMkLst>
          <pc:docMk/>
          <pc:sldMk cId="3359469416" sldId="299"/>
        </pc:sldMkLst>
        <pc:spChg chg="add del mod">
          <ac:chgData name="Jaana Kokkonen" userId="fd0ea1af-346e-4258-bc54-cec630bd1122" providerId="ADAL" clId="{EDAB873D-BB6C-46E7-872C-B45855436508}" dt="2024-09-20T12:51:27.847" v="295" actId="478"/>
          <ac:spMkLst>
            <pc:docMk/>
            <pc:sldMk cId="3359469416" sldId="299"/>
            <ac:spMk id="2" creationId="{0F351EC8-F67D-C009-32A2-E31A0D23F30A}"/>
          </ac:spMkLst>
        </pc:spChg>
        <pc:spChg chg="mod">
          <ac:chgData name="Jaana Kokkonen" userId="fd0ea1af-346e-4258-bc54-cec630bd1122" providerId="ADAL" clId="{EDAB873D-BB6C-46E7-872C-B45855436508}" dt="2024-09-19T11:40:50.159" v="1" actId="313"/>
          <ac:spMkLst>
            <pc:docMk/>
            <pc:sldMk cId="3359469416" sldId="299"/>
            <ac:spMk id="3" creationId="{00000000-0000-0000-0000-000000000000}"/>
          </ac:spMkLst>
        </pc:spChg>
        <pc:spChg chg="mod">
          <ac:chgData name="Jaana Kokkonen" userId="fd0ea1af-346e-4258-bc54-cec630bd1122" providerId="ADAL" clId="{EDAB873D-BB6C-46E7-872C-B45855436508}" dt="2024-10-04T08:44:38.662" v="690"/>
          <ac:spMkLst>
            <pc:docMk/>
            <pc:sldMk cId="3359469416" sldId="299"/>
            <ac:spMk id="6" creationId="{04780260-DDD6-4D52-B39E-728B529F597E}"/>
          </ac:spMkLst>
        </pc:spChg>
        <pc:picChg chg="add del mod">
          <ac:chgData name="Jaana Kokkonen" userId="fd0ea1af-346e-4258-bc54-cec630bd1122" providerId="ADAL" clId="{EDAB873D-BB6C-46E7-872C-B45855436508}" dt="2024-10-02T11:42:48.717" v="356" actId="478"/>
          <ac:picMkLst>
            <pc:docMk/>
            <pc:sldMk cId="3359469416" sldId="299"/>
            <ac:picMk id="2" creationId="{F31405F2-53D6-417B-1110-893B951D85EB}"/>
          </ac:picMkLst>
        </pc:picChg>
        <pc:picChg chg="del">
          <ac:chgData name="Jaana Kokkonen" userId="fd0ea1af-346e-4258-bc54-cec630bd1122" providerId="ADAL" clId="{EDAB873D-BB6C-46E7-872C-B45855436508}" dt="2024-09-20T12:51:40.959" v="296" actId="478"/>
          <ac:picMkLst>
            <pc:docMk/>
            <pc:sldMk cId="3359469416" sldId="299"/>
            <ac:picMk id="4" creationId="{EC08385C-575C-0EE5-01EE-89F6E6DA1B99}"/>
          </ac:picMkLst>
        </pc:picChg>
        <pc:picChg chg="add mod">
          <ac:chgData name="Jaana Kokkonen" userId="fd0ea1af-346e-4258-bc54-cec630bd1122" providerId="ADAL" clId="{EDAB873D-BB6C-46E7-872C-B45855436508}" dt="2024-09-20T12:53:35.343" v="352" actId="962"/>
          <ac:picMkLst>
            <pc:docMk/>
            <pc:sldMk cId="3359469416" sldId="299"/>
            <ac:picMk id="5" creationId="{F17F3A7B-5FDE-0460-5218-0DBBA1CCDF91}"/>
          </ac:picMkLst>
        </pc:picChg>
      </pc:sldChg>
      <pc:sldChg chg="addSp delSp modSp mod">
        <pc:chgData name="Jaana Kokkonen" userId="fd0ea1af-346e-4258-bc54-cec630bd1122" providerId="ADAL" clId="{EDAB873D-BB6C-46E7-872C-B45855436508}" dt="2024-10-04T08:44:38.662" v="690"/>
        <pc:sldMkLst>
          <pc:docMk/>
          <pc:sldMk cId="4156709704" sldId="738"/>
        </pc:sldMkLst>
        <pc:spChg chg="mod">
          <ac:chgData name="Jaana Kokkonen" userId="fd0ea1af-346e-4258-bc54-cec630bd1122" providerId="ADAL" clId="{EDAB873D-BB6C-46E7-872C-B45855436508}" dt="2024-09-19T11:40:52.455" v="2" actId="313"/>
          <ac:spMkLst>
            <pc:docMk/>
            <pc:sldMk cId="4156709704" sldId="738"/>
            <ac:spMk id="3" creationId="{00000000-0000-0000-0000-000000000000}"/>
          </ac:spMkLst>
        </pc:spChg>
        <pc:spChg chg="add del mod">
          <ac:chgData name="Jaana Kokkonen" userId="fd0ea1af-346e-4258-bc54-cec630bd1122" providerId="ADAL" clId="{EDAB873D-BB6C-46E7-872C-B45855436508}" dt="2024-10-04T08:29:37.396" v="626" actId="478"/>
          <ac:spMkLst>
            <pc:docMk/>
            <pc:sldMk cId="4156709704" sldId="738"/>
            <ac:spMk id="4" creationId="{9AB8CFDA-52AE-9091-BB2A-057C85831F9A}"/>
          </ac:spMkLst>
        </pc:spChg>
        <pc:spChg chg="mod">
          <ac:chgData name="Jaana Kokkonen" userId="fd0ea1af-346e-4258-bc54-cec630bd1122" providerId="ADAL" clId="{EDAB873D-BB6C-46E7-872C-B45855436508}" dt="2024-10-04T08:44:38.662" v="690"/>
          <ac:spMkLst>
            <pc:docMk/>
            <pc:sldMk cId="4156709704" sldId="738"/>
            <ac:spMk id="8" creationId="{6FDE28CE-DA95-4170-8569-C64927358FBF}"/>
          </ac:spMkLst>
        </pc:spChg>
        <pc:picChg chg="del">
          <ac:chgData name="Jaana Kokkonen" userId="fd0ea1af-346e-4258-bc54-cec630bd1122" providerId="ADAL" clId="{EDAB873D-BB6C-46E7-872C-B45855436508}" dt="2024-10-04T08:27:27.024" v="550" actId="478"/>
          <ac:picMkLst>
            <pc:docMk/>
            <pc:sldMk cId="4156709704" sldId="738"/>
            <ac:picMk id="2" creationId="{036D09AD-1EBD-0E9D-E547-9CEC13CDC6C0}"/>
          </ac:picMkLst>
        </pc:picChg>
        <pc:picChg chg="add mod">
          <ac:chgData name="Jaana Kokkonen" userId="fd0ea1af-346e-4258-bc54-cec630bd1122" providerId="ADAL" clId="{EDAB873D-BB6C-46E7-872C-B45855436508}" dt="2024-10-04T08:28:50.291" v="625" actId="962"/>
          <ac:picMkLst>
            <pc:docMk/>
            <pc:sldMk cId="4156709704" sldId="738"/>
            <ac:picMk id="5" creationId="{8FE2B546-400C-616D-C066-3F9999B50748}"/>
          </ac:picMkLst>
        </pc:picChg>
      </pc:sldChg>
      <pc:sldChg chg="addSp delSp modSp mod">
        <pc:chgData name="Jaana Kokkonen" userId="fd0ea1af-346e-4258-bc54-cec630bd1122" providerId="ADAL" clId="{EDAB873D-BB6C-46E7-872C-B45855436508}" dt="2024-10-04T08:44:38.662" v="690"/>
        <pc:sldMkLst>
          <pc:docMk/>
          <pc:sldMk cId="1374426583" sldId="739"/>
        </pc:sldMkLst>
        <pc:spChg chg="add del mod">
          <ac:chgData name="Jaana Kokkonen" userId="fd0ea1af-346e-4258-bc54-cec630bd1122" providerId="ADAL" clId="{EDAB873D-BB6C-46E7-872C-B45855436508}" dt="2024-10-04T08:30:42.004" v="627" actId="478"/>
          <ac:spMkLst>
            <pc:docMk/>
            <pc:sldMk cId="1374426583" sldId="739"/>
            <ac:spMk id="2" creationId="{FA9B6A10-1C17-5A98-7AE3-66329B0F87C8}"/>
          </ac:spMkLst>
        </pc:spChg>
        <pc:spChg chg="mod">
          <ac:chgData name="Jaana Kokkonen" userId="fd0ea1af-346e-4258-bc54-cec630bd1122" providerId="ADAL" clId="{EDAB873D-BB6C-46E7-872C-B45855436508}" dt="2024-10-04T08:34:03.426" v="640" actId="1038"/>
          <ac:spMkLst>
            <pc:docMk/>
            <pc:sldMk cId="1374426583" sldId="739"/>
            <ac:spMk id="3" creationId="{00000000-0000-0000-0000-000000000000}"/>
          </ac:spMkLst>
        </pc:spChg>
        <pc:spChg chg="mod">
          <ac:chgData name="Jaana Kokkonen" userId="fd0ea1af-346e-4258-bc54-cec630bd1122" providerId="ADAL" clId="{EDAB873D-BB6C-46E7-872C-B45855436508}" dt="2024-10-04T08:44:38.662" v="690"/>
          <ac:spMkLst>
            <pc:docMk/>
            <pc:sldMk cId="1374426583" sldId="739"/>
            <ac:spMk id="9" creationId="{3777465F-F4B4-4619-B878-1EE76291B146}"/>
          </ac:spMkLst>
        </pc:spChg>
        <pc:graphicFrameChg chg="mod modGraphic">
          <ac:chgData name="Jaana Kokkonen" userId="fd0ea1af-346e-4258-bc54-cec630bd1122" providerId="ADAL" clId="{EDAB873D-BB6C-46E7-872C-B45855436508}" dt="2024-10-04T08:43:55.295" v="689"/>
          <ac:graphicFrameMkLst>
            <pc:docMk/>
            <pc:sldMk cId="1374426583" sldId="739"/>
            <ac:graphicFrameMk id="4" creationId="{040F834B-AEF7-4376-82DA-6D0901D78EA7}"/>
          </ac:graphicFrameMkLst>
        </pc:graphicFrameChg>
      </pc:sldChg>
      <pc:sldChg chg="addSp delSp modSp mod">
        <pc:chgData name="Jaana Kokkonen" userId="fd0ea1af-346e-4258-bc54-cec630bd1122" providerId="ADAL" clId="{EDAB873D-BB6C-46E7-872C-B45855436508}" dt="2024-10-04T08:44:38.662" v="690"/>
        <pc:sldMkLst>
          <pc:docMk/>
          <pc:sldMk cId="779808413" sldId="740"/>
        </pc:sldMkLst>
        <pc:spChg chg="mod">
          <ac:chgData name="Jaana Kokkonen" userId="fd0ea1af-346e-4258-bc54-cec630bd1122" providerId="ADAL" clId="{EDAB873D-BB6C-46E7-872C-B45855436508}" dt="2024-09-19T11:41:32.735" v="8"/>
          <ac:spMkLst>
            <pc:docMk/>
            <pc:sldMk cId="779808413" sldId="740"/>
            <ac:spMk id="3" creationId="{00000000-0000-0000-0000-000000000000}"/>
          </ac:spMkLst>
        </pc:spChg>
        <pc:spChg chg="mod">
          <ac:chgData name="Jaana Kokkonen" userId="fd0ea1af-346e-4258-bc54-cec630bd1122" providerId="ADAL" clId="{EDAB873D-BB6C-46E7-872C-B45855436508}" dt="2024-10-04T08:44:38.662" v="690"/>
          <ac:spMkLst>
            <pc:docMk/>
            <pc:sldMk cId="779808413" sldId="740"/>
            <ac:spMk id="9" creationId="{6DF4513A-0A34-4A36-BDBC-27668DD4D4A7}"/>
          </ac:spMkLst>
        </pc:spChg>
        <pc:picChg chg="del">
          <ac:chgData name="Jaana Kokkonen" userId="fd0ea1af-346e-4258-bc54-cec630bd1122" providerId="ADAL" clId="{EDAB873D-BB6C-46E7-872C-B45855436508}" dt="2024-09-20T05:49:16.560" v="10" actId="478"/>
          <ac:picMkLst>
            <pc:docMk/>
            <pc:sldMk cId="779808413" sldId="740"/>
            <ac:picMk id="2" creationId="{7E44A60A-1BEB-5763-1742-7DA650C7C9C8}"/>
          </ac:picMkLst>
        </pc:picChg>
        <pc:picChg chg="add mod">
          <ac:chgData name="Jaana Kokkonen" userId="fd0ea1af-346e-4258-bc54-cec630bd1122" providerId="ADAL" clId="{EDAB873D-BB6C-46E7-872C-B45855436508}" dt="2024-09-20T05:55:38.499" v="55" actId="962"/>
          <ac:picMkLst>
            <pc:docMk/>
            <pc:sldMk cId="779808413" sldId="740"/>
            <ac:picMk id="5" creationId="{4E658E7E-D225-DC15-7536-5505D1522303}"/>
          </ac:picMkLst>
        </pc:picChg>
      </pc:sldChg>
      <pc:sldChg chg="addSp delSp modSp mod">
        <pc:chgData name="Jaana Kokkonen" userId="fd0ea1af-346e-4258-bc54-cec630bd1122" providerId="ADAL" clId="{EDAB873D-BB6C-46E7-872C-B45855436508}" dt="2024-10-04T08:47:01.638" v="691" actId="13244"/>
        <pc:sldMkLst>
          <pc:docMk/>
          <pc:sldMk cId="2401470308" sldId="821"/>
        </pc:sldMkLst>
        <pc:spChg chg="del mod">
          <ac:chgData name="Jaana Kokkonen" userId="fd0ea1af-346e-4258-bc54-cec630bd1122" providerId="ADAL" clId="{EDAB873D-BB6C-46E7-872C-B45855436508}" dt="2024-09-20T12:21:39.649" v="278" actId="478"/>
          <ac:spMkLst>
            <pc:docMk/>
            <pc:sldMk cId="2401470308" sldId="821"/>
            <ac:spMk id="2" creationId="{724DBDE3-FD9C-458D-9158-9F770EE9538B}"/>
          </ac:spMkLst>
        </pc:spChg>
        <pc:spChg chg="mod">
          <ac:chgData name="Jaana Kokkonen" userId="fd0ea1af-346e-4258-bc54-cec630bd1122" providerId="ADAL" clId="{EDAB873D-BB6C-46E7-872C-B45855436508}" dt="2024-09-19T11:40:56.397" v="5" actId="313"/>
          <ac:spMkLst>
            <pc:docMk/>
            <pc:sldMk cId="2401470308" sldId="821"/>
            <ac:spMk id="3" creationId="{00000000-0000-0000-0000-000000000000}"/>
          </ac:spMkLst>
        </pc:spChg>
        <pc:spChg chg="mod">
          <ac:chgData name="Jaana Kokkonen" userId="fd0ea1af-346e-4258-bc54-cec630bd1122" providerId="ADAL" clId="{EDAB873D-BB6C-46E7-872C-B45855436508}" dt="2024-10-02T11:55:34.672" v="365" actId="20577"/>
          <ac:spMkLst>
            <pc:docMk/>
            <pc:sldMk cId="2401470308" sldId="821"/>
            <ac:spMk id="8" creationId="{C20B41EC-95DE-49C2-8A90-40A71438E73B}"/>
          </ac:spMkLst>
        </pc:spChg>
        <pc:spChg chg="add mod">
          <ac:chgData name="Jaana Kokkonen" userId="fd0ea1af-346e-4258-bc54-cec630bd1122" providerId="ADAL" clId="{EDAB873D-BB6C-46E7-872C-B45855436508}" dt="2024-10-04T08:44:38.662" v="690"/>
          <ac:spMkLst>
            <pc:docMk/>
            <pc:sldMk cId="2401470308" sldId="821"/>
            <ac:spMk id="9" creationId="{858D2402-135E-72F7-5280-70D478345FB5}"/>
          </ac:spMkLst>
        </pc:spChg>
        <pc:picChg chg="add mod ord">
          <ac:chgData name="Jaana Kokkonen" userId="fd0ea1af-346e-4258-bc54-cec630bd1122" providerId="ADAL" clId="{EDAB873D-BB6C-46E7-872C-B45855436508}" dt="2024-10-04T08:47:01.638" v="691" actId="13244"/>
          <ac:picMkLst>
            <pc:docMk/>
            <pc:sldMk cId="2401470308" sldId="821"/>
            <ac:picMk id="2" creationId="{F06A5899-1F89-E53F-35A9-09ADCB729701}"/>
          </ac:picMkLst>
        </pc:picChg>
        <pc:picChg chg="add del mod ord">
          <ac:chgData name="Jaana Kokkonen" userId="fd0ea1af-346e-4258-bc54-cec630bd1122" providerId="ADAL" clId="{EDAB873D-BB6C-46E7-872C-B45855436508}" dt="2024-09-20T12:15:12.082" v="273" actId="478"/>
          <ac:picMkLst>
            <pc:docMk/>
            <pc:sldMk cId="2401470308" sldId="821"/>
            <ac:picMk id="5" creationId="{639A8A16-B027-A057-A90E-5C466CB42A9C}"/>
          </ac:picMkLst>
        </pc:picChg>
        <pc:picChg chg="del">
          <ac:chgData name="Jaana Kokkonen" userId="fd0ea1af-346e-4258-bc54-cec630bd1122" providerId="ADAL" clId="{EDAB873D-BB6C-46E7-872C-B45855436508}" dt="2024-09-20T12:05:28.387" v="137" actId="478"/>
          <ac:picMkLst>
            <pc:docMk/>
            <pc:sldMk cId="2401470308" sldId="821"/>
            <ac:picMk id="6" creationId="{CDAAB664-CEC2-BA10-D013-A00073343F4B}"/>
          </ac:picMkLst>
        </pc:picChg>
        <pc:picChg chg="add del mod">
          <ac:chgData name="Jaana Kokkonen" userId="fd0ea1af-346e-4258-bc54-cec630bd1122" providerId="ADAL" clId="{EDAB873D-BB6C-46E7-872C-B45855436508}" dt="2024-10-02T11:56:51.116" v="368" actId="478"/>
          <ac:picMkLst>
            <pc:docMk/>
            <pc:sldMk cId="2401470308" sldId="821"/>
            <ac:picMk id="7" creationId="{D0E83D37-3A6E-8240-0949-379D8933125A}"/>
          </ac:picMkLst>
        </pc:picChg>
      </pc:sldChg>
      <pc:sldChg chg="modSp mod">
        <pc:chgData name="Jaana Kokkonen" userId="fd0ea1af-346e-4258-bc54-cec630bd1122" providerId="ADAL" clId="{EDAB873D-BB6C-46E7-872C-B45855436508}" dt="2024-09-19T11:40:48.366" v="0" actId="313"/>
        <pc:sldMkLst>
          <pc:docMk/>
          <pc:sldMk cId="1432721540" sldId="822"/>
        </pc:sldMkLst>
        <pc:spChg chg="mod">
          <ac:chgData name="Jaana Kokkonen" userId="fd0ea1af-346e-4258-bc54-cec630bd1122" providerId="ADAL" clId="{EDAB873D-BB6C-46E7-872C-B45855436508}" dt="2024-09-19T11:40:48.366" v="0" actId="313"/>
          <ac:spMkLst>
            <pc:docMk/>
            <pc:sldMk cId="1432721540" sldId="822"/>
            <ac:spMk id="2" creationId="{7442657A-3542-FB29-39ED-4D52B541FF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2.10.2024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D119C122-1841-446F-A209-09DB18BC1FBD}" type="slidenum">
              <a:rPr lang="fi-FI" smtClean="0"/>
              <a:t>6</a:t>
            </a:fld>
            <a:endParaRPr lang="fi-FI"/>
          </a:p>
        </p:txBody>
      </p:sp>
    </p:spTree>
    <p:extLst>
      <p:ext uri="{BB962C8B-B14F-4D97-AF65-F5344CB8AC3E}">
        <p14:creationId xmlns:p14="http://schemas.microsoft.com/office/powerpoint/2010/main" val="3091356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2912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875197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592949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2610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703628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68854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628878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1696938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1611570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615227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049592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29558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06864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900920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963084" y="3819526"/>
            <a:ext cx="10363200" cy="1362075"/>
          </a:xfrm>
        </p:spPr>
        <p:txBody>
          <a:bodyPr anchor="t"/>
          <a:lstStyle>
            <a:lvl1pPr algn="l">
              <a:defRPr sz="4000" b="1" cap="all"/>
            </a:lvl1pPr>
          </a:lstStyle>
          <a:p>
            <a:r>
              <a:rPr lang="fi-FI" dirty="0"/>
              <a:t>Muokkaa perustyylejä </a:t>
            </a:r>
            <a:r>
              <a:rPr lang="fi-FI" dirty="0" err="1"/>
              <a:t>osoitt</a:t>
            </a:r>
            <a:r>
              <a:rPr lang="fi-FI" dirty="0"/>
              <a:t>.</a:t>
            </a:r>
          </a:p>
        </p:txBody>
      </p:sp>
      <p:sp>
        <p:nvSpPr>
          <p:cNvPr id="3" name="Tekstin paikkamerkki 2"/>
          <p:cNvSpPr>
            <a:spLocks noGrp="1"/>
          </p:cNvSpPr>
          <p:nvPr>
            <p:ph type="body" idx="1"/>
          </p:nvPr>
        </p:nvSpPr>
        <p:spPr>
          <a:xfrm>
            <a:off x="963084" y="2319339"/>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dirty="0"/>
              <a:t>Muokkaa tekstin perustyylejä osoittamalla</a:t>
            </a:r>
          </a:p>
        </p:txBody>
      </p:sp>
    </p:spTree>
    <p:extLst>
      <p:ext uri="{BB962C8B-B14F-4D97-AF65-F5344CB8AC3E}">
        <p14:creationId xmlns:p14="http://schemas.microsoft.com/office/powerpoint/2010/main" val="310877751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41269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50894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418831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7442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41031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5749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91057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691391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2.10.2024</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416405927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 id="2147483757" r:id="rId19"/>
    <p:sldLayoutId id="2147483758" r:id="rId20"/>
    <p:sldLayoutId id="2147483759" r:id="rId21"/>
    <p:sldLayoutId id="2147483760" r:id="rId22"/>
    <p:sldLayoutId id="2147483761" r:id="rId23"/>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42657A-3542-FB29-39ED-4D52B541FF9F}"/>
              </a:ext>
            </a:extLst>
          </p:cNvPr>
          <p:cNvSpPr>
            <a:spLocks noGrp="1"/>
          </p:cNvSpPr>
          <p:nvPr>
            <p:ph type="ctrTitle"/>
          </p:nvPr>
        </p:nvSpPr>
        <p:spPr/>
        <p:txBody>
          <a:bodyPr/>
          <a:lstStyle/>
          <a:p>
            <a:r>
              <a:rPr lang="fi-FI" dirty="0"/>
              <a:t>Koulutusrakenne 2023</a:t>
            </a:r>
          </a:p>
        </p:txBody>
      </p:sp>
    </p:spTree>
    <p:extLst>
      <p:ext uri="{BB962C8B-B14F-4D97-AF65-F5344CB8AC3E}">
        <p14:creationId xmlns:p14="http://schemas.microsoft.com/office/powerpoint/2010/main" val="1432721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767408" y="548680"/>
            <a:ext cx="9145016"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rgbClr val="2D3787"/>
                </a:solidFill>
                <a:effectLst/>
                <a:uLnTx/>
                <a:uFillTx/>
                <a:latin typeface="Times New Roman"/>
                <a:ea typeface="+mj-ea"/>
                <a:cs typeface="Arial"/>
              </a:rPr>
              <a:t>Väestön koulutusaste Etelä-Savossa ja koko maassa 2023 </a:t>
            </a:r>
            <a:r>
              <a:rPr kumimoji="0" lang="fi-FI" sz="2000" b="0" i="0" u="none" strike="noStrike" kern="0" cap="none" spc="0" normalizeH="0" baseline="0" noProof="0" dirty="0">
                <a:ln>
                  <a:noFill/>
                </a:ln>
                <a:solidFill>
                  <a:srgbClr val="2D3787"/>
                </a:solidFill>
                <a:effectLst/>
                <a:uLnTx/>
                <a:uFillTx/>
                <a:latin typeface="Times New Roman"/>
                <a:ea typeface="+mj-ea"/>
                <a:cs typeface="Arial"/>
              </a:rPr>
              <a:t>(15 vuotta täyttänyt väestö)</a:t>
            </a:r>
            <a:endParaRPr kumimoji="0" lang="fi-FI" sz="2800" b="0" i="0" u="none" strike="noStrike" kern="0" cap="none" spc="0" normalizeH="0" baseline="0" noProof="0" dirty="0">
              <a:ln>
                <a:noFill/>
              </a:ln>
              <a:solidFill>
                <a:srgbClr val="2D3787"/>
              </a:solidFill>
              <a:effectLst/>
              <a:uLnTx/>
              <a:uFillTx/>
              <a:latin typeface="Times New Roman"/>
              <a:ea typeface="+mj-ea"/>
              <a:cs typeface="Arial"/>
            </a:endParaRPr>
          </a:p>
        </p:txBody>
      </p:sp>
      <p:sp>
        <p:nvSpPr>
          <p:cNvPr id="6" name="Title 11">
            <a:extLst>
              <a:ext uri="{FF2B5EF4-FFF2-40B4-BE49-F238E27FC236}">
                <a16:creationId xmlns:a16="http://schemas.microsoft.com/office/drawing/2014/main" id="{04780260-DDD6-4D52-B39E-728B529F597E}"/>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5" name="Kuva 4" descr="Palkkikaavio: Väestön koulutusaste Etelä-Savossa ja koko maassa 2023. 15-vuotta täyttäneestä väestöstä tutkinnon suorittaneita oli vuonna 2023 Etelä-Savossa 73,7 prosenttia ja koko maassa 75,1 prosenttia. Toisen asteen tutkinnon suorittaneita oli Etelä-Savossa 44,8 prosenttia ja koko maassa 40,1 prosenttia, erikoisammattitutkinnon suorittaneita oli Etelä-Savossa 1,3 prosenttia ja koko maassa 1,1  prosenttia sekä korkea-asteen tutkinnon suorittaneita Etelä-Savossa 27,6 prosenttia ja koko maassa 33,8 prosenttia.">
            <a:extLst>
              <a:ext uri="{FF2B5EF4-FFF2-40B4-BE49-F238E27FC236}">
                <a16:creationId xmlns:a16="http://schemas.microsoft.com/office/drawing/2014/main" id="{F17F3A7B-5FDE-0460-5218-0DBBA1CCDF91}"/>
              </a:ext>
            </a:extLst>
          </p:cNvPr>
          <p:cNvPicPr>
            <a:picLocks noChangeAspect="1"/>
          </p:cNvPicPr>
          <p:nvPr/>
        </p:nvPicPr>
        <p:blipFill>
          <a:blip r:embed="rId2"/>
          <a:stretch>
            <a:fillRect/>
          </a:stretch>
        </p:blipFill>
        <p:spPr>
          <a:xfrm>
            <a:off x="1127448" y="1529957"/>
            <a:ext cx="8026363" cy="3908555"/>
          </a:xfrm>
          <a:prstGeom prst="rect">
            <a:avLst/>
          </a:prstGeom>
        </p:spPr>
      </p:pic>
    </p:spTree>
    <p:extLst>
      <p:ext uri="{BB962C8B-B14F-4D97-AF65-F5344CB8AC3E}">
        <p14:creationId xmlns:p14="http://schemas.microsoft.com/office/powerpoint/2010/main" val="335946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551384" y="404664"/>
            <a:ext cx="11233248"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rgbClr val="2D3787"/>
                </a:solidFill>
                <a:effectLst/>
                <a:uLnTx/>
                <a:uFillTx/>
                <a:latin typeface="Times New Roman"/>
                <a:ea typeface="+mj-ea"/>
                <a:cs typeface="Arial"/>
              </a:rPr>
              <a:t>Väestön koulutusaste Etelä-Savossa seutukunnittain ja kunnittain 2023 </a:t>
            </a:r>
            <a:r>
              <a:rPr kumimoji="0" lang="fi-FI" sz="2000" b="0" i="0" u="none" strike="noStrike" kern="0" cap="none" spc="0" normalizeH="0" baseline="0" noProof="0" dirty="0">
                <a:ln>
                  <a:noFill/>
                </a:ln>
                <a:solidFill>
                  <a:srgbClr val="2D3787"/>
                </a:solidFill>
                <a:effectLst/>
                <a:uLnTx/>
                <a:uFillTx/>
                <a:latin typeface="Times New Roman"/>
                <a:ea typeface="+mj-ea"/>
                <a:cs typeface="Arial"/>
              </a:rPr>
              <a:t>(15 vuotta täyttänyt väestö)</a:t>
            </a:r>
            <a:endParaRPr kumimoji="0" lang="fi-FI" sz="3200" b="0" i="0" u="none" strike="noStrike" kern="0" cap="none" spc="0" normalizeH="0" baseline="0" noProof="0" dirty="0">
              <a:ln>
                <a:noFill/>
              </a:ln>
              <a:solidFill>
                <a:srgbClr val="2D3787"/>
              </a:solidFill>
              <a:effectLst/>
              <a:uLnTx/>
              <a:uFillTx/>
              <a:latin typeface="Times New Roman"/>
              <a:ea typeface="+mj-ea"/>
              <a:cs typeface="Arial"/>
            </a:endParaRPr>
          </a:p>
        </p:txBody>
      </p:sp>
      <p:sp>
        <p:nvSpPr>
          <p:cNvPr id="8" name="Title 11">
            <a:extLst>
              <a:ext uri="{FF2B5EF4-FFF2-40B4-BE49-F238E27FC236}">
                <a16:creationId xmlns:a16="http://schemas.microsoft.com/office/drawing/2014/main" id="{6FDE28CE-DA95-4170-8569-C64927358FBF}"/>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5" name="Kuva 4" descr="Palkkikaavio: Väestön koulutusaste Etelä-Savossa seutukunnittain ja kunnittain 2023. 15-vuotta täyttäneestä väestöstä toisen asteen tutkinnon suorittaneita oli vuonna 2023 Etelä-Savossa 44,8 prosenttia ja koko maassa 40,1 prosenttia sekä korkea-asteen tutkinnon suorittaneita Etelä-Savossa 27,6 prosenttia ja koko maassa 33,8 prosenttia. Kaikissa Etelä-Savon kunnissa toisen asteen tutkinnon suorittaneita oli enemmän ja korkea-asteen tutkinnon suorittaneita vähemmän kuin koko maassa.">
            <a:extLst>
              <a:ext uri="{FF2B5EF4-FFF2-40B4-BE49-F238E27FC236}">
                <a16:creationId xmlns:a16="http://schemas.microsoft.com/office/drawing/2014/main" id="{8FE2B546-400C-616D-C066-3F9999B50748}"/>
              </a:ext>
            </a:extLst>
          </p:cNvPr>
          <p:cNvPicPr>
            <a:picLocks noChangeAspect="1"/>
          </p:cNvPicPr>
          <p:nvPr/>
        </p:nvPicPr>
        <p:blipFill>
          <a:blip r:embed="rId2"/>
          <a:stretch>
            <a:fillRect/>
          </a:stretch>
        </p:blipFill>
        <p:spPr>
          <a:xfrm>
            <a:off x="839416" y="1484784"/>
            <a:ext cx="8712968" cy="4420787"/>
          </a:xfrm>
          <a:prstGeom prst="rect">
            <a:avLst/>
          </a:prstGeom>
        </p:spPr>
      </p:pic>
    </p:spTree>
    <p:extLst>
      <p:ext uri="{BB962C8B-B14F-4D97-AF65-F5344CB8AC3E}">
        <p14:creationId xmlns:p14="http://schemas.microsoft.com/office/powerpoint/2010/main" val="415670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623392" y="116632"/>
            <a:ext cx="11161240" cy="72008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rgbClr val="2D3787"/>
                </a:solidFill>
                <a:effectLst/>
                <a:uLnTx/>
                <a:uFillTx/>
                <a:latin typeface="Times New Roman"/>
                <a:ea typeface="+mj-ea"/>
                <a:cs typeface="Arial"/>
              </a:rPr>
              <a:t>Väestön koulutusrakenne Etelä-Savossa seutukunnittain ja kunnittain 2023 </a:t>
            </a:r>
            <a:r>
              <a:rPr kumimoji="0" lang="fi-FI" sz="2000" b="0" i="0" u="none" strike="noStrike" kern="0" cap="none" spc="0" normalizeH="0" baseline="0" noProof="0" dirty="0">
                <a:ln>
                  <a:noFill/>
                </a:ln>
                <a:solidFill>
                  <a:srgbClr val="2D3787"/>
                </a:solidFill>
                <a:effectLst/>
                <a:uLnTx/>
                <a:uFillTx/>
                <a:latin typeface="Times New Roman"/>
                <a:ea typeface="+mj-ea"/>
                <a:cs typeface="Arial"/>
              </a:rPr>
              <a:t>(15 vuotta täyttänyt väestö)</a:t>
            </a:r>
            <a:endParaRPr kumimoji="0" lang="fi-FI" sz="3200" b="0" i="0" u="none" strike="noStrike" kern="0" cap="none" spc="0" normalizeH="0" baseline="0" noProof="0" dirty="0">
              <a:ln>
                <a:noFill/>
              </a:ln>
              <a:solidFill>
                <a:srgbClr val="2D3787"/>
              </a:solidFill>
              <a:effectLst/>
              <a:uLnTx/>
              <a:uFillTx/>
              <a:latin typeface="Times New Roman"/>
              <a:ea typeface="+mj-ea"/>
              <a:cs typeface="Arial"/>
            </a:endParaRPr>
          </a:p>
        </p:txBody>
      </p:sp>
      <p:sp>
        <p:nvSpPr>
          <p:cNvPr id="9" name="Title 11">
            <a:extLst>
              <a:ext uri="{FF2B5EF4-FFF2-40B4-BE49-F238E27FC236}">
                <a16:creationId xmlns:a16="http://schemas.microsoft.com/office/drawing/2014/main" id="{3777465F-F4B4-4619-B878-1EE76291B146}"/>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5" name="Tekstiruutu 4"/>
          <p:cNvSpPr txBox="1"/>
          <p:nvPr/>
        </p:nvSpPr>
        <p:spPr>
          <a:xfrm>
            <a:off x="623392" y="6017513"/>
            <a:ext cx="9505056" cy="5078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i-FI" sz="900" b="0" i="0" u="none" strike="noStrike" kern="1200" cap="none" spc="0" normalizeH="0" baseline="0" noProof="0" dirty="0">
                <a:ln>
                  <a:noFill/>
                </a:ln>
                <a:solidFill>
                  <a:srgbClr val="000000"/>
                </a:solidFill>
                <a:effectLst/>
                <a:uLnTx/>
                <a:uFillTx/>
                <a:latin typeface="Arial" charset="0"/>
                <a:ea typeface="+mn-ea"/>
                <a:cs typeface="Arial" charset="0"/>
              </a:rPr>
              <a:t>*) Väestön koulutustasoa mitataan perusasteen jälkeen suoritetun korkeimman koulutuksen keskimääräisellä pituudella henkeä kohti. Esimerkiksi koulutustasoluku 246 osoittaa, että teoreettinen koulutusaika henkeä kohti on 2,5 vuotta peruskoulun suorittamisen jälkeen. Väestön koulutustasoa laskettaessa perusjoukkona käytetään 20 vuotta täyttänyttä väestöä. Näin siksi että monen alle 20-vuotiaan koulutus on vielä kesken.</a:t>
            </a:r>
          </a:p>
        </p:txBody>
      </p:sp>
      <p:graphicFrame>
        <p:nvGraphicFramePr>
          <p:cNvPr id="4" name="Taulukko 3">
            <a:extLst>
              <a:ext uri="{FF2B5EF4-FFF2-40B4-BE49-F238E27FC236}">
                <a16:creationId xmlns:a16="http://schemas.microsoft.com/office/drawing/2014/main" id="{040F834B-AEF7-4376-82DA-6D0901D78EA7}"/>
              </a:ext>
            </a:extLst>
          </p:cNvPr>
          <p:cNvGraphicFramePr>
            <a:graphicFrameLocks noGrp="1"/>
          </p:cNvGraphicFramePr>
          <p:nvPr>
            <p:extLst>
              <p:ext uri="{D42A27DB-BD31-4B8C-83A1-F6EECF244321}">
                <p14:modId xmlns:p14="http://schemas.microsoft.com/office/powerpoint/2010/main" val="959679683"/>
              </p:ext>
            </p:extLst>
          </p:nvPr>
        </p:nvGraphicFramePr>
        <p:xfrm>
          <a:off x="695400" y="1052736"/>
          <a:ext cx="9577064" cy="4941706"/>
        </p:xfrm>
        <a:graphic>
          <a:graphicData uri="http://schemas.openxmlformats.org/drawingml/2006/table">
            <a:tbl>
              <a:tblPr firstRow="1" bandRow="1">
                <a:tableStyleId>{5C22544A-7EE6-4342-B048-85BDC9FD1C3A}</a:tableStyleId>
              </a:tblPr>
              <a:tblGrid>
                <a:gridCol w="1714184">
                  <a:extLst>
                    <a:ext uri="{9D8B030D-6E8A-4147-A177-3AD203B41FA5}">
                      <a16:colId xmlns:a16="http://schemas.microsoft.com/office/drawing/2014/main" val="3470639060"/>
                    </a:ext>
                  </a:extLst>
                </a:gridCol>
                <a:gridCol w="670766">
                  <a:extLst>
                    <a:ext uri="{9D8B030D-6E8A-4147-A177-3AD203B41FA5}">
                      <a16:colId xmlns:a16="http://schemas.microsoft.com/office/drawing/2014/main" val="1387733651"/>
                    </a:ext>
                  </a:extLst>
                </a:gridCol>
                <a:gridCol w="734851">
                  <a:extLst>
                    <a:ext uri="{9D8B030D-6E8A-4147-A177-3AD203B41FA5}">
                      <a16:colId xmlns:a16="http://schemas.microsoft.com/office/drawing/2014/main" val="3894333651"/>
                    </a:ext>
                  </a:extLst>
                </a:gridCol>
                <a:gridCol w="768166">
                  <a:extLst>
                    <a:ext uri="{9D8B030D-6E8A-4147-A177-3AD203B41FA5}">
                      <a16:colId xmlns:a16="http://schemas.microsoft.com/office/drawing/2014/main" val="3067438224"/>
                    </a:ext>
                  </a:extLst>
                </a:gridCol>
                <a:gridCol w="770140">
                  <a:extLst>
                    <a:ext uri="{9D8B030D-6E8A-4147-A177-3AD203B41FA5}">
                      <a16:colId xmlns:a16="http://schemas.microsoft.com/office/drawing/2014/main" val="1435956488"/>
                    </a:ext>
                  </a:extLst>
                </a:gridCol>
                <a:gridCol w="638300">
                  <a:extLst>
                    <a:ext uri="{9D8B030D-6E8A-4147-A177-3AD203B41FA5}">
                      <a16:colId xmlns:a16="http://schemas.microsoft.com/office/drawing/2014/main" val="3779892849"/>
                    </a:ext>
                  </a:extLst>
                </a:gridCol>
                <a:gridCol w="628705">
                  <a:extLst>
                    <a:ext uri="{9D8B030D-6E8A-4147-A177-3AD203B41FA5}">
                      <a16:colId xmlns:a16="http://schemas.microsoft.com/office/drawing/2014/main" val="234984764"/>
                    </a:ext>
                  </a:extLst>
                </a:gridCol>
                <a:gridCol w="583817">
                  <a:extLst>
                    <a:ext uri="{9D8B030D-6E8A-4147-A177-3AD203B41FA5}">
                      <a16:colId xmlns:a16="http://schemas.microsoft.com/office/drawing/2014/main" val="391161768"/>
                    </a:ext>
                  </a:extLst>
                </a:gridCol>
                <a:gridCol w="673870">
                  <a:extLst>
                    <a:ext uri="{9D8B030D-6E8A-4147-A177-3AD203B41FA5}">
                      <a16:colId xmlns:a16="http://schemas.microsoft.com/office/drawing/2014/main" val="3924222581"/>
                    </a:ext>
                  </a:extLst>
                </a:gridCol>
                <a:gridCol w="580428">
                  <a:extLst>
                    <a:ext uri="{9D8B030D-6E8A-4147-A177-3AD203B41FA5}">
                      <a16:colId xmlns:a16="http://schemas.microsoft.com/office/drawing/2014/main" val="1890294734"/>
                    </a:ext>
                  </a:extLst>
                </a:gridCol>
                <a:gridCol w="658628">
                  <a:extLst>
                    <a:ext uri="{9D8B030D-6E8A-4147-A177-3AD203B41FA5}">
                      <a16:colId xmlns:a16="http://schemas.microsoft.com/office/drawing/2014/main" val="3554678332"/>
                    </a:ext>
                  </a:extLst>
                </a:gridCol>
                <a:gridCol w="574782">
                  <a:extLst>
                    <a:ext uri="{9D8B030D-6E8A-4147-A177-3AD203B41FA5}">
                      <a16:colId xmlns:a16="http://schemas.microsoft.com/office/drawing/2014/main" val="461876765"/>
                    </a:ext>
                  </a:extLst>
                </a:gridCol>
                <a:gridCol w="580427">
                  <a:extLst>
                    <a:ext uri="{9D8B030D-6E8A-4147-A177-3AD203B41FA5}">
                      <a16:colId xmlns:a16="http://schemas.microsoft.com/office/drawing/2014/main" val="1167514658"/>
                    </a:ext>
                  </a:extLst>
                </a:gridCol>
              </a:tblGrid>
              <a:tr h="1099606">
                <a:tc>
                  <a:txBody>
                    <a:bodyPr/>
                    <a:lstStyle/>
                    <a:p>
                      <a:pPr algn="ctr" fontAlgn="t"/>
                      <a:r>
                        <a:rPr lang="fi-FI" sz="1600" u="none" strike="noStrike" dirty="0">
                          <a:effectLst/>
                        </a:rPr>
                        <a:t>Alue</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15 vuotta täyttänyt väestö</a:t>
                      </a:r>
                      <a:endParaRPr lang="fi-FI" sz="1100" b="1"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Ei perus-asteen jälkeistä tutkintoa</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a:effectLst/>
                        </a:rPr>
                        <a:t>Ei perus-asteen jälkeistä tutkintoa, %</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Tutkinnon suoritta-</a:t>
                      </a:r>
                      <a:r>
                        <a:rPr lang="fi-FI" sz="1100" u="none" strike="noStrike" dirty="0" err="1">
                          <a:effectLst/>
                        </a:rPr>
                        <a:t>neet</a:t>
                      </a:r>
                      <a:endParaRPr lang="fi-FI" sz="1100" b="1"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Tutkin-</a:t>
                      </a:r>
                      <a:r>
                        <a:rPr lang="fi-FI" sz="1100" u="none" strike="noStrike" dirty="0" err="1">
                          <a:effectLst/>
                        </a:rPr>
                        <a:t>non</a:t>
                      </a:r>
                      <a:r>
                        <a:rPr lang="fi-FI" sz="1100" u="none" strike="noStrike" dirty="0">
                          <a:effectLst/>
                        </a:rPr>
                        <a:t> suoritta-</a:t>
                      </a:r>
                      <a:r>
                        <a:rPr lang="fi-FI" sz="1100" u="none" strike="noStrike" dirty="0" err="1">
                          <a:effectLst/>
                        </a:rPr>
                        <a:t>neet</a:t>
                      </a:r>
                      <a:r>
                        <a:rPr lang="fi-FI" sz="1100" u="none" strike="noStrike" dirty="0">
                          <a:effectLst/>
                        </a:rPr>
                        <a:t>, %</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a:effectLst/>
                        </a:rPr>
                        <a:t>Toisen asteen tutkinto</a:t>
                      </a:r>
                      <a:endParaRPr lang="fi-FI" sz="1100" b="1" i="0" u="none" strike="noStrike">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Toisen asteen tutkinto, %</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a:effectLst/>
                        </a:rPr>
                        <a:t>Erikois-ammatti-tutkinto</a:t>
                      </a:r>
                      <a:endParaRPr lang="fi-FI" sz="1100" b="1" i="0" u="none" strike="noStrike">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Erikoisammattitutkinto, %</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Korkea-asteen tutkinto</a:t>
                      </a:r>
                      <a:endParaRPr lang="fi-FI" sz="1100" b="1"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Korkea-asteen tutkinto, %</a:t>
                      </a:r>
                      <a:endParaRPr lang="fi-FI" sz="1100" b="0" i="0" u="none" strike="noStrike" dirty="0">
                        <a:solidFill>
                          <a:srgbClr val="000000"/>
                        </a:solidFill>
                        <a:effectLst/>
                        <a:latin typeface="Arial" panose="020B0604020202020204" pitchFamily="34" charset="0"/>
                      </a:endParaRPr>
                    </a:p>
                  </a:txBody>
                  <a:tcPr marL="5026" marR="5026" marT="5026" marB="0" anchor="ctr"/>
                </a:tc>
                <a:tc>
                  <a:txBody>
                    <a:bodyPr/>
                    <a:lstStyle/>
                    <a:p>
                      <a:pPr algn="ctr" fontAlgn="t"/>
                      <a:r>
                        <a:rPr lang="fi-FI" sz="1100" u="none" strike="noStrike" dirty="0">
                          <a:effectLst/>
                        </a:rPr>
                        <a:t>*) </a:t>
                      </a:r>
                      <a:br>
                        <a:rPr lang="fi-FI" sz="1100" u="none" strike="noStrike" dirty="0">
                          <a:effectLst/>
                        </a:rPr>
                      </a:br>
                      <a:r>
                        <a:rPr lang="fi-FI" sz="1100" u="none" strike="noStrike" dirty="0">
                          <a:effectLst/>
                        </a:rPr>
                        <a:t>Koulu-</a:t>
                      </a:r>
                      <a:r>
                        <a:rPr lang="fi-FI" sz="1100" u="none" strike="noStrike" dirty="0" err="1">
                          <a:effectLst/>
                        </a:rPr>
                        <a:t>tustaso</a:t>
                      </a:r>
                      <a:endParaRPr lang="fi-FI" sz="1100" b="1" i="0" u="none" strike="noStrike" dirty="0">
                        <a:solidFill>
                          <a:srgbClr val="000000"/>
                        </a:solidFill>
                        <a:effectLst/>
                        <a:latin typeface="Arial" panose="020B0604020202020204" pitchFamily="34" charset="0"/>
                      </a:endParaRPr>
                    </a:p>
                  </a:txBody>
                  <a:tcPr marL="5026" marR="5026" marT="5026" marB="0" anchor="ctr"/>
                </a:tc>
                <a:extLst>
                  <a:ext uri="{0D108BD9-81ED-4DB2-BD59-A6C34878D82A}">
                    <a16:rowId xmlns:a16="http://schemas.microsoft.com/office/drawing/2014/main" val="1550668587"/>
                  </a:ext>
                </a:extLst>
              </a:tr>
              <a:tr h="189860">
                <a:tc>
                  <a:txBody>
                    <a:bodyPr/>
                    <a:lstStyle/>
                    <a:p>
                      <a:pPr algn="l" fontAlgn="b"/>
                      <a:r>
                        <a:rPr lang="fi-FI" sz="1050" b="0" i="0" u="none" strike="noStrike" dirty="0">
                          <a:solidFill>
                            <a:srgbClr val="000000"/>
                          </a:solidFill>
                          <a:effectLst/>
                          <a:latin typeface="Arial" panose="020B0604020202020204" pitchFamily="34" charset="0"/>
                        </a:rPr>
                        <a:t>Hirvensalmi</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1 857</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573</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30,9</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1 284</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69,1</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841</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45,3</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25</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1,3</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418</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22,5</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300</a:t>
                      </a:r>
                    </a:p>
                  </a:txBody>
                  <a:tcPr marL="7620" marR="7620" marT="7620" marB="0" anchor="ctr"/>
                </a:tc>
                <a:extLst>
                  <a:ext uri="{0D108BD9-81ED-4DB2-BD59-A6C34878D82A}">
                    <a16:rowId xmlns:a16="http://schemas.microsoft.com/office/drawing/2014/main" val="3153031921"/>
                  </a:ext>
                </a:extLst>
              </a:tr>
              <a:tr h="189860">
                <a:tc>
                  <a:txBody>
                    <a:bodyPr/>
                    <a:lstStyle/>
                    <a:p>
                      <a:pPr algn="l" fontAlgn="b"/>
                      <a:r>
                        <a:rPr lang="fi-FI" sz="1050" b="0" i="0" u="none" strike="noStrike" dirty="0">
                          <a:solidFill>
                            <a:srgbClr val="000000"/>
                          </a:solidFill>
                          <a:effectLst/>
                          <a:latin typeface="Arial" panose="020B0604020202020204" pitchFamily="34" charset="0"/>
                        </a:rPr>
                        <a:t>Kangasniemi</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4 560</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1 369</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30,0</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3 191</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70,0</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2 072</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45,4</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47</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1,0</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1 072</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23,5</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312</a:t>
                      </a:r>
                    </a:p>
                  </a:txBody>
                  <a:tcPr marL="7620" marR="7620" marT="7620" marB="0" anchor="ctr"/>
                </a:tc>
                <a:extLst>
                  <a:ext uri="{0D108BD9-81ED-4DB2-BD59-A6C34878D82A}">
                    <a16:rowId xmlns:a16="http://schemas.microsoft.com/office/drawing/2014/main" val="2170358825"/>
                  </a:ext>
                </a:extLst>
              </a:tr>
              <a:tr h="189860">
                <a:tc>
                  <a:txBody>
                    <a:bodyPr/>
                    <a:lstStyle/>
                    <a:p>
                      <a:pPr algn="l" fontAlgn="b"/>
                      <a:r>
                        <a:rPr lang="fi-FI" sz="1050" b="0" i="0" u="none" strike="noStrike">
                          <a:solidFill>
                            <a:srgbClr val="000000"/>
                          </a:solidFill>
                          <a:effectLst/>
                          <a:latin typeface="Arial" panose="020B0604020202020204" pitchFamily="34" charset="0"/>
                        </a:rPr>
                        <a:t>Mikkeli</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44 999</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10 604</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23,6</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34 395</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76,4</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19 292</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42,9</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555</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1,2</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14 548</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32,3</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381</a:t>
                      </a:r>
                    </a:p>
                  </a:txBody>
                  <a:tcPr marL="7620" marR="7620" marT="7620" marB="0" anchor="ctr"/>
                </a:tc>
                <a:extLst>
                  <a:ext uri="{0D108BD9-81ED-4DB2-BD59-A6C34878D82A}">
                    <a16:rowId xmlns:a16="http://schemas.microsoft.com/office/drawing/2014/main" val="1652118080"/>
                  </a:ext>
                </a:extLst>
              </a:tr>
              <a:tr h="189860">
                <a:tc>
                  <a:txBody>
                    <a:bodyPr/>
                    <a:lstStyle/>
                    <a:p>
                      <a:pPr algn="l" fontAlgn="b"/>
                      <a:r>
                        <a:rPr lang="fi-FI" sz="1050" b="0" i="0" u="none" strike="noStrike">
                          <a:solidFill>
                            <a:srgbClr val="000000"/>
                          </a:solidFill>
                          <a:effectLst/>
                          <a:latin typeface="Arial" panose="020B0604020202020204" pitchFamily="34" charset="0"/>
                        </a:rPr>
                        <a:t>Mäntyharju</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4 937</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1 664</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33,7</a:t>
                      </a:r>
                    </a:p>
                  </a:txBody>
                  <a:tcPr marL="7620" marR="7620" marT="7620" marB="0" anchor="b"/>
                </a:tc>
                <a:tc>
                  <a:txBody>
                    <a:bodyPr/>
                    <a:lstStyle/>
                    <a:p>
                      <a:pPr algn="r" fontAlgn="b"/>
                      <a:r>
                        <a:rPr lang="fi-FI" sz="1050" b="0" i="0" u="none" strike="noStrike" dirty="0">
                          <a:solidFill>
                            <a:srgbClr val="000000"/>
                          </a:solidFill>
                          <a:effectLst/>
                          <a:latin typeface="Arial" panose="020B0604020202020204" pitchFamily="34" charset="0"/>
                        </a:rPr>
                        <a:t>3 273</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66,3</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2 132</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43,2</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58</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1,2</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1 083</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21,9</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295</a:t>
                      </a:r>
                    </a:p>
                  </a:txBody>
                  <a:tcPr marL="7620" marR="7620" marT="7620" marB="0" anchor="ctr"/>
                </a:tc>
                <a:extLst>
                  <a:ext uri="{0D108BD9-81ED-4DB2-BD59-A6C34878D82A}">
                    <a16:rowId xmlns:a16="http://schemas.microsoft.com/office/drawing/2014/main" val="3887894282"/>
                  </a:ext>
                </a:extLst>
              </a:tr>
              <a:tr h="189860">
                <a:tc>
                  <a:txBody>
                    <a:bodyPr/>
                    <a:lstStyle/>
                    <a:p>
                      <a:pPr algn="l" fontAlgn="b"/>
                      <a:r>
                        <a:rPr lang="fi-FI" sz="1050" b="0" i="0" u="none" strike="noStrike">
                          <a:solidFill>
                            <a:srgbClr val="000000"/>
                          </a:solidFill>
                          <a:effectLst/>
                          <a:latin typeface="Arial" panose="020B0604020202020204" pitchFamily="34" charset="0"/>
                        </a:rPr>
                        <a:t>Pertunmaa</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1 435</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505</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35,2</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930</a:t>
                      </a:r>
                    </a:p>
                  </a:txBody>
                  <a:tcPr marL="7620" marT="7620" marB="0" anchor="ctr"/>
                </a:tc>
                <a:tc>
                  <a:txBody>
                    <a:bodyPr/>
                    <a:lstStyle/>
                    <a:p>
                      <a:pPr algn="ctr" fontAlgn="b"/>
                      <a:r>
                        <a:rPr lang="fi-FI" sz="1050" b="0" i="0" u="none" strike="noStrike" dirty="0">
                          <a:solidFill>
                            <a:srgbClr val="000000"/>
                          </a:solidFill>
                          <a:effectLst/>
                          <a:latin typeface="Arial" panose="020B0604020202020204" pitchFamily="34" charset="0"/>
                        </a:rPr>
                        <a:t>64,8</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655</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45,6</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11</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0,8</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264</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18,4</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267</a:t>
                      </a:r>
                    </a:p>
                  </a:txBody>
                  <a:tcPr marL="7620" marR="7620" marT="7620" marB="0" anchor="ctr"/>
                </a:tc>
                <a:extLst>
                  <a:ext uri="{0D108BD9-81ED-4DB2-BD59-A6C34878D82A}">
                    <a16:rowId xmlns:a16="http://schemas.microsoft.com/office/drawing/2014/main" val="3541025815"/>
                  </a:ext>
                </a:extLst>
              </a:tr>
              <a:tr h="189860">
                <a:tc>
                  <a:txBody>
                    <a:bodyPr/>
                    <a:lstStyle/>
                    <a:p>
                      <a:pPr algn="l" fontAlgn="b"/>
                      <a:r>
                        <a:rPr lang="fi-FI" sz="1050" b="0" i="0" u="none" strike="noStrike">
                          <a:solidFill>
                            <a:srgbClr val="000000"/>
                          </a:solidFill>
                          <a:effectLst/>
                          <a:latin typeface="Arial" panose="020B0604020202020204" pitchFamily="34" charset="0"/>
                        </a:rPr>
                        <a:t>Puumala</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1 975</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587</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00" b="0" i="0" u="none" strike="noStrike">
                          <a:solidFill>
                            <a:srgbClr val="000000"/>
                          </a:solidFill>
                          <a:effectLst/>
                          <a:latin typeface="Arial" panose="020B0604020202020204" pitchFamily="34" charset="0"/>
                        </a:rPr>
                        <a:t>29,7</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1 388</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70,3</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857</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43,4</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19</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1,0</a:t>
                      </a:r>
                    </a:p>
                  </a:txBody>
                  <a:tcPr marL="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512</a:t>
                      </a:r>
                    </a:p>
                  </a:txBody>
                  <a:tcPr marL="7620" marT="7620" marB="0" anchor="ctr">
                    <a:lnB w="12700" cap="flat" cmpd="sng" algn="ctr">
                      <a:solidFill>
                        <a:schemeClr val="tx1"/>
                      </a:solidFill>
                      <a:prstDash val="solid"/>
                      <a:round/>
                      <a:headEnd type="none" w="med" len="med"/>
                      <a:tailEnd type="none" w="med" len="med"/>
                    </a:lnB>
                  </a:tcPr>
                </a:tc>
                <a:tc>
                  <a:txBody>
                    <a:bodyPr/>
                    <a:lstStyle/>
                    <a:p>
                      <a:pPr algn="l" fontAlgn="b"/>
                      <a:r>
                        <a:rPr lang="fi-FI" sz="1050" b="0" i="0" u="none" strike="noStrike">
                          <a:solidFill>
                            <a:srgbClr val="000000"/>
                          </a:solidFill>
                          <a:effectLst/>
                          <a:latin typeface="Arial" panose="020B0604020202020204" pitchFamily="34" charset="0"/>
                        </a:rPr>
                        <a:t>25,9</a:t>
                      </a:r>
                    </a:p>
                  </a:txBody>
                  <a:tcPr marL="182880" marR="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317</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1659436"/>
                  </a:ext>
                </a:extLst>
              </a:tr>
              <a:tr h="268969">
                <a:tc>
                  <a:txBody>
                    <a:bodyPr/>
                    <a:lstStyle/>
                    <a:p>
                      <a:pPr algn="l" fontAlgn="t"/>
                      <a:r>
                        <a:rPr lang="fi-FI" sz="1050" b="1" i="0" u="none" strike="noStrike">
                          <a:solidFill>
                            <a:srgbClr val="000000"/>
                          </a:solidFill>
                          <a:effectLst/>
                          <a:latin typeface="Arial" panose="020B0604020202020204" pitchFamily="34" charset="0"/>
                        </a:rPr>
                        <a:t>MIKKELIN SEUTUKUNTA</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59 763</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15 302</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00" b="1" i="0" u="none" strike="noStrike">
                          <a:solidFill>
                            <a:srgbClr val="000000"/>
                          </a:solidFill>
                          <a:effectLst/>
                          <a:latin typeface="Arial" panose="020B0604020202020204" pitchFamily="34" charset="0"/>
                        </a:rPr>
                        <a:t>25,6</a:t>
                      </a:r>
                    </a:p>
                  </a:txBody>
                  <a:tcPr marL="7620" marR="7620" marT="7620" marB="0">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44 461</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a:solidFill>
                            <a:srgbClr val="000000"/>
                          </a:solidFill>
                          <a:effectLst/>
                          <a:latin typeface="Arial" panose="020B0604020202020204" pitchFamily="34" charset="0"/>
                        </a:rPr>
                        <a:t>74,4</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25 849</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dirty="0">
                          <a:solidFill>
                            <a:srgbClr val="000000"/>
                          </a:solidFill>
                          <a:effectLst/>
                          <a:latin typeface="Arial" panose="020B0604020202020204" pitchFamily="34" charset="0"/>
                        </a:rPr>
                        <a:t>43,3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715</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1,2</a:t>
                      </a:r>
                    </a:p>
                  </a:txBody>
                  <a:tcPr marL="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17 897</a:t>
                      </a:r>
                    </a:p>
                  </a:txBody>
                  <a:tcPr marL="7620" marT="7620" marB="0" anchor="ctr">
                    <a:lnT w="12700" cap="flat" cmpd="sng" algn="ctr">
                      <a:solidFill>
                        <a:schemeClr val="tx1"/>
                      </a:solidFill>
                      <a:prstDash val="solid"/>
                      <a:round/>
                      <a:headEnd type="none" w="med" len="med"/>
                      <a:tailEnd type="none" w="med" len="med"/>
                    </a:lnT>
                  </a:tcPr>
                </a:tc>
                <a:tc>
                  <a:txBody>
                    <a:bodyPr/>
                    <a:lstStyle/>
                    <a:p>
                      <a:pPr algn="l" fontAlgn="t"/>
                      <a:r>
                        <a:rPr lang="fi-FI" sz="1050" b="1" i="0" u="none" strike="noStrike">
                          <a:solidFill>
                            <a:srgbClr val="000000"/>
                          </a:solidFill>
                          <a:effectLst/>
                          <a:latin typeface="Arial" panose="020B0604020202020204" pitchFamily="34" charset="0"/>
                        </a:rPr>
                        <a:t>29,9</a:t>
                      </a:r>
                    </a:p>
                  </a:txBody>
                  <a:tcPr marL="182880" marR="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a:solidFill>
                            <a:srgbClr val="000000"/>
                          </a:solidFill>
                          <a:effectLst/>
                          <a:latin typeface="Arial" panose="020B0604020202020204" pitchFamily="34" charset="0"/>
                        </a:rPr>
                        <a:t> </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87859265"/>
                  </a:ext>
                </a:extLst>
              </a:tr>
              <a:tr h="189860">
                <a:tc>
                  <a:txBody>
                    <a:bodyPr/>
                    <a:lstStyle/>
                    <a:p>
                      <a:pPr algn="l" fontAlgn="b"/>
                      <a:r>
                        <a:rPr lang="fi-FI" sz="1050" b="0" i="0" u="none" strike="noStrike">
                          <a:solidFill>
                            <a:srgbClr val="000000"/>
                          </a:solidFill>
                          <a:effectLst/>
                          <a:latin typeface="Arial" panose="020B0604020202020204" pitchFamily="34" charset="0"/>
                        </a:rPr>
                        <a:t>Enonkoski</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1 156</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365</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31,6</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791</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68,4</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544</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47,1</a:t>
                      </a:r>
                    </a:p>
                  </a:txBody>
                  <a:tcPr marL="7620" marR="7620" marT="7620" marB="0" anchor="ctr"/>
                </a:tc>
                <a:tc>
                  <a:txBody>
                    <a:bodyPr/>
                    <a:lstStyle/>
                    <a:p>
                      <a:pPr algn="r" fontAlgn="b"/>
                      <a:r>
                        <a:rPr lang="fi-FI" sz="1050" b="0" i="0" u="none" strike="noStrike" dirty="0">
                          <a:solidFill>
                            <a:srgbClr val="000000"/>
                          </a:solidFill>
                          <a:effectLst/>
                          <a:latin typeface="Arial" panose="020B0604020202020204" pitchFamily="34" charset="0"/>
                        </a:rPr>
                        <a:t>11</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1,0</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236</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20,4</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291</a:t>
                      </a:r>
                    </a:p>
                  </a:txBody>
                  <a:tcPr marL="7620" marR="7620" marT="7620" marB="0" anchor="ctr"/>
                </a:tc>
                <a:extLst>
                  <a:ext uri="{0D108BD9-81ED-4DB2-BD59-A6C34878D82A}">
                    <a16:rowId xmlns:a16="http://schemas.microsoft.com/office/drawing/2014/main" val="3154674274"/>
                  </a:ext>
                </a:extLst>
              </a:tr>
              <a:tr h="38709">
                <a:tc>
                  <a:txBody>
                    <a:bodyPr/>
                    <a:lstStyle/>
                    <a:p>
                      <a:pPr algn="l" fontAlgn="b"/>
                      <a:r>
                        <a:rPr lang="fi-FI" sz="1050" b="0" i="0" u="none" strike="noStrike" dirty="0">
                          <a:solidFill>
                            <a:srgbClr val="000000"/>
                          </a:solidFill>
                          <a:effectLst/>
                          <a:latin typeface="Arial" panose="020B0604020202020204" pitchFamily="34" charset="0"/>
                        </a:rPr>
                        <a:t>Rantasalmi</a:t>
                      </a:r>
                    </a:p>
                  </a:txBody>
                  <a:tcPr marL="7620" marR="7620" marT="7620" marB="0" anchor="ctr">
                    <a:lnB w="12700" cap="flat" cmpd="sng" algn="ctr">
                      <a:no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2 913</a:t>
                      </a:r>
                    </a:p>
                  </a:txBody>
                  <a:tcPr marL="7620" marR="90000" marT="7620" marB="0" anchor="ctr">
                    <a:lnB w="12700" cap="flat" cmpd="sng" algn="ctr">
                      <a:no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840</a:t>
                      </a:r>
                    </a:p>
                  </a:txBody>
                  <a:tcPr marL="7620" marR="90000" marT="7620" marB="0" anchor="ctr">
                    <a:lnB w="12700" cap="flat" cmpd="sng" algn="ctr">
                      <a:noFill/>
                      <a:prstDash val="solid"/>
                      <a:round/>
                      <a:headEnd type="none" w="med" len="med"/>
                      <a:tailEnd type="none" w="med" len="med"/>
                    </a:lnB>
                  </a:tcPr>
                </a:tc>
                <a:tc>
                  <a:txBody>
                    <a:bodyPr/>
                    <a:lstStyle/>
                    <a:p>
                      <a:pPr algn="ctr" fontAlgn="b"/>
                      <a:r>
                        <a:rPr lang="fi-FI" sz="1000" b="0" i="0" u="none" strike="noStrike" dirty="0">
                          <a:solidFill>
                            <a:srgbClr val="000000"/>
                          </a:solidFill>
                          <a:effectLst/>
                          <a:latin typeface="Arial" panose="020B0604020202020204" pitchFamily="34" charset="0"/>
                        </a:rPr>
                        <a:t>28,8</a:t>
                      </a:r>
                    </a:p>
                  </a:txBody>
                  <a:tcPr marL="7620" marR="7620" marT="7620" marB="0" anchor="b">
                    <a:lnB w="12700" cap="flat" cmpd="sng" algn="ctr">
                      <a:no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2 073</a:t>
                      </a:r>
                    </a:p>
                  </a:txBody>
                  <a:tcPr marL="7620" marT="7620" marB="0" anchor="ctr">
                    <a:lnB w="12700" cap="flat" cmpd="sng" algn="ctr">
                      <a:no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71,2</a:t>
                      </a:r>
                    </a:p>
                  </a:txBody>
                  <a:tcPr marL="7620" marR="7620" marT="7620" marB="0" anchor="ctr">
                    <a:lnB w="12700" cap="flat" cmpd="sng" algn="ctr">
                      <a:no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1 381</a:t>
                      </a:r>
                    </a:p>
                  </a:txBody>
                  <a:tcPr marL="7620" marT="7620" marB="0" anchor="ctr">
                    <a:lnB w="12700" cap="flat" cmpd="sng" algn="ctr">
                      <a:no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47,4</a:t>
                      </a:r>
                    </a:p>
                  </a:txBody>
                  <a:tcPr marL="7620" marR="7620" marT="7620" marB="0" anchor="ctr">
                    <a:lnB w="12700" cap="flat" cmpd="sng" algn="ctr">
                      <a:no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41</a:t>
                      </a:r>
                    </a:p>
                  </a:txBody>
                  <a:tcPr marL="7620" marR="90000" marT="7620" marB="0" anchor="ctr">
                    <a:lnB w="12700" cap="flat" cmpd="sng" algn="ctr">
                      <a:no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1,4</a:t>
                      </a:r>
                    </a:p>
                  </a:txBody>
                  <a:tcPr marL="7620" marT="7620" marB="0" anchor="ctr">
                    <a:lnB w="12700" cap="flat" cmpd="sng" algn="ctr">
                      <a:no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651</a:t>
                      </a:r>
                    </a:p>
                  </a:txBody>
                  <a:tcPr marL="7620" marT="7620" marB="0" anchor="ctr">
                    <a:lnB w="12700" cap="flat" cmpd="sng" algn="ctr">
                      <a:noFill/>
                      <a:prstDash val="solid"/>
                      <a:round/>
                      <a:headEnd type="none" w="med" len="med"/>
                      <a:tailEnd type="none" w="med" len="med"/>
                    </a:lnB>
                  </a:tcPr>
                </a:tc>
                <a:tc>
                  <a:txBody>
                    <a:bodyPr/>
                    <a:lstStyle/>
                    <a:p>
                      <a:pPr algn="l" fontAlgn="b"/>
                      <a:r>
                        <a:rPr lang="fi-FI" sz="1050" b="0" i="0" u="none" strike="noStrike" dirty="0">
                          <a:solidFill>
                            <a:srgbClr val="000000"/>
                          </a:solidFill>
                          <a:effectLst/>
                          <a:latin typeface="Arial" panose="020B0604020202020204" pitchFamily="34" charset="0"/>
                        </a:rPr>
                        <a:t>22,3</a:t>
                      </a:r>
                    </a:p>
                  </a:txBody>
                  <a:tcPr marL="182880" marR="7620" marT="7620" marB="0" anchor="ctr">
                    <a:lnB w="12700" cap="flat" cmpd="sng" algn="ctr">
                      <a:noFill/>
                      <a:prstDash val="solid"/>
                      <a:round/>
                      <a:headEnd type="none" w="med" len="med"/>
                      <a:tailEnd type="none" w="med" len="med"/>
                    </a:lnB>
                  </a:tcPr>
                </a:tc>
                <a:tc>
                  <a:txBody>
                    <a:bodyPr/>
                    <a:lstStyle/>
                    <a:p>
                      <a:pPr algn="ctr" fontAlgn="b"/>
                      <a:r>
                        <a:rPr lang="fi-FI" sz="1050" b="0" i="0" u="none" strike="noStrike" dirty="0">
                          <a:solidFill>
                            <a:srgbClr val="000000"/>
                          </a:solidFill>
                          <a:effectLst/>
                          <a:latin typeface="Arial" panose="020B0604020202020204" pitchFamily="34" charset="0"/>
                        </a:rPr>
                        <a:t>312</a:t>
                      </a:r>
                    </a:p>
                  </a:txBody>
                  <a:tcPr marL="7620" marR="7620" marT="7620" marB="0" anchor="ctr">
                    <a:lnB w="12700" cap="flat" cmpd="sng" algn="ctr">
                      <a:noFill/>
                      <a:prstDash val="solid"/>
                      <a:round/>
                      <a:headEnd type="none" w="med" len="med"/>
                      <a:tailEnd type="none" w="med" len="med"/>
                    </a:lnB>
                  </a:tcPr>
                </a:tc>
                <a:extLst>
                  <a:ext uri="{0D108BD9-81ED-4DB2-BD59-A6C34878D82A}">
                    <a16:rowId xmlns:a16="http://schemas.microsoft.com/office/drawing/2014/main" val="3212915944"/>
                  </a:ext>
                </a:extLst>
              </a:tr>
              <a:tr h="189860">
                <a:tc>
                  <a:txBody>
                    <a:bodyPr/>
                    <a:lstStyle/>
                    <a:p>
                      <a:pPr algn="l" fontAlgn="b"/>
                      <a:r>
                        <a:rPr lang="fi-FI" sz="1050" b="0" i="0" u="none" strike="noStrike">
                          <a:solidFill>
                            <a:srgbClr val="000000"/>
                          </a:solidFill>
                          <a:effectLst/>
                          <a:latin typeface="Arial" panose="020B0604020202020204" pitchFamily="34" charset="0"/>
                        </a:rPr>
                        <a:t>Savonlinna</a:t>
                      </a:r>
                    </a:p>
                  </a:txBody>
                  <a:tcPr marL="7620" marR="7620" marT="7620" marB="0" anchor="ctr">
                    <a:lnT w="12700" cap="flat" cmpd="sng" algn="ctr">
                      <a:noFill/>
                      <a:prstDash val="solid"/>
                      <a:round/>
                      <a:headEnd type="none" w="med" len="med"/>
                      <a:tailEnd type="none" w="med" len="med"/>
                    </a:lnT>
                  </a:tcPr>
                </a:tc>
                <a:tc>
                  <a:txBody>
                    <a:bodyPr/>
                    <a:lstStyle/>
                    <a:p>
                      <a:pPr algn="r" fontAlgn="b"/>
                      <a:r>
                        <a:rPr lang="fi-FI" sz="1050" b="0" i="0" u="none" strike="noStrike">
                          <a:solidFill>
                            <a:srgbClr val="000000"/>
                          </a:solidFill>
                          <a:effectLst/>
                          <a:latin typeface="Arial" panose="020B0604020202020204" pitchFamily="34" charset="0"/>
                        </a:rPr>
                        <a:t>28 455</a:t>
                      </a:r>
                    </a:p>
                  </a:txBody>
                  <a:tcPr marL="7620" marR="90000" marT="7620" marB="0" anchor="ctr">
                    <a:lnT w="12700" cap="flat" cmpd="sng" algn="ctr">
                      <a:noFill/>
                      <a:prstDash val="solid"/>
                      <a:round/>
                      <a:headEnd type="none" w="med" len="med"/>
                      <a:tailEnd type="none" w="med" len="med"/>
                    </a:lnT>
                  </a:tcPr>
                </a:tc>
                <a:tc>
                  <a:txBody>
                    <a:bodyPr/>
                    <a:lstStyle/>
                    <a:p>
                      <a:pPr algn="r" fontAlgn="b"/>
                      <a:r>
                        <a:rPr lang="fi-FI" sz="1050" b="0" i="0" u="none" strike="noStrike" dirty="0">
                          <a:solidFill>
                            <a:srgbClr val="000000"/>
                          </a:solidFill>
                          <a:effectLst/>
                          <a:latin typeface="Arial" panose="020B0604020202020204" pitchFamily="34" charset="0"/>
                        </a:rPr>
                        <a:t>7 370</a:t>
                      </a:r>
                    </a:p>
                  </a:txBody>
                  <a:tcPr marL="7620" marR="90000" marT="7620" marB="0" anchor="ctr">
                    <a:lnT w="12700" cap="flat" cmpd="sng" algn="ctr">
                      <a:noFill/>
                      <a:prstDash val="solid"/>
                      <a:round/>
                      <a:headEnd type="none" w="med" len="med"/>
                      <a:tailEnd type="none" w="med" len="med"/>
                    </a:lnT>
                  </a:tcPr>
                </a:tc>
                <a:tc>
                  <a:txBody>
                    <a:bodyPr/>
                    <a:lstStyle/>
                    <a:p>
                      <a:pPr algn="ctr" fontAlgn="b"/>
                      <a:r>
                        <a:rPr lang="fi-FI" sz="1000" b="0" i="0" u="none" strike="noStrike">
                          <a:solidFill>
                            <a:srgbClr val="000000"/>
                          </a:solidFill>
                          <a:effectLst/>
                          <a:latin typeface="Arial" panose="020B0604020202020204" pitchFamily="34" charset="0"/>
                        </a:rPr>
                        <a:t>25,9</a:t>
                      </a:r>
                    </a:p>
                  </a:txBody>
                  <a:tcPr marL="7620" marR="7620" marT="7620" marB="0" anchor="b">
                    <a:lnT w="12700" cap="flat" cmpd="sng" algn="ctr">
                      <a:noFill/>
                      <a:prstDash val="solid"/>
                      <a:round/>
                      <a:headEnd type="none" w="med" len="med"/>
                      <a:tailEnd type="none" w="med" len="med"/>
                    </a:lnT>
                  </a:tcPr>
                </a:tc>
                <a:tc>
                  <a:txBody>
                    <a:bodyPr/>
                    <a:lstStyle/>
                    <a:p>
                      <a:pPr algn="r" fontAlgn="b"/>
                      <a:r>
                        <a:rPr lang="fi-FI" sz="1050" b="0" i="0" u="none" strike="noStrike">
                          <a:solidFill>
                            <a:srgbClr val="000000"/>
                          </a:solidFill>
                          <a:effectLst/>
                          <a:latin typeface="Arial" panose="020B0604020202020204" pitchFamily="34" charset="0"/>
                        </a:rPr>
                        <a:t>21 085</a:t>
                      </a:r>
                    </a:p>
                  </a:txBody>
                  <a:tcPr marL="7620" marT="7620" marB="0" anchor="ctr">
                    <a:lnT w="12700" cap="flat" cmpd="sng" algn="ctr">
                      <a:noFill/>
                      <a:prstDash val="solid"/>
                      <a:round/>
                      <a:headEnd type="none" w="med" len="med"/>
                      <a:tailEnd type="none" w="med" len="med"/>
                    </a:lnT>
                  </a:tcPr>
                </a:tc>
                <a:tc>
                  <a:txBody>
                    <a:bodyPr/>
                    <a:lstStyle/>
                    <a:p>
                      <a:pPr algn="ctr" fontAlgn="b"/>
                      <a:r>
                        <a:rPr lang="fi-FI" sz="1050" b="0" i="0" u="none" strike="noStrike">
                          <a:solidFill>
                            <a:srgbClr val="000000"/>
                          </a:solidFill>
                          <a:effectLst/>
                          <a:latin typeface="Arial" panose="020B0604020202020204" pitchFamily="34" charset="0"/>
                        </a:rPr>
                        <a:t>74,1</a:t>
                      </a:r>
                    </a:p>
                  </a:txBody>
                  <a:tcPr marL="7620" marR="7620" marT="7620" marB="0" anchor="ctr">
                    <a:lnT w="12700" cap="flat" cmpd="sng" algn="ctr">
                      <a:noFill/>
                      <a:prstDash val="solid"/>
                      <a:round/>
                      <a:headEnd type="none" w="med" len="med"/>
                      <a:tailEnd type="none" w="med" len="med"/>
                    </a:lnT>
                  </a:tcPr>
                </a:tc>
                <a:tc>
                  <a:txBody>
                    <a:bodyPr/>
                    <a:lstStyle/>
                    <a:p>
                      <a:pPr algn="r" fontAlgn="b"/>
                      <a:r>
                        <a:rPr lang="fi-FI" sz="1050" b="0" i="0" u="none" strike="noStrike">
                          <a:solidFill>
                            <a:srgbClr val="000000"/>
                          </a:solidFill>
                          <a:effectLst/>
                          <a:latin typeface="Arial" panose="020B0604020202020204" pitchFamily="34" charset="0"/>
                        </a:rPr>
                        <a:t>12 970</a:t>
                      </a:r>
                    </a:p>
                  </a:txBody>
                  <a:tcPr marL="7620" marT="7620" marB="0" anchor="ctr">
                    <a:lnT w="12700" cap="flat" cmpd="sng" algn="ctr">
                      <a:noFill/>
                      <a:prstDash val="solid"/>
                      <a:round/>
                      <a:headEnd type="none" w="med" len="med"/>
                      <a:tailEnd type="none" w="med" len="med"/>
                    </a:lnT>
                  </a:tcPr>
                </a:tc>
                <a:tc>
                  <a:txBody>
                    <a:bodyPr/>
                    <a:lstStyle/>
                    <a:p>
                      <a:pPr algn="ctr" fontAlgn="b"/>
                      <a:r>
                        <a:rPr lang="fi-FI" sz="1050" b="0" i="0" u="none" strike="noStrike">
                          <a:solidFill>
                            <a:srgbClr val="000000"/>
                          </a:solidFill>
                          <a:effectLst/>
                          <a:latin typeface="Arial" panose="020B0604020202020204" pitchFamily="34" charset="0"/>
                        </a:rPr>
                        <a:t>45,6</a:t>
                      </a:r>
                    </a:p>
                  </a:txBody>
                  <a:tcPr marL="7620" marR="7620" marT="7620" marB="0" anchor="ctr">
                    <a:lnT w="12700" cap="flat" cmpd="sng" algn="ctr">
                      <a:noFill/>
                      <a:prstDash val="solid"/>
                      <a:round/>
                      <a:headEnd type="none" w="med" len="med"/>
                      <a:tailEnd type="none" w="med" len="med"/>
                    </a:lnT>
                  </a:tcPr>
                </a:tc>
                <a:tc>
                  <a:txBody>
                    <a:bodyPr/>
                    <a:lstStyle/>
                    <a:p>
                      <a:pPr algn="r" fontAlgn="b"/>
                      <a:r>
                        <a:rPr lang="fi-FI" sz="1050" b="0" i="0" u="none" strike="noStrike" dirty="0">
                          <a:solidFill>
                            <a:srgbClr val="000000"/>
                          </a:solidFill>
                          <a:effectLst/>
                          <a:latin typeface="Arial" panose="020B0604020202020204" pitchFamily="34" charset="0"/>
                        </a:rPr>
                        <a:t>444</a:t>
                      </a:r>
                    </a:p>
                  </a:txBody>
                  <a:tcPr marL="7620" marR="90000" marT="7620" marB="0" anchor="ctr">
                    <a:lnT w="12700" cap="flat" cmpd="sng" algn="ctr">
                      <a:noFill/>
                      <a:prstDash val="solid"/>
                      <a:round/>
                      <a:headEnd type="none" w="med" len="med"/>
                      <a:tailEnd type="none" w="med" len="med"/>
                    </a:lnT>
                  </a:tcPr>
                </a:tc>
                <a:tc>
                  <a:txBody>
                    <a:bodyPr/>
                    <a:lstStyle/>
                    <a:p>
                      <a:pPr algn="r" fontAlgn="b"/>
                      <a:r>
                        <a:rPr lang="fi-FI" sz="1050" b="0" i="0" u="none" strike="noStrike" dirty="0">
                          <a:solidFill>
                            <a:srgbClr val="000000"/>
                          </a:solidFill>
                          <a:effectLst/>
                          <a:latin typeface="Arial" panose="020B0604020202020204" pitchFamily="34" charset="0"/>
                        </a:rPr>
                        <a:t>1,6</a:t>
                      </a:r>
                    </a:p>
                  </a:txBody>
                  <a:tcPr marL="7620" marT="7620" marB="0" anchor="ctr">
                    <a:lnT w="12700" cap="flat" cmpd="sng" algn="ctr">
                      <a:noFill/>
                      <a:prstDash val="solid"/>
                      <a:round/>
                      <a:headEnd type="none" w="med" len="med"/>
                      <a:tailEnd type="none" w="med" len="med"/>
                    </a:lnT>
                  </a:tcPr>
                </a:tc>
                <a:tc>
                  <a:txBody>
                    <a:bodyPr/>
                    <a:lstStyle/>
                    <a:p>
                      <a:pPr algn="r" fontAlgn="b"/>
                      <a:r>
                        <a:rPr lang="fi-FI" sz="1050" b="0" i="0" u="none" strike="noStrike">
                          <a:solidFill>
                            <a:srgbClr val="000000"/>
                          </a:solidFill>
                          <a:effectLst/>
                          <a:latin typeface="Arial" panose="020B0604020202020204" pitchFamily="34" charset="0"/>
                        </a:rPr>
                        <a:t>7 671</a:t>
                      </a:r>
                    </a:p>
                  </a:txBody>
                  <a:tcPr marL="7620" marT="7620" marB="0" anchor="ctr">
                    <a:lnT w="12700" cap="flat" cmpd="sng" algn="ctr">
                      <a:noFill/>
                      <a:prstDash val="solid"/>
                      <a:round/>
                      <a:headEnd type="none" w="med" len="med"/>
                      <a:tailEnd type="none" w="med" len="med"/>
                    </a:lnT>
                  </a:tcPr>
                </a:tc>
                <a:tc>
                  <a:txBody>
                    <a:bodyPr/>
                    <a:lstStyle/>
                    <a:p>
                      <a:pPr algn="l" fontAlgn="b"/>
                      <a:r>
                        <a:rPr lang="fi-FI" sz="1050" b="0" i="0" u="none" strike="noStrike">
                          <a:solidFill>
                            <a:srgbClr val="000000"/>
                          </a:solidFill>
                          <a:effectLst/>
                          <a:latin typeface="Arial" panose="020B0604020202020204" pitchFamily="34" charset="0"/>
                        </a:rPr>
                        <a:t>27,0</a:t>
                      </a:r>
                    </a:p>
                  </a:txBody>
                  <a:tcPr marL="182880" marR="7620" marT="7620" marB="0" anchor="ctr">
                    <a:lnT w="12700" cap="flat" cmpd="sng" algn="ctr">
                      <a:noFill/>
                      <a:prstDash val="solid"/>
                      <a:round/>
                      <a:headEnd type="none" w="med" len="med"/>
                      <a:tailEnd type="none" w="med" len="med"/>
                    </a:lnT>
                  </a:tcPr>
                </a:tc>
                <a:tc>
                  <a:txBody>
                    <a:bodyPr/>
                    <a:lstStyle/>
                    <a:p>
                      <a:pPr algn="ctr" fontAlgn="b"/>
                      <a:r>
                        <a:rPr lang="fi-FI" sz="1050" b="0" i="0" u="none" strike="noStrike">
                          <a:solidFill>
                            <a:srgbClr val="000000"/>
                          </a:solidFill>
                          <a:effectLst/>
                          <a:latin typeface="Arial" panose="020B0604020202020204" pitchFamily="34" charset="0"/>
                        </a:rPr>
                        <a:t>345</a:t>
                      </a:r>
                    </a:p>
                  </a:txBody>
                  <a:tcPr marL="7620" marR="7620" marT="7620" marB="0" anchor="ctr">
                    <a:lnT w="12700" cap="flat" cmpd="sng" algn="ctr">
                      <a:noFill/>
                      <a:prstDash val="solid"/>
                      <a:round/>
                      <a:headEnd type="none" w="med" len="med"/>
                      <a:tailEnd type="none" w="med" len="med"/>
                    </a:lnT>
                  </a:tcPr>
                </a:tc>
                <a:extLst>
                  <a:ext uri="{0D108BD9-81ED-4DB2-BD59-A6C34878D82A}">
                    <a16:rowId xmlns:a16="http://schemas.microsoft.com/office/drawing/2014/main" val="111973234"/>
                  </a:ext>
                </a:extLst>
              </a:tr>
              <a:tr h="268969">
                <a:tc>
                  <a:txBody>
                    <a:bodyPr/>
                    <a:lstStyle/>
                    <a:p>
                      <a:pPr algn="l" fontAlgn="b"/>
                      <a:r>
                        <a:rPr lang="fi-FI" sz="1050" b="0" i="0" u="none" strike="noStrike" dirty="0">
                          <a:solidFill>
                            <a:srgbClr val="000000"/>
                          </a:solidFill>
                          <a:effectLst/>
                          <a:latin typeface="Arial" panose="020B0604020202020204" pitchFamily="34" charset="0"/>
                        </a:rPr>
                        <a:t>Sulkava</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2 154</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703</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00" b="0" i="0" u="none" strike="noStrike">
                          <a:solidFill>
                            <a:srgbClr val="000000"/>
                          </a:solidFill>
                          <a:effectLst/>
                          <a:latin typeface="Arial" panose="020B0604020202020204" pitchFamily="34" charset="0"/>
                        </a:rPr>
                        <a:t>32,6</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1 451</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67,4</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938</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dirty="0">
                          <a:solidFill>
                            <a:srgbClr val="000000"/>
                          </a:solidFill>
                          <a:effectLst/>
                          <a:latin typeface="Arial" panose="020B0604020202020204" pitchFamily="34" charset="0"/>
                        </a:rPr>
                        <a:t>43,5</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27</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1,3</a:t>
                      </a:r>
                    </a:p>
                  </a:txBody>
                  <a:tcPr marL="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486</a:t>
                      </a:r>
                    </a:p>
                  </a:txBody>
                  <a:tcPr marL="7620" marT="7620" marB="0" anchor="ctr">
                    <a:lnB w="12700" cap="flat" cmpd="sng" algn="ctr">
                      <a:solidFill>
                        <a:schemeClr val="tx1"/>
                      </a:solidFill>
                      <a:prstDash val="solid"/>
                      <a:round/>
                      <a:headEnd type="none" w="med" len="med"/>
                      <a:tailEnd type="none" w="med" len="med"/>
                    </a:lnB>
                  </a:tcPr>
                </a:tc>
                <a:tc>
                  <a:txBody>
                    <a:bodyPr/>
                    <a:lstStyle/>
                    <a:p>
                      <a:pPr algn="l" fontAlgn="b"/>
                      <a:r>
                        <a:rPr lang="fi-FI" sz="1050" b="0" i="0" u="none" strike="noStrike" dirty="0">
                          <a:solidFill>
                            <a:srgbClr val="000000"/>
                          </a:solidFill>
                          <a:effectLst/>
                          <a:latin typeface="Arial" panose="020B0604020202020204" pitchFamily="34" charset="0"/>
                        </a:rPr>
                        <a:t>22,6</a:t>
                      </a:r>
                    </a:p>
                  </a:txBody>
                  <a:tcPr marL="182880" marR="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dirty="0">
                          <a:solidFill>
                            <a:srgbClr val="000000"/>
                          </a:solidFill>
                          <a:effectLst/>
                          <a:latin typeface="Arial" panose="020B0604020202020204" pitchFamily="34" charset="0"/>
                        </a:rPr>
                        <a:t>293</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844831"/>
                  </a:ext>
                </a:extLst>
              </a:tr>
              <a:tr h="189860">
                <a:tc>
                  <a:txBody>
                    <a:bodyPr/>
                    <a:lstStyle/>
                    <a:p>
                      <a:pPr algn="l" fontAlgn="t"/>
                      <a:r>
                        <a:rPr lang="fi-FI" sz="1050" b="1" i="0" u="none" strike="noStrike">
                          <a:solidFill>
                            <a:srgbClr val="000000"/>
                          </a:solidFill>
                          <a:effectLst/>
                          <a:latin typeface="Arial" panose="020B0604020202020204" pitchFamily="34" charset="0"/>
                        </a:rPr>
                        <a:t>SAVONLINNAN SEUTUKUNTA</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34 678</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9 278</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00" b="1" i="0" u="none" strike="noStrike" dirty="0">
                          <a:solidFill>
                            <a:srgbClr val="000000"/>
                          </a:solidFill>
                          <a:effectLst/>
                          <a:latin typeface="Arial" panose="020B0604020202020204" pitchFamily="34" charset="0"/>
                        </a:rPr>
                        <a:t>26,8</a:t>
                      </a:r>
                    </a:p>
                  </a:txBody>
                  <a:tcPr marL="7620" marR="7620" marT="7620" marB="0">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25 400</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dirty="0">
                          <a:solidFill>
                            <a:srgbClr val="000000"/>
                          </a:solidFill>
                          <a:effectLst/>
                          <a:latin typeface="Arial" panose="020B0604020202020204" pitchFamily="34" charset="0"/>
                        </a:rPr>
                        <a:t>73,2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15 833</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a:solidFill>
                            <a:srgbClr val="000000"/>
                          </a:solidFill>
                          <a:effectLst/>
                          <a:latin typeface="Arial" panose="020B0604020202020204" pitchFamily="34" charset="0"/>
                        </a:rPr>
                        <a:t>45,7</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523</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1,5</a:t>
                      </a:r>
                    </a:p>
                  </a:txBody>
                  <a:tcPr marL="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9 044</a:t>
                      </a:r>
                    </a:p>
                  </a:txBody>
                  <a:tcPr marL="7620" marT="7620" marB="0" anchor="ctr">
                    <a:lnT w="12700" cap="flat" cmpd="sng" algn="ctr">
                      <a:solidFill>
                        <a:schemeClr val="tx1"/>
                      </a:solidFill>
                      <a:prstDash val="solid"/>
                      <a:round/>
                      <a:headEnd type="none" w="med" len="med"/>
                      <a:tailEnd type="none" w="med" len="med"/>
                    </a:lnT>
                  </a:tcPr>
                </a:tc>
                <a:tc>
                  <a:txBody>
                    <a:bodyPr/>
                    <a:lstStyle/>
                    <a:p>
                      <a:pPr algn="l" fontAlgn="t"/>
                      <a:r>
                        <a:rPr lang="fi-FI" sz="1050" b="1" i="0" u="none" strike="noStrike">
                          <a:solidFill>
                            <a:srgbClr val="000000"/>
                          </a:solidFill>
                          <a:effectLst/>
                          <a:latin typeface="Arial" panose="020B0604020202020204" pitchFamily="34" charset="0"/>
                        </a:rPr>
                        <a:t>26,1</a:t>
                      </a:r>
                    </a:p>
                  </a:txBody>
                  <a:tcPr marL="182880" marR="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dirty="0">
                          <a:solidFill>
                            <a:srgbClr val="000000"/>
                          </a:solidFill>
                          <a:effectLst/>
                          <a:latin typeface="Arial" panose="020B0604020202020204" pitchFamily="34" charset="0"/>
                        </a:rPr>
                        <a:t> </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18767715"/>
                  </a:ext>
                </a:extLst>
              </a:tr>
              <a:tr h="175833">
                <a:tc>
                  <a:txBody>
                    <a:bodyPr/>
                    <a:lstStyle/>
                    <a:p>
                      <a:pPr algn="l" fontAlgn="b"/>
                      <a:r>
                        <a:rPr lang="fi-FI" sz="1050" b="0" i="0" u="none" strike="noStrike">
                          <a:solidFill>
                            <a:srgbClr val="000000"/>
                          </a:solidFill>
                          <a:effectLst/>
                          <a:latin typeface="Arial" panose="020B0604020202020204" pitchFamily="34" charset="0"/>
                        </a:rPr>
                        <a:t>Juva</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5 100</a:t>
                      </a:r>
                    </a:p>
                  </a:txBody>
                  <a:tcPr marL="7620" marR="90000" marT="7620" marB="0" anchor="ctr"/>
                </a:tc>
                <a:tc>
                  <a:txBody>
                    <a:bodyPr/>
                    <a:lstStyle/>
                    <a:p>
                      <a:pPr algn="r" fontAlgn="b"/>
                      <a:r>
                        <a:rPr lang="fi-FI" sz="1050" b="0" i="0" u="none" strike="noStrike" dirty="0">
                          <a:solidFill>
                            <a:srgbClr val="000000"/>
                          </a:solidFill>
                          <a:effectLst/>
                          <a:latin typeface="Arial" panose="020B0604020202020204" pitchFamily="34" charset="0"/>
                        </a:rPr>
                        <a:t>1 507</a:t>
                      </a:r>
                    </a:p>
                  </a:txBody>
                  <a:tcPr marL="7620" marR="90000" marT="7620" marB="0" anchor="ctr"/>
                </a:tc>
                <a:tc>
                  <a:txBody>
                    <a:bodyPr/>
                    <a:lstStyle/>
                    <a:p>
                      <a:pPr algn="ctr" fontAlgn="b"/>
                      <a:r>
                        <a:rPr lang="fi-FI" sz="1000" b="0" i="0" u="none" strike="noStrike">
                          <a:solidFill>
                            <a:srgbClr val="000000"/>
                          </a:solidFill>
                          <a:effectLst/>
                          <a:latin typeface="Arial" panose="020B0604020202020204" pitchFamily="34" charset="0"/>
                        </a:rPr>
                        <a:t>29,5</a:t>
                      </a:r>
                    </a:p>
                  </a:txBody>
                  <a:tcPr marL="7620" marR="7620" marT="7620" marB="0" anchor="b"/>
                </a:tc>
                <a:tc>
                  <a:txBody>
                    <a:bodyPr/>
                    <a:lstStyle/>
                    <a:p>
                      <a:pPr algn="r" fontAlgn="b"/>
                      <a:r>
                        <a:rPr lang="fi-FI" sz="1050" b="0" i="0" u="none" strike="noStrike">
                          <a:solidFill>
                            <a:srgbClr val="000000"/>
                          </a:solidFill>
                          <a:effectLst/>
                          <a:latin typeface="Arial" panose="020B0604020202020204" pitchFamily="34" charset="0"/>
                        </a:rPr>
                        <a:t>3 593</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70,5</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2 423</a:t>
                      </a:r>
                    </a:p>
                  </a:txBody>
                  <a:tcPr marL="7620" marT="7620" marB="0" anchor="ctr"/>
                </a:tc>
                <a:tc>
                  <a:txBody>
                    <a:bodyPr/>
                    <a:lstStyle/>
                    <a:p>
                      <a:pPr algn="ctr" fontAlgn="b"/>
                      <a:r>
                        <a:rPr lang="fi-FI" sz="1050" b="0" i="0" u="none" strike="noStrike">
                          <a:solidFill>
                            <a:srgbClr val="000000"/>
                          </a:solidFill>
                          <a:effectLst/>
                          <a:latin typeface="Arial" panose="020B0604020202020204" pitchFamily="34" charset="0"/>
                        </a:rPr>
                        <a:t>47,5</a:t>
                      </a:r>
                    </a:p>
                  </a:txBody>
                  <a:tcPr marL="7620" marR="7620" marT="7620" marB="0" anchor="ctr"/>
                </a:tc>
                <a:tc>
                  <a:txBody>
                    <a:bodyPr/>
                    <a:lstStyle/>
                    <a:p>
                      <a:pPr algn="r" fontAlgn="b"/>
                      <a:r>
                        <a:rPr lang="fi-FI" sz="1050" b="0" i="0" u="none" strike="noStrike">
                          <a:solidFill>
                            <a:srgbClr val="000000"/>
                          </a:solidFill>
                          <a:effectLst/>
                          <a:latin typeface="Arial" panose="020B0604020202020204" pitchFamily="34" charset="0"/>
                        </a:rPr>
                        <a:t>63</a:t>
                      </a:r>
                    </a:p>
                  </a:txBody>
                  <a:tcPr marL="7620" marR="90000" marT="7620" marB="0" anchor="ctr"/>
                </a:tc>
                <a:tc>
                  <a:txBody>
                    <a:bodyPr/>
                    <a:lstStyle/>
                    <a:p>
                      <a:pPr algn="r" fontAlgn="b"/>
                      <a:r>
                        <a:rPr lang="fi-FI" sz="1050" b="0" i="0" u="none" strike="noStrike">
                          <a:solidFill>
                            <a:srgbClr val="000000"/>
                          </a:solidFill>
                          <a:effectLst/>
                          <a:latin typeface="Arial" panose="020B0604020202020204" pitchFamily="34" charset="0"/>
                        </a:rPr>
                        <a:t>1,2</a:t>
                      </a:r>
                    </a:p>
                  </a:txBody>
                  <a:tcPr marL="7620" marT="7620" marB="0" anchor="ctr"/>
                </a:tc>
                <a:tc>
                  <a:txBody>
                    <a:bodyPr/>
                    <a:lstStyle/>
                    <a:p>
                      <a:pPr algn="r" fontAlgn="b"/>
                      <a:r>
                        <a:rPr lang="fi-FI" sz="1050" b="0" i="0" u="none" strike="noStrike">
                          <a:solidFill>
                            <a:srgbClr val="000000"/>
                          </a:solidFill>
                          <a:effectLst/>
                          <a:latin typeface="Arial" panose="020B0604020202020204" pitchFamily="34" charset="0"/>
                        </a:rPr>
                        <a:t>1 107</a:t>
                      </a:r>
                    </a:p>
                  </a:txBody>
                  <a:tcPr marL="7620" marT="7620" marB="0" anchor="ctr"/>
                </a:tc>
                <a:tc>
                  <a:txBody>
                    <a:bodyPr/>
                    <a:lstStyle/>
                    <a:p>
                      <a:pPr algn="l" fontAlgn="b"/>
                      <a:r>
                        <a:rPr lang="fi-FI" sz="1050" b="0" i="0" u="none" strike="noStrike">
                          <a:solidFill>
                            <a:srgbClr val="000000"/>
                          </a:solidFill>
                          <a:effectLst/>
                          <a:latin typeface="Arial" panose="020B0604020202020204" pitchFamily="34" charset="0"/>
                        </a:rPr>
                        <a:t>21,7</a:t>
                      </a:r>
                    </a:p>
                  </a:txBody>
                  <a:tcPr marL="182880" marR="7620" marT="7620" marB="0" anchor="ctr"/>
                </a:tc>
                <a:tc>
                  <a:txBody>
                    <a:bodyPr/>
                    <a:lstStyle/>
                    <a:p>
                      <a:pPr algn="ctr" fontAlgn="b"/>
                      <a:r>
                        <a:rPr lang="fi-FI" sz="1050" b="0" i="0" u="none" strike="noStrike">
                          <a:solidFill>
                            <a:srgbClr val="000000"/>
                          </a:solidFill>
                          <a:effectLst/>
                          <a:latin typeface="Arial" panose="020B0604020202020204" pitchFamily="34" charset="0"/>
                        </a:rPr>
                        <a:t>308</a:t>
                      </a:r>
                    </a:p>
                  </a:txBody>
                  <a:tcPr marL="7620" marR="7620" marT="7620" marB="0" anchor="ctr"/>
                </a:tc>
                <a:extLst>
                  <a:ext uri="{0D108BD9-81ED-4DB2-BD59-A6C34878D82A}">
                    <a16:rowId xmlns:a16="http://schemas.microsoft.com/office/drawing/2014/main" val="944528833"/>
                  </a:ext>
                </a:extLst>
              </a:tr>
              <a:tr h="189860">
                <a:tc>
                  <a:txBody>
                    <a:bodyPr/>
                    <a:lstStyle/>
                    <a:p>
                      <a:pPr algn="l" fontAlgn="b"/>
                      <a:r>
                        <a:rPr lang="fi-FI" sz="1050" b="0" i="0" u="none" strike="noStrike">
                          <a:solidFill>
                            <a:srgbClr val="000000"/>
                          </a:solidFill>
                          <a:effectLst/>
                          <a:latin typeface="Arial" panose="020B0604020202020204" pitchFamily="34" charset="0"/>
                        </a:rPr>
                        <a:t>Pieksämäki</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15 155</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4 111</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00" b="0" i="0" u="none" strike="noStrike">
                          <a:solidFill>
                            <a:srgbClr val="000000"/>
                          </a:solidFill>
                          <a:effectLst/>
                          <a:latin typeface="Arial" panose="020B0604020202020204" pitchFamily="34" charset="0"/>
                        </a:rPr>
                        <a:t>27,1</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11 044</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72,9</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7 235</a:t>
                      </a:r>
                    </a:p>
                  </a:txBody>
                  <a:tcPr marL="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a:solidFill>
                            <a:srgbClr val="000000"/>
                          </a:solidFill>
                          <a:effectLst/>
                          <a:latin typeface="Arial" panose="020B0604020202020204" pitchFamily="34" charset="0"/>
                        </a:rPr>
                        <a:t>47,7</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190</a:t>
                      </a:r>
                    </a:p>
                  </a:txBody>
                  <a:tcPr marL="7620" marR="9000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a:solidFill>
                            <a:srgbClr val="000000"/>
                          </a:solidFill>
                          <a:effectLst/>
                          <a:latin typeface="Arial" panose="020B0604020202020204" pitchFamily="34" charset="0"/>
                        </a:rPr>
                        <a:t>1,3</a:t>
                      </a:r>
                    </a:p>
                  </a:txBody>
                  <a:tcPr marL="7620" marT="7620" marB="0" anchor="ctr">
                    <a:lnB w="12700" cap="flat" cmpd="sng" algn="ctr">
                      <a:solidFill>
                        <a:schemeClr val="tx1"/>
                      </a:solidFill>
                      <a:prstDash val="solid"/>
                      <a:round/>
                      <a:headEnd type="none" w="med" len="med"/>
                      <a:tailEnd type="none" w="med" len="med"/>
                    </a:lnB>
                  </a:tcPr>
                </a:tc>
                <a:tc>
                  <a:txBody>
                    <a:bodyPr/>
                    <a:lstStyle/>
                    <a:p>
                      <a:pPr algn="r" fontAlgn="b"/>
                      <a:r>
                        <a:rPr lang="fi-FI" sz="1050" b="0" i="0" u="none" strike="noStrike" dirty="0">
                          <a:solidFill>
                            <a:srgbClr val="000000"/>
                          </a:solidFill>
                          <a:effectLst/>
                          <a:latin typeface="Arial" panose="020B0604020202020204" pitchFamily="34" charset="0"/>
                        </a:rPr>
                        <a:t>3 619</a:t>
                      </a:r>
                    </a:p>
                  </a:txBody>
                  <a:tcPr marL="7620" marT="7620" marB="0" anchor="ctr">
                    <a:lnB w="12700" cap="flat" cmpd="sng" algn="ctr">
                      <a:solidFill>
                        <a:schemeClr val="tx1"/>
                      </a:solidFill>
                      <a:prstDash val="solid"/>
                      <a:round/>
                      <a:headEnd type="none" w="med" len="med"/>
                      <a:tailEnd type="none" w="med" len="med"/>
                    </a:lnB>
                  </a:tcPr>
                </a:tc>
                <a:tc>
                  <a:txBody>
                    <a:bodyPr/>
                    <a:lstStyle/>
                    <a:p>
                      <a:pPr algn="l" fontAlgn="b"/>
                      <a:r>
                        <a:rPr lang="fi-FI" sz="1050" b="0" i="0" u="none" strike="noStrike">
                          <a:solidFill>
                            <a:srgbClr val="000000"/>
                          </a:solidFill>
                          <a:effectLst/>
                          <a:latin typeface="Arial" panose="020B0604020202020204" pitchFamily="34" charset="0"/>
                        </a:rPr>
                        <a:t>23,9</a:t>
                      </a:r>
                    </a:p>
                  </a:txBody>
                  <a:tcPr marL="182880" marR="7620" marT="7620" marB="0" anchor="ctr">
                    <a:lnB w="12700" cap="flat" cmpd="sng" algn="ctr">
                      <a:solidFill>
                        <a:schemeClr val="tx1"/>
                      </a:solidFill>
                      <a:prstDash val="solid"/>
                      <a:round/>
                      <a:headEnd type="none" w="med" len="med"/>
                      <a:tailEnd type="none" w="med" len="med"/>
                    </a:lnB>
                  </a:tcPr>
                </a:tc>
                <a:tc>
                  <a:txBody>
                    <a:bodyPr/>
                    <a:lstStyle/>
                    <a:p>
                      <a:pPr algn="ctr" fontAlgn="b"/>
                      <a:r>
                        <a:rPr lang="fi-FI" sz="1050" b="0" i="0" u="none" strike="noStrike" dirty="0">
                          <a:solidFill>
                            <a:srgbClr val="000000"/>
                          </a:solidFill>
                          <a:effectLst/>
                          <a:latin typeface="Arial" panose="020B0604020202020204" pitchFamily="34" charset="0"/>
                        </a:rPr>
                        <a:t>319</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645996"/>
                  </a:ext>
                </a:extLst>
              </a:tr>
              <a:tr h="189860">
                <a:tc>
                  <a:txBody>
                    <a:bodyPr/>
                    <a:lstStyle/>
                    <a:p>
                      <a:pPr algn="l" fontAlgn="t"/>
                      <a:r>
                        <a:rPr lang="fi-FI" sz="1050" b="1" i="0" u="none" strike="noStrike">
                          <a:solidFill>
                            <a:srgbClr val="000000"/>
                          </a:solidFill>
                          <a:effectLst/>
                          <a:latin typeface="Arial" panose="020B0604020202020204" pitchFamily="34" charset="0"/>
                        </a:rPr>
                        <a:t>PIEKSÄMÄEN SEUTUKUNTA</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20 255</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5 618</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00" b="1" i="0" u="none" strike="noStrike">
                          <a:solidFill>
                            <a:srgbClr val="000000"/>
                          </a:solidFill>
                          <a:effectLst/>
                          <a:latin typeface="Arial" panose="020B0604020202020204" pitchFamily="34" charset="0"/>
                        </a:rPr>
                        <a:t>27,7</a:t>
                      </a:r>
                    </a:p>
                  </a:txBody>
                  <a:tcPr marL="7620" marR="7620" marT="7620" marB="0">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14 637</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a:solidFill>
                            <a:srgbClr val="000000"/>
                          </a:solidFill>
                          <a:effectLst/>
                          <a:latin typeface="Arial" panose="020B0604020202020204" pitchFamily="34" charset="0"/>
                        </a:rPr>
                        <a:t>72,3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9 658</a:t>
                      </a:r>
                    </a:p>
                  </a:txBody>
                  <a:tcPr marL="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a:solidFill>
                            <a:srgbClr val="000000"/>
                          </a:solidFill>
                          <a:effectLst/>
                          <a:latin typeface="Arial" panose="020B0604020202020204" pitchFamily="34" charset="0"/>
                        </a:rPr>
                        <a:t>47,7</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253</a:t>
                      </a:r>
                    </a:p>
                  </a:txBody>
                  <a:tcPr marL="7620" marR="9000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a:solidFill>
                            <a:srgbClr val="000000"/>
                          </a:solidFill>
                          <a:effectLst/>
                          <a:latin typeface="Arial" panose="020B0604020202020204" pitchFamily="34" charset="0"/>
                        </a:rPr>
                        <a:t>1,2</a:t>
                      </a:r>
                    </a:p>
                  </a:txBody>
                  <a:tcPr marL="7620" marT="7620" marB="0" anchor="ctr">
                    <a:lnT w="12700" cap="flat" cmpd="sng" algn="ctr">
                      <a:solidFill>
                        <a:schemeClr val="tx1"/>
                      </a:solidFill>
                      <a:prstDash val="solid"/>
                      <a:round/>
                      <a:headEnd type="none" w="med" len="med"/>
                      <a:tailEnd type="none" w="med" len="med"/>
                    </a:lnT>
                  </a:tcPr>
                </a:tc>
                <a:tc>
                  <a:txBody>
                    <a:bodyPr/>
                    <a:lstStyle/>
                    <a:p>
                      <a:pPr algn="r" fontAlgn="t"/>
                      <a:r>
                        <a:rPr lang="fi-FI" sz="1050" b="1" i="0" u="none" strike="noStrike" dirty="0">
                          <a:solidFill>
                            <a:srgbClr val="000000"/>
                          </a:solidFill>
                          <a:effectLst/>
                          <a:latin typeface="Arial" panose="020B0604020202020204" pitchFamily="34" charset="0"/>
                        </a:rPr>
                        <a:t>4 726</a:t>
                      </a:r>
                    </a:p>
                  </a:txBody>
                  <a:tcPr marL="7620" marT="7620" marB="0" anchor="ctr">
                    <a:lnT w="12700" cap="flat" cmpd="sng" algn="ctr">
                      <a:solidFill>
                        <a:schemeClr val="tx1"/>
                      </a:solidFill>
                      <a:prstDash val="solid"/>
                      <a:round/>
                      <a:headEnd type="none" w="med" len="med"/>
                      <a:tailEnd type="none" w="med" len="med"/>
                    </a:lnT>
                  </a:tcPr>
                </a:tc>
                <a:tc>
                  <a:txBody>
                    <a:bodyPr/>
                    <a:lstStyle/>
                    <a:p>
                      <a:pPr algn="l" fontAlgn="t"/>
                      <a:r>
                        <a:rPr lang="fi-FI" sz="1050" b="1" i="0" u="none" strike="noStrike" dirty="0">
                          <a:solidFill>
                            <a:srgbClr val="000000"/>
                          </a:solidFill>
                          <a:effectLst/>
                          <a:latin typeface="Arial" panose="020B0604020202020204" pitchFamily="34" charset="0"/>
                        </a:rPr>
                        <a:t>23,3</a:t>
                      </a:r>
                    </a:p>
                  </a:txBody>
                  <a:tcPr marL="182880" marR="7620" marT="7620" marB="0" anchor="ctr">
                    <a:lnT w="12700" cap="flat" cmpd="sng" algn="ctr">
                      <a:solidFill>
                        <a:schemeClr val="tx1"/>
                      </a:solidFill>
                      <a:prstDash val="solid"/>
                      <a:round/>
                      <a:headEnd type="none" w="med" len="med"/>
                      <a:tailEnd type="none" w="med" len="med"/>
                    </a:lnT>
                  </a:tcPr>
                </a:tc>
                <a:tc>
                  <a:txBody>
                    <a:bodyPr/>
                    <a:lstStyle/>
                    <a:p>
                      <a:pPr algn="ctr" fontAlgn="t"/>
                      <a:r>
                        <a:rPr lang="fi-FI" sz="1050" b="1" i="0" u="none" strike="noStrike" dirty="0">
                          <a:solidFill>
                            <a:srgbClr val="000000"/>
                          </a:solidFill>
                          <a:effectLst/>
                          <a:latin typeface="Arial" panose="020B0604020202020204" pitchFamily="34" charset="0"/>
                        </a:rPr>
                        <a:t> </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67958310"/>
                  </a:ext>
                </a:extLst>
              </a:tr>
              <a:tr h="314818">
                <a:tc>
                  <a:txBody>
                    <a:bodyPr/>
                    <a:lstStyle/>
                    <a:p>
                      <a:pPr algn="l" fontAlgn="ctr"/>
                      <a:r>
                        <a:rPr lang="fi-FI" sz="1050" b="1" i="0" u="none" strike="noStrike" dirty="0">
                          <a:solidFill>
                            <a:srgbClr val="000000"/>
                          </a:solidFill>
                          <a:effectLst/>
                          <a:latin typeface="Arial" panose="020B0604020202020204" pitchFamily="34" charset="0"/>
                        </a:rPr>
                        <a:t>ETELÄ-SAVON MAAKUNTA</a:t>
                      </a:r>
                    </a:p>
                  </a:txBody>
                  <a:tcPr marL="7620" marR="762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114 696</a:t>
                      </a:r>
                    </a:p>
                  </a:txBody>
                  <a:tcPr marL="7620" marR="9000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30 198</a:t>
                      </a:r>
                    </a:p>
                  </a:txBody>
                  <a:tcPr marL="7620" marR="90000" marT="7620" marB="0" anchor="ctr">
                    <a:solidFill>
                      <a:schemeClr val="tx2">
                        <a:lumMod val="20000"/>
                        <a:lumOff val="80000"/>
                      </a:schemeClr>
                    </a:solidFill>
                  </a:tcPr>
                </a:tc>
                <a:tc>
                  <a:txBody>
                    <a:bodyPr/>
                    <a:lstStyle/>
                    <a:p>
                      <a:pPr algn="ctr" fontAlgn="ctr"/>
                      <a:r>
                        <a:rPr lang="fi-FI" sz="1000" b="1" i="0" u="none" strike="noStrike">
                          <a:solidFill>
                            <a:srgbClr val="000000"/>
                          </a:solidFill>
                          <a:effectLst/>
                          <a:latin typeface="Arial" panose="020B0604020202020204" pitchFamily="34" charset="0"/>
                        </a:rPr>
                        <a:t>26,3</a:t>
                      </a:r>
                    </a:p>
                  </a:txBody>
                  <a:tcPr marL="7620" marR="762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84 498</a:t>
                      </a:r>
                    </a:p>
                  </a:txBody>
                  <a:tcPr marL="7620" marR="90000" marT="7620" marB="0" anchor="ctr">
                    <a:solidFill>
                      <a:schemeClr val="tx2">
                        <a:lumMod val="20000"/>
                        <a:lumOff val="80000"/>
                      </a:schemeClr>
                    </a:solidFill>
                  </a:tcPr>
                </a:tc>
                <a:tc>
                  <a:txBody>
                    <a:bodyPr/>
                    <a:lstStyle/>
                    <a:p>
                      <a:pPr algn="ctr" fontAlgn="ctr"/>
                      <a:r>
                        <a:rPr lang="fi-FI" sz="1050" b="1" i="0" u="none" strike="noStrike" dirty="0">
                          <a:solidFill>
                            <a:srgbClr val="000000"/>
                          </a:solidFill>
                          <a:effectLst/>
                          <a:latin typeface="Arial" panose="020B0604020202020204" pitchFamily="34" charset="0"/>
                        </a:rPr>
                        <a:t>73,7</a:t>
                      </a:r>
                    </a:p>
                  </a:txBody>
                  <a:tcPr marL="7620" marR="762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51 340</a:t>
                      </a:r>
                    </a:p>
                  </a:txBody>
                  <a:tcPr marL="7620" marR="7620" marT="7620" marB="0" anchor="ctr">
                    <a:solidFill>
                      <a:schemeClr val="tx2">
                        <a:lumMod val="20000"/>
                        <a:lumOff val="80000"/>
                      </a:schemeClr>
                    </a:solidFill>
                  </a:tcPr>
                </a:tc>
                <a:tc>
                  <a:txBody>
                    <a:bodyPr/>
                    <a:lstStyle/>
                    <a:p>
                      <a:pPr algn="ctr" fontAlgn="ctr"/>
                      <a:r>
                        <a:rPr lang="fi-FI" sz="1050" b="1" i="0" u="none" strike="noStrike">
                          <a:solidFill>
                            <a:srgbClr val="000000"/>
                          </a:solidFill>
                          <a:effectLst/>
                          <a:latin typeface="Arial" panose="020B0604020202020204" pitchFamily="34" charset="0"/>
                        </a:rPr>
                        <a:t>44,8</a:t>
                      </a:r>
                    </a:p>
                  </a:txBody>
                  <a:tcPr marL="7620" marR="762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1 491</a:t>
                      </a:r>
                    </a:p>
                  </a:txBody>
                  <a:tcPr marL="7620" marR="9000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1,3</a:t>
                      </a:r>
                    </a:p>
                  </a:txBody>
                  <a:tcPr marL="7620" marR="90000" marT="7620" marB="0" anchor="ctr">
                    <a:solidFill>
                      <a:schemeClr val="tx2">
                        <a:lumMod val="20000"/>
                        <a:lumOff val="80000"/>
                      </a:schemeClr>
                    </a:solidFill>
                  </a:tcPr>
                </a:tc>
                <a:tc>
                  <a:txBody>
                    <a:bodyPr/>
                    <a:lstStyle/>
                    <a:p>
                      <a:pPr algn="r" fontAlgn="ctr"/>
                      <a:r>
                        <a:rPr lang="fi-FI" sz="1050" b="1" i="0" u="none" strike="noStrike" dirty="0">
                          <a:solidFill>
                            <a:srgbClr val="000000"/>
                          </a:solidFill>
                          <a:effectLst/>
                          <a:latin typeface="Arial" panose="020B0604020202020204" pitchFamily="34" charset="0"/>
                        </a:rPr>
                        <a:t>31 667</a:t>
                      </a:r>
                    </a:p>
                  </a:txBody>
                  <a:tcPr marL="7620" marR="72000" marT="7620" marB="0" anchor="ctr">
                    <a:solidFill>
                      <a:schemeClr val="tx2">
                        <a:lumMod val="20000"/>
                        <a:lumOff val="80000"/>
                      </a:schemeClr>
                    </a:solidFill>
                  </a:tcPr>
                </a:tc>
                <a:tc>
                  <a:txBody>
                    <a:bodyPr/>
                    <a:lstStyle/>
                    <a:p>
                      <a:pPr algn="ctr" fontAlgn="ctr"/>
                      <a:r>
                        <a:rPr lang="fi-FI" sz="1050" b="1" i="0" u="none" strike="noStrike" dirty="0">
                          <a:solidFill>
                            <a:srgbClr val="000000"/>
                          </a:solidFill>
                          <a:effectLst/>
                          <a:latin typeface="Arial" panose="020B0604020202020204" pitchFamily="34" charset="0"/>
                        </a:rPr>
                        <a:t>27,6</a:t>
                      </a:r>
                    </a:p>
                  </a:txBody>
                  <a:tcPr marL="7620" marR="0" marT="7620" marB="0" anchor="ctr">
                    <a:solidFill>
                      <a:schemeClr val="tx2">
                        <a:lumMod val="20000"/>
                        <a:lumOff val="80000"/>
                      </a:schemeClr>
                    </a:solidFill>
                  </a:tcPr>
                </a:tc>
                <a:tc>
                  <a:txBody>
                    <a:bodyPr/>
                    <a:lstStyle/>
                    <a:p>
                      <a:pPr algn="ctr" fontAlgn="ctr"/>
                      <a:r>
                        <a:rPr lang="fi-FI" sz="1050" b="1" i="0" u="none" strike="noStrike" dirty="0">
                          <a:solidFill>
                            <a:srgbClr val="000000"/>
                          </a:solidFill>
                          <a:effectLst/>
                          <a:latin typeface="Arial" panose="020B0604020202020204" pitchFamily="34" charset="0"/>
                        </a:rPr>
                        <a:t>346</a:t>
                      </a:r>
                    </a:p>
                  </a:txBody>
                  <a:tcPr marL="7620" marR="7620" marT="7620" marB="0" anchor="ctr">
                    <a:solidFill>
                      <a:schemeClr val="tx2">
                        <a:lumMod val="20000"/>
                        <a:lumOff val="80000"/>
                      </a:schemeClr>
                    </a:solidFill>
                  </a:tcPr>
                </a:tc>
                <a:extLst>
                  <a:ext uri="{0D108BD9-81ED-4DB2-BD59-A6C34878D82A}">
                    <a16:rowId xmlns:a16="http://schemas.microsoft.com/office/drawing/2014/main" val="1710578573"/>
                  </a:ext>
                </a:extLst>
              </a:tr>
              <a:tr h="268969">
                <a:tc>
                  <a:txBody>
                    <a:bodyPr/>
                    <a:lstStyle/>
                    <a:p>
                      <a:pPr algn="l" fontAlgn="ctr"/>
                      <a:r>
                        <a:rPr lang="fi-FI" sz="1050" b="0" i="0" u="none" strike="noStrike">
                          <a:solidFill>
                            <a:srgbClr val="000000"/>
                          </a:solidFill>
                          <a:effectLst/>
                          <a:latin typeface="Arial" panose="020B0604020202020204" pitchFamily="34" charset="0"/>
                        </a:rPr>
                        <a:t>KOKO MAA</a:t>
                      </a:r>
                    </a:p>
                  </a:txBody>
                  <a:tcPr marL="7620" marR="7620" marT="7620" marB="0" anchor="ctr"/>
                </a:tc>
                <a:tc>
                  <a:txBody>
                    <a:bodyPr/>
                    <a:lstStyle/>
                    <a:p>
                      <a:pPr algn="r" fontAlgn="ctr"/>
                      <a:r>
                        <a:rPr lang="fi-FI" sz="1050" b="0" i="0" u="none" strike="noStrike">
                          <a:solidFill>
                            <a:srgbClr val="000000"/>
                          </a:solidFill>
                          <a:effectLst/>
                          <a:latin typeface="Arial" panose="020B0604020202020204" pitchFamily="34" charset="0"/>
                        </a:rPr>
                        <a:t>4 771 619</a:t>
                      </a:r>
                    </a:p>
                  </a:txBody>
                  <a:tcPr marL="7620" marR="7620" marT="7620" marB="0" anchor="ctr"/>
                </a:tc>
                <a:tc>
                  <a:txBody>
                    <a:bodyPr/>
                    <a:lstStyle/>
                    <a:p>
                      <a:pPr algn="r" fontAlgn="ctr"/>
                      <a:r>
                        <a:rPr lang="fi-FI" sz="1050" b="0" i="0" u="none" strike="noStrike">
                          <a:solidFill>
                            <a:srgbClr val="000000"/>
                          </a:solidFill>
                          <a:effectLst/>
                          <a:latin typeface="Arial" panose="020B0604020202020204" pitchFamily="34" charset="0"/>
                        </a:rPr>
                        <a:t>1 189 839</a:t>
                      </a:r>
                    </a:p>
                  </a:txBody>
                  <a:tcPr marL="7620" marR="7620" marT="7620" marB="0" anchor="ctr"/>
                </a:tc>
                <a:tc>
                  <a:txBody>
                    <a:bodyPr/>
                    <a:lstStyle/>
                    <a:p>
                      <a:pPr algn="ctr" fontAlgn="ctr"/>
                      <a:r>
                        <a:rPr lang="fi-FI" sz="1000" b="0" i="0" u="none" strike="noStrike" dirty="0">
                          <a:solidFill>
                            <a:srgbClr val="000000"/>
                          </a:solidFill>
                          <a:effectLst/>
                          <a:latin typeface="Arial" panose="020B0604020202020204" pitchFamily="34" charset="0"/>
                        </a:rPr>
                        <a:t>24,9</a:t>
                      </a:r>
                    </a:p>
                  </a:txBody>
                  <a:tcPr marL="7620" marR="7620" marT="7620" marB="0" anchor="ctr"/>
                </a:tc>
                <a:tc>
                  <a:txBody>
                    <a:bodyPr/>
                    <a:lstStyle/>
                    <a:p>
                      <a:pPr algn="r" fontAlgn="ctr"/>
                      <a:r>
                        <a:rPr lang="fi-FI" sz="1050" b="0" i="0" u="none" strike="noStrike" dirty="0">
                          <a:solidFill>
                            <a:srgbClr val="000000"/>
                          </a:solidFill>
                          <a:effectLst/>
                          <a:latin typeface="Arial" panose="020B0604020202020204" pitchFamily="34" charset="0"/>
                        </a:rPr>
                        <a:t>3 581 780</a:t>
                      </a:r>
                    </a:p>
                  </a:txBody>
                  <a:tcPr marL="7620" marR="72000" marT="7620" marB="0" anchor="ctr"/>
                </a:tc>
                <a:tc>
                  <a:txBody>
                    <a:bodyPr/>
                    <a:lstStyle/>
                    <a:p>
                      <a:pPr algn="ctr" fontAlgn="ctr"/>
                      <a:r>
                        <a:rPr lang="fi-FI" sz="1050" b="0" i="0" u="none" strike="noStrike">
                          <a:solidFill>
                            <a:srgbClr val="000000"/>
                          </a:solidFill>
                          <a:effectLst/>
                          <a:latin typeface="Arial" panose="020B0604020202020204" pitchFamily="34" charset="0"/>
                        </a:rPr>
                        <a:t>75,1</a:t>
                      </a:r>
                    </a:p>
                  </a:txBody>
                  <a:tcPr marL="7620" marR="7620" marT="7620" marB="0" anchor="ctr"/>
                </a:tc>
                <a:tc>
                  <a:txBody>
                    <a:bodyPr/>
                    <a:lstStyle/>
                    <a:p>
                      <a:pPr algn="r" fontAlgn="ctr"/>
                      <a:r>
                        <a:rPr lang="fi-FI" sz="1050" b="0" i="0" u="none" strike="noStrike">
                          <a:solidFill>
                            <a:srgbClr val="000000"/>
                          </a:solidFill>
                          <a:effectLst/>
                          <a:latin typeface="Arial" panose="020B0604020202020204" pitchFamily="34" charset="0"/>
                        </a:rPr>
                        <a:t>1 913 688</a:t>
                      </a:r>
                    </a:p>
                  </a:txBody>
                  <a:tcPr marL="7620" marR="7620" marT="7620" marB="0" anchor="ctr"/>
                </a:tc>
                <a:tc>
                  <a:txBody>
                    <a:bodyPr/>
                    <a:lstStyle/>
                    <a:p>
                      <a:pPr algn="ctr" fontAlgn="ctr"/>
                      <a:r>
                        <a:rPr lang="fi-FI" sz="1050" b="0" i="0" u="none" strike="noStrike">
                          <a:solidFill>
                            <a:srgbClr val="000000"/>
                          </a:solidFill>
                          <a:effectLst/>
                          <a:latin typeface="Arial" panose="020B0604020202020204" pitchFamily="34" charset="0"/>
                        </a:rPr>
                        <a:t>40,1</a:t>
                      </a:r>
                    </a:p>
                  </a:txBody>
                  <a:tcPr marL="7620" marR="7620" marT="7620" marB="0" anchor="ctr"/>
                </a:tc>
                <a:tc>
                  <a:txBody>
                    <a:bodyPr/>
                    <a:lstStyle/>
                    <a:p>
                      <a:pPr algn="r" fontAlgn="ctr"/>
                      <a:r>
                        <a:rPr lang="fi-FI" sz="1050" b="0" i="0" u="none" strike="noStrike" dirty="0">
                          <a:solidFill>
                            <a:srgbClr val="000000"/>
                          </a:solidFill>
                          <a:effectLst/>
                          <a:latin typeface="Arial" panose="020B0604020202020204" pitchFamily="34" charset="0"/>
                        </a:rPr>
                        <a:t>54 730</a:t>
                      </a:r>
                    </a:p>
                  </a:txBody>
                  <a:tcPr marL="7620" marR="90000" marT="7620" marB="0" anchor="ctr"/>
                </a:tc>
                <a:tc>
                  <a:txBody>
                    <a:bodyPr/>
                    <a:lstStyle/>
                    <a:p>
                      <a:pPr algn="r" fontAlgn="ctr"/>
                      <a:r>
                        <a:rPr lang="fi-FI" sz="1050" b="0" i="0" u="none" strike="noStrike" dirty="0">
                          <a:solidFill>
                            <a:srgbClr val="000000"/>
                          </a:solidFill>
                          <a:effectLst/>
                          <a:latin typeface="Arial" panose="020B0604020202020204" pitchFamily="34" charset="0"/>
                        </a:rPr>
                        <a:t>1,1</a:t>
                      </a:r>
                    </a:p>
                  </a:txBody>
                  <a:tcPr marL="7620" marR="90000" marT="7620" marB="0" anchor="ctr"/>
                </a:tc>
                <a:tc>
                  <a:txBody>
                    <a:bodyPr/>
                    <a:lstStyle/>
                    <a:p>
                      <a:pPr algn="r" fontAlgn="ctr"/>
                      <a:r>
                        <a:rPr lang="fi-FI" sz="1050" b="0" i="0" u="none" strike="noStrike">
                          <a:solidFill>
                            <a:srgbClr val="000000"/>
                          </a:solidFill>
                          <a:effectLst/>
                          <a:latin typeface="Arial" panose="020B0604020202020204" pitchFamily="34" charset="0"/>
                        </a:rPr>
                        <a:t>1 613 362</a:t>
                      </a:r>
                    </a:p>
                  </a:txBody>
                  <a:tcPr marL="7620" marR="7620" marT="7620" marB="0" anchor="ctr"/>
                </a:tc>
                <a:tc>
                  <a:txBody>
                    <a:bodyPr/>
                    <a:lstStyle/>
                    <a:p>
                      <a:pPr algn="ctr" fontAlgn="ctr"/>
                      <a:r>
                        <a:rPr lang="fi-FI" sz="1050" b="0" i="0" u="none" strike="noStrike" dirty="0">
                          <a:solidFill>
                            <a:srgbClr val="000000"/>
                          </a:solidFill>
                          <a:effectLst/>
                          <a:latin typeface="Arial" panose="020B0604020202020204" pitchFamily="34" charset="0"/>
                        </a:rPr>
                        <a:t>33,8</a:t>
                      </a:r>
                    </a:p>
                  </a:txBody>
                  <a:tcPr marL="7620" marR="0" marT="7620" marB="0" anchor="ctr"/>
                </a:tc>
                <a:tc>
                  <a:txBody>
                    <a:bodyPr/>
                    <a:lstStyle/>
                    <a:p>
                      <a:pPr algn="ctr" fontAlgn="ctr"/>
                      <a:r>
                        <a:rPr lang="fi-FI" sz="1050" b="0" i="0" u="none" strike="noStrike" dirty="0">
                          <a:solidFill>
                            <a:srgbClr val="000000"/>
                          </a:solidFill>
                          <a:effectLst/>
                          <a:latin typeface="Arial" panose="020B0604020202020204" pitchFamily="34" charset="0"/>
                        </a:rPr>
                        <a:t>396</a:t>
                      </a:r>
                    </a:p>
                  </a:txBody>
                  <a:tcPr marL="7620" marR="7620" marT="7620" marB="0" anchor="ctr"/>
                </a:tc>
                <a:extLst>
                  <a:ext uri="{0D108BD9-81ED-4DB2-BD59-A6C34878D82A}">
                    <a16:rowId xmlns:a16="http://schemas.microsoft.com/office/drawing/2014/main" val="2204995768"/>
                  </a:ext>
                </a:extLst>
              </a:tr>
            </a:tbl>
          </a:graphicData>
        </a:graphic>
      </p:graphicFrame>
    </p:spTree>
    <p:extLst>
      <p:ext uri="{BB962C8B-B14F-4D97-AF65-F5344CB8AC3E}">
        <p14:creationId xmlns:p14="http://schemas.microsoft.com/office/powerpoint/2010/main" val="137442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695400" y="260648"/>
            <a:ext cx="1101722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fi-FI" sz="2800" kern="0" dirty="0">
                <a:solidFill>
                  <a:srgbClr val="2D3787"/>
                </a:solidFill>
                <a:latin typeface="Times New Roman"/>
                <a:cs typeface="Arial"/>
              </a:rPr>
              <a:t>Väestön koulutusaste </a:t>
            </a:r>
            <a:r>
              <a:rPr kumimoji="0" lang="fi-FI" sz="2800" b="1" i="0" u="none" strike="noStrike" kern="0" cap="none" spc="0" normalizeH="0" baseline="0" noProof="0" dirty="0">
                <a:ln>
                  <a:noFill/>
                </a:ln>
                <a:solidFill>
                  <a:srgbClr val="2D3787"/>
                </a:solidFill>
                <a:effectLst/>
                <a:uLnTx/>
                <a:uFillTx/>
                <a:latin typeface="Times New Roman"/>
                <a:ea typeface="+mj-ea"/>
                <a:cs typeface="Arial"/>
              </a:rPr>
              <a:t>maakunnittain 2023, %</a:t>
            </a:r>
            <a:br>
              <a:rPr kumimoji="0" lang="fi-FI" sz="2800" b="1" i="0" u="none" strike="noStrike" kern="0" cap="none" spc="0" normalizeH="0" baseline="0" noProof="0" dirty="0">
                <a:ln>
                  <a:noFill/>
                </a:ln>
                <a:solidFill>
                  <a:srgbClr val="2D3787"/>
                </a:solidFill>
                <a:effectLst/>
                <a:uLnTx/>
                <a:uFillTx/>
                <a:latin typeface="Times New Roman"/>
                <a:ea typeface="+mj-ea"/>
                <a:cs typeface="Arial"/>
              </a:rPr>
            </a:br>
            <a:r>
              <a:rPr kumimoji="0" lang="fi-FI" sz="2000" b="0" i="0" u="none" strike="noStrike" kern="0" cap="none" spc="0" normalizeH="0" baseline="0" noProof="0" dirty="0">
                <a:ln>
                  <a:noFill/>
                </a:ln>
                <a:solidFill>
                  <a:srgbClr val="2D3787"/>
                </a:solidFill>
                <a:effectLst/>
                <a:uLnTx/>
                <a:uFillTx/>
                <a:latin typeface="Times New Roman"/>
                <a:ea typeface="+mj-ea"/>
                <a:cs typeface="Arial"/>
              </a:rPr>
              <a:t>(15 vuotta täyttänyt väestö)</a:t>
            </a:r>
            <a:endParaRPr kumimoji="0" lang="fi-FI" sz="2800" b="1" i="0" u="none" strike="noStrike" kern="0" cap="none" spc="0" normalizeH="0" baseline="0" noProof="0" dirty="0">
              <a:ln>
                <a:noFill/>
              </a:ln>
              <a:solidFill>
                <a:srgbClr val="2D3787"/>
              </a:solidFill>
              <a:effectLst/>
              <a:uLnTx/>
              <a:uFillTx/>
              <a:latin typeface="Times New Roman"/>
              <a:ea typeface="+mj-ea"/>
              <a:cs typeface="Arial"/>
            </a:endParaRPr>
          </a:p>
        </p:txBody>
      </p:sp>
      <p:sp>
        <p:nvSpPr>
          <p:cNvPr id="8" name="Title 11">
            <a:extLst>
              <a:ext uri="{FF2B5EF4-FFF2-40B4-BE49-F238E27FC236}">
                <a16:creationId xmlns:a16="http://schemas.microsoft.com/office/drawing/2014/main" id="{A4306963-3132-4E16-8C25-A4E9D3FDAB98}"/>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ylväskaavio: Tutkinnon suorittaneiden prosenttiosuus 15-vuotta täyttäneistä maakunnittain 2023. Tutkinnon suorittaneita oli vuonna 2023 Etelä-Savossa 73,7 prosenttia ja koko maassa 75,1 prosenttia. Toisen asteen tutkinnon suorittaneita oli Etelä-Savossa 44,8 prosenttia ja koko maassa 40,1 prosenttia, erikoisammattitutkinnon suorittaneita Etelä-Savossa 1,3 prosenttia ja koko maassa 1,1 prosenttia sekä korkea-asteen tutkinnon suorittaneita Etelä-Savossa 27,6 prosenttia ja koko maassa 33,8 prosenttia. Maakunnista eniten tutkinnon suorittaneita oli Pirkanmaalla, yhteensä 77,7 prosenttia ja vähiten Ahvenanmaalla, yhteensä 71,0 prosenttia.">
            <a:extLst>
              <a:ext uri="{FF2B5EF4-FFF2-40B4-BE49-F238E27FC236}">
                <a16:creationId xmlns:a16="http://schemas.microsoft.com/office/drawing/2014/main" id="{A4415A4B-A4A1-4FC0-E5B8-7056947C2B6F}"/>
              </a:ext>
            </a:extLst>
          </p:cNvPr>
          <p:cNvPicPr>
            <a:picLocks noChangeAspect="1"/>
          </p:cNvPicPr>
          <p:nvPr/>
        </p:nvPicPr>
        <p:blipFill>
          <a:blip r:embed="rId2"/>
          <a:stretch>
            <a:fillRect/>
          </a:stretch>
        </p:blipFill>
        <p:spPr>
          <a:xfrm>
            <a:off x="572802" y="1245406"/>
            <a:ext cx="9199661" cy="4919898"/>
          </a:xfrm>
          <a:prstGeom prst="rect">
            <a:avLst/>
          </a:prstGeom>
        </p:spPr>
      </p:pic>
    </p:spTree>
    <p:extLst>
      <p:ext uri="{BB962C8B-B14F-4D97-AF65-F5344CB8AC3E}">
        <p14:creationId xmlns:p14="http://schemas.microsoft.com/office/powerpoint/2010/main" val="432372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551384" y="476672"/>
            <a:ext cx="10729192" cy="65493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chemeClr val="tx2"/>
                </a:solidFill>
                <a:effectLst/>
                <a:uLnTx/>
                <a:uFillTx/>
                <a:latin typeface="+mj-lt"/>
                <a:ea typeface="+mj-ea"/>
                <a:cs typeface="Arial"/>
              </a:rPr>
              <a:t>Korkea-asteen tutkinnon suorittanut väestö maakunnittain 2023, %</a:t>
            </a:r>
          </a:p>
        </p:txBody>
      </p:sp>
      <p:pic>
        <p:nvPicPr>
          <p:cNvPr id="2" name="Kuva 1" descr="Palkkikaavio: Korkea-asteen tutkinnon suorittanut väestö maakunnittain 2023. Korkeimmin koulutettu väestö asui Uudellamaalla, jossa asuvasta 15 vuotta täyttäneestä väestöstä korkea-asteen tutkinnon oli suorittanut 40,5 prosenttia, Pirkanmaalla, 35,1 prosenttia sekä Varsinais-Suomessa, 33,2 prosenttia. Pienin korkeakoulutettujen osuus oli Kainuussa, 26,5 prosenttia, Etelä-Pohjanmaalla, 27,2 prosenttia ja Keski-Pohjanmaalla, 27,4 prosenttia.">
            <a:extLst>
              <a:ext uri="{FF2B5EF4-FFF2-40B4-BE49-F238E27FC236}">
                <a16:creationId xmlns:a16="http://schemas.microsoft.com/office/drawing/2014/main" id="{F06A5899-1F89-E53F-35A9-09ADCB729701}"/>
              </a:ext>
            </a:extLst>
          </p:cNvPr>
          <p:cNvPicPr>
            <a:picLocks noChangeAspect="1"/>
          </p:cNvPicPr>
          <p:nvPr/>
        </p:nvPicPr>
        <p:blipFill>
          <a:blip r:embed="rId3"/>
          <a:stretch>
            <a:fillRect/>
          </a:stretch>
        </p:blipFill>
        <p:spPr>
          <a:xfrm>
            <a:off x="407368" y="1488158"/>
            <a:ext cx="7726616" cy="4173090"/>
          </a:xfrm>
          <a:prstGeom prst="rect">
            <a:avLst/>
          </a:prstGeom>
        </p:spPr>
      </p:pic>
      <p:sp>
        <p:nvSpPr>
          <p:cNvPr id="8" name="Tekstiruutu 7">
            <a:extLst>
              <a:ext uri="{FF2B5EF4-FFF2-40B4-BE49-F238E27FC236}">
                <a16:creationId xmlns:a16="http://schemas.microsoft.com/office/drawing/2014/main" id="{C20B41EC-95DE-49C2-8A90-40A71438E73B}"/>
              </a:ext>
            </a:extLst>
          </p:cNvPr>
          <p:cNvSpPr txBox="1"/>
          <p:nvPr/>
        </p:nvSpPr>
        <p:spPr>
          <a:xfrm>
            <a:off x="8328248" y="1807810"/>
            <a:ext cx="3312368" cy="3277820"/>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Arial"/>
                <a:ea typeface="+mn-ea"/>
                <a:cs typeface="+mn-cs"/>
              </a:rPr>
              <a:t>Vuonna 2023 korkeimmin koulutettu väestö asui Uudellamaalla, jossa asuvasta 15 vuotta täyttäneestä väestöstä korkea-asteen tutkinnon oli suorittanut 40,5 prosenttia.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Arial"/>
                <a:ea typeface="+mn-ea"/>
                <a:cs typeface="+mn-cs"/>
              </a:rPr>
              <a:t>Toiseksi korkeimmin koulutettu väestö asui Pirkanmaalla, jossa 35,1 prosenttia väestöstä oli suorittanut korkea-asteen tutkinnon.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fi-FI" sz="1200" dirty="0">
                <a:solidFill>
                  <a:prstClr val="black"/>
                </a:solidFill>
                <a:latin typeface="Arial"/>
              </a:rPr>
              <a:t>Koko maassa korkea-asteen tutkinnon oli suorittanut 33,8 prosenttia</a:t>
            </a:r>
            <a:endParaRPr kumimoji="0" lang="fi-FI" sz="1200" b="0" i="0" u="none" strike="noStrike" kern="1200" cap="none" spc="0" normalizeH="0" baseline="0" noProof="0" dirty="0">
              <a:ln>
                <a:noFill/>
              </a:ln>
              <a:solidFill>
                <a:prstClr val="black"/>
              </a:solidFill>
              <a:effectLst/>
              <a:uLnTx/>
              <a:uFillTx/>
              <a:latin typeface="Arial"/>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fi-FI" sz="1200" b="0" i="0" u="none" strike="noStrike" kern="1200" cap="none" spc="0" normalizeH="0" baseline="0" noProof="0" dirty="0">
                <a:ln>
                  <a:noFill/>
                </a:ln>
                <a:solidFill>
                  <a:prstClr val="black"/>
                </a:solidFill>
                <a:effectLst/>
                <a:uLnTx/>
                <a:uFillTx/>
                <a:latin typeface="Arial"/>
                <a:ea typeface="+mn-ea"/>
                <a:cs typeface="+mn-cs"/>
              </a:rPr>
              <a:t>Pienin korkeasti koulutettujen osuus oli Kainuussa, Etelä-Pohjanmaalla</a:t>
            </a:r>
            <a:r>
              <a:rPr lang="fi-FI" sz="1200" dirty="0">
                <a:solidFill>
                  <a:prstClr val="black"/>
                </a:solidFill>
                <a:latin typeface="Arial"/>
              </a:rPr>
              <a:t> ja</a:t>
            </a:r>
            <a:r>
              <a:rPr kumimoji="0" lang="fi-FI" sz="1200" b="0" i="0" u="none" strike="noStrike" kern="1200" cap="none" spc="0" normalizeH="0" baseline="0" noProof="0" dirty="0">
                <a:ln>
                  <a:noFill/>
                </a:ln>
                <a:solidFill>
                  <a:prstClr val="black"/>
                </a:solidFill>
                <a:effectLst/>
                <a:uLnTx/>
                <a:uFillTx/>
                <a:latin typeface="Arial"/>
                <a:ea typeface="+mn-ea"/>
                <a:cs typeface="+mn-cs"/>
              </a:rPr>
              <a:t> Keski-Pohjanmaalla.</a:t>
            </a:r>
            <a:r>
              <a:rPr lang="fi-FI" sz="1200" dirty="0">
                <a:solidFill>
                  <a:prstClr val="black"/>
                </a:solidFill>
                <a:latin typeface="Arial"/>
              </a:rPr>
              <a:t> Etelä-Savossa osuus oli 27,6 prosenttia, joka oli maakunnista kuudenneksi pienin.</a:t>
            </a:r>
            <a:endParaRPr kumimoji="0" lang="fi-FI" sz="1200" b="0" i="0" u="none" strike="noStrike" kern="1200" cap="none" spc="0" normalizeH="0" baseline="0" noProof="0" dirty="0">
              <a:ln>
                <a:noFill/>
              </a:ln>
              <a:solidFill>
                <a:prstClr val="black"/>
              </a:solidFill>
              <a:effectLst/>
              <a:uLnTx/>
              <a:uFillTx/>
              <a:latin typeface="Arial"/>
              <a:ea typeface="+mn-ea"/>
              <a:cs typeface="+mn-cs"/>
            </a:endParaRPr>
          </a:p>
        </p:txBody>
      </p:sp>
      <p:sp>
        <p:nvSpPr>
          <p:cNvPr id="9" name="Title 11">
            <a:extLst>
              <a:ext uri="{FF2B5EF4-FFF2-40B4-BE49-F238E27FC236}">
                <a16:creationId xmlns:a16="http://schemas.microsoft.com/office/drawing/2014/main" id="{858D2402-135E-72F7-5280-70D478345FB5}"/>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401470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1"/>
          <p:cNvSpPr txBox="1">
            <a:spLocks noGrp="1"/>
          </p:cNvSpPr>
          <p:nvPr>
            <p:ph type="title" idx="4294967295"/>
          </p:nvPr>
        </p:nvSpPr>
        <p:spPr>
          <a:xfrm>
            <a:off x="551384" y="404664"/>
            <a:ext cx="8568952" cy="65493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charset="0"/>
                <a:ea typeface="Arial" charset="0"/>
                <a:cs typeface="Arial" charset="0"/>
              </a:defRPr>
            </a:lvl2pPr>
            <a:lvl3pPr algn="l" rtl="0" eaLnBrk="0" fontAlgn="base" hangingPunct="0">
              <a:spcBef>
                <a:spcPct val="0"/>
              </a:spcBef>
              <a:spcAft>
                <a:spcPct val="0"/>
              </a:spcAft>
              <a:defRPr sz="3200">
                <a:solidFill>
                  <a:schemeClr val="tx2"/>
                </a:solidFill>
                <a:latin typeface="Arial" charset="0"/>
                <a:ea typeface="Arial" charset="0"/>
                <a:cs typeface="Arial" charset="0"/>
              </a:defRPr>
            </a:lvl3pPr>
            <a:lvl4pPr algn="l" rtl="0" eaLnBrk="0" fontAlgn="base" hangingPunct="0">
              <a:spcBef>
                <a:spcPct val="0"/>
              </a:spcBef>
              <a:spcAft>
                <a:spcPct val="0"/>
              </a:spcAft>
              <a:defRPr sz="3200">
                <a:solidFill>
                  <a:schemeClr val="tx2"/>
                </a:solidFill>
                <a:latin typeface="Arial" charset="0"/>
                <a:ea typeface="Arial" charset="0"/>
                <a:cs typeface="Arial" charset="0"/>
              </a:defRPr>
            </a:lvl4pPr>
            <a:lvl5pPr algn="l" rtl="0" eaLnBrk="0" fontAlgn="base" hangingPunct="0">
              <a:spcBef>
                <a:spcPct val="0"/>
              </a:spcBef>
              <a:spcAft>
                <a:spcPct val="0"/>
              </a:spcAft>
              <a:defRPr sz="3200">
                <a:solidFill>
                  <a:schemeClr val="tx2"/>
                </a:solidFill>
                <a:latin typeface="Arial" charset="0"/>
                <a:ea typeface="Arial" charset="0"/>
                <a:cs typeface="Arial" charset="0"/>
              </a:defRPr>
            </a:lvl5pPr>
            <a:lvl6pPr marL="457200" algn="l" rtl="0" fontAlgn="base">
              <a:spcBef>
                <a:spcPct val="0"/>
              </a:spcBef>
              <a:spcAft>
                <a:spcPct val="0"/>
              </a:spcAft>
              <a:defRPr sz="3200">
                <a:solidFill>
                  <a:schemeClr val="tx2"/>
                </a:solidFill>
                <a:latin typeface="Arial" charset="0"/>
                <a:ea typeface="Arial" charset="0"/>
                <a:cs typeface="Arial" charset="0"/>
              </a:defRPr>
            </a:lvl6pPr>
            <a:lvl7pPr marL="914400" algn="l" rtl="0" fontAlgn="base">
              <a:spcBef>
                <a:spcPct val="0"/>
              </a:spcBef>
              <a:spcAft>
                <a:spcPct val="0"/>
              </a:spcAft>
              <a:defRPr sz="3200">
                <a:solidFill>
                  <a:schemeClr val="tx2"/>
                </a:solidFill>
                <a:latin typeface="Arial" charset="0"/>
                <a:ea typeface="Arial" charset="0"/>
                <a:cs typeface="Arial" charset="0"/>
              </a:defRPr>
            </a:lvl7pPr>
            <a:lvl8pPr marL="1371600" algn="l" rtl="0" fontAlgn="base">
              <a:spcBef>
                <a:spcPct val="0"/>
              </a:spcBef>
              <a:spcAft>
                <a:spcPct val="0"/>
              </a:spcAft>
              <a:defRPr sz="3200">
                <a:solidFill>
                  <a:schemeClr val="tx2"/>
                </a:solidFill>
                <a:latin typeface="Arial" charset="0"/>
                <a:ea typeface="Arial" charset="0"/>
                <a:cs typeface="Arial" charset="0"/>
              </a:defRPr>
            </a:lvl8pPr>
            <a:lvl9pPr marL="1828800" algn="l" rtl="0" fontAlgn="base">
              <a:spcBef>
                <a:spcPct val="0"/>
              </a:spcBef>
              <a:spcAft>
                <a:spcPct val="0"/>
              </a:spcAft>
              <a:defRPr sz="3200">
                <a:solidFill>
                  <a:schemeClr val="tx2"/>
                </a:solidFill>
                <a:latin typeface="Arial" charset="0"/>
                <a:ea typeface="Arial" charset="0"/>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i-FI" sz="2800" b="1" i="0" u="none" strike="noStrike" kern="0" cap="none" spc="0" normalizeH="0" baseline="0" noProof="0" dirty="0">
                <a:ln>
                  <a:noFill/>
                </a:ln>
                <a:solidFill>
                  <a:srgbClr val="2D3787"/>
                </a:solidFill>
                <a:effectLst/>
                <a:uLnTx/>
                <a:uFillTx/>
                <a:latin typeface="Times New Roman"/>
                <a:ea typeface="+mj-ea"/>
                <a:cs typeface="Arial"/>
              </a:rPr>
              <a:t>Koulutustaso maakunnittain 2023</a:t>
            </a:r>
          </a:p>
        </p:txBody>
      </p:sp>
      <p:sp>
        <p:nvSpPr>
          <p:cNvPr id="9" name="Title 11">
            <a:extLst>
              <a:ext uri="{FF2B5EF4-FFF2-40B4-BE49-F238E27FC236}">
                <a16:creationId xmlns:a16="http://schemas.microsoft.com/office/drawing/2014/main" id="{6DF4513A-0A34-4A36-BDBC-27668DD4D4A7}"/>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Lähde: Väestön koulutusrakenne, Tilastokeskus, 1.1.2023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4.10.2024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4" name="Tekstiruutu 3"/>
          <p:cNvSpPr txBox="1"/>
          <p:nvPr/>
        </p:nvSpPr>
        <p:spPr>
          <a:xfrm>
            <a:off x="551384" y="5733256"/>
            <a:ext cx="8568952" cy="707886"/>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i-FI" sz="1000" b="0" i="0" u="none" strike="noStrike" kern="1200" cap="none" spc="0" normalizeH="0" baseline="0" noProof="0" dirty="0">
                <a:ln>
                  <a:noFill/>
                </a:ln>
                <a:solidFill>
                  <a:srgbClr val="000000"/>
                </a:solidFill>
                <a:effectLst/>
                <a:uLnTx/>
                <a:uFillTx/>
                <a:latin typeface="Arial" charset="0"/>
                <a:ea typeface="+mn-ea"/>
                <a:cs typeface="Arial" charset="0"/>
              </a:rPr>
              <a:t>*) Väestön koulutustasoa mitataan perusasteen jälkeen suoritetun korkeimman koulutuksen keskimääräisellä pituudella henkeä kohti. Esimerkiksi koulutustasoluku 246 osoittaa, että teoreettinen koulutusaika henkeä kohti on 2,5 vuotta peruskoulun suorittamisen jälkeen. Väestön koulutustasoa laskettaessa perusjoukkona käytetään 20 vuotta täyttänyttä väestöä. Näin siksi että monen alle 20-vuotiaan koulutus on vielä kesken.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i-FI" sz="1000" b="0" i="0" u="none" strike="noStrike" kern="1200" cap="none" spc="0" normalizeH="0" baseline="0" noProof="0" dirty="0">
              <a:ln>
                <a:noFill/>
              </a:ln>
              <a:solidFill>
                <a:srgbClr val="000000"/>
              </a:solidFill>
              <a:effectLst/>
              <a:uLnTx/>
              <a:uFillTx/>
              <a:latin typeface="Arial" charset="0"/>
              <a:ea typeface="+mn-ea"/>
              <a:cs typeface="Arial" charset="0"/>
            </a:endParaRPr>
          </a:p>
        </p:txBody>
      </p:sp>
      <p:pic>
        <p:nvPicPr>
          <p:cNvPr id="5" name="Kuva 4" descr="Palkkikaavio; Vuonna 2023 korkeimmin koulutettu väestö asui Uudellamaalla, jossa väestö oli suorittanut keskimäärin 4,39 vuotta koulutusta perusasteen jälkeen. &#10;Matalin koulutustaso oli Kymenlaakson ja Satakunnan maakunnassa, joissa väestö oli suorittanut keskimäärin 3,45 vuotta  ja Etelä-Savon maakunnassa, jossa väestö oli suorittanut keskimäärin 3,46 vuotta koulutusta perusasteen jälkeen. Koko maassa väestö oli suorittanut keskimäärin 3,96 vuotta koulutusta perusasteen jälkeen.">
            <a:extLst>
              <a:ext uri="{FF2B5EF4-FFF2-40B4-BE49-F238E27FC236}">
                <a16:creationId xmlns:a16="http://schemas.microsoft.com/office/drawing/2014/main" id="{4E658E7E-D225-DC15-7536-5505D1522303}"/>
              </a:ext>
            </a:extLst>
          </p:cNvPr>
          <p:cNvPicPr>
            <a:picLocks noChangeAspect="1"/>
          </p:cNvPicPr>
          <p:nvPr/>
        </p:nvPicPr>
        <p:blipFill>
          <a:blip r:embed="rId2"/>
          <a:stretch>
            <a:fillRect/>
          </a:stretch>
        </p:blipFill>
        <p:spPr>
          <a:xfrm>
            <a:off x="551383" y="980728"/>
            <a:ext cx="9241861" cy="4752528"/>
          </a:xfrm>
          <a:prstGeom prst="rect">
            <a:avLst/>
          </a:prstGeom>
        </p:spPr>
      </p:pic>
    </p:spTree>
    <p:extLst>
      <p:ext uri="{BB962C8B-B14F-4D97-AF65-F5344CB8AC3E}">
        <p14:creationId xmlns:p14="http://schemas.microsoft.com/office/powerpoint/2010/main" val="779808413"/>
      </p:ext>
    </p:extLst>
  </p:cSld>
  <p:clrMapOvr>
    <a:masterClrMapping/>
  </p:clrMapOvr>
</p:sld>
</file>

<file path=ppt/theme/theme1.xml><?xml version="1.0" encoding="utf-8"?>
<a:theme xmlns:a="http://schemas.openxmlformats.org/drawingml/2006/main" name="1_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27162</TotalTime>
  <Words>711</Words>
  <Application>Microsoft Office PowerPoint</Application>
  <PresentationFormat>Laajakuva</PresentationFormat>
  <Paragraphs>254</Paragraphs>
  <Slides>7</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7</vt:i4>
      </vt:variant>
    </vt:vector>
  </HeadingPairs>
  <TitlesOfParts>
    <vt:vector size="11" baseType="lpstr">
      <vt:lpstr>Arial</vt:lpstr>
      <vt:lpstr>Calibri</vt:lpstr>
      <vt:lpstr>Times New Roman</vt:lpstr>
      <vt:lpstr>1_ESAVO</vt:lpstr>
      <vt:lpstr>Koulutusrakenne 2023</vt:lpstr>
      <vt:lpstr>Väestön koulutusaste Etelä-Savossa ja koko maassa 2023 (15 vuotta täyttänyt väestö)</vt:lpstr>
      <vt:lpstr>Väestön koulutusaste Etelä-Savossa seutukunnittain ja kunnittain 2023 (15 vuotta täyttänyt väestö)</vt:lpstr>
      <vt:lpstr>Väestön koulutusrakenne Etelä-Savossa seutukunnittain ja kunnittain 2023 (15 vuotta täyttänyt väestö)</vt:lpstr>
      <vt:lpstr>Väestön koulutusaste maakunnittain 2023, % (15 vuotta täyttänyt väestö)</vt:lpstr>
      <vt:lpstr>Korkea-asteen tutkinnon suorittanut väestö maakunnittain 2023, %</vt:lpstr>
      <vt:lpstr>Koulutustaso maakunnittain 2023</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Otsikko</dc:title>
  <dc:creator>Jaana Kokkonen</dc:creator>
  <cp:lastModifiedBy>Jaana Kokkonen</cp:lastModifiedBy>
  <cp:revision>54</cp:revision>
  <dcterms:created xsi:type="dcterms:W3CDTF">2020-02-25T14:36:39Z</dcterms:created>
  <dcterms:modified xsi:type="dcterms:W3CDTF">2024-10-04T08:49:06Z</dcterms:modified>
</cp:coreProperties>
</file>