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9"/>
  </p:notesMasterIdLst>
  <p:sldIdLst>
    <p:sldId id="822" r:id="rId2"/>
    <p:sldId id="299" r:id="rId3"/>
    <p:sldId id="738" r:id="rId4"/>
    <p:sldId id="739" r:id="rId5"/>
    <p:sldId id="298" r:id="rId6"/>
    <p:sldId id="821" r:id="rId7"/>
    <p:sldId id="74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5191" autoAdjust="0"/>
  </p:normalViewPr>
  <p:slideViewPr>
    <p:cSldViewPr showGuides="1">
      <p:cViewPr varScale="1">
        <p:scale>
          <a:sx n="78" d="100"/>
          <a:sy n="78" d="100"/>
        </p:scale>
        <p:origin x="85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EDAB873D-BB6C-46E7-872C-B45855436508}"/>
    <pc:docChg chg="undo custSel modSld">
      <pc:chgData name="Jaana Kokkonen" userId="fd0ea1af-346e-4258-bc54-cec630bd1122" providerId="ADAL" clId="{EDAB873D-BB6C-46E7-872C-B45855436508}" dt="2024-10-04T08:47:01.638" v="691" actId="13244"/>
      <pc:docMkLst>
        <pc:docMk/>
      </pc:docMkLst>
      <pc:sldChg chg="addSp delSp modSp mod">
        <pc:chgData name="Jaana Kokkonen" userId="fd0ea1af-346e-4258-bc54-cec630bd1122" providerId="ADAL" clId="{EDAB873D-BB6C-46E7-872C-B45855436508}" dt="2024-10-04T08:44:38.662" v="690"/>
        <pc:sldMkLst>
          <pc:docMk/>
          <pc:sldMk cId="432372840" sldId="298"/>
        </pc:sldMkLst>
        <pc:spChg chg="mod">
          <ac:chgData name="Jaana Kokkonen" userId="fd0ea1af-346e-4258-bc54-cec630bd1122" providerId="ADAL" clId="{EDAB873D-BB6C-46E7-872C-B45855436508}" dt="2024-09-19T11:40:55.239" v="4" actId="313"/>
          <ac:spMkLst>
            <pc:docMk/>
            <pc:sldMk cId="432372840" sldId="298"/>
            <ac:spMk id="3" creationId="{00000000-0000-0000-0000-000000000000}"/>
          </ac:spMkLst>
        </pc:spChg>
        <pc:spChg chg="mod">
          <ac:chgData name="Jaana Kokkonen" userId="fd0ea1af-346e-4258-bc54-cec630bd1122" providerId="ADAL" clId="{EDAB873D-BB6C-46E7-872C-B45855436508}" dt="2024-10-04T08:44:38.662" v="690"/>
          <ac:spMkLst>
            <pc:docMk/>
            <pc:sldMk cId="432372840" sldId="298"/>
            <ac:spMk id="8" creationId="{A4306963-3132-4E16-8C25-A4E9D3FDAB98}"/>
          </ac:spMkLst>
        </pc:spChg>
        <pc:picChg chg="add del mod">
          <ac:chgData name="Jaana Kokkonen" userId="fd0ea1af-346e-4258-bc54-cec630bd1122" providerId="ADAL" clId="{EDAB873D-BB6C-46E7-872C-B45855436508}" dt="2024-10-02T11:50:24.788" v="359" actId="478"/>
          <ac:picMkLst>
            <pc:docMk/>
            <pc:sldMk cId="432372840" sldId="298"/>
            <ac:picMk id="2" creationId="{0F71B2A5-0DC9-B26A-78EB-2DA77CF9F32D}"/>
          </ac:picMkLst>
        </pc:picChg>
        <pc:picChg chg="add mod">
          <ac:chgData name="Jaana Kokkonen" userId="fd0ea1af-346e-4258-bc54-cec630bd1122" providerId="ADAL" clId="{EDAB873D-BB6C-46E7-872C-B45855436508}" dt="2024-10-02T11:51:30.820" v="363" actId="1036"/>
          <ac:picMkLst>
            <pc:docMk/>
            <pc:sldMk cId="432372840" sldId="298"/>
            <ac:picMk id="4" creationId="{A4415A4B-A4A1-4FC0-E5B8-7056947C2B6F}"/>
          </ac:picMkLst>
        </pc:picChg>
        <pc:picChg chg="del">
          <ac:chgData name="Jaana Kokkonen" userId="fd0ea1af-346e-4258-bc54-cec630bd1122" providerId="ADAL" clId="{EDAB873D-BB6C-46E7-872C-B45855436508}" dt="2024-09-20T11:52:19.507" v="58" actId="478"/>
          <ac:picMkLst>
            <pc:docMk/>
            <pc:sldMk cId="432372840" sldId="298"/>
            <ac:picMk id="6" creationId="{D623F2ED-723F-28C3-F00B-E1B6585D9925}"/>
          </ac:picMkLst>
        </pc:picChg>
      </pc:sldChg>
      <pc:sldChg chg="addSp delSp modSp mod">
        <pc:chgData name="Jaana Kokkonen" userId="fd0ea1af-346e-4258-bc54-cec630bd1122" providerId="ADAL" clId="{EDAB873D-BB6C-46E7-872C-B45855436508}" dt="2024-10-04T08:44:38.662" v="690"/>
        <pc:sldMkLst>
          <pc:docMk/>
          <pc:sldMk cId="3359469416" sldId="299"/>
        </pc:sldMkLst>
        <pc:spChg chg="add del mod">
          <ac:chgData name="Jaana Kokkonen" userId="fd0ea1af-346e-4258-bc54-cec630bd1122" providerId="ADAL" clId="{EDAB873D-BB6C-46E7-872C-B45855436508}" dt="2024-09-20T12:51:27.847" v="295" actId="478"/>
          <ac:spMkLst>
            <pc:docMk/>
            <pc:sldMk cId="3359469416" sldId="299"/>
            <ac:spMk id="2" creationId="{0F351EC8-F67D-C009-32A2-E31A0D23F30A}"/>
          </ac:spMkLst>
        </pc:spChg>
        <pc:spChg chg="mod">
          <ac:chgData name="Jaana Kokkonen" userId="fd0ea1af-346e-4258-bc54-cec630bd1122" providerId="ADAL" clId="{EDAB873D-BB6C-46E7-872C-B45855436508}" dt="2024-09-19T11:40:50.159" v="1" actId="313"/>
          <ac:spMkLst>
            <pc:docMk/>
            <pc:sldMk cId="3359469416" sldId="299"/>
            <ac:spMk id="3" creationId="{00000000-0000-0000-0000-000000000000}"/>
          </ac:spMkLst>
        </pc:spChg>
        <pc:spChg chg="mod">
          <ac:chgData name="Jaana Kokkonen" userId="fd0ea1af-346e-4258-bc54-cec630bd1122" providerId="ADAL" clId="{EDAB873D-BB6C-46E7-872C-B45855436508}" dt="2024-10-04T08:44:38.662" v="690"/>
          <ac:spMkLst>
            <pc:docMk/>
            <pc:sldMk cId="3359469416" sldId="299"/>
            <ac:spMk id="6" creationId="{04780260-DDD6-4D52-B39E-728B529F597E}"/>
          </ac:spMkLst>
        </pc:spChg>
        <pc:picChg chg="add del mod">
          <ac:chgData name="Jaana Kokkonen" userId="fd0ea1af-346e-4258-bc54-cec630bd1122" providerId="ADAL" clId="{EDAB873D-BB6C-46E7-872C-B45855436508}" dt="2024-10-02T11:42:48.717" v="356" actId="478"/>
          <ac:picMkLst>
            <pc:docMk/>
            <pc:sldMk cId="3359469416" sldId="299"/>
            <ac:picMk id="2" creationId="{F31405F2-53D6-417B-1110-893B951D85EB}"/>
          </ac:picMkLst>
        </pc:picChg>
        <pc:picChg chg="del">
          <ac:chgData name="Jaana Kokkonen" userId="fd0ea1af-346e-4258-bc54-cec630bd1122" providerId="ADAL" clId="{EDAB873D-BB6C-46E7-872C-B45855436508}" dt="2024-09-20T12:51:40.959" v="296" actId="478"/>
          <ac:picMkLst>
            <pc:docMk/>
            <pc:sldMk cId="3359469416" sldId="299"/>
            <ac:picMk id="4" creationId="{EC08385C-575C-0EE5-01EE-89F6E6DA1B99}"/>
          </ac:picMkLst>
        </pc:picChg>
        <pc:picChg chg="add mod">
          <ac:chgData name="Jaana Kokkonen" userId="fd0ea1af-346e-4258-bc54-cec630bd1122" providerId="ADAL" clId="{EDAB873D-BB6C-46E7-872C-B45855436508}" dt="2024-09-20T12:53:35.343" v="352" actId="962"/>
          <ac:picMkLst>
            <pc:docMk/>
            <pc:sldMk cId="3359469416" sldId="299"/>
            <ac:picMk id="5" creationId="{F17F3A7B-5FDE-0460-5218-0DBBA1CCDF91}"/>
          </ac:picMkLst>
        </pc:picChg>
      </pc:sldChg>
      <pc:sldChg chg="addSp delSp modSp mod">
        <pc:chgData name="Jaana Kokkonen" userId="fd0ea1af-346e-4258-bc54-cec630bd1122" providerId="ADAL" clId="{EDAB873D-BB6C-46E7-872C-B45855436508}" dt="2024-10-04T08:44:38.662" v="690"/>
        <pc:sldMkLst>
          <pc:docMk/>
          <pc:sldMk cId="4156709704" sldId="738"/>
        </pc:sldMkLst>
        <pc:spChg chg="mod">
          <ac:chgData name="Jaana Kokkonen" userId="fd0ea1af-346e-4258-bc54-cec630bd1122" providerId="ADAL" clId="{EDAB873D-BB6C-46E7-872C-B45855436508}" dt="2024-09-19T11:40:52.455" v="2" actId="313"/>
          <ac:spMkLst>
            <pc:docMk/>
            <pc:sldMk cId="4156709704" sldId="738"/>
            <ac:spMk id="3" creationId="{00000000-0000-0000-0000-000000000000}"/>
          </ac:spMkLst>
        </pc:spChg>
        <pc:spChg chg="add del mod">
          <ac:chgData name="Jaana Kokkonen" userId="fd0ea1af-346e-4258-bc54-cec630bd1122" providerId="ADAL" clId="{EDAB873D-BB6C-46E7-872C-B45855436508}" dt="2024-10-04T08:29:37.396" v="626" actId="478"/>
          <ac:spMkLst>
            <pc:docMk/>
            <pc:sldMk cId="4156709704" sldId="738"/>
            <ac:spMk id="4" creationId="{9AB8CFDA-52AE-9091-BB2A-057C85831F9A}"/>
          </ac:spMkLst>
        </pc:spChg>
        <pc:spChg chg="mod">
          <ac:chgData name="Jaana Kokkonen" userId="fd0ea1af-346e-4258-bc54-cec630bd1122" providerId="ADAL" clId="{EDAB873D-BB6C-46E7-872C-B45855436508}" dt="2024-10-04T08:44:38.662" v="690"/>
          <ac:spMkLst>
            <pc:docMk/>
            <pc:sldMk cId="4156709704" sldId="738"/>
            <ac:spMk id="8" creationId="{6FDE28CE-DA95-4170-8569-C64927358FBF}"/>
          </ac:spMkLst>
        </pc:spChg>
        <pc:picChg chg="del">
          <ac:chgData name="Jaana Kokkonen" userId="fd0ea1af-346e-4258-bc54-cec630bd1122" providerId="ADAL" clId="{EDAB873D-BB6C-46E7-872C-B45855436508}" dt="2024-10-04T08:27:27.024" v="550" actId="478"/>
          <ac:picMkLst>
            <pc:docMk/>
            <pc:sldMk cId="4156709704" sldId="738"/>
            <ac:picMk id="2" creationId="{036D09AD-1EBD-0E9D-E547-9CEC13CDC6C0}"/>
          </ac:picMkLst>
        </pc:picChg>
        <pc:picChg chg="add mod">
          <ac:chgData name="Jaana Kokkonen" userId="fd0ea1af-346e-4258-bc54-cec630bd1122" providerId="ADAL" clId="{EDAB873D-BB6C-46E7-872C-B45855436508}" dt="2024-10-04T08:28:50.291" v="625" actId="962"/>
          <ac:picMkLst>
            <pc:docMk/>
            <pc:sldMk cId="4156709704" sldId="738"/>
            <ac:picMk id="5" creationId="{8FE2B546-400C-616D-C066-3F9999B50748}"/>
          </ac:picMkLst>
        </pc:picChg>
      </pc:sldChg>
      <pc:sldChg chg="addSp delSp modSp mod">
        <pc:chgData name="Jaana Kokkonen" userId="fd0ea1af-346e-4258-bc54-cec630bd1122" providerId="ADAL" clId="{EDAB873D-BB6C-46E7-872C-B45855436508}" dt="2024-10-04T08:44:38.662" v="690"/>
        <pc:sldMkLst>
          <pc:docMk/>
          <pc:sldMk cId="1374426583" sldId="739"/>
        </pc:sldMkLst>
        <pc:spChg chg="add del mod">
          <ac:chgData name="Jaana Kokkonen" userId="fd0ea1af-346e-4258-bc54-cec630bd1122" providerId="ADAL" clId="{EDAB873D-BB6C-46E7-872C-B45855436508}" dt="2024-10-04T08:30:42.004" v="627" actId="478"/>
          <ac:spMkLst>
            <pc:docMk/>
            <pc:sldMk cId="1374426583" sldId="739"/>
            <ac:spMk id="2" creationId="{FA9B6A10-1C17-5A98-7AE3-66329B0F87C8}"/>
          </ac:spMkLst>
        </pc:spChg>
        <pc:spChg chg="mod">
          <ac:chgData name="Jaana Kokkonen" userId="fd0ea1af-346e-4258-bc54-cec630bd1122" providerId="ADAL" clId="{EDAB873D-BB6C-46E7-872C-B45855436508}" dt="2024-10-04T08:34:03.426" v="640" actId="1038"/>
          <ac:spMkLst>
            <pc:docMk/>
            <pc:sldMk cId="1374426583" sldId="739"/>
            <ac:spMk id="3" creationId="{00000000-0000-0000-0000-000000000000}"/>
          </ac:spMkLst>
        </pc:spChg>
        <pc:spChg chg="mod">
          <ac:chgData name="Jaana Kokkonen" userId="fd0ea1af-346e-4258-bc54-cec630bd1122" providerId="ADAL" clId="{EDAB873D-BB6C-46E7-872C-B45855436508}" dt="2024-10-04T08:44:38.662" v="690"/>
          <ac:spMkLst>
            <pc:docMk/>
            <pc:sldMk cId="1374426583" sldId="739"/>
            <ac:spMk id="9" creationId="{3777465F-F4B4-4619-B878-1EE76291B146}"/>
          </ac:spMkLst>
        </pc:spChg>
        <pc:graphicFrameChg chg="mod modGraphic">
          <ac:chgData name="Jaana Kokkonen" userId="fd0ea1af-346e-4258-bc54-cec630bd1122" providerId="ADAL" clId="{EDAB873D-BB6C-46E7-872C-B45855436508}" dt="2024-10-04T08:43:55.295" v="689"/>
          <ac:graphicFrameMkLst>
            <pc:docMk/>
            <pc:sldMk cId="1374426583" sldId="739"/>
            <ac:graphicFrameMk id="4" creationId="{040F834B-AEF7-4376-82DA-6D0901D78EA7}"/>
          </ac:graphicFrameMkLst>
        </pc:graphicFrameChg>
      </pc:sldChg>
      <pc:sldChg chg="addSp delSp modSp mod">
        <pc:chgData name="Jaana Kokkonen" userId="fd0ea1af-346e-4258-bc54-cec630bd1122" providerId="ADAL" clId="{EDAB873D-BB6C-46E7-872C-B45855436508}" dt="2024-10-04T08:44:38.662" v="690"/>
        <pc:sldMkLst>
          <pc:docMk/>
          <pc:sldMk cId="779808413" sldId="740"/>
        </pc:sldMkLst>
        <pc:spChg chg="mod">
          <ac:chgData name="Jaana Kokkonen" userId="fd0ea1af-346e-4258-bc54-cec630bd1122" providerId="ADAL" clId="{EDAB873D-BB6C-46E7-872C-B45855436508}" dt="2024-09-19T11:41:32.735" v="8"/>
          <ac:spMkLst>
            <pc:docMk/>
            <pc:sldMk cId="779808413" sldId="740"/>
            <ac:spMk id="3" creationId="{00000000-0000-0000-0000-000000000000}"/>
          </ac:spMkLst>
        </pc:spChg>
        <pc:spChg chg="mod">
          <ac:chgData name="Jaana Kokkonen" userId="fd0ea1af-346e-4258-bc54-cec630bd1122" providerId="ADAL" clId="{EDAB873D-BB6C-46E7-872C-B45855436508}" dt="2024-10-04T08:44:38.662" v="690"/>
          <ac:spMkLst>
            <pc:docMk/>
            <pc:sldMk cId="779808413" sldId="740"/>
            <ac:spMk id="9" creationId="{6DF4513A-0A34-4A36-BDBC-27668DD4D4A7}"/>
          </ac:spMkLst>
        </pc:spChg>
        <pc:picChg chg="del">
          <ac:chgData name="Jaana Kokkonen" userId="fd0ea1af-346e-4258-bc54-cec630bd1122" providerId="ADAL" clId="{EDAB873D-BB6C-46E7-872C-B45855436508}" dt="2024-09-20T05:49:16.560" v="10" actId="478"/>
          <ac:picMkLst>
            <pc:docMk/>
            <pc:sldMk cId="779808413" sldId="740"/>
            <ac:picMk id="2" creationId="{7E44A60A-1BEB-5763-1742-7DA650C7C9C8}"/>
          </ac:picMkLst>
        </pc:picChg>
        <pc:picChg chg="add mod">
          <ac:chgData name="Jaana Kokkonen" userId="fd0ea1af-346e-4258-bc54-cec630bd1122" providerId="ADAL" clId="{EDAB873D-BB6C-46E7-872C-B45855436508}" dt="2024-09-20T05:55:38.499" v="55" actId="962"/>
          <ac:picMkLst>
            <pc:docMk/>
            <pc:sldMk cId="779808413" sldId="740"/>
            <ac:picMk id="5" creationId="{4E658E7E-D225-DC15-7536-5505D1522303}"/>
          </ac:picMkLst>
        </pc:picChg>
      </pc:sldChg>
      <pc:sldChg chg="addSp delSp modSp mod">
        <pc:chgData name="Jaana Kokkonen" userId="fd0ea1af-346e-4258-bc54-cec630bd1122" providerId="ADAL" clId="{EDAB873D-BB6C-46E7-872C-B45855436508}" dt="2024-10-04T08:47:01.638" v="691" actId="13244"/>
        <pc:sldMkLst>
          <pc:docMk/>
          <pc:sldMk cId="2401470308" sldId="821"/>
        </pc:sldMkLst>
        <pc:spChg chg="del mod">
          <ac:chgData name="Jaana Kokkonen" userId="fd0ea1af-346e-4258-bc54-cec630bd1122" providerId="ADAL" clId="{EDAB873D-BB6C-46E7-872C-B45855436508}" dt="2024-09-20T12:21:39.649" v="278" actId="478"/>
          <ac:spMkLst>
            <pc:docMk/>
            <pc:sldMk cId="2401470308" sldId="821"/>
            <ac:spMk id="2" creationId="{724DBDE3-FD9C-458D-9158-9F770EE9538B}"/>
          </ac:spMkLst>
        </pc:spChg>
        <pc:spChg chg="mod">
          <ac:chgData name="Jaana Kokkonen" userId="fd0ea1af-346e-4258-bc54-cec630bd1122" providerId="ADAL" clId="{EDAB873D-BB6C-46E7-872C-B45855436508}" dt="2024-09-19T11:40:56.397" v="5" actId="313"/>
          <ac:spMkLst>
            <pc:docMk/>
            <pc:sldMk cId="2401470308" sldId="821"/>
            <ac:spMk id="3" creationId="{00000000-0000-0000-0000-000000000000}"/>
          </ac:spMkLst>
        </pc:spChg>
        <pc:spChg chg="mod">
          <ac:chgData name="Jaana Kokkonen" userId="fd0ea1af-346e-4258-bc54-cec630bd1122" providerId="ADAL" clId="{EDAB873D-BB6C-46E7-872C-B45855436508}" dt="2024-10-02T11:55:34.672" v="365" actId="20577"/>
          <ac:spMkLst>
            <pc:docMk/>
            <pc:sldMk cId="2401470308" sldId="821"/>
            <ac:spMk id="8" creationId="{C20B41EC-95DE-49C2-8A90-40A71438E73B}"/>
          </ac:spMkLst>
        </pc:spChg>
        <pc:spChg chg="add mod">
          <ac:chgData name="Jaana Kokkonen" userId="fd0ea1af-346e-4258-bc54-cec630bd1122" providerId="ADAL" clId="{EDAB873D-BB6C-46E7-872C-B45855436508}" dt="2024-10-04T08:44:38.662" v="690"/>
          <ac:spMkLst>
            <pc:docMk/>
            <pc:sldMk cId="2401470308" sldId="821"/>
            <ac:spMk id="9" creationId="{858D2402-135E-72F7-5280-70D478345FB5}"/>
          </ac:spMkLst>
        </pc:spChg>
        <pc:picChg chg="add mod ord">
          <ac:chgData name="Jaana Kokkonen" userId="fd0ea1af-346e-4258-bc54-cec630bd1122" providerId="ADAL" clId="{EDAB873D-BB6C-46E7-872C-B45855436508}" dt="2024-10-04T08:47:01.638" v="691" actId="13244"/>
          <ac:picMkLst>
            <pc:docMk/>
            <pc:sldMk cId="2401470308" sldId="821"/>
            <ac:picMk id="2" creationId="{F06A5899-1F89-E53F-35A9-09ADCB729701}"/>
          </ac:picMkLst>
        </pc:picChg>
        <pc:picChg chg="add del mod ord">
          <ac:chgData name="Jaana Kokkonen" userId="fd0ea1af-346e-4258-bc54-cec630bd1122" providerId="ADAL" clId="{EDAB873D-BB6C-46E7-872C-B45855436508}" dt="2024-09-20T12:15:12.082" v="273" actId="478"/>
          <ac:picMkLst>
            <pc:docMk/>
            <pc:sldMk cId="2401470308" sldId="821"/>
            <ac:picMk id="5" creationId="{639A8A16-B027-A057-A90E-5C466CB42A9C}"/>
          </ac:picMkLst>
        </pc:picChg>
        <pc:picChg chg="del">
          <ac:chgData name="Jaana Kokkonen" userId="fd0ea1af-346e-4258-bc54-cec630bd1122" providerId="ADAL" clId="{EDAB873D-BB6C-46E7-872C-B45855436508}" dt="2024-09-20T12:05:28.387" v="137" actId="478"/>
          <ac:picMkLst>
            <pc:docMk/>
            <pc:sldMk cId="2401470308" sldId="821"/>
            <ac:picMk id="6" creationId="{CDAAB664-CEC2-BA10-D013-A00073343F4B}"/>
          </ac:picMkLst>
        </pc:picChg>
        <pc:picChg chg="add del mod">
          <ac:chgData name="Jaana Kokkonen" userId="fd0ea1af-346e-4258-bc54-cec630bd1122" providerId="ADAL" clId="{EDAB873D-BB6C-46E7-872C-B45855436508}" dt="2024-10-02T11:56:51.116" v="368" actId="478"/>
          <ac:picMkLst>
            <pc:docMk/>
            <pc:sldMk cId="2401470308" sldId="821"/>
            <ac:picMk id="7" creationId="{D0E83D37-3A6E-8240-0949-379D8933125A}"/>
          </ac:picMkLst>
        </pc:picChg>
      </pc:sldChg>
      <pc:sldChg chg="modSp mod">
        <pc:chgData name="Jaana Kokkonen" userId="fd0ea1af-346e-4258-bc54-cec630bd1122" providerId="ADAL" clId="{EDAB873D-BB6C-46E7-872C-B45855436508}" dt="2024-09-19T11:40:48.366" v="0" actId="313"/>
        <pc:sldMkLst>
          <pc:docMk/>
          <pc:sldMk cId="1432721540" sldId="822"/>
        </pc:sldMkLst>
        <pc:spChg chg="mod">
          <ac:chgData name="Jaana Kokkonen" userId="fd0ea1af-346e-4258-bc54-cec630bd1122" providerId="ADAL" clId="{EDAB873D-BB6C-46E7-872C-B45855436508}" dt="2024-09-19T11:40:48.366" v="0" actId="313"/>
          <ac:spMkLst>
            <pc:docMk/>
            <pc:sldMk cId="1432721540" sldId="822"/>
            <ac:spMk id="2" creationId="{7442657A-3542-FB29-39ED-4D52B541FF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2.10.2024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D119C122-1841-446F-A209-09DB18BC1FBD}" type="slidenum">
              <a:rPr lang="fi-FI" smtClean="0"/>
              <a:t>6</a:t>
            </a:fld>
            <a:endParaRPr lang="fi-FI"/>
          </a:p>
        </p:txBody>
      </p:sp>
    </p:spTree>
    <p:extLst>
      <p:ext uri="{BB962C8B-B14F-4D97-AF65-F5344CB8AC3E}">
        <p14:creationId xmlns:p14="http://schemas.microsoft.com/office/powerpoint/2010/main" val="3091356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2912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875197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592949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2610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703628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688542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628878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1696938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1611570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615227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049592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29558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06864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90092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963084" y="3819526"/>
            <a:ext cx="10363200" cy="1362075"/>
          </a:xfrm>
        </p:spPr>
        <p:txBody>
          <a:bodyPr anchor="t"/>
          <a:lstStyle>
            <a:lvl1pPr algn="l">
              <a:defRPr sz="4000" b="1" cap="all"/>
            </a:lvl1pPr>
          </a:lstStyle>
          <a:p>
            <a:r>
              <a:rPr lang="fi-FI" dirty="0"/>
              <a:t>Muokkaa perustyylejä </a:t>
            </a:r>
            <a:r>
              <a:rPr lang="fi-FI" dirty="0" err="1"/>
              <a:t>osoitt</a:t>
            </a:r>
            <a:r>
              <a:rPr lang="fi-FI" dirty="0"/>
              <a:t>.</a:t>
            </a:r>
          </a:p>
        </p:txBody>
      </p:sp>
      <p:sp>
        <p:nvSpPr>
          <p:cNvPr id="3" name="Tekstin paikkamerkki 2"/>
          <p:cNvSpPr>
            <a:spLocks noGrp="1"/>
          </p:cNvSpPr>
          <p:nvPr>
            <p:ph type="body" idx="1"/>
          </p:nvPr>
        </p:nvSpPr>
        <p:spPr>
          <a:xfrm>
            <a:off x="963084" y="2319339"/>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dirty="0"/>
              <a:t>Muokkaa tekstin perustyylejä osoittamalla</a:t>
            </a:r>
          </a:p>
        </p:txBody>
      </p:sp>
    </p:spTree>
    <p:extLst>
      <p:ext uri="{BB962C8B-B14F-4D97-AF65-F5344CB8AC3E}">
        <p14:creationId xmlns:p14="http://schemas.microsoft.com/office/powerpoint/2010/main" val="310877751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1269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50894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18831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7442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1031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5749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91057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69139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2.10.2024</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416405927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 id="2147483756" r:id="rId18"/>
    <p:sldLayoutId id="2147483757" r:id="rId19"/>
    <p:sldLayoutId id="2147483758" r:id="rId20"/>
    <p:sldLayoutId id="2147483759" r:id="rId21"/>
    <p:sldLayoutId id="2147483760" r:id="rId22"/>
    <p:sldLayoutId id="2147483761" r:id="rId23"/>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42657A-3542-FB29-39ED-4D52B541FF9F}"/>
              </a:ext>
            </a:extLst>
          </p:cNvPr>
          <p:cNvSpPr>
            <a:spLocks noGrp="1"/>
          </p:cNvSpPr>
          <p:nvPr>
            <p:ph type="ctrTitle"/>
          </p:nvPr>
        </p:nvSpPr>
        <p:spPr/>
        <p:txBody>
          <a:bodyPr/>
          <a:lstStyle/>
          <a:p>
            <a:r>
              <a:rPr lang="fi-FI" dirty="0"/>
              <a:t>Koulutusrakenne 2023</a:t>
            </a:r>
          </a:p>
        </p:txBody>
      </p:sp>
    </p:spTree>
    <p:extLst>
      <p:ext uri="{BB962C8B-B14F-4D97-AF65-F5344CB8AC3E}">
        <p14:creationId xmlns:p14="http://schemas.microsoft.com/office/powerpoint/2010/main" val="143272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767408" y="548680"/>
            <a:ext cx="9145016"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rgbClr val="2D3787"/>
                </a:solidFill>
                <a:effectLst/>
                <a:uLnTx/>
                <a:uFillTx/>
                <a:latin typeface="Times New Roman"/>
                <a:ea typeface="+mj-ea"/>
                <a:cs typeface="Arial"/>
              </a:rPr>
              <a:t>Väestön koulutusaste Etelä-Savossa ja koko maassa 2023 </a:t>
            </a:r>
            <a:r>
              <a:rPr kumimoji="0" lang="fi-FI" sz="2000" b="0" i="0" u="none" strike="noStrike" kern="0" cap="none" spc="0" normalizeH="0" baseline="0" noProof="0" dirty="0">
                <a:ln>
                  <a:noFill/>
                </a:ln>
                <a:solidFill>
                  <a:srgbClr val="2D3787"/>
                </a:solidFill>
                <a:effectLst/>
                <a:uLnTx/>
                <a:uFillTx/>
                <a:latin typeface="Times New Roman"/>
                <a:ea typeface="+mj-ea"/>
                <a:cs typeface="Arial"/>
              </a:rPr>
              <a:t>(15 vuotta täyttänyt väestö)</a:t>
            </a:r>
            <a:endParaRPr kumimoji="0" lang="fi-FI" sz="2800" b="0" i="0" u="none" strike="noStrike" kern="0" cap="none" spc="0" normalizeH="0" baseline="0" noProof="0" dirty="0">
              <a:ln>
                <a:noFill/>
              </a:ln>
              <a:solidFill>
                <a:srgbClr val="2D3787"/>
              </a:solidFill>
              <a:effectLst/>
              <a:uLnTx/>
              <a:uFillTx/>
              <a:latin typeface="Times New Roman"/>
              <a:ea typeface="+mj-ea"/>
              <a:cs typeface="Arial"/>
            </a:endParaRPr>
          </a:p>
        </p:txBody>
      </p:sp>
      <p:sp>
        <p:nvSpPr>
          <p:cNvPr id="6" name="Title 11">
            <a:extLst>
              <a:ext uri="{FF2B5EF4-FFF2-40B4-BE49-F238E27FC236}">
                <a16:creationId xmlns:a16="http://schemas.microsoft.com/office/drawing/2014/main" id="{04780260-DDD6-4D52-B39E-728B529F597E}"/>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4.10.2024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5" name="Kuva 4" descr="Palkkikaavio: Väestön koulutusaste Etelä-Savossa ja koko maassa 2023. 15-vuotta täyttäneestä väestöstä tutkinnon suorittaneita oli vuonna 2023 Etelä-Savossa 73,7 prosenttia ja koko maassa 75,1 prosenttia. Toisen asteen tutkinnon suorittaneita oli Etelä-Savossa 44,8 prosenttia ja koko maassa 40,1 prosenttia, erikoisammattitutkinnon suorittaneita oli Etelä-Savossa 1,3 prosenttia ja koko maassa 1,1  prosenttia sekä korkea-asteen tutkinnon suorittaneita Etelä-Savossa 27,6 prosenttia ja koko maassa 33,8 prosenttia.">
            <a:extLst>
              <a:ext uri="{FF2B5EF4-FFF2-40B4-BE49-F238E27FC236}">
                <a16:creationId xmlns:a16="http://schemas.microsoft.com/office/drawing/2014/main" id="{F17F3A7B-5FDE-0460-5218-0DBBA1CCDF91}"/>
              </a:ext>
            </a:extLst>
          </p:cNvPr>
          <p:cNvPicPr>
            <a:picLocks noChangeAspect="1"/>
          </p:cNvPicPr>
          <p:nvPr/>
        </p:nvPicPr>
        <p:blipFill>
          <a:blip r:embed="rId2"/>
          <a:stretch>
            <a:fillRect/>
          </a:stretch>
        </p:blipFill>
        <p:spPr>
          <a:xfrm>
            <a:off x="1127448" y="1529957"/>
            <a:ext cx="8026363" cy="3908555"/>
          </a:xfrm>
          <a:prstGeom prst="rect">
            <a:avLst/>
          </a:prstGeom>
        </p:spPr>
      </p:pic>
    </p:spTree>
    <p:extLst>
      <p:ext uri="{BB962C8B-B14F-4D97-AF65-F5344CB8AC3E}">
        <p14:creationId xmlns:p14="http://schemas.microsoft.com/office/powerpoint/2010/main" val="335946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551384" y="404664"/>
            <a:ext cx="11233248"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rgbClr val="2D3787"/>
                </a:solidFill>
                <a:effectLst/>
                <a:uLnTx/>
                <a:uFillTx/>
                <a:latin typeface="Times New Roman"/>
                <a:ea typeface="+mj-ea"/>
                <a:cs typeface="Arial"/>
              </a:rPr>
              <a:t>Väestön koulutusaste Etelä-Savossa seutukunnittain ja kunnittain 2023 </a:t>
            </a:r>
            <a:r>
              <a:rPr kumimoji="0" lang="fi-FI" sz="2000" b="0" i="0" u="none" strike="noStrike" kern="0" cap="none" spc="0" normalizeH="0" baseline="0" noProof="0" dirty="0">
                <a:ln>
                  <a:noFill/>
                </a:ln>
                <a:solidFill>
                  <a:srgbClr val="2D3787"/>
                </a:solidFill>
                <a:effectLst/>
                <a:uLnTx/>
                <a:uFillTx/>
                <a:latin typeface="Times New Roman"/>
                <a:ea typeface="+mj-ea"/>
                <a:cs typeface="Arial"/>
              </a:rPr>
              <a:t>(15 vuotta täyttänyt väestö)</a:t>
            </a:r>
            <a:endParaRPr kumimoji="0" lang="fi-FI" sz="3200" b="0" i="0" u="none" strike="noStrike" kern="0" cap="none" spc="0" normalizeH="0" baseline="0" noProof="0" dirty="0">
              <a:ln>
                <a:noFill/>
              </a:ln>
              <a:solidFill>
                <a:srgbClr val="2D3787"/>
              </a:solidFill>
              <a:effectLst/>
              <a:uLnTx/>
              <a:uFillTx/>
              <a:latin typeface="Times New Roman"/>
              <a:ea typeface="+mj-ea"/>
              <a:cs typeface="Arial"/>
            </a:endParaRPr>
          </a:p>
        </p:txBody>
      </p:sp>
      <p:sp>
        <p:nvSpPr>
          <p:cNvPr id="8" name="Title 11">
            <a:extLst>
              <a:ext uri="{FF2B5EF4-FFF2-40B4-BE49-F238E27FC236}">
                <a16:creationId xmlns:a16="http://schemas.microsoft.com/office/drawing/2014/main" id="{6FDE28CE-DA95-4170-8569-C64927358FBF}"/>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4.10.2024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5" name="Kuva 4" descr="Palkkikaavio: Väestön koulutusaste Etelä-Savossa seutukunnittain ja kunnittain 2023. 15-vuotta täyttäneestä väestöstä toisen asteen tutkinnon suorittaneita oli vuonna 2023 Etelä-Savossa 44,8 prosenttia ja koko maassa 40,1 prosenttia sekä korkea-asteen tutkinnon suorittaneita Etelä-Savossa 27,6 prosenttia ja koko maassa 33,8 prosenttia. Kaikissa Etelä-Savon kunnissa toisen asteen tutkinnon suorittaneita oli enemmän ja korkea-asteen tutkinnon suorittaneita vähemmän kuin koko maassa.">
            <a:extLst>
              <a:ext uri="{FF2B5EF4-FFF2-40B4-BE49-F238E27FC236}">
                <a16:creationId xmlns:a16="http://schemas.microsoft.com/office/drawing/2014/main" id="{8FE2B546-400C-616D-C066-3F9999B50748}"/>
              </a:ext>
            </a:extLst>
          </p:cNvPr>
          <p:cNvPicPr>
            <a:picLocks noChangeAspect="1"/>
          </p:cNvPicPr>
          <p:nvPr/>
        </p:nvPicPr>
        <p:blipFill>
          <a:blip r:embed="rId2"/>
          <a:stretch>
            <a:fillRect/>
          </a:stretch>
        </p:blipFill>
        <p:spPr>
          <a:xfrm>
            <a:off x="839416" y="1484784"/>
            <a:ext cx="8712968" cy="4420787"/>
          </a:xfrm>
          <a:prstGeom prst="rect">
            <a:avLst/>
          </a:prstGeom>
        </p:spPr>
      </p:pic>
    </p:spTree>
    <p:extLst>
      <p:ext uri="{BB962C8B-B14F-4D97-AF65-F5344CB8AC3E}">
        <p14:creationId xmlns:p14="http://schemas.microsoft.com/office/powerpoint/2010/main" val="415670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623392" y="116632"/>
            <a:ext cx="11161240" cy="72008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rgbClr val="2D3787"/>
                </a:solidFill>
                <a:effectLst/>
                <a:uLnTx/>
                <a:uFillTx/>
                <a:latin typeface="Times New Roman"/>
                <a:ea typeface="+mj-ea"/>
                <a:cs typeface="Arial"/>
              </a:rPr>
              <a:t>Väestön koulutusrakenne Etelä-Savossa seutukunnittain ja kunnittain 2023 </a:t>
            </a:r>
            <a:r>
              <a:rPr kumimoji="0" lang="fi-FI" sz="2000" b="0" i="0" u="none" strike="noStrike" kern="0" cap="none" spc="0" normalizeH="0" baseline="0" noProof="0" dirty="0">
                <a:ln>
                  <a:noFill/>
                </a:ln>
                <a:solidFill>
                  <a:srgbClr val="2D3787"/>
                </a:solidFill>
                <a:effectLst/>
                <a:uLnTx/>
                <a:uFillTx/>
                <a:latin typeface="Times New Roman"/>
                <a:ea typeface="+mj-ea"/>
                <a:cs typeface="Arial"/>
              </a:rPr>
              <a:t>(15 vuotta täyttänyt väestö)</a:t>
            </a:r>
            <a:endParaRPr kumimoji="0" lang="fi-FI" sz="3200" b="0" i="0" u="none" strike="noStrike" kern="0" cap="none" spc="0" normalizeH="0" baseline="0" noProof="0" dirty="0">
              <a:ln>
                <a:noFill/>
              </a:ln>
              <a:solidFill>
                <a:srgbClr val="2D3787"/>
              </a:solidFill>
              <a:effectLst/>
              <a:uLnTx/>
              <a:uFillTx/>
              <a:latin typeface="Times New Roman"/>
              <a:ea typeface="+mj-ea"/>
              <a:cs typeface="Arial"/>
            </a:endParaRPr>
          </a:p>
        </p:txBody>
      </p:sp>
      <p:sp>
        <p:nvSpPr>
          <p:cNvPr id="9" name="Title 11">
            <a:extLst>
              <a:ext uri="{FF2B5EF4-FFF2-40B4-BE49-F238E27FC236}">
                <a16:creationId xmlns:a16="http://schemas.microsoft.com/office/drawing/2014/main" id="{3777465F-F4B4-4619-B878-1EE76291B146}"/>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4.10.2024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5" name="Tekstiruutu 4"/>
          <p:cNvSpPr txBox="1"/>
          <p:nvPr/>
        </p:nvSpPr>
        <p:spPr>
          <a:xfrm>
            <a:off x="623392" y="6017513"/>
            <a:ext cx="9505056" cy="5078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i-FI" sz="900" b="0" i="0" u="none" strike="noStrike" kern="1200" cap="none" spc="0" normalizeH="0" baseline="0" noProof="0" dirty="0">
                <a:ln>
                  <a:noFill/>
                </a:ln>
                <a:solidFill>
                  <a:srgbClr val="000000"/>
                </a:solidFill>
                <a:effectLst/>
                <a:uLnTx/>
                <a:uFillTx/>
                <a:latin typeface="Arial" charset="0"/>
                <a:ea typeface="+mn-ea"/>
                <a:cs typeface="Arial" charset="0"/>
              </a:rPr>
              <a:t>*) Väestön koulutustasoa mitataan perusasteen jälkeen suoritetun korkeimman koulutuksen keskimääräisellä pituudella henkeä kohti. Esimerkiksi koulutustasoluku 246 osoittaa, että teoreettinen koulutusaika henkeä kohti on 2,5 vuotta peruskoulun suorittamisen jälkeen. Väestön koulutustasoa laskettaessa perusjoukkona käytetään 20 vuotta täyttänyttä väestöä. Näin siksi että monen alle 20-vuotiaan koulutus on vielä kesken.</a:t>
            </a:r>
          </a:p>
        </p:txBody>
      </p:sp>
      <p:graphicFrame>
        <p:nvGraphicFramePr>
          <p:cNvPr id="4" name="Taulukko 3">
            <a:extLst>
              <a:ext uri="{FF2B5EF4-FFF2-40B4-BE49-F238E27FC236}">
                <a16:creationId xmlns:a16="http://schemas.microsoft.com/office/drawing/2014/main" id="{040F834B-AEF7-4376-82DA-6D0901D78EA7}"/>
              </a:ext>
            </a:extLst>
          </p:cNvPr>
          <p:cNvGraphicFramePr>
            <a:graphicFrameLocks noGrp="1"/>
          </p:cNvGraphicFramePr>
          <p:nvPr>
            <p:extLst>
              <p:ext uri="{D42A27DB-BD31-4B8C-83A1-F6EECF244321}">
                <p14:modId xmlns:p14="http://schemas.microsoft.com/office/powerpoint/2010/main" val="959679683"/>
              </p:ext>
            </p:extLst>
          </p:nvPr>
        </p:nvGraphicFramePr>
        <p:xfrm>
          <a:off x="695400" y="1052736"/>
          <a:ext cx="9577064" cy="4941706"/>
        </p:xfrm>
        <a:graphic>
          <a:graphicData uri="http://schemas.openxmlformats.org/drawingml/2006/table">
            <a:tbl>
              <a:tblPr firstRow="1" bandRow="1">
                <a:tableStyleId>{5C22544A-7EE6-4342-B048-85BDC9FD1C3A}</a:tableStyleId>
              </a:tblPr>
              <a:tblGrid>
                <a:gridCol w="1714184">
                  <a:extLst>
                    <a:ext uri="{9D8B030D-6E8A-4147-A177-3AD203B41FA5}">
                      <a16:colId xmlns:a16="http://schemas.microsoft.com/office/drawing/2014/main" val="3470639060"/>
                    </a:ext>
                  </a:extLst>
                </a:gridCol>
                <a:gridCol w="670766">
                  <a:extLst>
                    <a:ext uri="{9D8B030D-6E8A-4147-A177-3AD203B41FA5}">
                      <a16:colId xmlns:a16="http://schemas.microsoft.com/office/drawing/2014/main" val="1387733651"/>
                    </a:ext>
                  </a:extLst>
                </a:gridCol>
                <a:gridCol w="734851">
                  <a:extLst>
                    <a:ext uri="{9D8B030D-6E8A-4147-A177-3AD203B41FA5}">
                      <a16:colId xmlns:a16="http://schemas.microsoft.com/office/drawing/2014/main" val="3894333651"/>
                    </a:ext>
                  </a:extLst>
                </a:gridCol>
                <a:gridCol w="768166">
                  <a:extLst>
                    <a:ext uri="{9D8B030D-6E8A-4147-A177-3AD203B41FA5}">
                      <a16:colId xmlns:a16="http://schemas.microsoft.com/office/drawing/2014/main" val="3067438224"/>
                    </a:ext>
                  </a:extLst>
                </a:gridCol>
                <a:gridCol w="770140">
                  <a:extLst>
                    <a:ext uri="{9D8B030D-6E8A-4147-A177-3AD203B41FA5}">
                      <a16:colId xmlns:a16="http://schemas.microsoft.com/office/drawing/2014/main" val="1435956488"/>
                    </a:ext>
                  </a:extLst>
                </a:gridCol>
                <a:gridCol w="638300">
                  <a:extLst>
                    <a:ext uri="{9D8B030D-6E8A-4147-A177-3AD203B41FA5}">
                      <a16:colId xmlns:a16="http://schemas.microsoft.com/office/drawing/2014/main" val="3779892849"/>
                    </a:ext>
                  </a:extLst>
                </a:gridCol>
                <a:gridCol w="628705">
                  <a:extLst>
                    <a:ext uri="{9D8B030D-6E8A-4147-A177-3AD203B41FA5}">
                      <a16:colId xmlns:a16="http://schemas.microsoft.com/office/drawing/2014/main" val="234984764"/>
                    </a:ext>
                  </a:extLst>
                </a:gridCol>
                <a:gridCol w="583817">
                  <a:extLst>
                    <a:ext uri="{9D8B030D-6E8A-4147-A177-3AD203B41FA5}">
                      <a16:colId xmlns:a16="http://schemas.microsoft.com/office/drawing/2014/main" val="391161768"/>
                    </a:ext>
                  </a:extLst>
                </a:gridCol>
                <a:gridCol w="673870">
                  <a:extLst>
                    <a:ext uri="{9D8B030D-6E8A-4147-A177-3AD203B41FA5}">
                      <a16:colId xmlns:a16="http://schemas.microsoft.com/office/drawing/2014/main" val="3924222581"/>
                    </a:ext>
                  </a:extLst>
                </a:gridCol>
                <a:gridCol w="580428">
                  <a:extLst>
                    <a:ext uri="{9D8B030D-6E8A-4147-A177-3AD203B41FA5}">
                      <a16:colId xmlns:a16="http://schemas.microsoft.com/office/drawing/2014/main" val="1890294734"/>
                    </a:ext>
                  </a:extLst>
                </a:gridCol>
                <a:gridCol w="658628">
                  <a:extLst>
                    <a:ext uri="{9D8B030D-6E8A-4147-A177-3AD203B41FA5}">
                      <a16:colId xmlns:a16="http://schemas.microsoft.com/office/drawing/2014/main" val="3554678332"/>
                    </a:ext>
                  </a:extLst>
                </a:gridCol>
                <a:gridCol w="574782">
                  <a:extLst>
                    <a:ext uri="{9D8B030D-6E8A-4147-A177-3AD203B41FA5}">
                      <a16:colId xmlns:a16="http://schemas.microsoft.com/office/drawing/2014/main" val="461876765"/>
                    </a:ext>
                  </a:extLst>
                </a:gridCol>
                <a:gridCol w="580427">
                  <a:extLst>
                    <a:ext uri="{9D8B030D-6E8A-4147-A177-3AD203B41FA5}">
                      <a16:colId xmlns:a16="http://schemas.microsoft.com/office/drawing/2014/main" val="1167514658"/>
                    </a:ext>
                  </a:extLst>
                </a:gridCol>
              </a:tblGrid>
              <a:tr h="1099606">
                <a:tc>
                  <a:txBody>
                    <a:bodyPr/>
                    <a:lstStyle/>
                    <a:p>
                      <a:pPr algn="ctr" fontAlgn="t"/>
                      <a:r>
                        <a:rPr lang="fi-FI" sz="1600" u="none" strike="noStrike" dirty="0">
                          <a:effectLst/>
                        </a:rPr>
                        <a:t>Alue</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15 vuotta täyttänyt väestö</a:t>
                      </a:r>
                      <a:endParaRPr lang="fi-FI" sz="1100" b="1"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Ei perus-asteen jälkeistä tutkintoa</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a:effectLst/>
                        </a:rPr>
                        <a:t>Ei perus-asteen jälkeistä tutkintoa,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Tutkinnon suoritta-</a:t>
                      </a:r>
                      <a:r>
                        <a:rPr lang="fi-FI" sz="1100" u="none" strike="noStrike" dirty="0" err="1">
                          <a:effectLst/>
                        </a:rPr>
                        <a:t>neet</a:t>
                      </a:r>
                      <a:endParaRPr lang="fi-FI" sz="1100" b="1"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Tutkin-</a:t>
                      </a:r>
                      <a:r>
                        <a:rPr lang="fi-FI" sz="1100" u="none" strike="noStrike" dirty="0" err="1">
                          <a:effectLst/>
                        </a:rPr>
                        <a:t>non</a:t>
                      </a:r>
                      <a:r>
                        <a:rPr lang="fi-FI" sz="1100" u="none" strike="noStrike" dirty="0">
                          <a:effectLst/>
                        </a:rPr>
                        <a:t> suoritta-</a:t>
                      </a:r>
                      <a:r>
                        <a:rPr lang="fi-FI" sz="1100" u="none" strike="noStrike" dirty="0" err="1">
                          <a:effectLst/>
                        </a:rPr>
                        <a:t>neet</a:t>
                      </a:r>
                      <a:r>
                        <a:rPr lang="fi-FI" sz="1100" u="none" strike="noStrike" dirty="0">
                          <a:effectLst/>
                        </a:rPr>
                        <a:t>,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a:effectLst/>
                        </a:rPr>
                        <a:t>Toisen asteen tutkinto</a:t>
                      </a:r>
                      <a:endParaRPr lang="fi-FI" sz="1100" b="1" i="0" u="none" strike="noStrike">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Toisen asteen tutkinto,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a:effectLst/>
                        </a:rPr>
                        <a:t>Erikois-ammatti-tutkinto</a:t>
                      </a:r>
                      <a:endParaRPr lang="fi-FI" sz="1100" b="1" i="0" u="none" strike="noStrike">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Erikoisammattitutkinto,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Korkea-asteen tutkinto</a:t>
                      </a:r>
                      <a:endParaRPr lang="fi-FI" sz="1100" b="1"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Korkea-asteen tutkinto, %</a:t>
                      </a:r>
                      <a:endParaRPr lang="fi-FI" sz="1100" b="0" i="0" u="none" strike="noStrike" dirty="0">
                        <a:solidFill>
                          <a:srgbClr val="000000"/>
                        </a:solidFill>
                        <a:effectLst/>
                        <a:latin typeface="Arial" panose="020B0604020202020204" pitchFamily="34" charset="0"/>
                      </a:endParaRPr>
                    </a:p>
                  </a:txBody>
                  <a:tcPr marL="5026" marR="5026" marT="5026" marB="0" anchor="ctr"/>
                </a:tc>
                <a:tc>
                  <a:txBody>
                    <a:bodyPr/>
                    <a:lstStyle/>
                    <a:p>
                      <a:pPr algn="ctr" fontAlgn="t"/>
                      <a:r>
                        <a:rPr lang="fi-FI" sz="1100" u="none" strike="noStrike" dirty="0">
                          <a:effectLst/>
                        </a:rPr>
                        <a:t>*) </a:t>
                      </a:r>
                      <a:br>
                        <a:rPr lang="fi-FI" sz="1100" u="none" strike="noStrike" dirty="0">
                          <a:effectLst/>
                        </a:rPr>
                      </a:br>
                      <a:r>
                        <a:rPr lang="fi-FI" sz="1100" u="none" strike="noStrike" dirty="0">
                          <a:effectLst/>
                        </a:rPr>
                        <a:t>Koulu-</a:t>
                      </a:r>
                      <a:r>
                        <a:rPr lang="fi-FI" sz="1100" u="none" strike="noStrike" dirty="0" err="1">
                          <a:effectLst/>
                        </a:rPr>
                        <a:t>tustaso</a:t>
                      </a:r>
                      <a:endParaRPr lang="fi-FI" sz="1100" b="1" i="0" u="none" strike="noStrike" dirty="0">
                        <a:solidFill>
                          <a:srgbClr val="000000"/>
                        </a:solidFill>
                        <a:effectLst/>
                        <a:latin typeface="Arial" panose="020B0604020202020204" pitchFamily="34" charset="0"/>
                      </a:endParaRPr>
                    </a:p>
                  </a:txBody>
                  <a:tcPr marL="5026" marR="5026" marT="5026" marB="0" anchor="ctr"/>
                </a:tc>
                <a:extLst>
                  <a:ext uri="{0D108BD9-81ED-4DB2-BD59-A6C34878D82A}">
                    <a16:rowId xmlns:a16="http://schemas.microsoft.com/office/drawing/2014/main" val="1550668587"/>
                  </a:ext>
                </a:extLst>
              </a:tr>
              <a:tr h="189860">
                <a:tc>
                  <a:txBody>
                    <a:bodyPr/>
                    <a:lstStyle/>
                    <a:p>
                      <a:pPr algn="l" fontAlgn="b"/>
                      <a:r>
                        <a:rPr lang="fi-FI" sz="1050" b="0" i="0" u="none" strike="noStrike" dirty="0">
                          <a:solidFill>
                            <a:srgbClr val="000000"/>
                          </a:solidFill>
                          <a:effectLst/>
                          <a:latin typeface="Arial" panose="020B0604020202020204" pitchFamily="34" charset="0"/>
                        </a:rPr>
                        <a:t>Hirvensalmi</a:t>
                      </a:r>
                    </a:p>
                  </a:txBody>
                  <a:tcPr marL="7620" marR="7620" marT="7620" marB="0" anchor="ctr"/>
                </a:tc>
                <a:tc>
                  <a:txBody>
                    <a:bodyPr/>
                    <a:lstStyle/>
                    <a:p>
                      <a:pPr algn="r" fontAlgn="b"/>
                      <a:r>
                        <a:rPr lang="fi-FI" sz="1050" b="0" i="0" u="none" strike="noStrike" dirty="0">
                          <a:solidFill>
                            <a:srgbClr val="000000"/>
                          </a:solidFill>
                          <a:effectLst/>
                          <a:latin typeface="Arial" panose="020B0604020202020204" pitchFamily="34" charset="0"/>
                        </a:rPr>
                        <a:t>1 857</a:t>
                      </a:r>
                    </a:p>
                  </a:txBody>
                  <a:tcPr marL="7620" marR="90000" marT="7620" marB="0" anchor="ctr"/>
                </a:tc>
                <a:tc>
                  <a:txBody>
                    <a:bodyPr/>
                    <a:lstStyle/>
                    <a:p>
                      <a:pPr algn="r" fontAlgn="b"/>
                      <a:r>
                        <a:rPr lang="fi-FI" sz="1050" b="0" i="0" u="none" strike="noStrike">
                          <a:solidFill>
                            <a:srgbClr val="000000"/>
                          </a:solidFill>
                          <a:effectLst/>
                          <a:latin typeface="Arial" panose="020B0604020202020204" pitchFamily="34" charset="0"/>
                        </a:rPr>
                        <a:t>573</a:t>
                      </a:r>
                    </a:p>
                  </a:txBody>
                  <a:tcPr marL="7620" marR="90000" marT="7620" marB="0" anchor="ctr"/>
                </a:tc>
                <a:tc>
                  <a:txBody>
                    <a:bodyPr/>
                    <a:lstStyle/>
                    <a:p>
                      <a:pPr algn="ctr" fontAlgn="b"/>
                      <a:r>
                        <a:rPr lang="fi-FI" sz="1000" b="0" i="0" u="none" strike="noStrike">
                          <a:solidFill>
                            <a:srgbClr val="000000"/>
                          </a:solidFill>
                          <a:effectLst/>
                          <a:latin typeface="Arial" panose="020B0604020202020204" pitchFamily="34" charset="0"/>
                        </a:rPr>
                        <a:t>30,9</a:t>
                      </a:r>
                    </a:p>
                  </a:txBody>
                  <a:tcPr marL="7620" marR="7620" marT="7620" marB="0" anchor="b"/>
                </a:tc>
                <a:tc>
                  <a:txBody>
                    <a:bodyPr/>
                    <a:lstStyle/>
                    <a:p>
                      <a:pPr algn="r" fontAlgn="b"/>
                      <a:r>
                        <a:rPr lang="fi-FI" sz="1050" b="0" i="0" u="none" strike="noStrike">
                          <a:solidFill>
                            <a:srgbClr val="000000"/>
                          </a:solidFill>
                          <a:effectLst/>
                          <a:latin typeface="Arial" panose="020B0604020202020204" pitchFamily="34" charset="0"/>
                        </a:rPr>
                        <a:t>1 284</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69,1</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841</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45,3</a:t>
                      </a:r>
                    </a:p>
                  </a:txBody>
                  <a:tcPr marL="7620" marR="7620" marT="7620" marB="0" anchor="ctr"/>
                </a:tc>
                <a:tc>
                  <a:txBody>
                    <a:bodyPr/>
                    <a:lstStyle/>
                    <a:p>
                      <a:pPr algn="r" fontAlgn="b"/>
                      <a:r>
                        <a:rPr lang="fi-FI" sz="1050" b="0" i="0" u="none" strike="noStrike" dirty="0">
                          <a:solidFill>
                            <a:srgbClr val="000000"/>
                          </a:solidFill>
                          <a:effectLst/>
                          <a:latin typeface="Arial" panose="020B0604020202020204" pitchFamily="34" charset="0"/>
                        </a:rPr>
                        <a:t>25</a:t>
                      </a:r>
                    </a:p>
                  </a:txBody>
                  <a:tcPr marL="7620" marR="90000" marT="7620" marB="0" anchor="ctr"/>
                </a:tc>
                <a:tc>
                  <a:txBody>
                    <a:bodyPr/>
                    <a:lstStyle/>
                    <a:p>
                      <a:pPr algn="r" fontAlgn="b"/>
                      <a:r>
                        <a:rPr lang="fi-FI" sz="1050" b="0" i="0" u="none" strike="noStrike">
                          <a:solidFill>
                            <a:srgbClr val="000000"/>
                          </a:solidFill>
                          <a:effectLst/>
                          <a:latin typeface="Arial" panose="020B0604020202020204" pitchFamily="34" charset="0"/>
                        </a:rPr>
                        <a:t>1,3</a:t>
                      </a:r>
                    </a:p>
                  </a:txBody>
                  <a:tcPr marL="7620" marT="7620" marB="0" anchor="ctr"/>
                </a:tc>
                <a:tc>
                  <a:txBody>
                    <a:bodyPr/>
                    <a:lstStyle/>
                    <a:p>
                      <a:pPr algn="r" fontAlgn="b"/>
                      <a:r>
                        <a:rPr lang="fi-FI" sz="1050" b="0" i="0" u="none" strike="noStrike">
                          <a:solidFill>
                            <a:srgbClr val="000000"/>
                          </a:solidFill>
                          <a:effectLst/>
                          <a:latin typeface="Arial" panose="020B0604020202020204" pitchFamily="34" charset="0"/>
                        </a:rPr>
                        <a:t>418</a:t>
                      </a:r>
                    </a:p>
                  </a:txBody>
                  <a:tcPr marL="7620" marT="7620" marB="0" anchor="ctr"/>
                </a:tc>
                <a:tc>
                  <a:txBody>
                    <a:bodyPr/>
                    <a:lstStyle/>
                    <a:p>
                      <a:pPr algn="l" fontAlgn="b"/>
                      <a:r>
                        <a:rPr lang="fi-FI" sz="1050" b="0" i="0" u="none" strike="noStrike">
                          <a:solidFill>
                            <a:srgbClr val="000000"/>
                          </a:solidFill>
                          <a:effectLst/>
                          <a:latin typeface="Arial" panose="020B0604020202020204" pitchFamily="34" charset="0"/>
                        </a:rPr>
                        <a:t>22,5</a:t>
                      </a:r>
                    </a:p>
                  </a:txBody>
                  <a:tcPr marL="182880" marR="7620" marT="7620" marB="0" anchor="ctr"/>
                </a:tc>
                <a:tc>
                  <a:txBody>
                    <a:bodyPr/>
                    <a:lstStyle/>
                    <a:p>
                      <a:pPr algn="ctr" fontAlgn="b"/>
                      <a:r>
                        <a:rPr lang="fi-FI" sz="1050" b="0" i="0" u="none" strike="noStrike">
                          <a:solidFill>
                            <a:srgbClr val="000000"/>
                          </a:solidFill>
                          <a:effectLst/>
                          <a:latin typeface="Arial" panose="020B0604020202020204" pitchFamily="34" charset="0"/>
                        </a:rPr>
                        <a:t>300</a:t>
                      </a:r>
                    </a:p>
                  </a:txBody>
                  <a:tcPr marL="7620" marR="7620" marT="7620" marB="0" anchor="ctr"/>
                </a:tc>
                <a:extLst>
                  <a:ext uri="{0D108BD9-81ED-4DB2-BD59-A6C34878D82A}">
                    <a16:rowId xmlns:a16="http://schemas.microsoft.com/office/drawing/2014/main" val="3153031921"/>
                  </a:ext>
                </a:extLst>
              </a:tr>
              <a:tr h="189860">
                <a:tc>
                  <a:txBody>
                    <a:bodyPr/>
                    <a:lstStyle/>
                    <a:p>
                      <a:pPr algn="l" fontAlgn="b"/>
                      <a:r>
                        <a:rPr lang="fi-FI" sz="1050" b="0" i="0" u="none" strike="noStrike" dirty="0">
                          <a:solidFill>
                            <a:srgbClr val="000000"/>
                          </a:solidFill>
                          <a:effectLst/>
                          <a:latin typeface="Arial" panose="020B0604020202020204" pitchFamily="34" charset="0"/>
                        </a:rPr>
                        <a:t>Kangasniemi</a:t>
                      </a:r>
                    </a:p>
                  </a:txBody>
                  <a:tcPr marL="7620" marR="7620" marT="7620" marB="0" anchor="ctr"/>
                </a:tc>
                <a:tc>
                  <a:txBody>
                    <a:bodyPr/>
                    <a:lstStyle/>
                    <a:p>
                      <a:pPr algn="r" fontAlgn="b"/>
                      <a:r>
                        <a:rPr lang="fi-FI" sz="1050" b="0" i="0" u="none" strike="noStrike" dirty="0">
                          <a:solidFill>
                            <a:srgbClr val="000000"/>
                          </a:solidFill>
                          <a:effectLst/>
                          <a:latin typeface="Arial" panose="020B0604020202020204" pitchFamily="34" charset="0"/>
                        </a:rPr>
                        <a:t>4 560</a:t>
                      </a:r>
                    </a:p>
                  </a:txBody>
                  <a:tcPr marL="7620" marR="90000" marT="7620" marB="0" anchor="ctr"/>
                </a:tc>
                <a:tc>
                  <a:txBody>
                    <a:bodyPr/>
                    <a:lstStyle/>
                    <a:p>
                      <a:pPr algn="r" fontAlgn="b"/>
                      <a:r>
                        <a:rPr lang="fi-FI" sz="1050" b="0" i="0" u="none" strike="noStrike" dirty="0">
                          <a:solidFill>
                            <a:srgbClr val="000000"/>
                          </a:solidFill>
                          <a:effectLst/>
                          <a:latin typeface="Arial" panose="020B0604020202020204" pitchFamily="34" charset="0"/>
                        </a:rPr>
                        <a:t>1 369</a:t>
                      </a:r>
                    </a:p>
                  </a:txBody>
                  <a:tcPr marL="7620" marR="90000" marT="7620" marB="0" anchor="ctr"/>
                </a:tc>
                <a:tc>
                  <a:txBody>
                    <a:bodyPr/>
                    <a:lstStyle/>
                    <a:p>
                      <a:pPr algn="ctr" fontAlgn="b"/>
                      <a:r>
                        <a:rPr lang="fi-FI" sz="1000" b="0" i="0" u="none" strike="noStrike">
                          <a:solidFill>
                            <a:srgbClr val="000000"/>
                          </a:solidFill>
                          <a:effectLst/>
                          <a:latin typeface="Arial" panose="020B0604020202020204" pitchFamily="34" charset="0"/>
                        </a:rPr>
                        <a:t>30,0</a:t>
                      </a:r>
                    </a:p>
                  </a:txBody>
                  <a:tcPr marL="7620" marR="7620" marT="7620" marB="0" anchor="b"/>
                </a:tc>
                <a:tc>
                  <a:txBody>
                    <a:bodyPr/>
                    <a:lstStyle/>
                    <a:p>
                      <a:pPr algn="r" fontAlgn="b"/>
                      <a:r>
                        <a:rPr lang="fi-FI" sz="1050" b="0" i="0" u="none" strike="noStrike">
                          <a:solidFill>
                            <a:srgbClr val="000000"/>
                          </a:solidFill>
                          <a:effectLst/>
                          <a:latin typeface="Arial" panose="020B0604020202020204" pitchFamily="34" charset="0"/>
                        </a:rPr>
                        <a:t>3 191</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70,0</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2 072</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45,4</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47</a:t>
                      </a:r>
                    </a:p>
                  </a:txBody>
                  <a:tcPr marL="7620" marR="90000" marT="7620" marB="0" anchor="ctr"/>
                </a:tc>
                <a:tc>
                  <a:txBody>
                    <a:bodyPr/>
                    <a:lstStyle/>
                    <a:p>
                      <a:pPr algn="r" fontAlgn="b"/>
                      <a:r>
                        <a:rPr lang="fi-FI" sz="1050" b="0" i="0" u="none" strike="noStrike">
                          <a:solidFill>
                            <a:srgbClr val="000000"/>
                          </a:solidFill>
                          <a:effectLst/>
                          <a:latin typeface="Arial" panose="020B0604020202020204" pitchFamily="34" charset="0"/>
                        </a:rPr>
                        <a:t>1,0</a:t>
                      </a:r>
                    </a:p>
                  </a:txBody>
                  <a:tcPr marL="7620" marT="7620" marB="0" anchor="ctr"/>
                </a:tc>
                <a:tc>
                  <a:txBody>
                    <a:bodyPr/>
                    <a:lstStyle/>
                    <a:p>
                      <a:pPr algn="r" fontAlgn="b"/>
                      <a:r>
                        <a:rPr lang="fi-FI" sz="1050" b="0" i="0" u="none" strike="noStrike">
                          <a:solidFill>
                            <a:srgbClr val="000000"/>
                          </a:solidFill>
                          <a:effectLst/>
                          <a:latin typeface="Arial" panose="020B0604020202020204" pitchFamily="34" charset="0"/>
                        </a:rPr>
                        <a:t>1 072</a:t>
                      </a:r>
                    </a:p>
                  </a:txBody>
                  <a:tcPr marL="7620" marT="7620" marB="0" anchor="ctr"/>
                </a:tc>
                <a:tc>
                  <a:txBody>
                    <a:bodyPr/>
                    <a:lstStyle/>
                    <a:p>
                      <a:pPr algn="l" fontAlgn="b"/>
                      <a:r>
                        <a:rPr lang="fi-FI" sz="1050" b="0" i="0" u="none" strike="noStrike">
                          <a:solidFill>
                            <a:srgbClr val="000000"/>
                          </a:solidFill>
                          <a:effectLst/>
                          <a:latin typeface="Arial" panose="020B0604020202020204" pitchFamily="34" charset="0"/>
                        </a:rPr>
                        <a:t>23,5</a:t>
                      </a:r>
                    </a:p>
                  </a:txBody>
                  <a:tcPr marL="182880" marR="7620" marT="7620" marB="0" anchor="ctr"/>
                </a:tc>
                <a:tc>
                  <a:txBody>
                    <a:bodyPr/>
                    <a:lstStyle/>
                    <a:p>
                      <a:pPr algn="ctr" fontAlgn="b"/>
                      <a:r>
                        <a:rPr lang="fi-FI" sz="1050" b="0" i="0" u="none" strike="noStrike">
                          <a:solidFill>
                            <a:srgbClr val="000000"/>
                          </a:solidFill>
                          <a:effectLst/>
                          <a:latin typeface="Arial" panose="020B0604020202020204" pitchFamily="34" charset="0"/>
                        </a:rPr>
                        <a:t>312</a:t>
                      </a:r>
                    </a:p>
                  </a:txBody>
                  <a:tcPr marL="7620" marR="7620" marT="7620" marB="0" anchor="ctr"/>
                </a:tc>
                <a:extLst>
                  <a:ext uri="{0D108BD9-81ED-4DB2-BD59-A6C34878D82A}">
                    <a16:rowId xmlns:a16="http://schemas.microsoft.com/office/drawing/2014/main" val="2170358825"/>
                  </a:ext>
                </a:extLst>
              </a:tr>
              <a:tr h="189860">
                <a:tc>
                  <a:txBody>
                    <a:bodyPr/>
                    <a:lstStyle/>
                    <a:p>
                      <a:pPr algn="l" fontAlgn="b"/>
                      <a:r>
                        <a:rPr lang="fi-FI" sz="1050" b="0" i="0" u="none" strike="noStrike">
                          <a:solidFill>
                            <a:srgbClr val="000000"/>
                          </a:solidFill>
                          <a:effectLst/>
                          <a:latin typeface="Arial" panose="020B0604020202020204" pitchFamily="34" charset="0"/>
                        </a:rPr>
                        <a:t>Mikkeli</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44 999</a:t>
                      </a:r>
                    </a:p>
                  </a:txBody>
                  <a:tcPr marL="7620" marR="90000" marT="7620" marB="0" anchor="ctr"/>
                </a:tc>
                <a:tc>
                  <a:txBody>
                    <a:bodyPr/>
                    <a:lstStyle/>
                    <a:p>
                      <a:pPr algn="r" fontAlgn="b"/>
                      <a:r>
                        <a:rPr lang="fi-FI" sz="1050" b="0" i="0" u="none" strike="noStrike" dirty="0">
                          <a:solidFill>
                            <a:srgbClr val="000000"/>
                          </a:solidFill>
                          <a:effectLst/>
                          <a:latin typeface="Arial" panose="020B0604020202020204" pitchFamily="34" charset="0"/>
                        </a:rPr>
                        <a:t>10 604</a:t>
                      </a:r>
                    </a:p>
                  </a:txBody>
                  <a:tcPr marL="7620" marR="90000" marT="7620" marB="0" anchor="ctr"/>
                </a:tc>
                <a:tc>
                  <a:txBody>
                    <a:bodyPr/>
                    <a:lstStyle/>
                    <a:p>
                      <a:pPr algn="ctr" fontAlgn="b"/>
                      <a:r>
                        <a:rPr lang="fi-FI" sz="1000" b="0" i="0" u="none" strike="noStrike">
                          <a:solidFill>
                            <a:srgbClr val="000000"/>
                          </a:solidFill>
                          <a:effectLst/>
                          <a:latin typeface="Arial" panose="020B0604020202020204" pitchFamily="34" charset="0"/>
                        </a:rPr>
                        <a:t>23,6</a:t>
                      </a:r>
                    </a:p>
                  </a:txBody>
                  <a:tcPr marL="7620" marR="7620" marT="7620" marB="0" anchor="b"/>
                </a:tc>
                <a:tc>
                  <a:txBody>
                    <a:bodyPr/>
                    <a:lstStyle/>
                    <a:p>
                      <a:pPr algn="r" fontAlgn="b"/>
                      <a:r>
                        <a:rPr lang="fi-FI" sz="1050" b="0" i="0" u="none" strike="noStrike">
                          <a:solidFill>
                            <a:srgbClr val="000000"/>
                          </a:solidFill>
                          <a:effectLst/>
                          <a:latin typeface="Arial" panose="020B0604020202020204" pitchFamily="34" charset="0"/>
                        </a:rPr>
                        <a:t>34 395</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76,4</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19 292</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42,9</a:t>
                      </a:r>
                    </a:p>
                  </a:txBody>
                  <a:tcPr marL="7620" marR="7620" marT="7620" marB="0" anchor="ctr"/>
                </a:tc>
                <a:tc>
                  <a:txBody>
                    <a:bodyPr/>
                    <a:lstStyle/>
                    <a:p>
                      <a:pPr algn="r" fontAlgn="b"/>
                      <a:r>
                        <a:rPr lang="fi-FI" sz="1050" b="0" i="0" u="none" strike="noStrike" dirty="0">
                          <a:solidFill>
                            <a:srgbClr val="000000"/>
                          </a:solidFill>
                          <a:effectLst/>
                          <a:latin typeface="Arial" panose="020B0604020202020204" pitchFamily="34" charset="0"/>
                        </a:rPr>
                        <a:t>555</a:t>
                      </a:r>
                    </a:p>
                  </a:txBody>
                  <a:tcPr marL="7620" marR="90000" marT="7620" marB="0" anchor="ctr"/>
                </a:tc>
                <a:tc>
                  <a:txBody>
                    <a:bodyPr/>
                    <a:lstStyle/>
                    <a:p>
                      <a:pPr algn="r" fontAlgn="b"/>
                      <a:r>
                        <a:rPr lang="fi-FI" sz="1050" b="0" i="0" u="none" strike="noStrike">
                          <a:solidFill>
                            <a:srgbClr val="000000"/>
                          </a:solidFill>
                          <a:effectLst/>
                          <a:latin typeface="Arial" panose="020B0604020202020204" pitchFamily="34" charset="0"/>
                        </a:rPr>
                        <a:t>1,2</a:t>
                      </a:r>
                    </a:p>
                  </a:txBody>
                  <a:tcPr marL="7620" marT="7620" marB="0" anchor="ctr"/>
                </a:tc>
                <a:tc>
                  <a:txBody>
                    <a:bodyPr/>
                    <a:lstStyle/>
                    <a:p>
                      <a:pPr algn="r" fontAlgn="b"/>
                      <a:r>
                        <a:rPr lang="fi-FI" sz="1050" b="0" i="0" u="none" strike="noStrike">
                          <a:solidFill>
                            <a:srgbClr val="000000"/>
                          </a:solidFill>
                          <a:effectLst/>
                          <a:latin typeface="Arial" panose="020B0604020202020204" pitchFamily="34" charset="0"/>
                        </a:rPr>
                        <a:t>14 548</a:t>
                      </a:r>
                    </a:p>
                  </a:txBody>
                  <a:tcPr marL="7620" marT="7620" marB="0" anchor="ctr"/>
                </a:tc>
                <a:tc>
                  <a:txBody>
                    <a:bodyPr/>
                    <a:lstStyle/>
                    <a:p>
                      <a:pPr algn="l" fontAlgn="b"/>
                      <a:r>
                        <a:rPr lang="fi-FI" sz="1050" b="0" i="0" u="none" strike="noStrike">
                          <a:solidFill>
                            <a:srgbClr val="000000"/>
                          </a:solidFill>
                          <a:effectLst/>
                          <a:latin typeface="Arial" panose="020B0604020202020204" pitchFamily="34" charset="0"/>
                        </a:rPr>
                        <a:t>32,3</a:t>
                      </a:r>
                    </a:p>
                  </a:txBody>
                  <a:tcPr marL="182880" marR="7620" marT="7620" marB="0" anchor="ctr"/>
                </a:tc>
                <a:tc>
                  <a:txBody>
                    <a:bodyPr/>
                    <a:lstStyle/>
                    <a:p>
                      <a:pPr algn="ctr" fontAlgn="b"/>
                      <a:r>
                        <a:rPr lang="fi-FI" sz="1050" b="0" i="0" u="none" strike="noStrike">
                          <a:solidFill>
                            <a:srgbClr val="000000"/>
                          </a:solidFill>
                          <a:effectLst/>
                          <a:latin typeface="Arial" panose="020B0604020202020204" pitchFamily="34" charset="0"/>
                        </a:rPr>
                        <a:t>381</a:t>
                      </a:r>
                    </a:p>
                  </a:txBody>
                  <a:tcPr marL="7620" marR="7620" marT="7620" marB="0" anchor="ctr"/>
                </a:tc>
                <a:extLst>
                  <a:ext uri="{0D108BD9-81ED-4DB2-BD59-A6C34878D82A}">
                    <a16:rowId xmlns:a16="http://schemas.microsoft.com/office/drawing/2014/main" val="1652118080"/>
                  </a:ext>
                </a:extLst>
              </a:tr>
              <a:tr h="189860">
                <a:tc>
                  <a:txBody>
                    <a:bodyPr/>
                    <a:lstStyle/>
                    <a:p>
                      <a:pPr algn="l" fontAlgn="b"/>
                      <a:r>
                        <a:rPr lang="fi-FI" sz="1050" b="0" i="0" u="none" strike="noStrike">
                          <a:solidFill>
                            <a:srgbClr val="000000"/>
                          </a:solidFill>
                          <a:effectLst/>
                          <a:latin typeface="Arial" panose="020B0604020202020204" pitchFamily="34" charset="0"/>
                        </a:rPr>
                        <a:t>Mäntyharju</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4 937</a:t>
                      </a:r>
                    </a:p>
                  </a:txBody>
                  <a:tcPr marL="7620" marR="90000" marT="7620" marB="0" anchor="ctr"/>
                </a:tc>
                <a:tc>
                  <a:txBody>
                    <a:bodyPr/>
                    <a:lstStyle/>
                    <a:p>
                      <a:pPr algn="r" fontAlgn="b"/>
                      <a:r>
                        <a:rPr lang="fi-FI" sz="1050" b="0" i="0" u="none" strike="noStrike" dirty="0">
                          <a:solidFill>
                            <a:srgbClr val="000000"/>
                          </a:solidFill>
                          <a:effectLst/>
                          <a:latin typeface="Arial" panose="020B0604020202020204" pitchFamily="34" charset="0"/>
                        </a:rPr>
                        <a:t>1 664</a:t>
                      </a:r>
                    </a:p>
                  </a:txBody>
                  <a:tcPr marL="7620" marR="90000" marT="7620" marB="0" anchor="ctr"/>
                </a:tc>
                <a:tc>
                  <a:txBody>
                    <a:bodyPr/>
                    <a:lstStyle/>
                    <a:p>
                      <a:pPr algn="ctr" fontAlgn="b"/>
                      <a:r>
                        <a:rPr lang="fi-FI" sz="1000" b="0" i="0" u="none" strike="noStrike">
                          <a:solidFill>
                            <a:srgbClr val="000000"/>
                          </a:solidFill>
                          <a:effectLst/>
                          <a:latin typeface="Arial" panose="020B0604020202020204" pitchFamily="34" charset="0"/>
                        </a:rPr>
                        <a:t>33,7</a:t>
                      </a:r>
                    </a:p>
                  </a:txBody>
                  <a:tcPr marL="7620" marR="7620" marT="7620" marB="0" anchor="b"/>
                </a:tc>
                <a:tc>
                  <a:txBody>
                    <a:bodyPr/>
                    <a:lstStyle/>
                    <a:p>
                      <a:pPr algn="r" fontAlgn="b"/>
                      <a:r>
                        <a:rPr lang="fi-FI" sz="1050" b="0" i="0" u="none" strike="noStrike" dirty="0">
                          <a:solidFill>
                            <a:srgbClr val="000000"/>
                          </a:solidFill>
                          <a:effectLst/>
                          <a:latin typeface="Arial" panose="020B0604020202020204" pitchFamily="34" charset="0"/>
                        </a:rPr>
                        <a:t>3 273</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66,3</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2 132</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43,2</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58</a:t>
                      </a:r>
                    </a:p>
                  </a:txBody>
                  <a:tcPr marL="7620" marR="90000" marT="7620" marB="0" anchor="ctr"/>
                </a:tc>
                <a:tc>
                  <a:txBody>
                    <a:bodyPr/>
                    <a:lstStyle/>
                    <a:p>
                      <a:pPr algn="r" fontAlgn="b"/>
                      <a:r>
                        <a:rPr lang="fi-FI" sz="1050" b="0" i="0" u="none" strike="noStrike">
                          <a:solidFill>
                            <a:srgbClr val="000000"/>
                          </a:solidFill>
                          <a:effectLst/>
                          <a:latin typeface="Arial" panose="020B0604020202020204" pitchFamily="34" charset="0"/>
                        </a:rPr>
                        <a:t>1,2</a:t>
                      </a:r>
                    </a:p>
                  </a:txBody>
                  <a:tcPr marL="7620" marT="7620" marB="0" anchor="ctr"/>
                </a:tc>
                <a:tc>
                  <a:txBody>
                    <a:bodyPr/>
                    <a:lstStyle/>
                    <a:p>
                      <a:pPr algn="r" fontAlgn="b"/>
                      <a:r>
                        <a:rPr lang="fi-FI" sz="1050" b="0" i="0" u="none" strike="noStrike">
                          <a:solidFill>
                            <a:srgbClr val="000000"/>
                          </a:solidFill>
                          <a:effectLst/>
                          <a:latin typeface="Arial" panose="020B0604020202020204" pitchFamily="34" charset="0"/>
                        </a:rPr>
                        <a:t>1 083</a:t>
                      </a:r>
                    </a:p>
                  </a:txBody>
                  <a:tcPr marL="7620" marT="7620" marB="0" anchor="ctr"/>
                </a:tc>
                <a:tc>
                  <a:txBody>
                    <a:bodyPr/>
                    <a:lstStyle/>
                    <a:p>
                      <a:pPr algn="l" fontAlgn="b"/>
                      <a:r>
                        <a:rPr lang="fi-FI" sz="1050" b="0" i="0" u="none" strike="noStrike">
                          <a:solidFill>
                            <a:srgbClr val="000000"/>
                          </a:solidFill>
                          <a:effectLst/>
                          <a:latin typeface="Arial" panose="020B0604020202020204" pitchFamily="34" charset="0"/>
                        </a:rPr>
                        <a:t>21,9</a:t>
                      </a:r>
                    </a:p>
                  </a:txBody>
                  <a:tcPr marL="182880" marR="7620" marT="7620" marB="0" anchor="ctr"/>
                </a:tc>
                <a:tc>
                  <a:txBody>
                    <a:bodyPr/>
                    <a:lstStyle/>
                    <a:p>
                      <a:pPr algn="ctr" fontAlgn="b"/>
                      <a:r>
                        <a:rPr lang="fi-FI" sz="1050" b="0" i="0" u="none" strike="noStrike">
                          <a:solidFill>
                            <a:srgbClr val="000000"/>
                          </a:solidFill>
                          <a:effectLst/>
                          <a:latin typeface="Arial" panose="020B0604020202020204" pitchFamily="34" charset="0"/>
                        </a:rPr>
                        <a:t>295</a:t>
                      </a:r>
                    </a:p>
                  </a:txBody>
                  <a:tcPr marL="7620" marR="7620" marT="7620" marB="0" anchor="ctr"/>
                </a:tc>
                <a:extLst>
                  <a:ext uri="{0D108BD9-81ED-4DB2-BD59-A6C34878D82A}">
                    <a16:rowId xmlns:a16="http://schemas.microsoft.com/office/drawing/2014/main" val="3887894282"/>
                  </a:ext>
                </a:extLst>
              </a:tr>
              <a:tr h="189860">
                <a:tc>
                  <a:txBody>
                    <a:bodyPr/>
                    <a:lstStyle/>
                    <a:p>
                      <a:pPr algn="l" fontAlgn="b"/>
                      <a:r>
                        <a:rPr lang="fi-FI" sz="1050" b="0" i="0" u="none" strike="noStrike">
                          <a:solidFill>
                            <a:srgbClr val="000000"/>
                          </a:solidFill>
                          <a:effectLst/>
                          <a:latin typeface="Arial" panose="020B0604020202020204" pitchFamily="34" charset="0"/>
                        </a:rPr>
                        <a:t>Pertunmaa</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1 435</a:t>
                      </a:r>
                    </a:p>
                  </a:txBody>
                  <a:tcPr marL="7620" marR="90000" marT="7620" marB="0" anchor="ctr"/>
                </a:tc>
                <a:tc>
                  <a:txBody>
                    <a:bodyPr/>
                    <a:lstStyle/>
                    <a:p>
                      <a:pPr algn="r" fontAlgn="b"/>
                      <a:r>
                        <a:rPr lang="fi-FI" sz="1050" b="0" i="0" u="none" strike="noStrike" dirty="0">
                          <a:solidFill>
                            <a:srgbClr val="000000"/>
                          </a:solidFill>
                          <a:effectLst/>
                          <a:latin typeface="Arial" panose="020B0604020202020204" pitchFamily="34" charset="0"/>
                        </a:rPr>
                        <a:t>505</a:t>
                      </a:r>
                    </a:p>
                  </a:txBody>
                  <a:tcPr marL="7620" marR="90000" marT="7620" marB="0" anchor="ctr"/>
                </a:tc>
                <a:tc>
                  <a:txBody>
                    <a:bodyPr/>
                    <a:lstStyle/>
                    <a:p>
                      <a:pPr algn="ctr" fontAlgn="b"/>
                      <a:r>
                        <a:rPr lang="fi-FI" sz="1000" b="0" i="0" u="none" strike="noStrike">
                          <a:solidFill>
                            <a:srgbClr val="000000"/>
                          </a:solidFill>
                          <a:effectLst/>
                          <a:latin typeface="Arial" panose="020B0604020202020204" pitchFamily="34" charset="0"/>
                        </a:rPr>
                        <a:t>35,2</a:t>
                      </a:r>
                    </a:p>
                  </a:txBody>
                  <a:tcPr marL="7620" marR="7620" marT="7620" marB="0" anchor="b"/>
                </a:tc>
                <a:tc>
                  <a:txBody>
                    <a:bodyPr/>
                    <a:lstStyle/>
                    <a:p>
                      <a:pPr algn="r" fontAlgn="b"/>
                      <a:r>
                        <a:rPr lang="fi-FI" sz="1050" b="0" i="0" u="none" strike="noStrike">
                          <a:solidFill>
                            <a:srgbClr val="000000"/>
                          </a:solidFill>
                          <a:effectLst/>
                          <a:latin typeface="Arial" panose="020B0604020202020204" pitchFamily="34" charset="0"/>
                        </a:rPr>
                        <a:t>930</a:t>
                      </a:r>
                    </a:p>
                  </a:txBody>
                  <a:tcPr marL="7620" marT="7620" marB="0" anchor="ctr"/>
                </a:tc>
                <a:tc>
                  <a:txBody>
                    <a:bodyPr/>
                    <a:lstStyle/>
                    <a:p>
                      <a:pPr algn="ctr" fontAlgn="b"/>
                      <a:r>
                        <a:rPr lang="fi-FI" sz="1050" b="0" i="0" u="none" strike="noStrike" dirty="0">
                          <a:solidFill>
                            <a:srgbClr val="000000"/>
                          </a:solidFill>
                          <a:effectLst/>
                          <a:latin typeface="Arial" panose="020B0604020202020204" pitchFamily="34" charset="0"/>
                        </a:rPr>
                        <a:t>64,8</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655</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45,6</a:t>
                      </a:r>
                    </a:p>
                  </a:txBody>
                  <a:tcPr marL="7620" marR="7620" marT="7620" marB="0" anchor="ctr"/>
                </a:tc>
                <a:tc>
                  <a:txBody>
                    <a:bodyPr/>
                    <a:lstStyle/>
                    <a:p>
                      <a:pPr algn="r" fontAlgn="b"/>
                      <a:r>
                        <a:rPr lang="fi-FI" sz="1050" b="0" i="0" u="none" strike="noStrike" dirty="0">
                          <a:solidFill>
                            <a:srgbClr val="000000"/>
                          </a:solidFill>
                          <a:effectLst/>
                          <a:latin typeface="Arial" panose="020B0604020202020204" pitchFamily="34" charset="0"/>
                        </a:rPr>
                        <a:t>11</a:t>
                      </a:r>
                    </a:p>
                  </a:txBody>
                  <a:tcPr marL="7620" marR="90000" marT="7620" marB="0" anchor="ctr"/>
                </a:tc>
                <a:tc>
                  <a:txBody>
                    <a:bodyPr/>
                    <a:lstStyle/>
                    <a:p>
                      <a:pPr algn="r" fontAlgn="b"/>
                      <a:r>
                        <a:rPr lang="fi-FI" sz="1050" b="0" i="0" u="none" strike="noStrike">
                          <a:solidFill>
                            <a:srgbClr val="000000"/>
                          </a:solidFill>
                          <a:effectLst/>
                          <a:latin typeface="Arial" panose="020B0604020202020204" pitchFamily="34" charset="0"/>
                        </a:rPr>
                        <a:t>0,8</a:t>
                      </a:r>
                    </a:p>
                  </a:txBody>
                  <a:tcPr marL="7620" marT="7620" marB="0" anchor="ctr"/>
                </a:tc>
                <a:tc>
                  <a:txBody>
                    <a:bodyPr/>
                    <a:lstStyle/>
                    <a:p>
                      <a:pPr algn="r" fontAlgn="b"/>
                      <a:r>
                        <a:rPr lang="fi-FI" sz="1050" b="0" i="0" u="none" strike="noStrike">
                          <a:solidFill>
                            <a:srgbClr val="000000"/>
                          </a:solidFill>
                          <a:effectLst/>
                          <a:latin typeface="Arial" panose="020B0604020202020204" pitchFamily="34" charset="0"/>
                        </a:rPr>
                        <a:t>264</a:t>
                      </a:r>
                    </a:p>
                  </a:txBody>
                  <a:tcPr marL="7620" marT="7620" marB="0" anchor="ctr"/>
                </a:tc>
                <a:tc>
                  <a:txBody>
                    <a:bodyPr/>
                    <a:lstStyle/>
                    <a:p>
                      <a:pPr algn="l" fontAlgn="b"/>
                      <a:r>
                        <a:rPr lang="fi-FI" sz="1050" b="0" i="0" u="none" strike="noStrike">
                          <a:solidFill>
                            <a:srgbClr val="000000"/>
                          </a:solidFill>
                          <a:effectLst/>
                          <a:latin typeface="Arial" panose="020B0604020202020204" pitchFamily="34" charset="0"/>
                        </a:rPr>
                        <a:t>18,4</a:t>
                      </a:r>
                    </a:p>
                  </a:txBody>
                  <a:tcPr marL="182880" marR="7620" marT="7620" marB="0" anchor="ctr"/>
                </a:tc>
                <a:tc>
                  <a:txBody>
                    <a:bodyPr/>
                    <a:lstStyle/>
                    <a:p>
                      <a:pPr algn="ctr" fontAlgn="b"/>
                      <a:r>
                        <a:rPr lang="fi-FI" sz="1050" b="0" i="0" u="none" strike="noStrike">
                          <a:solidFill>
                            <a:srgbClr val="000000"/>
                          </a:solidFill>
                          <a:effectLst/>
                          <a:latin typeface="Arial" panose="020B0604020202020204" pitchFamily="34" charset="0"/>
                        </a:rPr>
                        <a:t>267</a:t>
                      </a:r>
                    </a:p>
                  </a:txBody>
                  <a:tcPr marL="7620" marR="7620" marT="7620" marB="0" anchor="ctr"/>
                </a:tc>
                <a:extLst>
                  <a:ext uri="{0D108BD9-81ED-4DB2-BD59-A6C34878D82A}">
                    <a16:rowId xmlns:a16="http://schemas.microsoft.com/office/drawing/2014/main" val="3541025815"/>
                  </a:ext>
                </a:extLst>
              </a:tr>
              <a:tr h="189860">
                <a:tc>
                  <a:txBody>
                    <a:bodyPr/>
                    <a:lstStyle/>
                    <a:p>
                      <a:pPr algn="l" fontAlgn="b"/>
                      <a:r>
                        <a:rPr lang="fi-FI" sz="1050" b="0" i="0" u="none" strike="noStrike">
                          <a:solidFill>
                            <a:srgbClr val="000000"/>
                          </a:solidFill>
                          <a:effectLst/>
                          <a:latin typeface="Arial" panose="020B0604020202020204" pitchFamily="34" charset="0"/>
                        </a:rPr>
                        <a:t>Puumala</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1 975</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587</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00" b="0" i="0" u="none" strike="noStrike">
                          <a:solidFill>
                            <a:srgbClr val="000000"/>
                          </a:solidFill>
                          <a:effectLst/>
                          <a:latin typeface="Arial" panose="020B0604020202020204" pitchFamily="34" charset="0"/>
                        </a:rPr>
                        <a:t>29,7</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1 388</a:t>
                      </a:r>
                    </a:p>
                  </a:txBody>
                  <a:tcPr marL="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a:solidFill>
                            <a:srgbClr val="000000"/>
                          </a:solidFill>
                          <a:effectLst/>
                          <a:latin typeface="Arial" panose="020B0604020202020204" pitchFamily="34" charset="0"/>
                        </a:rPr>
                        <a:t>70,3</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857</a:t>
                      </a:r>
                    </a:p>
                  </a:txBody>
                  <a:tcPr marL="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a:solidFill>
                            <a:srgbClr val="000000"/>
                          </a:solidFill>
                          <a:effectLst/>
                          <a:latin typeface="Arial" panose="020B0604020202020204" pitchFamily="34" charset="0"/>
                        </a:rPr>
                        <a:t>43,4</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19</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1,0</a:t>
                      </a:r>
                    </a:p>
                  </a:txBody>
                  <a:tcPr marL="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512</a:t>
                      </a:r>
                    </a:p>
                  </a:txBody>
                  <a:tcPr marL="7620" marT="7620" marB="0" anchor="ctr">
                    <a:lnB w="12700" cap="flat" cmpd="sng" algn="ctr">
                      <a:solidFill>
                        <a:schemeClr val="tx1"/>
                      </a:solidFill>
                      <a:prstDash val="solid"/>
                      <a:round/>
                      <a:headEnd type="none" w="med" len="med"/>
                      <a:tailEnd type="none" w="med" len="med"/>
                    </a:lnB>
                  </a:tcPr>
                </a:tc>
                <a:tc>
                  <a:txBody>
                    <a:bodyPr/>
                    <a:lstStyle/>
                    <a:p>
                      <a:pPr algn="l" fontAlgn="b"/>
                      <a:r>
                        <a:rPr lang="fi-FI" sz="1050" b="0" i="0" u="none" strike="noStrike">
                          <a:solidFill>
                            <a:srgbClr val="000000"/>
                          </a:solidFill>
                          <a:effectLst/>
                          <a:latin typeface="Arial" panose="020B0604020202020204" pitchFamily="34" charset="0"/>
                        </a:rPr>
                        <a:t>25,9</a:t>
                      </a:r>
                    </a:p>
                  </a:txBody>
                  <a:tcPr marL="182880" marR="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a:solidFill>
                            <a:srgbClr val="000000"/>
                          </a:solidFill>
                          <a:effectLst/>
                          <a:latin typeface="Arial" panose="020B0604020202020204" pitchFamily="34" charset="0"/>
                        </a:rPr>
                        <a:t>317</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1659436"/>
                  </a:ext>
                </a:extLst>
              </a:tr>
              <a:tr h="268969">
                <a:tc>
                  <a:txBody>
                    <a:bodyPr/>
                    <a:lstStyle/>
                    <a:p>
                      <a:pPr algn="l" fontAlgn="t"/>
                      <a:r>
                        <a:rPr lang="fi-FI" sz="1050" b="1" i="0" u="none" strike="noStrike">
                          <a:solidFill>
                            <a:srgbClr val="000000"/>
                          </a:solidFill>
                          <a:effectLst/>
                          <a:latin typeface="Arial" panose="020B0604020202020204" pitchFamily="34" charset="0"/>
                        </a:rPr>
                        <a:t>MIKKELIN SEUTUKUNTA</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59 763</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15 302</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00" b="1" i="0" u="none" strike="noStrike">
                          <a:solidFill>
                            <a:srgbClr val="000000"/>
                          </a:solidFill>
                          <a:effectLst/>
                          <a:latin typeface="Arial" panose="020B0604020202020204" pitchFamily="34" charset="0"/>
                        </a:rPr>
                        <a:t>25,6</a:t>
                      </a:r>
                    </a:p>
                  </a:txBody>
                  <a:tcPr marL="7620" marR="7620" marT="7620" marB="0">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44 461</a:t>
                      </a:r>
                    </a:p>
                  </a:txBody>
                  <a:tcPr marL="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a:solidFill>
                            <a:srgbClr val="000000"/>
                          </a:solidFill>
                          <a:effectLst/>
                          <a:latin typeface="Arial" panose="020B0604020202020204" pitchFamily="34" charset="0"/>
                        </a:rPr>
                        <a:t>74,4</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25 849</a:t>
                      </a:r>
                    </a:p>
                  </a:txBody>
                  <a:tcPr marL="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dirty="0">
                          <a:solidFill>
                            <a:srgbClr val="000000"/>
                          </a:solidFill>
                          <a:effectLst/>
                          <a:latin typeface="Arial" panose="020B0604020202020204" pitchFamily="34" charset="0"/>
                        </a:rPr>
                        <a:t>43,3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715</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1,2</a:t>
                      </a:r>
                    </a:p>
                  </a:txBody>
                  <a:tcPr marL="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17 897</a:t>
                      </a:r>
                    </a:p>
                  </a:txBody>
                  <a:tcPr marL="7620" marT="7620" marB="0" anchor="ctr">
                    <a:lnT w="12700" cap="flat" cmpd="sng" algn="ctr">
                      <a:solidFill>
                        <a:schemeClr val="tx1"/>
                      </a:solidFill>
                      <a:prstDash val="solid"/>
                      <a:round/>
                      <a:headEnd type="none" w="med" len="med"/>
                      <a:tailEnd type="none" w="med" len="med"/>
                    </a:lnT>
                  </a:tcPr>
                </a:tc>
                <a:tc>
                  <a:txBody>
                    <a:bodyPr/>
                    <a:lstStyle/>
                    <a:p>
                      <a:pPr algn="l" fontAlgn="t"/>
                      <a:r>
                        <a:rPr lang="fi-FI" sz="1050" b="1" i="0" u="none" strike="noStrike">
                          <a:solidFill>
                            <a:srgbClr val="000000"/>
                          </a:solidFill>
                          <a:effectLst/>
                          <a:latin typeface="Arial" panose="020B0604020202020204" pitchFamily="34" charset="0"/>
                        </a:rPr>
                        <a:t>29,9</a:t>
                      </a:r>
                    </a:p>
                  </a:txBody>
                  <a:tcPr marL="182880" marR="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a:solidFill>
                            <a:srgbClr val="000000"/>
                          </a:solidFill>
                          <a:effectLst/>
                          <a:latin typeface="Arial" panose="020B0604020202020204" pitchFamily="34" charset="0"/>
                        </a:rPr>
                        <a:t> </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87859265"/>
                  </a:ext>
                </a:extLst>
              </a:tr>
              <a:tr h="189860">
                <a:tc>
                  <a:txBody>
                    <a:bodyPr/>
                    <a:lstStyle/>
                    <a:p>
                      <a:pPr algn="l" fontAlgn="b"/>
                      <a:r>
                        <a:rPr lang="fi-FI" sz="1050" b="0" i="0" u="none" strike="noStrike">
                          <a:solidFill>
                            <a:srgbClr val="000000"/>
                          </a:solidFill>
                          <a:effectLst/>
                          <a:latin typeface="Arial" panose="020B0604020202020204" pitchFamily="34" charset="0"/>
                        </a:rPr>
                        <a:t>Enonkoski</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1 156</a:t>
                      </a:r>
                    </a:p>
                  </a:txBody>
                  <a:tcPr marL="7620" marR="90000" marT="7620" marB="0" anchor="ctr"/>
                </a:tc>
                <a:tc>
                  <a:txBody>
                    <a:bodyPr/>
                    <a:lstStyle/>
                    <a:p>
                      <a:pPr algn="r" fontAlgn="b"/>
                      <a:r>
                        <a:rPr lang="fi-FI" sz="1050" b="0" i="0" u="none" strike="noStrike" dirty="0">
                          <a:solidFill>
                            <a:srgbClr val="000000"/>
                          </a:solidFill>
                          <a:effectLst/>
                          <a:latin typeface="Arial" panose="020B0604020202020204" pitchFamily="34" charset="0"/>
                        </a:rPr>
                        <a:t>365</a:t>
                      </a:r>
                    </a:p>
                  </a:txBody>
                  <a:tcPr marL="7620" marR="90000" marT="7620" marB="0" anchor="ctr"/>
                </a:tc>
                <a:tc>
                  <a:txBody>
                    <a:bodyPr/>
                    <a:lstStyle/>
                    <a:p>
                      <a:pPr algn="ctr" fontAlgn="b"/>
                      <a:r>
                        <a:rPr lang="fi-FI" sz="1000" b="0" i="0" u="none" strike="noStrike">
                          <a:solidFill>
                            <a:srgbClr val="000000"/>
                          </a:solidFill>
                          <a:effectLst/>
                          <a:latin typeface="Arial" panose="020B0604020202020204" pitchFamily="34" charset="0"/>
                        </a:rPr>
                        <a:t>31,6</a:t>
                      </a:r>
                    </a:p>
                  </a:txBody>
                  <a:tcPr marL="7620" marR="7620" marT="7620" marB="0" anchor="b"/>
                </a:tc>
                <a:tc>
                  <a:txBody>
                    <a:bodyPr/>
                    <a:lstStyle/>
                    <a:p>
                      <a:pPr algn="r" fontAlgn="b"/>
                      <a:r>
                        <a:rPr lang="fi-FI" sz="1050" b="0" i="0" u="none" strike="noStrike">
                          <a:solidFill>
                            <a:srgbClr val="000000"/>
                          </a:solidFill>
                          <a:effectLst/>
                          <a:latin typeface="Arial" panose="020B0604020202020204" pitchFamily="34" charset="0"/>
                        </a:rPr>
                        <a:t>791</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68,4</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544</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47,1</a:t>
                      </a:r>
                    </a:p>
                  </a:txBody>
                  <a:tcPr marL="7620" marR="7620" marT="7620" marB="0" anchor="ctr"/>
                </a:tc>
                <a:tc>
                  <a:txBody>
                    <a:bodyPr/>
                    <a:lstStyle/>
                    <a:p>
                      <a:pPr algn="r" fontAlgn="b"/>
                      <a:r>
                        <a:rPr lang="fi-FI" sz="1050" b="0" i="0" u="none" strike="noStrike" dirty="0">
                          <a:solidFill>
                            <a:srgbClr val="000000"/>
                          </a:solidFill>
                          <a:effectLst/>
                          <a:latin typeface="Arial" panose="020B0604020202020204" pitchFamily="34" charset="0"/>
                        </a:rPr>
                        <a:t>11</a:t>
                      </a:r>
                    </a:p>
                  </a:txBody>
                  <a:tcPr marL="7620" marR="90000" marT="7620" marB="0" anchor="ctr"/>
                </a:tc>
                <a:tc>
                  <a:txBody>
                    <a:bodyPr/>
                    <a:lstStyle/>
                    <a:p>
                      <a:pPr algn="r" fontAlgn="b"/>
                      <a:r>
                        <a:rPr lang="fi-FI" sz="1050" b="0" i="0" u="none" strike="noStrike">
                          <a:solidFill>
                            <a:srgbClr val="000000"/>
                          </a:solidFill>
                          <a:effectLst/>
                          <a:latin typeface="Arial" panose="020B0604020202020204" pitchFamily="34" charset="0"/>
                        </a:rPr>
                        <a:t>1,0</a:t>
                      </a:r>
                    </a:p>
                  </a:txBody>
                  <a:tcPr marL="7620" marT="7620" marB="0" anchor="ctr"/>
                </a:tc>
                <a:tc>
                  <a:txBody>
                    <a:bodyPr/>
                    <a:lstStyle/>
                    <a:p>
                      <a:pPr algn="r" fontAlgn="b"/>
                      <a:r>
                        <a:rPr lang="fi-FI" sz="1050" b="0" i="0" u="none" strike="noStrike">
                          <a:solidFill>
                            <a:srgbClr val="000000"/>
                          </a:solidFill>
                          <a:effectLst/>
                          <a:latin typeface="Arial" panose="020B0604020202020204" pitchFamily="34" charset="0"/>
                        </a:rPr>
                        <a:t>236</a:t>
                      </a:r>
                    </a:p>
                  </a:txBody>
                  <a:tcPr marL="7620" marT="7620" marB="0" anchor="ctr"/>
                </a:tc>
                <a:tc>
                  <a:txBody>
                    <a:bodyPr/>
                    <a:lstStyle/>
                    <a:p>
                      <a:pPr algn="l" fontAlgn="b"/>
                      <a:r>
                        <a:rPr lang="fi-FI" sz="1050" b="0" i="0" u="none" strike="noStrike">
                          <a:solidFill>
                            <a:srgbClr val="000000"/>
                          </a:solidFill>
                          <a:effectLst/>
                          <a:latin typeface="Arial" panose="020B0604020202020204" pitchFamily="34" charset="0"/>
                        </a:rPr>
                        <a:t>20,4</a:t>
                      </a:r>
                    </a:p>
                  </a:txBody>
                  <a:tcPr marL="182880" marR="7620" marT="7620" marB="0" anchor="ctr"/>
                </a:tc>
                <a:tc>
                  <a:txBody>
                    <a:bodyPr/>
                    <a:lstStyle/>
                    <a:p>
                      <a:pPr algn="ctr" fontAlgn="b"/>
                      <a:r>
                        <a:rPr lang="fi-FI" sz="1050" b="0" i="0" u="none" strike="noStrike">
                          <a:solidFill>
                            <a:srgbClr val="000000"/>
                          </a:solidFill>
                          <a:effectLst/>
                          <a:latin typeface="Arial" panose="020B0604020202020204" pitchFamily="34" charset="0"/>
                        </a:rPr>
                        <a:t>291</a:t>
                      </a:r>
                    </a:p>
                  </a:txBody>
                  <a:tcPr marL="7620" marR="7620" marT="7620" marB="0" anchor="ctr"/>
                </a:tc>
                <a:extLst>
                  <a:ext uri="{0D108BD9-81ED-4DB2-BD59-A6C34878D82A}">
                    <a16:rowId xmlns:a16="http://schemas.microsoft.com/office/drawing/2014/main" val="3154674274"/>
                  </a:ext>
                </a:extLst>
              </a:tr>
              <a:tr h="38709">
                <a:tc>
                  <a:txBody>
                    <a:bodyPr/>
                    <a:lstStyle/>
                    <a:p>
                      <a:pPr algn="l" fontAlgn="b"/>
                      <a:r>
                        <a:rPr lang="fi-FI" sz="1050" b="0" i="0" u="none" strike="noStrike" dirty="0">
                          <a:solidFill>
                            <a:srgbClr val="000000"/>
                          </a:solidFill>
                          <a:effectLst/>
                          <a:latin typeface="Arial" panose="020B0604020202020204" pitchFamily="34" charset="0"/>
                        </a:rPr>
                        <a:t>Rantasalmi</a:t>
                      </a:r>
                    </a:p>
                  </a:txBody>
                  <a:tcPr marL="7620" marR="7620" marT="7620" marB="0" anchor="ctr">
                    <a:lnB w="12700" cap="flat" cmpd="sng" algn="ctr">
                      <a:no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2 913</a:t>
                      </a:r>
                    </a:p>
                  </a:txBody>
                  <a:tcPr marL="7620" marR="90000" marT="7620" marB="0" anchor="ctr">
                    <a:lnB w="12700" cap="flat" cmpd="sng" algn="ctr">
                      <a:no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840</a:t>
                      </a:r>
                    </a:p>
                  </a:txBody>
                  <a:tcPr marL="7620" marR="90000" marT="7620" marB="0" anchor="ctr">
                    <a:lnB w="12700" cap="flat" cmpd="sng" algn="ctr">
                      <a:noFill/>
                      <a:prstDash val="solid"/>
                      <a:round/>
                      <a:headEnd type="none" w="med" len="med"/>
                      <a:tailEnd type="none" w="med" len="med"/>
                    </a:lnB>
                  </a:tcPr>
                </a:tc>
                <a:tc>
                  <a:txBody>
                    <a:bodyPr/>
                    <a:lstStyle/>
                    <a:p>
                      <a:pPr algn="ctr" fontAlgn="b"/>
                      <a:r>
                        <a:rPr lang="fi-FI" sz="1000" b="0" i="0" u="none" strike="noStrike" dirty="0">
                          <a:solidFill>
                            <a:srgbClr val="000000"/>
                          </a:solidFill>
                          <a:effectLst/>
                          <a:latin typeface="Arial" panose="020B0604020202020204" pitchFamily="34" charset="0"/>
                        </a:rPr>
                        <a:t>28,8</a:t>
                      </a:r>
                    </a:p>
                  </a:txBody>
                  <a:tcPr marL="7620" marR="7620" marT="7620" marB="0" anchor="b">
                    <a:lnB w="12700" cap="flat" cmpd="sng" algn="ctr">
                      <a:no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2 073</a:t>
                      </a:r>
                    </a:p>
                  </a:txBody>
                  <a:tcPr marL="7620" marT="7620" marB="0" anchor="ctr">
                    <a:lnB w="12700" cap="flat" cmpd="sng" algn="ctr">
                      <a:noFill/>
                      <a:prstDash val="solid"/>
                      <a:round/>
                      <a:headEnd type="none" w="med" len="med"/>
                      <a:tailEnd type="none" w="med" len="med"/>
                    </a:lnB>
                  </a:tcPr>
                </a:tc>
                <a:tc>
                  <a:txBody>
                    <a:bodyPr/>
                    <a:lstStyle/>
                    <a:p>
                      <a:pPr algn="ctr" fontAlgn="b"/>
                      <a:r>
                        <a:rPr lang="fi-FI" sz="1050" b="0" i="0" u="none" strike="noStrike">
                          <a:solidFill>
                            <a:srgbClr val="000000"/>
                          </a:solidFill>
                          <a:effectLst/>
                          <a:latin typeface="Arial" panose="020B0604020202020204" pitchFamily="34" charset="0"/>
                        </a:rPr>
                        <a:t>71,2</a:t>
                      </a:r>
                    </a:p>
                  </a:txBody>
                  <a:tcPr marL="7620" marR="7620" marT="7620" marB="0" anchor="ctr">
                    <a:lnB w="12700" cap="flat" cmpd="sng" algn="ctr">
                      <a:no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1 381</a:t>
                      </a:r>
                    </a:p>
                  </a:txBody>
                  <a:tcPr marL="7620" marT="7620" marB="0" anchor="ctr">
                    <a:lnB w="12700" cap="flat" cmpd="sng" algn="ctr">
                      <a:noFill/>
                      <a:prstDash val="solid"/>
                      <a:round/>
                      <a:headEnd type="none" w="med" len="med"/>
                      <a:tailEnd type="none" w="med" len="med"/>
                    </a:lnB>
                  </a:tcPr>
                </a:tc>
                <a:tc>
                  <a:txBody>
                    <a:bodyPr/>
                    <a:lstStyle/>
                    <a:p>
                      <a:pPr algn="ctr" fontAlgn="b"/>
                      <a:r>
                        <a:rPr lang="fi-FI" sz="1050" b="0" i="0" u="none" strike="noStrike">
                          <a:solidFill>
                            <a:srgbClr val="000000"/>
                          </a:solidFill>
                          <a:effectLst/>
                          <a:latin typeface="Arial" panose="020B0604020202020204" pitchFamily="34" charset="0"/>
                        </a:rPr>
                        <a:t>47,4</a:t>
                      </a:r>
                    </a:p>
                  </a:txBody>
                  <a:tcPr marL="7620" marR="7620" marT="7620" marB="0" anchor="ctr">
                    <a:lnB w="12700" cap="flat" cmpd="sng" algn="ctr">
                      <a:no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41</a:t>
                      </a:r>
                    </a:p>
                  </a:txBody>
                  <a:tcPr marL="7620" marR="90000" marT="7620" marB="0" anchor="ctr">
                    <a:lnB w="12700" cap="flat" cmpd="sng" algn="ctr">
                      <a:no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1,4</a:t>
                      </a:r>
                    </a:p>
                  </a:txBody>
                  <a:tcPr marL="7620" marT="7620" marB="0" anchor="ctr">
                    <a:lnB w="12700" cap="flat" cmpd="sng" algn="ctr">
                      <a:no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651</a:t>
                      </a:r>
                    </a:p>
                  </a:txBody>
                  <a:tcPr marL="7620" marT="7620" marB="0" anchor="ctr">
                    <a:lnB w="12700" cap="flat" cmpd="sng" algn="ctr">
                      <a:noFill/>
                      <a:prstDash val="solid"/>
                      <a:round/>
                      <a:headEnd type="none" w="med" len="med"/>
                      <a:tailEnd type="none" w="med" len="med"/>
                    </a:lnB>
                  </a:tcPr>
                </a:tc>
                <a:tc>
                  <a:txBody>
                    <a:bodyPr/>
                    <a:lstStyle/>
                    <a:p>
                      <a:pPr algn="l" fontAlgn="b"/>
                      <a:r>
                        <a:rPr lang="fi-FI" sz="1050" b="0" i="0" u="none" strike="noStrike" dirty="0">
                          <a:solidFill>
                            <a:srgbClr val="000000"/>
                          </a:solidFill>
                          <a:effectLst/>
                          <a:latin typeface="Arial" panose="020B0604020202020204" pitchFamily="34" charset="0"/>
                        </a:rPr>
                        <a:t>22,3</a:t>
                      </a:r>
                    </a:p>
                  </a:txBody>
                  <a:tcPr marL="182880" marR="7620" marT="7620" marB="0" anchor="ctr">
                    <a:lnB w="12700" cap="flat" cmpd="sng" algn="ctr">
                      <a:noFill/>
                      <a:prstDash val="solid"/>
                      <a:round/>
                      <a:headEnd type="none" w="med" len="med"/>
                      <a:tailEnd type="none" w="med" len="med"/>
                    </a:lnB>
                  </a:tcPr>
                </a:tc>
                <a:tc>
                  <a:txBody>
                    <a:bodyPr/>
                    <a:lstStyle/>
                    <a:p>
                      <a:pPr algn="ctr" fontAlgn="b"/>
                      <a:r>
                        <a:rPr lang="fi-FI" sz="1050" b="0" i="0" u="none" strike="noStrike" dirty="0">
                          <a:solidFill>
                            <a:srgbClr val="000000"/>
                          </a:solidFill>
                          <a:effectLst/>
                          <a:latin typeface="Arial" panose="020B0604020202020204" pitchFamily="34" charset="0"/>
                        </a:rPr>
                        <a:t>312</a:t>
                      </a:r>
                    </a:p>
                  </a:txBody>
                  <a:tcPr marL="7620" marR="7620" marT="7620" marB="0" anchor="ctr">
                    <a:lnB w="12700" cap="flat" cmpd="sng" algn="ctr">
                      <a:noFill/>
                      <a:prstDash val="solid"/>
                      <a:round/>
                      <a:headEnd type="none" w="med" len="med"/>
                      <a:tailEnd type="none" w="med" len="med"/>
                    </a:lnB>
                  </a:tcPr>
                </a:tc>
                <a:extLst>
                  <a:ext uri="{0D108BD9-81ED-4DB2-BD59-A6C34878D82A}">
                    <a16:rowId xmlns:a16="http://schemas.microsoft.com/office/drawing/2014/main" val="3212915944"/>
                  </a:ext>
                </a:extLst>
              </a:tr>
              <a:tr h="189860">
                <a:tc>
                  <a:txBody>
                    <a:bodyPr/>
                    <a:lstStyle/>
                    <a:p>
                      <a:pPr algn="l" fontAlgn="b"/>
                      <a:r>
                        <a:rPr lang="fi-FI" sz="1050" b="0" i="0" u="none" strike="noStrike">
                          <a:solidFill>
                            <a:srgbClr val="000000"/>
                          </a:solidFill>
                          <a:effectLst/>
                          <a:latin typeface="Arial" panose="020B0604020202020204" pitchFamily="34" charset="0"/>
                        </a:rPr>
                        <a:t>Savonlinna</a:t>
                      </a:r>
                    </a:p>
                  </a:txBody>
                  <a:tcPr marL="7620" marR="7620" marT="7620" marB="0" anchor="ctr">
                    <a:lnT w="12700" cap="flat" cmpd="sng" algn="ctr">
                      <a:noFill/>
                      <a:prstDash val="solid"/>
                      <a:round/>
                      <a:headEnd type="none" w="med" len="med"/>
                      <a:tailEnd type="none" w="med" len="med"/>
                    </a:lnT>
                  </a:tcPr>
                </a:tc>
                <a:tc>
                  <a:txBody>
                    <a:bodyPr/>
                    <a:lstStyle/>
                    <a:p>
                      <a:pPr algn="r" fontAlgn="b"/>
                      <a:r>
                        <a:rPr lang="fi-FI" sz="1050" b="0" i="0" u="none" strike="noStrike">
                          <a:solidFill>
                            <a:srgbClr val="000000"/>
                          </a:solidFill>
                          <a:effectLst/>
                          <a:latin typeface="Arial" panose="020B0604020202020204" pitchFamily="34" charset="0"/>
                        </a:rPr>
                        <a:t>28 455</a:t>
                      </a:r>
                    </a:p>
                  </a:txBody>
                  <a:tcPr marL="7620" marR="90000" marT="7620" marB="0" anchor="ctr">
                    <a:lnT w="12700" cap="flat" cmpd="sng" algn="ctr">
                      <a:noFill/>
                      <a:prstDash val="solid"/>
                      <a:round/>
                      <a:headEnd type="none" w="med" len="med"/>
                      <a:tailEnd type="none" w="med" len="med"/>
                    </a:lnT>
                  </a:tcPr>
                </a:tc>
                <a:tc>
                  <a:txBody>
                    <a:bodyPr/>
                    <a:lstStyle/>
                    <a:p>
                      <a:pPr algn="r" fontAlgn="b"/>
                      <a:r>
                        <a:rPr lang="fi-FI" sz="1050" b="0" i="0" u="none" strike="noStrike" dirty="0">
                          <a:solidFill>
                            <a:srgbClr val="000000"/>
                          </a:solidFill>
                          <a:effectLst/>
                          <a:latin typeface="Arial" panose="020B0604020202020204" pitchFamily="34" charset="0"/>
                        </a:rPr>
                        <a:t>7 370</a:t>
                      </a:r>
                    </a:p>
                  </a:txBody>
                  <a:tcPr marL="7620" marR="90000" marT="7620" marB="0" anchor="ctr">
                    <a:lnT w="12700" cap="flat" cmpd="sng" algn="ctr">
                      <a:noFill/>
                      <a:prstDash val="solid"/>
                      <a:round/>
                      <a:headEnd type="none" w="med" len="med"/>
                      <a:tailEnd type="none" w="med" len="med"/>
                    </a:lnT>
                  </a:tcPr>
                </a:tc>
                <a:tc>
                  <a:txBody>
                    <a:bodyPr/>
                    <a:lstStyle/>
                    <a:p>
                      <a:pPr algn="ctr" fontAlgn="b"/>
                      <a:r>
                        <a:rPr lang="fi-FI" sz="1000" b="0" i="0" u="none" strike="noStrike">
                          <a:solidFill>
                            <a:srgbClr val="000000"/>
                          </a:solidFill>
                          <a:effectLst/>
                          <a:latin typeface="Arial" panose="020B0604020202020204" pitchFamily="34" charset="0"/>
                        </a:rPr>
                        <a:t>25,9</a:t>
                      </a:r>
                    </a:p>
                  </a:txBody>
                  <a:tcPr marL="7620" marR="7620" marT="7620" marB="0" anchor="b">
                    <a:lnT w="12700" cap="flat" cmpd="sng" algn="ctr">
                      <a:noFill/>
                      <a:prstDash val="solid"/>
                      <a:round/>
                      <a:headEnd type="none" w="med" len="med"/>
                      <a:tailEnd type="none" w="med" len="med"/>
                    </a:lnT>
                  </a:tcPr>
                </a:tc>
                <a:tc>
                  <a:txBody>
                    <a:bodyPr/>
                    <a:lstStyle/>
                    <a:p>
                      <a:pPr algn="r" fontAlgn="b"/>
                      <a:r>
                        <a:rPr lang="fi-FI" sz="1050" b="0" i="0" u="none" strike="noStrike">
                          <a:solidFill>
                            <a:srgbClr val="000000"/>
                          </a:solidFill>
                          <a:effectLst/>
                          <a:latin typeface="Arial" panose="020B0604020202020204" pitchFamily="34" charset="0"/>
                        </a:rPr>
                        <a:t>21 085</a:t>
                      </a:r>
                    </a:p>
                  </a:txBody>
                  <a:tcPr marL="7620" marT="7620" marB="0" anchor="ctr">
                    <a:lnT w="12700" cap="flat" cmpd="sng" algn="ctr">
                      <a:noFill/>
                      <a:prstDash val="solid"/>
                      <a:round/>
                      <a:headEnd type="none" w="med" len="med"/>
                      <a:tailEnd type="none" w="med" len="med"/>
                    </a:lnT>
                  </a:tcPr>
                </a:tc>
                <a:tc>
                  <a:txBody>
                    <a:bodyPr/>
                    <a:lstStyle/>
                    <a:p>
                      <a:pPr algn="ctr" fontAlgn="b"/>
                      <a:r>
                        <a:rPr lang="fi-FI" sz="1050" b="0" i="0" u="none" strike="noStrike">
                          <a:solidFill>
                            <a:srgbClr val="000000"/>
                          </a:solidFill>
                          <a:effectLst/>
                          <a:latin typeface="Arial" panose="020B0604020202020204" pitchFamily="34" charset="0"/>
                        </a:rPr>
                        <a:t>74,1</a:t>
                      </a:r>
                    </a:p>
                  </a:txBody>
                  <a:tcPr marL="7620" marR="7620" marT="7620" marB="0" anchor="ctr">
                    <a:lnT w="12700" cap="flat" cmpd="sng" algn="ctr">
                      <a:noFill/>
                      <a:prstDash val="solid"/>
                      <a:round/>
                      <a:headEnd type="none" w="med" len="med"/>
                      <a:tailEnd type="none" w="med" len="med"/>
                    </a:lnT>
                  </a:tcPr>
                </a:tc>
                <a:tc>
                  <a:txBody>
                    <a:bodyPr/>
                    <a:lstStyle/>
                    <a:p>
                      <a:pPr algn="r" fontAlgn="b"/>
                      <a:r>
                        <a:rPr lang="fi-FI" sz="1050" b="0" i="0" u="none" strike="noStrike">
                          <a:solidFill>
                            <a:srgbClr val="000000"/>
                          </a:solidFill>
                          <a:effectLst/>
                          <a:latin typeface="Arial" panose="020B0604020202020204" pitchFamily="34" charset="0"/>
                        </a:rPr>
                        <a:t>12 970</a:t>
                      </a:r>
                    </a:p>
                  </a:txBody>
                  <a:tcPr marL="7620" marT="7620" marB="0" anchor="ctr">
                    <a:lnT w="12700" cap="flat" cmpd="sng" algn="ctr">
                      <a:noFill/>
                      <a:prstDash val="solid"/>
                      <a:round/>
                      <a:headEnd type="none" w="med" len="med"/>
                      <a:tailEnd type="none" w="med" len="med"/>
                    </a:lnT>
                  </a:tcPr>
                </a:tc>
                <a:tc>
                  <a:txBody>
                    <a:bodyPr/>
                    <a:lstStyle/>
                    <a:p>
                      <a:pPr algn="ctr" fontAlgn="b"/>
                      <a:r>
                        <a:rPr lang="fi-FI" sz="1050" b="0" i="0" u="none" strike="noStrike">
                          <a:solidFill>
                            <a:srgbClr val="000000"/>
                          </a:solidFill>
                          <a:effectLst/>
                          <a:latin typeface="Arial" panose="020B0604020202020204" pitchFamily="34" charset="0"/>
                        </a:rPr>
                        <a:t>45,6</a:t>
                      </a:r>
                    </a:p>
                  </a:txBody>
                  <a:tcPr marL="7620" marR="7620" marT="7620" marB="0" anchor="ctr">
                    <a:lnT w="12700" cap="flat" cmpd="sng" algn="ctr">
                      <a:noFill/>
                      <a:prstDash val="solid"/>
                      <a:round/>
                      <a:headEnd type="none" w="med" len="med"/>
                      <a:tailEnd type="none" w="med" len="med"/>
                    </a:lnT>
                  </a:tcPr>
                </a:tc>
                <a:tc>
                  <a:txBody>
                    <a:bodyPr/>
                    <a:lstStyle/>
                    <a:p>
                      <a:pPr algn="r" fontAlgn="b"/>
                      <a:r>
                        <a:rPr lang="fi-FI" sz="1050" b="0" i="0" u="none" strike="noStrike" dirty="0">
                          <a:solidFill>
                            <a:srgbClr val="000000"/>
                          </a:solidFill>
                          <a:effectLst/>
                          <a:latin typeface="Arial" panose="020B0604020202020204" pitchFamily="34" charset="0"/>
                        </a:rPr>
                        <a:t>444</a:t>
                      </a:r>
                    </a:p>
                  </a:txBody>
                  <a:tcPr marL="7620" marR="90000" marT="7620" marB="0" anchor="ctr">
                    <a:lnT w="12700" cap="flat" cmpd="sng" algn="ctr">
                      <a:noFill/>
                      <a:prstDash val="solid"/>
                      <a:round/>
                      <a:headEnd type="none" w="med" len="med"/>
                      <a:tailEnd type="none" w="med" len="med"/>
                    </a:lnT>
                  </a:tcPr>
                </a:tc>
                <a:tc>
                  <a:txBody>
                    <a:bodyPr/>
                    <a:lstStyle/>
                    <a:p>
                      <a:pPr algn="r" fontAlgn="b"/>
                      <a:r>
                        <a:rPr lang="fi-FI" sz="1050" b="0" i="0" u="none" strike="noStrike" dirty="0">
                          <a:solidFill>
                            <a:srgbClr val="000000"/>
                          </a:solidFill>
                          <a:effectLst/>
                          <a:latin typeface="Arial" panose="020B0604020202020204" pitchFamily="34" charset="0"/>
                        </a:rPr>
                        <a:t>1,6</a:t>
                      </a:r>
                    </a:p>
                  </a:txBody>
                  <a:tcPr marL="7620" marT="7620" marB="0" anchor="ctr">
                    <a:lnT w="12700" cap="flat" cmpd="sng" algn="ctr">
                      <a:noFill/>
                      <a:prstDash val="solid"/>
                      <a:round/>
                      <a:headEnd type="none" w="med" len="med"/>
                      <a:tailEnd type="none" w="med" len="med"/>
                    </a:lnT>
                  </a:tcPr>
                </a:tc>
                <a:tc>
                  <a:txBody>
                    <a:bodyPr/>
                    <a:lstStyle/>
                    <a:p>
                      <a:pPr algn="r" fontAlgn="b"/>
                      <a:r>
                        <a:rPr lang="fi-FI" sz="1050" b="0" i="0" u="none" strike="noStrike">
                          <a:solidFill>
                            <a:srgbClr val="000000"/>
                          </a:solidFill>
                          <a:effectLst/>
                          <a:latin typeface="Arial" panose="020B0604020202020204" pitchFamily="34" charset="0"/>
                        </a:rPr>
                        <a:t>7 671</a:t>
                      </a:r>
                    </a:p>
                  </a:txBody>
                  <a:tcPr marL="7620" marT="7620" marB="0" anchor="ctr">
                    <a:lnT w="12700" cap="flat" cmpd="sng" algn="ctr">
                      <a:noFill/>
                      <a:prstDash val="solid"/>
                      <a:round/>
                      <a:headEnd type="none" w="med" len="med"/>
                      <a:tailEnd type="none" w="med" len="med"/>
                    </a:lnT>
                  </a:tcPr>
                </a:tc>
                <a:tc>
                  <a:txBody>
                    <a:bodyPr/>
                    <a:lstStyle/>
                    <a:p>
                      <a:pPr algn="l" fontAlgn="b"/>
                      <a:r>
                        <a:rPr lang="fi-FI" sz="1050" b="0" i="0" u="none" strike="noStrike">
                          <a:solidFill>
                            <a:srgbClr val="000000"/>
                          </a:solidFill>
                          <a:effectLst/>
                          <a:latin typeface="Arial" panose="020B0604020202020204" pitchFamily="34" charset="0"/>
                        </a:rPr>
                        <a:t>27,0</a:t>
                      </a:r>
                    </a:p>
                  </a:txBody>
                  <a:tcPr marL="182880" marR="7620" marT="7620" marB="0" anchor="ctr">
                    <a:lnT w="12700" cap="flat" cmpd="sng" algn="ctr">
                      <a:noFill/>
                      <a:prstDash val="solid"/>
                      <a:round/>
                      <a:headEnd type="none" w="med" len="med"/>
                      <a:tailEnd type="none" w="med" len="med"/>
                    </a:lnT>
                  </a:tcPr>
                </a:tc>
                <a:tc>
                  <a:txBody>
                    <a:bodyPr/>
                    <a:lstStyle/>
                    <a:p>
                      <a:pPr algn="ctr" fontAlgn="b"/>
                      <a:r>
                        <a:rPr lang="fi-FI" sz="1050" b="0" i="0" u="none" strike="noStrike">
                          <a:solidFill>
                            <a:srgbClr val="000000"/>
                          </a:solidFill>
                          <a:effectLst/>
                          <a:latin typeface="Arial" panose="020B0604020202020204" pitchFamily="34" charset="0"/>
                        </a:rPr>
                        <a:t>345</a:t>
                      </a:r>
                    </a:p>
                  </a:txBody>
                  <a:tcPr marL="7620" marR="7620" marT="7620" marB="0" anchor="ctr">
                    <a:lnT w="12700" cap="flat" cmpd="sng" algn="ctr">
                      <a:noFill/>
                      <a:prstDash val="solid"/>
                      <a:round/>
                      <a:headEnd type="none" w="med" len="med"/>
                      <a:tailEnd type="none" w="med" len="med"/>
                    </a:lnT>
                  </a:tcPr>
                </a:tc>
                <a:extLst>
                  <a:ext uri="{0D108BD9-81ED-4DB2-BD59-A6C34878D82A}">
                    <a16:rowId xmlns:a16="http://schemas.microsoft.com/office/drawing/2014/main" val="111973234"/>
                  </a:ext>
                </a:extLst>
              </a:tr>
              <a:tr h="268969">
                <a:tc>
                  <a:txBody>
                    <a:bodyPr/>
                    <a:lstStyle/>
                    <a:p>
                      <a:pPr algn="l" fontAlgn="b"/>
                      <a:r>
                        <a:rPr lang="fi-FI" sz="1050" b="0" i="0" u="none" strike="noStrike" dirty="0">
                          <a:solidFill>
                            <a:srgbClr val="000000"/>
                          </a:solidFill>
                          <a:effectLst/>
                          <a:latin typeface="Arial" panose="020B0604020202020204" pitchFamily="34" charset="0"/>
                        </a:rPr>
                        <a:t>Sulkava</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2 154</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703</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00" b="0" i="0" u="none" strike="noStrike">
                          <a:solidFill>
                            <a:srgbClr val="000000"/>
                          </a:solidFill>
                          <a:effectLst/>
                          <a:latin typeface="Arial" panose="020B0604020202020204" pitchFamily="34" charset="0"/>
                        </a:rPr>
                        <a:t>32,6</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1 451</a:t>
                      </a:r>
                    </a:p>
                  </a:txBody>
                  <a:tcPr marL="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a:solidFill>
                            <a:srgbClr val="000000"/>
                          </a:solidFill>
                          <a:effectLst/>
                          <a:latin typeface="Arial" panose="020B0604020202020204" pitchFamily="34" charset="0"/>
                        </a:rPr>
                        <a:t>67,4</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938</a:t>
                      </a:r>
                    </a:p>
                  </a:txBody>
                  <a:tcPr marL="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dirty="0">
                          <a:solidFill>
                            <a:srgbClr val="000000"/>
                          </a:solidFill>
                          <a:effectLst/>
                          <a:latin typeface="Arial" panose="020B0604020202020204" pitchFamily="34" charset="0"/>
                        </a:rPr>
                        <a:t>43,5</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27</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1,3</a:t>
                      </a:r>
                    </a:p>
                  </a:txBody>
                  <a:tcPr marL="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486</a:t>
                      </a:r>
                    </a:p>
                  </a:txBody>
                  <a:tcPr marL="7620" marT="7620" marB="0" anchor="ctr">
                    <a:lnB w="12700" cap="flat" cmpd="sng" algn="ctr">
                      <a:solidFill>
                        <a:schemeClr val="tx1"/>
                      </a:solidFill>
                      <a:prstDash val="solid"/>
                      <a:round/>
                      <a:headEnd type="none" w="med" len="med"/>
                      <a:tailEnd type="none" w="med" len="med"/>
                    </a:lnB>
                  </a:tcPr>
                </a:tc>
                <a:tc>
                  <a:txBody>
                    <a:bodyPr/>
                    <a:lstStyle/>
                    <a:p>
                      <a:pPr algn="l" fontAlgn="b"/>
                      <a:r>
                        <a:rPr lang="fi-FI" sz="1050" b="0" i="0" u="none" strike="noStrike" dirty="0">
                          <a:solidFill>
                            <a:srgbClr val="000000"/>
                          </a:solidFill>
                          <a:effectLst/>
                          <a:latin typeface="Arial" panose="020B0604020202020204" pitchFamily="34" charset="0"/>
                        </a:rPr>
                        <a:t>22,6</a:t>
                      </a:r>
                    </a:p>
                  </a:txBody>
                  <a:tcPr marL="182880" marR="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dirty="0">
                          <a:solidFill>
                            <a:srgbClr val="000000"/>
                          </a:solidFill>
                          <a:effectLst/>
                          <a:latin typeface="Arial" panose="020B0604020202020204" pitchFamily="34" charset="0"/>
                        </a:rPr>
                        <a:t>293</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844831"/>
                  </a:ext>
                </a:extLst>
              </a:tr>
              <a:tr h="189860">
                <a:tc>
                  <a:txBody>
                    <a:bodyPr/>
                    <a:lstStyle/>
                    <a:p>
                      <a:pPr algn="l" fontAlgn="t"/>
                      <a:r>
                        <a:rPr lang="fi-FI" sz="1050" b="1" i="0" u="none" strike="noStrike">
                          <a:solidFill>
                            <a:srgbClr val="000000"/>
                          </a:solidFill>
                          <a:effectLst/>
                          <a:latin typeface="Arial" panose="020B0604020202020204" pitchFamily="34" charset="0"/>
                        </a:rPr>
                        <a:t>SAVONLINNAN SEUTUKUNTA</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34 678</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9 278</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00" b="1" i="0" u="none" strike="noStrike" dirty="0">
                          <a:solidFill>
                            <a:srgbClr val="000000"/>
                          </a:solidFill>
                          <a:effectLst/>
                          <a:latin typeface="Arial" panose="020B0604020202020204" pitchFamily="34" charset="0"/>
                        </a:rPr>
                        <a:t>26,8</a:t>
                      </a:r>
                    </a:p>
                  </a:txBody>
                  <a:tcPr marL="7620" marR="7620" marT="7620" marB="0">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25 400</a:t>
                      </a:r>
                    </a:p>
                  </a:txBody>
                  <a:tcPr marL="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dirty="0">
                          <a:solidFill>
                            <a:srgbClr val="000000"/>
                          </a:solidFill>
                          <a:effectLst/>
                          <a:latin typeface="Arial" panose="020B0604020202020204" pitchFamily="34" charset="0"/>
                        </a:rPr>
                        <a:t>73,2</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15 833</a:t>
                      </a:r>
                    </a:p>
                  </a:txBody>
                  <a:tcPr marL="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a:solidFill>
                            <a:srgbClr val="000000"/>
                          </a:solidFill>
                          <a:effectLst/>
                          <a:latin typeface="Arial" panose="020B0604020202020204" pitchFamily="34" charset="0"/>
                        </a:rPr>
                        <a:t>45,7</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523</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1,5</a:t>
                      </a:r>
                    </a:p>
                  </a:txBody>
                  <a:tcPr marL="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9 044</a:t>
                      </a:r>
                    </a:p>
                  </a:txBody>
                  <a:tcPr marL="7620" marT="7620" marB="0" anchor="ctr">
                    <a:lnT w="12700" cap="flat" cmpd="sng" algn="ctr">
                      <a:solidFill>
                        <a:schemeClr val="tx1"/>
                      </a:solidFill>
                      <a:prstDash val="solid"/>
                      <a:round/>
                      <a:headEnd type="none" w="med" len="med"/>
                      <a:tailEnd type="none" w="med" len="med"/>
                    </a:lnT>
                  </a:tcPr>
                </a:tc>
                <a:tc>
                  <a:txBody>
                    <a:bodyPr/>
                    <a:lstStyle/>
                    <a:p>
                      <a:pPr algn="l" fontAlgn="t"/>
                      <a:r>
                        <a:rPr lang="fi-FI" sz="1050" b="1" i="0" u="none" strike="noStrike">
                          <a:solidFill>
                            <a:srgbClr val="000000"/>
                          </a:solidFill>
                          <a:effectLst/>
                          <a:latin typeface="Arial" panose="020B0604020202020204" pitchFamily="34" charset="0"/>
                        </a:rPr>
                        <a:t>26,1</a:t>
                      </a:r>
                    </a:p>
                  </a:txBody>
                  <a:tcPr marL="182880" marR="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dirty="0">
                          <a:solidFill>
                            <a:srgbClr val="000000"/>
                          </a:solidFill>
                          <a:effectLst/>
                          <a:latin typeface="Arial" panose="020B0604020202020204" pitchFamily="34" charset="0"/>
                        </a:rPr>
                        <a:t> </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18767715"/>
                  </a:ext>
                </a:extLst>
              </a:tr>
              <a:tr h="175833">
                <a:tc>
                  <a:txBody>
                    <a:bodyPr/>
                    <a:lstStyle/>
                    <a:p>
                      <a:pPr algn="l" fontAlgn="b"/>
                      <a:r>
                        <a:rPr lang="fi-FI" sz="1050" b="0" i="0" u="none" strike="noStrike">
                          <a:solidFill>
                            <a:srgbClr val="000000"/>
                          </a:solidFill>
                          <a:effectLst/>
                          <a:latin typeface="Arial" panose="020B0604020202020204" pitchFamily="34" charset="0"/>
                        </a:rPr>
                        <a:t>Juva</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5 100</a:t>
                      </a:r>
                    </a:p>
                  </a:txBody>
                  <a:tcPr marL="7620" marR="90000" marT="7620" marB="0" anchor="ctr"/>
                </a:tc>
                <a:tc>
                  <a:txBody>
                    <a:bodyPr/>
                    <a:lstStyle/>
                    <a:p>
                      <a:pPr algn="r" fontAlgn="b"/>
                      <a:r>
                        <a:rPr lang="fi-FI" sz="1050" b="0" i="0" u="none" strike="noStrike" dirty="0">
                          <a:solidFill>
                            <a:srgbClr val="000000"/>
                          </a:solidFill>
                          <a:effectLst/>
                          <a:latin typeface="Arial" panose="020B0604020202020204" pitchFamily="34" charset="0"/>
                        </a:rPr>
                        <a:t>1 507</a:t>
                      </a:r>
                    </a:p>
                  </a:txBody>
                  <a:tcPr marL="7620" marR="90000" marT="7620" marB="0" anchor="ctr"/>
                </a:tc>
                <a:tc>
                  <a:txBody>
                    <a:bodyPr/>
                    <a:lstStyle/>
                    <a:p>
                      <a:pPr algn="ctr" fontAlgn="b"/>
                      <a:r>
                        <a:rPr lang="fi-FI" sz="1000" b="0" i="0" u="none" strike="noStrike">
                          <a:solidFill>
                            <a:srgbClr val="000000"/>
                          </a:solidFill>
                          <a:effectLst/>
                          <a:latin typeface="Arial" panose="020B0604020202020204" pitchFamily="34" charset="0"/>
                        </a:rPr>
                        <a:t>29,5</a:t>
                      </a:r>
                    </a:p>
                  </a:txBody>
                  <a:tcPr marL="7620" marR="7620" marT="7620" marB="0" anchor="b"/>
                </a:tc>
                <a:tc>
                  <a:txBody>
                    <a:bodyPr/>
                    <a:lstStyle/>
                    <a:p>
                      <a:pPr algn="r" fontAlgn="b"/>
                      <a:r>
                        <a:rPr lang="fi-FI" sz="1050" b="0" i="0" u="none" strike="noStrike">
                          <a:solidFill>
                            <a:srgbClr val="000000"/>
                          </a:solidFill>
                          <a:effectLst/>
                          <a:latin typeface="Arial" panose="020B0604020202020204" pitchFamily="34" charset="0"/>
                        </a:rPr>
                        <a:t>3 593</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70,5</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2 423</a:t>
                      </a:r>
                    </a:p>
                  </a:txBody>
                  <a:tcPr marL="7620" marT="7620" marB="0" anchor="ctr"/>
                </a:tc>
                <a:tc>
                  <a:txBody>
                    <a:bodyPr/>
                    <a:lstStyle/>
                    <a:p>
                      <a:pPr algn="ctr" fontAlgn="b"/>
                      <a:r>
                        <a:rPr lang="fi-FI" sz="1050" b="0" i="0" u="none" strike="noStrike">
                          <a:solidFill>
                            <a:srgbClr val="000000"/>
                          </a:solidFill>
                          <a:effectLst/>
                          <a:latin typeface="Arial" panose="020B0604020202020204" pitchFamily="34" charset="0"/>
                        </a:rPr>
                        <a:t>47,5</a:t>
                      </a:r>
                    </a:p>
                  </a:txBody>
                  <a:tcPr marL="7620" marR="7620" marT="7620" marB="0" anchor="ctr"/>
                </a:tc>
                <a:tc>
                  <a:txBody>
                    <a:bodyPr/>
                    <a:lstStyle/>
                    <a:p>
                      <a:pPr algn="r" fontAlgn="b"/>
                      <a:r>
                        <a:rPr lang="fi-FI" sz="1050" b="0" i="0" u="none" strike="noStrike">
                          <a:solidFill>
                            <a:srgbClr val="000000"/>
                          </a:solidFill>
                          <a:effectLst/>
                          <a:latin typeface="Arial" panose="020B0604020202020204" pitchFamily="34" charset="0"/>
                        </a:rPr>
                        <a:t>63</a:t>
                      </a:r>
                    </a:p>
                  </a:txBody>
                  <a:tcPr marL="7620" marR="90000" marT="7620" marB="0" anchor="ctr"/>
                </a:tc>
                <a:tc>
                  <a:txBody>
                    <a:bodyPr/>
                    <a:lstStyle/>
                    <a:p>
                      <a:pPr algn="r" fontAlgn="b"/>
                      <a:r>
                        <a:rPr lang="fi-FI" sz="1050" b="0" i="0" u="none" strike="noStrike">
                          <a:solidFill>
                            <a:srgbClr val="000000"/>
                          </a:solidFill>
                          <a:effectLst/>
                          <a:latin typeface="Arial" panose="020B0604020202020204" pitchFamily="34" charset="0"/>
                        </a:rPr>
                        <a:t>1,2</a:t>
                      </a:r>
                    </a:p>
                  </a:txBody>
                  <a:tcPr marL="7620" marT="7620" marB="0" anchor="ctr"/>
                </a:tc>
                <a:tc>
                  <a:txBody>
                    <a:bodyPr/>
                    <a:lstStyle/>
                    <a:p>
                      <a:pPr algn="r" fontAlgn="b"/>
                      <a:r>
                        <a:rPr lang="fi-FI" sz="1050" b="0" i="0" u="none" strike="noStrike">
                          <a:solidFill>
                            <a:srgbClr val="000000"/>
                          </a:solidFill>
                          <a:effectLst/>
                          <a:latin typeface="Arial" panose="020B0604020202020204" pitchFamily="34" charset="0"/>
                        </a:rPr>
                        <a:t>1 107</a:t>
                      </a:r>
                    </a:p>
                  </a:txBody>
                  <a:tcPr marL="7620" marT="7620" marB="0" anchor="ctr"/>
                </a:tc>
                <a:tc>
                  <a:txBody>
                    <a:bodyPr/>
                    <a:lstStyle/>
                    <a:p>
                      <a:pPr algn="l" fontAlgn="b"/>
                      <a:r>
                        <a:rPr lang="fi-FI" sz="1050" b="0" i="0" u="none" strike="noStrike">
                          <a:solidFill>
                            <a:srgbClr val="000000"/>
                          </a:solidFill>
                          <a:effectLst/>
                          <a:latin typeface="Arial" panose="020B0604020202020204" pitchFamily="34" charset="0"/>
                        </a:rPr>
                        <a:t>21,7</a:t>
                      </a:r>
                    </a:p>
                  </a:txBody>
                  <a:tcPr marL="182880" marR="7620" marT="7620" marB="0" anchor="ctr"/>
                </a:tc>
                <a:tc>
                  <a:txBody>
                    <a:bodyPr/>
                    <a:lstStyle/>
                    <a:p>
                      <a:pPr algn="ctr" fontAlgn="b"/>
                      <a:r>
                        <a:rPr lang="fi-FI" sz="1050" b="0" i="0" u="none" strike="noStrike">
                          <a:solidFill>
                            <a:srgbClr val="000000"/>
                          </a:solidFill>
                          <a:effectLst/>
                          <a:latin typeface="Arial" panose="020B0604020202020204" pitchFamily="34" charset="0"/>
                        </a:rPr>
                        <a:t>308</a:t>
                      </a:r>
                    </a:p>
                  </a:txBody>
                  <a:tcPr marL="7620" marR="7620" marT="7620" marB="0" anchor="ctr"/>
                </a:tc>
                <a:extLst>
                  <a:ext uri="{0D108BD9-81ED-4DB2-BD59-A6C34878D82A}">
                    <a16:rowId xmlns:a16="http://schemas.microsoft.com/office/drawing/2014/main" val="944528833"/>
                  </a:ext>
                </a:extLst>
              </a:tr>
              <a:tr h="189860">
                <a:tc>
                  <a:txBody>
                    <a:bodyPr/>
                    <a:lstStyle/>
                    <a:p>
                      <a:pPr algn="l" fontAlgn="b"/>
                      <a:r>
                        <a:rPr lang="fi-FI" sz="1050" b="0" i="0" u="none" strike="noStrike">
                          <a:solidFill>
                            <a:srgbClr val="000000"/>
                          </a:solidFill>
                          <a:effectLst/>
                          <a:latin typeface="Arial" panose="020B0604020202020204" pitchFamily="34" charset="0"/>
                        </a:rPr>
                        <a:t>Pieksämäki</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15 155</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4 111</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00" b="0" i="0" u="none" strike="noStrike">
                          <a:solidFill>
                            <a:srgbClr val="000000"/>
                          </a:solidFill>
                          <a:effectLst/>
                          <a:latin typeface="Arial" panose="020B0604020202020204" pitchFamily="34" charset="0"/>
                        </a:rPr>
                        <a:t>27,1</a:t>
                      </a:r>
                    </a:p>
                  </a:txBody>
                  <a:tcPr marL="7620" marR="7620" marT="7620" marB="0" anchor="b">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11 044</a:t>
                      </a:r>
                    </a:p>
                  </a:txBody>
                  <a:tcPr marL="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a:solidFill>
                            <a:srgbClr val="000000"/>
                          </a:solidFill>
                          <a:effectLst/>
                          <a:latin typeface="Arial" panose="020B0604020202020204" pitchFamily="34" charset="0"/>
                        </a:rPr>
                        <a:t>72,9</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7 235</a:t>
                      </a:r>
                    </a:p>
                  </a:txBody>
                  <a:tcPr marL="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a:solidFill>
                            <a:srgbClr val="000000"/>
                          </a:solidFill>
                          <a:effectLst/>
                          <a:latin typeface="Arial" panose="020B0604020202020204" pitchFamily="34" charset="0"/>
                        </a:rPr>
                        <a:t>47,7</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190</a:t>
                      </a:r>
                    </a:p>
                  </a:txBody>
                  <a:tcPr marL="7620" marR="9000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a:solidFill>
                            <a:srgbClr val="000000"/>
                          </a:solidFill>
                          <a:effectLst/>
                          <a:latin typeface="Arial" panose="020B0604020202020204" pitchFamily="34" charset="0"/>
                        </a:rPr>
                        <a:t>1,3</a:t>
                      </a:r>
                    </a:p>
                  </a:txBody>
                  <a:tcPr marL="7620" marT="7620" marB="0" anchor="ctr">
                    <a:lnB w="12700" cap="flat" cmpd="sng" algn="ctr">
                      <a:solidFill>
                        <a:schemeClr val="tx1"/>
                      </a:solidFill>
                      <a:prstDash val="solid"/>
                      <a:round/>
                      <a:headEnd type="none" w="med" len="med"/>
                      <a:tailEnd type="none" w="med" len="med"/>
                    </a:lnB>
                  </a:tcPr>
                </a:tc>
                <a:tc>
                  <a:txBody>
                    <a:bodyPr/>
                    <a:lstStyle/>
                    <a:p>
                      <a:pPr algn="r" fontAlgn="b"/>
                      <a:r>
                        <a:rPr lang="fi-FI" sz="1050" b="0" i="0" u="none" strike="noStrike" dirty="0">
                          <a:solidFill>
                            <a:srgbClr val="000000"/>
                          </a:solidFill>
                          <a:effectLst/>
                          <a:latin typeface="Arial" panose="020B0604020202020204" pitchFamily="34" charset="0"/>
                        </a:rPr>
                        <a:t>3 619</a:t>
                      </a:r>
                    </a:p>
                  </a:txBody>
                  <a:tcPr marL="7620" marT="7620" marB="0" anchor="ctr">
                    <a:lnB w="12700" cap="flat" cmpd="sng" algn="ctr">
                      <a:solidFill>
                        <a:schemeClr val="tx1"/>
                      </a:solidFill>
                      <a:prstDash val="solid"/>
                      <a:round/>
                      <a:headEnd type="none" w="med" len="med"/>
                      <a:tailEnd type="none" w="med" len="med"/>
                    </a:lnB>
                  </a:tcPr>
                </a:tc>
                <a:tc>
                  <a:txBody>
                    <a:bodyPr/>
                    <a:lstStyle/>
                    <a:p>
                      <a:pPr algn="l" fontAlgn="b"/>
                      <a:r>
                        <a:rPr lang="fi-FI" sz="1050" b="0" i="0" u="none" strike="noStrike">
                          <a:solidFill>
                            <a:srgbClr val="000000"/>
                          </a:solidFill>
                          <a:effectLst/>
                          <a:latin typeface="Arial" panose="020B0604020202020204" pitchFamily="34" charset="0"/>
                        </a:rPr>
                        <a:t>23,9</a:t>
                      </a:r>
                    </a:p>
                  </a:txBody>
                  <a:tcPr marL="182880" marR="7620" marT="7620" marB="0" anchor="ctr">
                    <a:lnB w="12700" cap="flat" cmpd="sng" algn="ctr">
                      <a:solidFill>
                        <a:schemeClr val="tx1"/>
                      </a:solidFill>
                      <a:prstDash val="solid"/>
                      <a:round/>
                      <a:headEnd type="none" w="med" len="med"/>
                      <a:tailEnd type="none" w="med" len="med"/>
                    </a:lnB>
                  </a:tcPr>
                </a:tc>
                <a:tc>
                  <a:txBody>
                    <a:bodyPr/>
                    <a:lstStyle/>
                    <a:p>
                      <a:pPr algn="ctr" fontAlgn="b"/>
                      <a:r>
                        <a:rPr lang="fi-FI" sz="1050" b="0" i="0" u="none" strike="noStrike" dirty="0">
                          <a:solidFill>
                            <a:srgbClr val="000000"/>
                          </a:solidFill>
                          <a:effectLst/>
                          <a:latin typeface="Arial" panose="020B0604020202020204" pitchFamily="34" charset="0"/>
                        </a:rPr>
                        <a:t>319</a:t>
                      </a: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45996"/>
                  </a:ext>
                </a:extLst>
              </a:tr>
              <a:tr h="189860">
                <a:tc>
                  <a:txBody>
                    <a:bodyPr/>
                    <a:lstStyle/>
                    <a:p>
                      <a:pPr algn="l" fontAlgn="t"/>
                      <a:r>
                        <a:rPr lang="fi-FI" sz="1050" b="1" i="0" u="none" strike="noStrike">
                          <a:solidFill>
                            <a:srgbClr val="000000"/>
                          </a:solidFill>
                          <a:effectLst/>
                          <a:latin typeface="Arial" panose="020B0604020202020204" pitchFamily="34" charset="0"/>
                        </a:rPr>
                        <a:t>PIEKSÄMÄEN SEUTUKUNTA</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20 255</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5 618</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00" b="1" i="0" u="none" strike="noStrike">
                          <a:solidFill>
                            <a:srgbClr val="000000"/>
                          </a:solidFill>
                          <a:effectLst/>
                          <a:latin typeface="Arial" panose="020B0604020202020204" pitchFamily="34" charset="0"/>
                        </a:rPr>
                        <a:t>27,7</a:t>
                      </a:r>
                    </a:p>
                  </a:txBody>
                  <a:tcPr marL="7620" marR="7620" marT="7620" marB="0">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14 637</a:t>
                      </a:r>
                    </a:p>
                  </a:txBody>
                  <a:tcPr marL="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a:solidFill>
                            <a:srgbClr val="000000"/>
                          </a:solidFill>
                          <a:effectLst/>
                          <a:latin typeface="Arial" panose="020B0604020202020204" pitchFamily="34" charset="0"/>
                        </a:rPr>
                        <a:t>72,3</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9 658</a:t>
                      </a:r>
                    </a:p>
                  </a:txBody>
                  <a:tcPr marL="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a:solidFill>
                            <a:srgbClr val="000000"/>
                          </a:solidFill>
                          <a:effectLst/>
                          <a:latin typeface="Arial" panose="020B0604020202020204" pitchFamily="34" charset="0"/>
                        </a:rPr>
                        <a:t>47,7</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253</a:t>
                      </a:r>
                    </a:p>
                  </a:txBody>
                  <a:tcPr marL="7620" marR="9000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a:solidFill>
                            <a:srgbClr val="000000"/>
                          </a:solidFill>
                          <a:effectLst/>
                          <a:latin typeface="Arial" panose="020B0604020202020204" pitchFamily="34" charset="0"/>
                        </a:rPr>
                        <a:t>1,2</a:t>
                      </a:r>
                    </a:p>
                  </a:txBody>
                  <a:tcPr marL="7620" marT="7620" marB="0" anchor="ctr">
                    <a:lnT w="12700" cap="flat" cmpd="sng" algn="ctr">
                      <a:solidFill>
                        <a:schemeClr val="tx1"/>
                      </a:solidFill>
                      <a:prstDash val="solid"/>
                      <a:round/>
                      <a:headEnd type="none" w="med" len="med"/>
                      <a:tailEnd type="none" w="med" len="med"/>
                    </a:lnT>
                  </a:tcPr>
                </a:tc>
                <a:tc>
                  <a:txBody>
                    <a:bodyPr/>
                    <a:lstStyle/>
                    <a:p>
                      <a:pPr algn="r" fontAlgn="t"/>
                      <a:r>
                        <a:rPr lang="fi-FI" sz="1050" b="1" i="0" u="none" strike="noStrike" dirty="0">
                          <a:solidFill>
                            <a:srgbClr val="000000"/>
                          </a:solidFill>
                          <a:effectLst/>
                          <a:latin typeface="Arial" panose="020B0604020202020204" pitchFamily="34" charset="0"/>
                        </a:rPr>
                        <a:t>4 726</a:t>
                      </a:r>
                    </a:p>
                  </a:txBody>
                  <a:tcPr marL="7620" marT="7620" marB="0" anchor="ctr">
                    <a:lnT w="12700" cap="flat" cmpd="sng" algn="ctr">
                      <a:solidFill>
                        <a:schemeClr val="tx1"/>
                      </a:solidFill>
                      <a:prstDash val="solid"/>
                      <a:round/>
                      <a:headEnd type="none" w="med" len="med"/>
                      <a:tailEnd type="none" w="med" len="med"/>
                    </a:lnT>
                  </a:tcPr>
                </a:tc>
                <a:tc>
                  <a:txBody>
                    <a:bodyPr/>
                    <a:lstStyle/>
                    <a:p>
                      <a:pPr algn="l" fontAlgn="t"/>
                      <a:r>
                        <a:rPr lang="fi-FI" sz="1050" b="1" i="0" u="none" strike="noStrike" dirty="0">
                          <a:solidFill>
                            <a:srgbClr val="000000"/>
                          </a:solidFill>
                          <a:effectLst/>
                          <a:latin typeface="Arial" panose="020B0604020202020204" pitchFamily="34" charset="0"/>
                        </a:rPr>
                        <a:t>23,3</a:t>
                      </a:r>
                    </a:p>
                  </a:txBody>
                  <a:tcPr marL="182880" marR="7620" marT="7620" marB="0" anchor="ctr">
                    <a:lnT w="12700" cap="flat" cmpd="sng" algn="ctr">
                      <a:solidFill>
                        <a:schemeClr val="tx1"/>
                      </a:solidFill>
                      <a:prstDash val="solid"/>
                      <a:round/>
                      <a:headEnd type="none" w="med" len="med"/>
                      <a:tailEnd type="none" w="med" len="med"/>
                    </a:lnT>
                  </a:tcPr>
                </a:tc>
                <a:tc>
                  <a:txBody>
                    <a:bodyPr/>
                    <a:lstStyle/>
                    <a:p>
                      <a:pPr algn="ctr" fontAlgn="t"/>
                      <a:r>
                        <a:rPr lang="fi-FI" sz="1050" b="1" i="0" u="none" strike="noStrike" dirty="0">
                          <a:solidFill>
                            <a:srgbClr val="000000"/>
                          </a:solidFill>
                          <a:effectLst/>
                          <a:latin typeface="Arial" panose="020B0604020202020204" pitchFamily="34" charset="0"/>
                        </a:rPr>
                        <a:t> </a:t>
                      </a: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67958310"/>
                  </a:ext>
                </a:extLst>
              </a:tr>
              <a:tr h="314818">
                <a:tc>
                  <a:txBody>
                    <a:bodyPr/>
                    <a:lstStyle/>
                    <a:p>
                      <a:pPr algn="l" fontAlgn="ctr"/>
                      <a:r>
                        <a:rPr lang="fi-FI" sz="1050" b="1" i="0" u="none" strike="noStrike" dirty="0">
                          <a:solidFill>
                            <a:srgbClr val="000000"/>
                          </a:solidFill>
                          <a:effectLst/>
                          <a:latin typeface="Arial" panose="020B0604020202020204" pitchFamily="34" charset="0"/>
                        </a:rPr>
                        <a:t>ETELÄ-SAVON MAAKUNTA</a:t>
                      </a:r>
                    </a:p>
                  </a:txBody>
                  <a:tcPr marL="7620" marR="7620" marT="7620" marB="0" anchor="ctr">
                    <a:solidFill>
                      <a:schemeClr val="tx2">
                        <a:lumMod val="20000"/>
                        <a:lumOff val="80000"/>
                      </a:schemeClr>
                    </a:solidFill>
                  </a:tcPr>
                </a:tc>
                <a:tc>
                  <a:txBody>
                    <a:bodyPr/>
                    <a:lstStyle/>
                    <a:p>
                      <a:pPr algn="r" fontAlgn="ctr"/>
                      <a:r>
                        <a:rPr lang="fi-FI" sz="1050" b="1" i="0" u="none" strike="noStrike" dirty="0">
                          <a:solidFill>
                            <a:srgbClr val="000000"/>
                          </a:solidFill>
                          <a:effectLst/>
                          <a:latin typeface="Arial" panose="020B0604020202020204" pitchFamily="34" charset="0"/>
                        </a:rPr>
                        <a:t>114 696</a:t>
                      </a:r>
                    </a:p>
                  </a:txBody>
                  <a:tcPr marL="7620" marR="90000" marT="7620" marB="0" anchor="ctr">
                    <a:solidFill>
                      <a:schemeClr val="tx2">
                        <a:lumMod val="20000"/>
                        <a:lumOff val="80000"/>
                      </a:schemeClr>
                    </a:solidFill>
                  </a:tcPr>
                </a:tc>
                <a:tc>
                  <a:txBody>
                    <a:bodyPr/>
                    <a:lstStyle/>
                    <a:p>
                      <a:pPr algn="r" fontAlgn="ctr"/>
                      <a:r>
                        <a:rPr lang="fi-FI" sz="1050" b="1" i="0" u="none" strike="noStrike" dirty="0">
                          <a:solidFill>
                            <a:srgbClr val="000000"/>
                          </a:solidFill>
                          <a:effectLst/>
                          <a:latin typeface="Arial" panose="020B0604020202020204" pitchFamily="34" charset="0"/>
                        </a:rPr>
                        <a:t>30 198</a:t>
                      </a:r>
                    </a:p>
                  </a:txBody>
                  <a:tcPr marL="7620" marR="90000" marT="7620" marB="0" anchor="ctr">
                    <a:solidFill>
                      <a:schemeClr val="tx2">
                        <a:lumMod val="20000"/>
                        <a:lumOff val="80000"/>
                      </a:schemeClr>
                    </a:solidFill>
                  </a:tcPr>
                </a:tc>
                <a:tc>
                  <a:txBody>
                    <a:bodyPr/>
                    <a:lstStyle/>
                    <a:p>
                      <a:pPr algn="ctr" fontAlgn="ctr"/>
                      <a:r>
                        <a:rPr lang="fi-FI" sz="1000" b="1" i="0" u="none" strike="noStrike">
                          <a:solidFill>
                            <a:srgbClr val="000000"/>
                          </a:solidFill>
                          <a:effectLst/>
                          <a:latin typeface="Arial" panose="020B0604020202020204" pitchFamily="34" charset="0"/>
                        </a:rPr>
                        <a:t>26,3</a:t>
                      </a:r>
                    </a:p>
                  </a:txBody>
                  <a:tcPr marL="7620" marR="7620" marT="7620" marB="0" anchor="ctr">
                    <a:solidFill>
                      <a:schemeClr val="tx2">
                        <a:lumMod val="20000"/>
                        <a:lumOff val="80000"/>
                      </a:schemeClr>
                    </a:solidFill>
                  </a:tcPr>
                </a:tc>
                <a:tc>
                  <a:txBody>
                    <a:bodyPr/>
                    <a:lstStyle/>
                    <a:p>
                      <a:pPr algn="r" fontAlgn="ctr"/>
                      <a:r>
                        <a:rPr lang="fi-FI" sz="1050" b="1" i="0" u="none" strike="noStrike" dirty="0">
                          <a:solidFill>
                            <a:srgbClr val="000000"/>
                          </a:solidFill>
                          <a:effectLst/>
                          <a:latin typeface="Arial" panose="020B0604020202020204" pitchFamily="34" charset="0"/>
                        </a:rPr>
                        <a:t>84 498</a:t>
                      </a:r>
                    </a:p>
                  </a:txBody>
                  <a:tcPr marL="7620" marR="90000" marT="7620" marB="0" anchor="ctr">
                    <a:solidFill>
                      <a:schemeClr val="tx2">
                        <a:lumMod val="20000"/>
                        <a:lumOff val="80000"/>
                      </a:schemeClr>
                    </a:solidFill>
                  </a:tcPr>
                </a:tc>
                <a:tc>
                  <a:txBody>
                    <a:bodyPr/>
                    <a:lstStyle/>
                    <a:p>
                      <a:pPr algn="ctr" fontAlgn="ctr"/>
                      <a:r>
                        <a:rPr lang="fi-FI" sz="1050" b="1" i="0" u="none" strike="noStrike" dirty="0">
                          <a:solidFill>
                            <a:srgbClr val="000000"/>
                          </a:solidFill>
                          <a:effectLst/>
                          <a:latin typeface="Arial" panose="020B0604020202020204" pitchFamily="34" charset="0"/>
                        </a:rPr>
                        <a:t>73,7</a:t>
                      </a:r>
                    </a:p>
                  </a:txBody>
                  <a:tcPr marL="7620" marR="7620" marT="7620" marB="0" anchor="ctr">
                    <a:solidFill>
                      <a:schemeClr val="tx2">
                        <a:lumMod val="20000"/>
                        <a:lumOff val="80000"/>
                      </a:schemeClr>
                    </a:solidFill>
                  </a:tcPr>
                </a:tc>
                <a:tc>
                  <a:txBody>
                    <a:bodyPr/>
                    <a:lstStyle/>
                    <a:p>
                      <a:pPr algn="r" fontAlgn="ctr"/>
                      <a:r>
                        <a:rPr lang="fi-FI" sz="1050" b="1" i="0" u="none" strike="noStrike" dirty="0">
                          <a:solidFill>
                            <a:srgbClr val="000000"/>
                          </a:solidFill>
                          <a:effectLst/>
                          <a:latin typeface="Arial" panose="020B0604020202020204" pitchFamily="34" charset="0"/>
                        </a:rPr>
                        <a:t>51 340</a:t>
                      </a:r>
                    </a:p>
                  </a:txBody>
                  <a:tcPr marL="7620" marR="7620" marT="7620" marB="0" anchor="ctr">
                    <a:solidFill>
                      <a:schemeClr val="tx2">
                        <a:lumMod val="20000"/>
                        <a:lumOff val="80000"/>
                      </a:schemeClr>
                    </a:solidFill>
                  </a:tcPr>
                </a:tc>
                <a:tc>
                  <a:txBody>
                    <a:bodyPr/>
                    <a:lstStyle/>
                    <a:p>
                      <a:pPr algn="ctr" fontAlgn="ctr"/>
                      <a:r>
                        <a:rPr lang="fi-FI" sz="1050" b="1" i="0" u="none" strike="noStrike">
                          <a:solidFill>
                            <a:srgbClr val="000000"/>
                          </a:solidFill>
                          <a:effectLst/>
                          <a:latin typeface="Arial" panose="020B0604020202020204" pitchFamily="34" charset="0"/>
                        </a:rPr>
                        <a:t>44,8</a:t>
                      </a:r>
                    </a:p>
                  </a:txBody>
                  <a:tcPr marL="7620" marR="7620" marT="7620" marB="0" anchor="ctr">
                    <a:solidFill>
                      <a:schemeClr val="tx2">
                        <a:lumMod val="20000"/>
                        <a:lumOff val="80000"/>
                      </a:schemeClr>
                    </a:solidFill>
                  </a:tcPr>
                </a:tc>
                <a:tc>
                  <a:txBody>
                    <a:bodyPr/>
                    <a:lstStyle/>
                    <a:p>
                      <a:pPr algn="r" fontAlgn="ctr"/>
                      <a:r>
                        <a:rPr lang="fi-FI" sz="1050" b="1" i="0" u="none" strike="noStrike" dirty="0">
                          <a:solidFill>
                            <a:srgbClr val="000000"/>
                          </a:solidFill>
                          <a:effectLst/>
                          <a:latin typeface="Arial" panose="020B0604020202020204" pitchFamily="34" charset="0"/>
                        </a:rPr>
                        <a:t>1 491</a:t>
                      </a:r>
                    </a:p>
                  </a:txBody>
                  <a:tcPr marL="7620" marR="90000" marT="7620" marB="0" anchor="ctr">
                    <a:solidFill>
                      <a:schemeClr val="tx2">
                        <a:lumMod val="20000"/>
                        <a:lumOff val="80000"/>
                      </a:schemeClr>
                    </a:solidFill>
                  </a:tcPr>
                </a:tc>
                <a:tc>
                  <a:txBody>
                    <a:bodyPr/>
                    <a:lstStyle/>
                    <a:p>
                      <a:pPr algn="r" fontAlgn="ctr"/>
                      <a:r>
                        <a:rPr lang="fi-FI" sz="1050" b="1" i="0" u="none" strike="noStrike" dirty="0">
                          <a:solidFill>
                            <a:srgbClr val="000000"/>
                          </a:solidFill>
                          <a:effectLst/>
                          <a:latin typeface="Arial" panose="020B0604020202020204" pitchFamily="34" charset="0"/>
                        </a:rPr>
                        <a:t>1,3</a:t>
                      </a:r>
                    </a:p>
                  </a:txBody>
                  <a:tcPr marL="7620" marR="90000" marT="7620" marB="0" anchor="ctr">
                    <a:solidFill>
                      <a:schemeClr val="tx2">
                        <a:lumMod val="20000"/>
                        <a:lumOff val="80000"/>
                      </a:schemeClr>
                    </a:solidFill>
                  </a:tcPr>
                </a:tc>
                <a:tc>
                  <a:txBody>
                    <a:bodyPr/>
                    <a:lstStyle/>
                    <a:p>
                      <a:pPr algn="r" fontAlgn="ctr"/>
                      <a:r>
                        <a:rPr lang="fi-FI" sz="1050" b="1" i="0" u="none" strike="noStrike" dirty="0">
                          <a:solidFill>
                            <a:srgbClr val="000000"/>
                          </a:solidFill>
                          <a:effectLst/>
                          <a:latin typeface="Arial" panose="020B0604020202020204" pitchFamily="34" charset="0"/>
                        </a:rPr>
                        <a:t>31 667</a:t>
                      </a:r>
                    </a:p>
                  </a:txBody>
                  <a:tcPr marL="7620" marR="72000" marT="7620" marB="0" anchor="ctr">
                    <a:solidFill>
                      <a:schemeClr val="tx2">
                        <a:lumMod val="20000"/>
                        <a:lumOff val="80000"/>
                      </a:schemeClr>
                    </a:solidFill>
                  </a:tcPr>
                </a:tc>
                <a:tc>
                  <a:txBody>
                    <a:bodyPr/>
                    <a:lstStyle/>
                    <a:p>
                      <a:pPr algn="ctr" fontAlgn="ctr"/>
                      <a:r>
                        <a:rPr lang="fi-FI" sz="1050" b="1" i="0" u="none" strike="noStrike" dirty="0">
                          <a:solidFill>
                            <a:srgbClr val="000000"/>
                          </a:solidFill>
                          <a:effectLst/>
                          <a:latin typeface="Arial" panose="020B0604020202020204" pitchFamily="34" charset="0"/>
                        </a:rPr>
                        <a:t>27,6</a:t>
                      </a:r>
                    </a:p>
                  </a:txBody>
                  <a:tcPr marL="7620" marR="0" marT="7620" marB="0" anchor="ctr">
                    <a:solidFill>
                      <a:schemeClr val="tx2">
                        <a:lumMod val="20000"/>
                        <a:lumOff val="80000"/>
                      </a:schemeClr>
                    </a:solidFill>
                  </a:tcPr>
                </a:tc>
                <a:tc>
                  <a:txBody>
                    <a:bodyPr/>
                    <a:lstStyle/>
                    <a:p>
                      <a:pPr algn="ctr" fontAlgn="ctr"/>
                      <a:r>
                        <a:rPr lang="fi-FI" sz="1050" b="1" i="0" u="none" strike="noStrike" dirty="0">
                          <a:solidFill>
                            <a:srgbClr val="000000"/>
                          </a:solidFill>
                          <a:effectLst/>
                          <a:latin typeface="Arial" panose="020B0604020202020204" pitchFamily="34" charset="0"/>
                        </a:rPr>
                        <a:t>346</a:t>
                      </a:r>
                    </a:p>
                  </a:txBody>
                  <a:tcPr marL="7620" marR="7620" marT="7620" marB="0" anchor="ctr">
                    <a:solidFill>
                      <a:schemeClr val="tx2">
                        <a:lumMod val="20000"/>
                        <a:lumOff val="80000"/>
                      </a:schemeClr>
                    </a:solidFill>
                  </a:tcPr>
                </a:tc>
                <a:extLst>
                  <a:ext uri="{0D108BD9-81ED-4DB2-BD59-A6C34878D82A}">
                    <a16:rowId xmlns:a16="http://schemas.microsoft.com/office/drawing/2014/main" val="1710578573"/>
                  </a:ext>
                </a:extLst>
              </a:tr>
              <a:tr h="268969">
                <a:tc>
                  <a:txBody>
                    <a:bodyPr/>
                    <a:lstStyle/>
                    <a:p>
                      <a:pPr algn="l" fontAlgn="ctr"/>
                      <a:r>
                        <a:rPr lang="fi-FI" sz="1050" b="0" i="0" u="none" strike="noStrike">
                          <a:solidFill>
                            <a:srgbClr val="000000"/>
                          </a:solidFill>
                          <a:effectLst/>
                          <a:latin typeface="Arial" panose="020B0604020202020204" pitchFamily="34" charset="0"/>
                        </a:rPr>
                        <a:t>KOKO MAA</a:t>
                      </a:r>
                    </a:p>
                  </a:txBody>
                  <a:tcPr marL="7620" marR="7620" marT="7620" marB="0" anchor="ctr"/>
                </a:tc>
                <a:tc>
                  <a:txBody>
                    <a:bodyPr/>
                    <a:lstStyle/>
                    <a:p>
                      <a:pPr algn="r" fontAlgn="ctr"/>
                      <a:r>
                        <a:rPr lang="fi-FI" sz="1050" b="0" i="0" u="none" strike="noStrike">
                          <a:solidFill>
                            <a:srgbClr val="000000"/>
                          </a:solidFill>
                          <a:effectLst/>
                          <a:latin typeface="Arial" panose="020B0604020202020204" pitchFamily="34" charset="0"/>
                        </a:rPr>
                        <a:t>4 771 619</a:t>
                      </a:r>
                    </a:p>
                  </a:txBody>
                  <a:tcPr marL="7620" marR="7620" marT="7620" marB="0" anchor="ctr"/>
                </a:tc>
                <a:tc>
                  <a:txBody>
                    <a:bodyPr/>
                    <a:lstStyle/>
                    <a:p>
                      <a:pPr algn="r" fontAlgn="ctr"/>
                      <a:r>
                        <a:rPr lang="fi-FI" sz="1050" b="0" i="0" u="none" strike="noStrike">
                          <a:solidFill>
                            <a:srgbClr val="000000"/>
                          </a:solidFill>
                          <a:effectLst/>
                          <a:latin typeface="Arial" panose="020B0604020202020204" pitchFamily="34" charset="0"/>
                        </a:rPr>
                        <a:t>1 189 839</a:t>
                      </a:r>
                    </a:p>
                  </a:txBody>
                  <a:tcPr marL="7620" marR="7620" marT="7620" marB="0" anchor="ctr"/>
                </a:tc>
                <a:tc>
                  <a:txBody>
                    <a:bodyPr/>
                    <a:lstStyle/>
                    <a:p>
                      <a:pPr algn="ctr" fontAlgn="ctr"/>
                      <a:r>
                        <a:rPr lang="fi-FI" sz="1000" b="0" i="0" u="none" strike="noStrike" dirty="0">
                          <a:solidFill>
                            <a:srgbClr val="000000"/>
                          </a:solidFill>
                          <a:effectLst/>
                          <a:latin typeface="Arial" panose="020B0604020202020204" pitchFamily="34" charset="0"/>
                        </a:rPr>
                        <a:t>24,9</a:t>
                      </a:r>
                    </a:p>
                  </a:txBody>
                  <a:tcPr marL="7620" marR="7620" marT="7620" marB="0" anchor="ctr"/>
                </a:tc>
                <a:tc>
                  <a:txBody>
                    <a:bodyPr/>
                    <a:lstStyle/>
                    <a:p>
                      <a:pPr algn="r" fontAlgn="ctr"/>
                      <a:r>
                        <a:rPr lang="fi-FI" sz="1050" b="0" i="0" u="none" strike="noStrike" dirty="0">
                          <a:solidFill>
                            <a:srgbClr val="000000"/>
                          </a:solidFill>
                          <a:effectLst/>
                          <a:latin typeface="Arial" panose="020B0604020202020204" pitchFamily="34" charset="0"/>
                        </a:rPr>
                        <a:t>3 581 780</a:t>
                      </a:r>
                    </a:p>
                  </a:txBody>
                  <a:tcPr marL="7620" marR="72000" marT="7620" marB="0" anchor="ctr"/>
                </a:tc>
                <a:tc>
                  <a:txBody>
                    <a:bodyPr/>
                    <a:lstStyle/>
                    <a:p>
                      <a:pPr algn="ctr" fontAlgn="ctr"/>
                      <a:r>
                        <a:rPr lang="fi-FI" sz="1050" b="0" i="0" u="none" strike="noStrike">
                          <a:solidFill>
                            <a:srgbClr val="000000"/>
                          </a:solidFill>
                          <a:effectLst/>
                          <a:latin typeface="Arial" panose="020B0604020202020204" pitchFamily="34" charset="0"/>
                        </a:rPr>
                        <a:t>75,1</a:t>
                      </a:r>
                    </a:p>
                  </a:txBody>
                  <a:tcPr marL="7620" marR="7620" marT="7620" marB="0" anchor="ctr"/>
                </a:tc>
                <a:tc>
                  <a:txBody>
                    <a:bodyPr/>
                    <a:lstStyle/>
                    <a:p>
                      <a:pPr algn="r" fontAlgn="ctr"/>
                      <a:r>
                        <a:rPr lang="fi-FI" sz="1050" b="0" i="0" u="none" strike="noStrike">
                          <a:solidFill>
                            <a:srgbClr val="000000"/>
                          </a:solidFill>
                          <a:effectLst/>
                          <a:latin typeface="Arial" panose="020B0604020202020204" pitchFamily="34" charset="0"/>
                        </a:rPr>
                        <a:t>1 913 688</a:t>
                      </a:r>
                    </a:p>
                  </a:txBody>
                  <a:tcPr marL="7620" marR="7620" marT="7620" marB="0" anchor="ctr"/>
                </a:tc>
                <a:tc>
                  <a:txBody>
                    <a:bodyPr/>
                    <a:lstStyle/>
                    <a:p>
                      <a:pPr algn="ctr" fontAlgn="ctr"/>
                      <a:r>
                        <a:rPr lang="fi-FI" sz="1050" b="0" i="0" u="none" strike="noStrike">
                          <a:solidFill>
                            <a:srgbClr val="000000"/>
                          </a:solidFill>
                          <a:effectLst/>
                          <a:latin typeface="Arial" panose="020B0604020202020204" pitchFamily="34" charset="0"/>
                        </a:rPr>
                        <a:t>40,1</a:t>
                      </a:r>
                    </a:p>
                  </a:txBody>
                  <a:tcPr marL="7620" marR="7620" marT="7620" marB="0" anchor="ctr"/>
                </a:tc>
                <a:tc>
                  <a:txBody>
                    <a:bodyPr/>
                    <a:lstStyle/>
                    <a:p>
                      <a:pPr algn="r" fontAlgn="ctr"/>
                      <a:r>
                        <a:rPr lang="fi-FI" sz="1050" b="0" i="0" u="none" strike="noStrike" dirty="0">
                          <a:solidFill>
                            <a:srgbClr val="000000"/>
                          </a:solidFill>
                          <a:effectLst/>
                          <a:latin typeface="Arial" panose="020B0604020202020204" pitchFamily="34" charset="0"/>
                        </a:rPr>
                        <a:t>54 730</a:t>
                      </a:r>
                    </a:p>
                  </a:txBody>
                  <a:tcPr marL="7620" marR="90000" marT="7620" marB="0" anchor="ctr"/>
                </a:tc>
                <a:tc>
                  <a:txBody>
                    <a:bodyPr/>
                    <a:lstStyle/>
                    <a:p>
                      <a:pPr algn="r" fontAlgn="ctr"/>
                      <a:r>
                        <a:rPr lang="fi-FI" sz="1050" b="0" i="0" u="none" strike="noStrike" dirty="0">
                          <a:solidFill>
                            <a:srgbClr val="000000"/>
                          </a:solidFill>
                          <a:effectLst/>
                          <a:latin typeface="Arial" panose="020B0604020202020204" pitchFamily="34" charset="0"/>
                        </a:rPr>
                        <a:t>1,1</a:t>
                      </a:r>
                    </a:p>
                  </a:txBody>
                  <a:tcPr marL="7620" marR="90000" marT="7620" marB="0" anchor="ctr"/>
                </a:tc>
                <a:tc>
                  <a:txBody>
                    <a:bodyPr/>
                    <a:lstStyle/>
                    <a:p>
                      <a:pPr algn="r" fontAlgn="ctr"/>
                      <a:r>
                        <a:rPr lang="fi-FI" sz="1050" b="0" i="0" u="none" strike="noStrike">
                          <a:solidFill>
                            <a:srgbClr val="000000"/>
                          </a:solidFill>
                          <a:effectLst/>
                          <a:latin typeface="Arial" panose="020B0604020202020204" pitchFamily="34" charset="0"/>
                        </a:rPr>
                        <a:t>1 613 362</a:t>
                      </a:r>
                    </a:p>
                  </a:txBody>
                  <a:tcPr marL="7620" marR="7620" marT="7620" marB="0" anchor="ctr"/>
                </a:tc>
                <a:tc>
                  <a:txBody>
                    <a:bodyPr/>
                    <a:lstStyle/>
                    <a:p>
                      <a:pPr algn="ctr" fontAlgn="ctr"/>
                      <a:r>
                        <a:rPr lang="fi-FI" sz="1050" b="0" i="0" u="none" strike="noStrike" dirty="0">
                          <a:solidFill>
                            <a:srgbClr val="000000"/>
                          </a:solidFill>
                          <a:effectLst/>
                          <a:latin typeface="Arial" panose="020B0604020202020204" pitchFamily="34" charset="0"/>
                        </a:rPr>
                        <a:t>33,8</a:t>
                      </a:r>
                    </a:p>
                  </a:txBody>
                  <a:tcPr marL="7620" marR="0" marT="7620" marB="0" anchor="ctr"/>
                </a:tc>
                <a:tc>
                  <a:txBody>
                    <a:bodyPr/>
                    <a:lstStyle/>
                    <a:p>
                      <a:pPr algn="ctr" fontAlgn="ctr"/>
                      <a:r>
                        <a:rPr lang="fi-FI" sz="1050" b="0" i="0" u="none" strike="noStrike" dirty="0">
                          <a:solidFill>
                            <a:srgbClr val="000000"/>
                          </a:solidFill>
                          <a:effectLst/>
                          <a:latin typeface="Arial" panose="020B0604020202020204" pitchFamily="34" charset="0"/>
                        </a:rPr>
                        <a:t>396</a:t>
                      </a:r>
                    </a:p>
                  </a:txBody>
                  <a:tcPr marL="7620" marR="7620" marT="7620" marB="0" anchor="ctr"/>
                </a:tc>
                <a:extLst>
                  <a:ext uri="{0D108BD9-81ED-4DB2-BD59-A6C34878D82A}">
                    <a16:rowId xmlns:a16="http://schemas.microsoft.com/office/drawing/2014/main" val="2204995768"/>
                  </a:ext>
                </a:extLst>
              </a:tr>
            </a:tbl>
          </a:graphicData>
        </a:graphic>
      </p:graphicFrame>
    </p:spTree>
    <p:extLst>
      <p:ext uri="{BB962C8B-B14F-4D97-AF65-F5344CB8AC3E}">
        <p14:creationId xmlns:p14="http://schemas.microsoft.com/office/powerpoint/2010/main" val="1374426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695400" y="260648"/>
            <a:ext cx="1101722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fi-FI" sz="2800" kern="0" dirty="0">
                <a:solidFill>
                  <a:srgbClr val="2D3787"/>
                </a:solidFill>
                <a:latin typeface="Times New Roman"/>
                <a:cs typeface="Arial"/>
              </a:rPr>
              <a:t>Väestön koulutusaste </a:t>
            </a:r>
            <a:r>
              <a:rPr kumimoji="0" lang="fi-FI" sz="2800" b="1" i="0" u="none" strike="noStrike" kern="0" cap="none" spc="0" normalizeH="0" baseline="0" noProof="0" dirty="0">
                <a:ln>
                  <a:noFill/>
                </a:ln>
                <a:solidFill>
                  <a:srgbClr val="2D3787"/>
                </a:solidFill>
                <a:effectLst/>
                <a:uLnTx/>
                <a:uFillTx/>
                <a:latin typeface="Times New Roman"/>
                <a:ea typeface="+mj-ea"/>
                <a:cs typeface="Arial"/>
              </a:rPr>
              <a:t>maakunnittain 2023, %</a:t>
            </a:r>
            <a:br>
              <a:rPr kumimoji="0" lang="fi-FI" sz="2800" b="1" i="0" u="none" strike="noStrike" kern="0" cap="none" spc="0" normalizeH="0" baseline="0" noProof="0" dirty="0">
                <a:ln>
                  <a:noFill/>
                </a:ln>
                <a:solidFill>
                  <a:srgbClr val="2D3787"/>
                </a:solidFill>
                <a:effectLst/>
                <a:uLnTx/>
                <a:uFillTx/>
                <a:latin typeface="Times New Roman"/>
                <a:ea typeface="+mj-ea"/>
                <a:cs typeface="Arial"/>
              </a:rPr>
            </a:br>
            <a:r>
              <a:rPr kumimoji="0" lang="fi-FI" sz="2000" b="0" i="0" u="none" strike="noStrike" kern="0" cap="none" spc="0" normalizeH="0" baseline="0" noProof="0" dirty="0">
                <a:ln>
                  <a:noFill/>
                </a:ln>
                <a:solidFill>
                  <a:srgbClr val="2D3787"/>
                </a:solidFill>
                <a:effectLst/>
                <a:uLnTx/>
                <a:uFillTx/>
                <a:latin typeface="Times New Roman"/>
                <a:ea typeface="+mj-ea"/>
                <a:cs typeface="Arial"/>
              </a:rPr>
              <a:t>(15 vuotta täyttänyt väestö)</a:t>
            </a:r>
            <a:endParaRPr kumimoji="0" lang="fi-FI" sz="2800" b="1" i="0" u="none" strike="noStrike" kern="0" cap="none" spc="0" normalizeH="0" baseline="0" noProof="0" dirty="0">
              <a:ln>
                <a:noFill/>
              </a:ln>
              <a:solidFill>
                <a:srgbClr val="2D3787"/>
              </a:solidFill>
              <a:effectLst/>
              <a:uLnTx/>
              <a:uFillTx/>
              <a:latin typeface="Times New Roman"/>
              <a:ea typeface="+mj-ea"/>
              <a:cs typeface="Arial"/>
            </a:endParaRPr>
          </a:p>
        </p:txBody>
      </p:sp>
      <p:sp>
        <p:nvSpPr>
          <p:cNvPr id="8" name="Title 11">
            <a:extLst>
              <a:ext uri="{FF2B5EF4-FFF2-40B4-BE49-F238E27FC236}">
                <a16:creationId xmlns:a16="http://schemas.microsoft.com/office/drawing/2014/main" id="{A4306963-3132-4E16-8C25-A4E9D3FDAB98}"/>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4.10.2024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ylväskaavio: Tutkinnon suorittaneiden prosenttiosuus 15-vuotta täyttäneistä maakunnittain 2023. Tutkinnon suorittaneita oli vuonna 2023 Etelä-Savossa 73,7 prosenttia ja koko maassa 75,1 prosenttia. Toisen asteen tutkinnon suorittaneita oli Etelä-Savossa 44,8 prosenttia ja koko maassa 40,1 prosenttia, erikoisammattitutkinnon suorittaneita Etelä-Savossa 1,3 prosenttia ja koko maassa 1,1 prosenttia sekä korkea-asteen tutkinnon suorittaneita Etelä-Savossa 27,6 prosenttia ja koko maassa 33,8 prosenttia. Maakunnista eniten tutkinnon suorittaneita oli Pirkanmaalla, yhteensä 77,7 prosenttia ja vähiten Ahvenanmaalla, yhteensä 71,0 prosenttia.">
            <a:extLst>
              <a:ext uri="{FF2B5EF4-FFF2-40B4-BE49-F238E27FC236}">
                <a16:creationId xmlns:a16="http://schemas.microsoft.com/office/drawing/2014/main" id="{A4415A4B-A4A1-4FC0-E5B8-7056947C2B6F}"/>
              </a:ext>
            </a:extLst>
          </p:cNvPr>
          <p:cNvPicPr>
            <a:picLocks noChangeAspect="1"/>
          </p:cNvPicPr>
          <p:nvPr/>
        </p:nvPicPr>
        <p:blipFill>
          <a:blip r:embed="rId2"/>
          <a:stretch>
            <a:fillRect/>
          </a:stretch>
        </p:blipFill>
        <p:spPr>
          <a:xfrm>
            <a:off x="572802" y="1245406"/>
            <a:ext cx="9199661" cy="4919898"/>
          </a:xfrm>
          <a:prstGeom prst="rect">
            <a:avLst/>
          </a:prstGeom>
        </p:spPr>
      </p:pic>
    </p:spTree>
    <p:extLst>
      <p:ext uri="{BB962C8B-B14F-4D97-AF65-F5344CB8AC3E}">
        <p14:creationId xmlns:p14="http://schemas.microsoft.com/office/powerpoint/2010/main" val="43237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551384" y="476672"/>
            <a:ext cx="10729192" cy="6549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Korkea-asteen tutkinnon suorittanut väestö maakunnittain 2023, %</a:t>
            </a:r>
          </a:p>
        </p:txBody>
      </p:sp>
      <p:pic>
        <p:nvPicPr>
          <p:cNvPr id="2" name="Kuva 1" descr="Palkkikaavio: Korkea-asteen tutkinnon suorittanut väestö maakunnittain 2023. Korkeimmin koulutettu väestö asui Uudellamaalla, jossa asuvasta 15 vuotta täyttäneestä väestöstä korkea-asteen tutkinnon oli suorittanut 40,5 prosenttia, Pirkanmaalla, 35,1 prosenttia sekä Varsinais-Suomessa, 33,2 prosenttia. Pienin korkeakoulutettujen osuus oli Kainuussa, 26,5 prosenttia, Etelä-Pohjanmaalla, 27,2 prosenttia ja Keski-Pohjanmaalla, 27,4 prosenttia.">
            <a:extLst>
              <a:ext uri="{FF2B5EF4-FFF2-40B4-BE49-F238E27FC236}">
                <a16:creationId xmlns:a16="http://schemas.microsoft.com/office/drawing/2014/main" id="{F06A5899-1F89-E53F-35A9-09ADCB729701}"/>
              </a:ext>
            </a:extLst>
          </p:cNvPr>
          <p:cNvPicPr>
            <a:picLocks noChangeAspect="1"/>
          </p:cNvPicPr>
          <p:nvPr/>
        </p:nvPicPr>
        <p:blipFill>
          <a:blip r:embed="rId3"/>
          <a:stretch>
            <a:fillRect/>
          </a:stretch>
        </p:blipFill>
        <p:spPr>
          <a:xfrm>
            <a:off x="407368" y="1488158"/>
            <a:ext cx="7726616" cy="4173090"/>
          </a:xfrm>
          <a:prstGeom prst="rect">
            <a:avLst/>
          </a:prstGeom>
        </p:spPr>
      </p:pic>
      <p:sp>
        <p:nvSpPr>
          <p:cNvPr id="8" name="Tekstiruutu 7">
            <a:extLst>
              <a:ext uri="{FF2B5EF4-FFF2-40B4-BE49-F238E27FC236}">
                <a16:creationId xmlns:a16="http://schemas.microsoft.com/office/drawing/2014/main" id="{C20B41EC-95DE-49C2-8A90-40A71438E73B}"/>
              </a:ext>
            </a:extLst>
          </p:cNvPr>
          <p:cNvSpPr txBox="1"/>
          <p:nvPr/>
        </p:nvSpPr>
        <p:spPr>
          <a:xfrm>
            <a:off x="8328248" y="1807810"/>
            <a:ext cx="3312368" cy="3277820"/>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Arial"/>
                <a:ea typeface="+mn-ea"/>
                <a:cs typeface="+mn-cs"/>
              </a:rPr>
              <a:t>Vuonna 2023 korkeimmin koulutettu väestö asui Uudellamaalla, jossa asuvasta 15 vuotta täyttäneestä väestöstä korkea-asteen tutkinnon oli suorittanut 40,5 prosenttia.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Arial"/>
                <a:ea typeface="+mn-ea"/>
                <a:cs typeface="+mn-cs"/>
              </a:rPr>
              <a:t>Toiseksi korkeimmin koulutettu väestö asui Pirkanmaalla, jossa 35,1 prosenttia väestöstä oli suorittanut korkea-asteen tutkinnon.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fi-FI" sz="1200" dirty="0">
                <a:solidFill>
                  <a:prstClr val="black"/>
                </a:solidFill>
                <a:latin typeface="Arial"/>
              </a:rPr>
              <a:t>Koko maassa korkea-asteen tutkinnon oli suorittanut 33,8 prosenttia</a:t>
            </a:r>
            <a:endParaRPr kumimoji="0" lang="fi-FI" sz="1200" b="0" i="0" u="none" strike="noStrike" kern="1200" cap="none" spc="0" normalizeH="0" baseline="0" noProof="0" dirty="0">
              <a:ln>
                <a:noFill/>
              </a:ln>
              <a:solidFill>
                <a:prstClr val="black"/>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prstClr val="black"/>
                </a:solidFill>
                <a:effectLst/>
                <a:uLnTx/>
                <a:uFillTx/>
                <a:latin typeface="Arial"/>
                <a:ea typeface="+mn-ea"/>
                <a:cs typeface="+mn-cs"/>
              </a:rPr>
              <a:t>Pienin korkeasti koulutettujen osuus oli Kainuussa, Etelä-Pohjanmaalla</a:t>
            </a:r>
            <a:r>
              <a:rPr lang="fi-FI" sz="1200" dirty="0">
                <a:solidFill>
                  <a:prstClr val="black"/>
                </a:solidFill>
                <a:latin typeface="Arial"/>
              </a:rPr>
              <a:t> ja</a:t>
            </a:r>
            <a:r>
              <a:rPr kumimoji="0" lang="fi-FI" sz="1200" b="0" i="0" u="none" strike="noStrike" kern="1200" cap="none" spc="0" normalizeH="0" baseline="0" noProof="0" dirty="0">
                <a:ln>
                  <a:noFill/>
                </a:ln>
                <a:solidFill>
                  <a:prstClr val="black"/>
                </a:solidFill>
                <a:effectLst/>
                <a:uLnTx/>
                <a:uFillTx/>
                <a:latin typeface="Arial"/>
                <a:ea typeface="+mn-ea"/>
                <a:cs typeface="+mn-cs"/>
              </a:rPr>
              <a:t> Keski-Pohjanmaalla.</a:t>
            </a:r>
            <a:r>
              <a:rPr lang="fi-FI" sz="1200" dirty="0">
                <a:solidFill>
                  <a:prstClr val="black"/>
                </a:solidFill>
                <a:latin typeface="Arial"/>
              </a:rPr>
              <a:t> Etelä-Savossa osuus oli 27,6 prosenttia, joka oli maakunnista kuudenneksi pienin.</a:t>
            </a:r>
            <a:endParaRPr kumimoji="0" lang="fi-FI"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9" name="Title 11">
            <a:extLst>
              <a:ext uri="{FF2B5EF4-FFF2-40B4-BE49-F238E27FC236}">
                <a16:creationId xmlns:a16="http://schemas.microsoft.com/office/drawing/2014/main" id="{858D2402-135E-72F7-5280-70D478345FB5}"/>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4.10.2024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401470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551384" y="404664"/>
            <a:ext cx="8568952" cy="6549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rgbClr val="2D3787"/>
                </a:solidFill>
                <a:effectLst/>
                <a:uLnTx/>
                <a:uFillTx/>
                <a:latin typeface="Times New Roman"/>
                <a:ea typeface="+mj-ea"/>
                <a:cs typeface="Arial"/>
              </a:rPr>
              <a:t>Koulutustaso maakunnittain 2023</a:t>
            </a:r>
          </a:p>
        </p:txBody>
      </p:sp>
      <p:sp>
        <p:nvSpPr>
          <p:cNvPr id="9" name="Title 11">
            <a:extLst>
              <a:ext uri="{FF2B5EF4-FFF2-40B4-BE49-F238E27FC236}">
                <a16:creationId xmlns:a16="http://schemas.microsoft.com/office/drawing/2014/main" id="{6DF4513A-0A34-4A36-BDBC-27668DD4D4A7}"/>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Lähde: Väestön koulutusrakenne, Tilastokeskus, 1.1.2023 aluejako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4.10.2024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4" name="Tekstiruutu 3"/>
          <p:cNvSpPr txBox="1"/>
          <p:nvPr/>
        </p:nvSpPr>
        <p:spPr>
          <a:xfrm>
            <a:off x="551384" y="5733256"/>
            <a:ext cx="8568952" cy="707886"/>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i-FI" sz="1000" b="0" i="0" u="none" strike="noStrike" kern="1200" cap="none" spc="0" normalizeH="0" baseline="0" noProof="0" dirty="0">
                <a:ln>
                  <a:noFill/>
                </a:ln>
                <a:solidFill>
                  <a:srgbClr val="000000"/>
                </a:solidFill>
                <a:effectLst/>
                <a:uLnTx/>
                <a:uFillTx/>
                <a:latin typeface="Arial" charset="0"/>
                <a:ea typeface="+mn-ea"/>
                <a:cs typeface="Arial" charset="0"/>
              </a:rPr>
              <a:t>*) Väestön koulutustasoa mitataan perusasteen jälkeen suoritetun korkeimman koulutuksen keskimääräisellä pituudella henkeä kohti. Esimerkiksi koulutustasoluku 246 osoittaa, että teoreettinen koulutusaika henkeä kohti on 2,5 vuotta peruskoulun suorittamisen jälkeen. Väestön koulutustasoa laskettaessa perusjoukkona käytetään 20 vuotta täyttänyttä väestöä. Näin siksi että monen alle 20-vuotiaan koulutus on vielä kesken.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i-FI" sz="1000" b="0" i="0" u="none" strike="noStrike" kern="1200" cap="none" spc="0" normalizeH="0" baseline="0" noProof="0" dirty="0">
              <a:ln>
                <a:noFill/>
              </a:ln>
              <a:solidFill>
                <a:srgbClr val="000000"/>
              </a:solidFill>
              <a:effectLst/>
              <a:uLnTx/>
              <a:uFillTx/>
              <a:latin typeface="Arial" charset="0"/>
              <a:ea typeface="+mn-ea"/>
              <a:cs typeface="Arial" charset="0"/>
            </a:endParaRPr>
          </a:p>
        </p:txBody>
      </p:sp>
      <p:pic>
        <p:nvPicPr>
          <p:cNvPr id="5" name="Kuva 4" descr="Palkkikaavio; Vuonna 2023 korkeimmin koulutettu väestö asui Uudellamaalla, jossa väestö oli suorittanut keskimäärin 4,39 vuotta koulutusta perusasteen jälkeen. &#10;Matalin koulutustaso oli Kymenlaakson ja Satakunnan maakunnassa, joissa väestö oli suorittanut keskimäärin 3,45 vuotta  ja Etelä-Savon maakunnassa, jossa väestö oli suorittanut keskimäärin 3,46 vuotta koulutusta perusasteen jälkeen. Koko maassa väestö oli suorittanut keskimäärin 3,96 vuotta koulutusta perusasteen jälkeen.">
            <a:extLst>
              <a:ext uri="{FF2B5EF4-FFF2-40B4-BE49-F238E27FC236}">
                <a16:creationId xmlns:a16="http://schemas.microsoft.com/office/drawing/2014/main" id="{4E658E7E-D225-DC15-7536-5505D1522303}"/>
              </a:ext>
            </a:extLst>
          </p:cNvPr>
          <p:cNvPicPr>
            <a:picLocks noChangeAspect="1"/>
          </p:cNvPicPr>
          <p:nvPr/>
        </p:nvPicPr>
        <p:blipFill>
          <a:blip r:embed="rId2"/>
          <a:stretch>
            <a:fillRect/>
          </a:stretch>
        </p:blipFill>
        <p:spPr>
          <a:xfrm>
            <a:off x="551383" y="980728"/>
            <a:ext cx="9241861" cy="4752528"/>
          </a:xfrm>
          <a:prstGeom prst="rect">
            <a:avLst/>
          </a:prstGeom>
        </p:spPr>
      </p:pic>
    </p:spTree>
    <p:extLst>
      <p:ext uri="{BB962C8B-B14F-4D97-AF65-F5344CB8AC3E}">
        <p14:creationId xmlns:p14="http://schemas.microsoft.com/office/powerpoint/2010/main" val="779808413"/>
      </p:ext>
    </p:extLst>
  </p:cSld>
  <p:clrMapOvr>
    <a:masterClrMapping/>
  </p:clrMapOvr>
</p:sld>
</file>

<file path=ppt/theme/theme1.xml><?xml version="1.0" encoding="utf-8"?>
<a:theme xmlns:a="http://schemas.openxmlformats.org/drawingml/2006/main" name="1_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27162</TotalTime>
  <Words>711</Words>
  <Application>Microsoft Office PowerPoint</Application>
  <PresentationFormat>Laajakuva</PresentationFormat>
  <Paragraphs>254</Paragraphs>
  <Slides>7</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vt:i4>
      </vt:variant>
    </vt:vector>
  </HeadingPairs>
  <TitlesOfParts>
    <vt:vector size="11" baseType="lpstr">
      <vt:lpstr>Arial</vt:lpstr>
      <vt:lpstr>Calibri</vt:lpstr>
      <vt:lpstr>Times New Roman</vt:lpstr>
      <vt:lpstr>1_ESAVO</vt:lpstr>
      <vt:lpstr>Koulutusrakenne 2023</vt:lpstr>
      <vt:lpstr>Väestön koulutusaste Etelä-Savossa ja koko maassa 2023 (15 vuotta täyttänyt väestö)</vt:lpstr>
      <vt:lpstr>Väestön koulutusaste Etelä-Savossa seutukunnittain ja kunnittain 2023 (15 vuotta täyttänyt väestö)</vt:lpstr>
      <vt:lpstr>Väestön koulutusrakenne Etelä-Savossa seutukunnittain ja kunnittain 2023 (15 vuotta täyttänyt väestö)</vt:lpstr>
      <vt:lpstr>Väestön koulutusaste maakunnittain 2023, % (15 vuotta täyttänyt väestö)</vt:lpstr>
      <vt:lpstr>Korkea-asteen tutkinnon suorittanut väestö maakunnittain 2023, %</vt:lpstr>
      <vt:lpstr>Koulutustaso maakunnittain 2023</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Jaana Kokkonen</dc:creator>
  <cp:lastModifiedBy>Jaana Kokkonen</cp:lastModifiedBy>
  <cp:revision>54</cp:revision>
  <dcterms:created xsi:type="dcterms:W3CDTF">2020-02-25T14:36:39Z</dcterms:created>
  <dcterms:modified xsi:type="dcterms:W3CDTF">2024-10-04T08:49:06Z</dcterms:modified>
</cp:coreProperties>
</file>