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1"/>
  </p:notesMasterIdLst>
  <p:sldIdLst>
    <p:sldId id="256" r:id="rId5"/>
    <p:sldId id="261" r:id="rId6"/>
    <p:sldId id="271" r:id="rId7"/>
    <p:sldId id="803" r:id="rId8"/>
    <p:sldId id="804" r:id="rId9"/>
    <p:sldId id="265" r:id="rId10"/>
    <p:sldId id="274" r:id="rId11"/>
    <p:sldId id="806" r:id="rId12"/>
    <p:sldId id="268" r:id="rId13"/>
    <p:sldId id="275" r:id="rId14"/>
    <p:sldId id="805" r:id="rId15"/>
    <p:sldId id="272" r:id="rId16"/>
    <p:sldId id="276" r:id="rId17"/>
    <p:sldId id="792" r:id="rId18"/>
    <p:sldId id="793" r:id="rId19"/>
    <p:sldId id="259"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84" y="4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dirty="0"/>
              <a:t>Kuntien</a:t>
            </a:r>
            <a:r>
              <a:rPr lang="fi-FI" b="1" baseline="0" dirty="0"/>
              <a:t> välinen nettomuutto ikäryhmittäin v. 2022</a:t>
            </a:r>
            <a:endParaRPr lang="fi-FI" b="1" dirty="0"/>
          </a:p>
        </c:rich>
      </c:tx>
      <c:layout>
        <c:manualLayout>
          <c:xMode val="edge"/>
          <c:yMode val="edge"/>
          <c:x val="0.3071735543653753"/>
          <c:y val="4.53572062445428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2.9166834170091954E-2"/>
          <c:y val="0.12625964849950877"/>
          <c:w val="0.95370778418546853"/>
          <c:h val="0.86383071032242131"/>
        </c:manualLayout>
      </c:layout>
      <c:barChart>
        <c:barDir val="col"/>
        <c:grouping val="clustered"/>
        <c:varyColors val="0"/>
        <c:ser>
          <c:idx val="0"/>
          <c:order val="0"/>
          <c:tx>
            <c:strRef>
              <c:f>Ikä!$C$106</c:f>
              <c:strCache>
                <c:ptCount val="1"/>
                <c:pt idx="0">
                  <c:v>Yhteensä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Ikä!$B$107:$B$119</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Ikä!$C$107:$C$119</c:f>
              <c:numCache>
                <c:formatCode>0</c:formatCode>
                <c:ptCount val="13"/>
                <c:pt idx="0">
                  <c:v>-196</c:v>
                </c:pt>
                <c:pt idx="1">
                  <c:v>-17</c:v>
                </c:pt>
                <c:pt idx="2">
                  <c:v>-16</c:v>
                </c:pt>
                <c:pt idx="3">
                  <c:v>-36</c:v>
                </c:pt>
                <c:pt idx="4">
                  <c:v>2</c:v>
                </c:pt>
                <c:pt idx="5">
                  <c:v>-10</c:v>
                </c:pt>
                <c:pt idx="6">
                  <c:v>-6</c:v>
                </c:pt>
                <c:pt idx="7">
                  <c:v>-14</c:v>
                </c:pt>
                <c:pt idx="8">
                  <c:v>-4</c:v>
                </c:pt>
                <c:pt idx="9">
                  <c:v>1</c:v>
                </c:pt>
                <c:pt idx="10">
                  <c:v>-5</c:v>
                </c:pt>
                <c:pt idx="11">
                  <c:v>-79</c:v>
                </c:pt>
                <c:pt idx="12">
                  <c:v>-12</c:v>
                </c:pt>
              </c:numCache>
            </c:numRef>
          </c:val>
          <c:extLst>
            <c:ext xmlns:c16="http://schemas.microsoft.com/office/drawing/2014/chart" uri="{C3380CC4-5D6E-409C-BE32-E72D297353CC}">
              <c16:uniqueId val="{00000000-8787-4F9F-B74E-498D6A8685A9}"/>
            </c:ext>
          </c:extLst>
        </c:ser>
        <c:ser>
          <c:idx val="1"/>
          <c:order val="1"/>
          <c:tx>
            <c:strRef>
              <c:f>Ikä!$D$106</c:f>
              <c:strCache>
                <c:ptCount val="1"/>
                <c:pt idx="0">
                  <c:v>0 - 14</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Ikä!$B$107:$B$119</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Ikä!$D$107:$D$119</c:f>
              <c:numCache>
                <c:formatCode>0</c:formatCode>
                <c:ptCount val="13"/>
                <c:pt idx="0">
                  <c:v>57</c:v>
                </c:pt>
                <c:pt idx="1">
                  <c:v>-14</c:v>
                </c:pt>
                <c:pt idx="2">
                  <c:v>0</c:v>
                </c:pt>
                <c:pt idx="3">
                  <c:v>40</c:v>
                </c:pt>
                <c:pt idx="4" formatCode="General">
                  <c:v>0</c:v>
                </c:pt>
                <c:pt idx="5">
                  <c:v>0</c:v>
                </c:pt>
                <c:pt idx="6">
                  <c:v>-6</c:v>
                </c:pt>
                <c:pt idx="7">
                  <c:v>2</c:v>
                </c:pt>
                <c:pt idx="8">
                  <c:v>22</c:v>
                </c:pt>
                <c:pt idx="9" formatCode="General">
                  <c:v>0</c:v>
                </c:pt>
                <c:pt idx="10">
                  <c:v>7</c:v>
                </c:pt>
                <c:pt idx="11">
                  <c:v>-17</c:v>
                </c:pt>
                <c:pt idx="12">
                  <c:v>5</c:v>
                </c:pt>
              </c:numCache>
            </c:numRef>
          </c:val>
          <c:extLst>
            <c:ext xmlns:c16="http://schemas.microsoft.com/office/drawing/2014/chart" uri="{C3380CC4-5D6E-409C-BE32-E72D297353CC}">
              <c16:uniqueId val="{00000001-8787-4F9F-B74E-498D6A8685A9}"/>
            </c:ext>
          </c:extLst>
        </c:ser>
        <c:ser>
          <c:idx val="2"/>
          <c:order val="2"/>
          <c:tx>
            <c:strRef>
              <c:f>Ikä!$E$106</c:f>
              <c:strCache>
                <c:ptCount val="1"/>
                <c:pt idx="0">
                  <c:v>15 - 24</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Ikä!$B$107:$B$119</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Ikä!$E$107:$E$119</c:f>
              <c:numCache>
                <c:formatCode>0</c:formatCode>
                <c:ptCount val="13"/>
                <c:pt idx="0">
                  <c:v>-517</c:v>
                </c:pt>
                <c:pt idx="1">
                  <c:v>-18</c:v>
                </c:pt>
                <c:pt idx="2">
                  <c:v>-31</c:v>
                </c:pt>
                <c:pt idx="3">
                  <c:v>-139</c:v>
                </c:pt>
                <c:pt idx="4" formatCode="General">
                  <c:v>0</c:v>
                </c:pt>
                <c:pt idx="5">
                  <c:v>-19</c:v>
                </c:pt>
                <c:pt idx="6">
                  <c:v>-6</c:v>
                </c:pt>
                <c:pt idx="7">
                  <c:v>-33</c:v>
                </c:pt>
                <c:pt idx="8">
                  <c:v>-65</c:v>
                </c:pt>
                <c:pt idx="9" formatCode="General">
                  <c:v>0</c:v>
                </c:pt>
                <c:pt idx="10">
                  <c:v>-29</c:v>
                </c:pt>
                <c:pt idx="11">
                  <c:v>-130</c:v>
                </c:pt>
                <c:pt idx="12">
                  <c:v>-17</c:v>
                </c:pt>
              </c:numCache>
            </c:numRef>
          </c:val>
          <c:extLst>
            <c:ext xmlns:c16="http://schemas.microsoft.com/office/drawing/2014/chart" uri="{C3380CC4-5D6E-409C-BE32-E72D297353CC}">
              <c16:uniqueId val="{00000002-8787-4F9F-B74E-498D6A8685A9}"/>
            </c:ext>
          </c:extLst>
        </c:ser>
        <c:ser>
          <c:idx val="3"/>
          <c:order val="3"/>
          <c:tx>
            <c:strRef>
              <c:f>Ikä!$F$106</c:f>
              <c:strCache>
                <c:ptCount val="1"/>
                <c:pt idx="0">
                  <c:v>25 - 34</c:v>
                </c:pt>
              </c:strCache>
            </c:strRef>
          </c:tx>
          <c:spPr>
            <a:solidFill>
              <a:schemeClr val="accent4"/>
            </a:solidFill>
            <a:ln>
              <a:noFill/>
            </a:ln>
            <a:effectLst/>
          </c:spPr>
          <c:invertIfNegative val="0"/>
          <c:cat>
            <c:strRef>
              <c:f>Ikä!$B$107:$B$119</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Ikä!$F$107:$F$119</c:f>
              <c:numCache>
                <c:formatCode>0</c:formatCode>
                <c:ptCount val="13"/>
                <c:pt idx="0">
                  <c:v>-14</c:v>
                </c:pt>
                <c:pt idx="1">
                  <c:v>3</c:v>
                </c:pt>
                <c:pt idx="2">
                  <c:v>4</c:v>
                </c:pt>
                <c:pt idx="3">
                  <c:v>-18</c:v>
                </c:pt>
                <c:pt idx="4" formatCode="General">
                  <c:v>0</c:v>
                </c:pt>
                <c:pt idx="5">
                  <c:v>2</c:v>
                </c:pt>
                <c:pt idx="6">
                  <c:v>1</c:v>
                </c:pt>
                <c:pt idx="7">
                  <c:v>4</c:v>
                </c:pt>
                <c:pt idx="8">
                  <c:v>4</c:v>
                </c:pt>
                <c:pt idx="9" formatCode="General">
                  <c:v>0</c:v>
                </c:pt>
                <c:pt idx="10">
                  <c:v>5</c:v>
                </c:pt>
                <c:pt idx="11">
                  <c:v>-1</c:v>
                </c:pt>
                <c:pt idx="12">
                  <c:v>-5</c:v>
                </c:pt>
              </c:numCache>
            </c:numRef>
          </c:val>
          <c:extLst>
            <c:ext xmlns:c16="http://schemas.microsoft.com/office/drawing/2014/chart" uri="{C3380CC4-5D6E-409C-BE32-E72D297353CC}">
              <c16:uniqueId val="{00000003-8787-4F9F-B74E-498D6A8685A9}"/>
            </c:ext>
          </c:extLst>
        </c:ser>
        <c:ser>
          <c:idx val="4"/>
          <c:order val="4"/>
          <c:tx>
            <c:strRef>
              <c:f>Ikä!$G$106</c:f>
              <c:strCache>
                <c:ptCount val="1"/>
                <c:pt idx="0">
                  <c:v>35 - 44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Ikä!$B$107:$B$119</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Ikä!$G$107:$G$119</c:f>
              <c:numCache>
                <c:formatCode>0</c:formatCode>
                <c:ptCount val="13"/>
                <c:pt idx="0">
                  <c:v>44</c:v>
                </c:pt>
                <c:pt idx="1">
                  <c:v>-1</c:v>
                </c:pt>
                <c:pt idx="2">
                  <c:v>-8</c:v>
                </c:pt>
                <c:pt idx="3">
                  <c:v>9</c:v>
                </c:pt>
                <c:pt idx="4" formatCode="General">
                  <c:v>0</c:v>
                </c:pt>
                <c:pt idx="5">
                  <c:v>-1</c:v>
                </c:pt>
                <c:pt idx="6">
                  <c:v>2</c:v>
                </c:pt>
                <c:pt idx="7">
                  <c:v>-5</c:v>
                </c:pt>
                <c:pt idx="8">
                  <c:v>10</c:v>
                </c:pt>
                <c:pt idx="9" formatCode="General">
                  <c:v>0</c:v>
                </c:pt>
                <c:pt idx="10">
                  <c:v>8</c:v>
                </c:pt>
                <c:pt idx="11">
                  <c:v>5</c:v>
                </c:pt>
                <c:pt idx="12">
                  <c:v>3</c:v>
                </c:pt>
              </c:numCache>
            </c:numRef>
          </c:val>
          <c:extLst>
            <c:ext xmlns:c16="http://schemas.microsoft.com/office/drawing/2014/chart" uri="{C3380CC4-5D6E-409C-BE32-E72D297353CC}">
              <c16:uniqueId val="{00000004-8787-4F9F-B74E-498D6A8685A9}"/>
            </c:ext>
          </c:extLst>
        </c:ser>
        <c:ser>
          <c:idx val="5"/>
          <c:order val="5"/>
          <c:tx>
            <c:strRef>
              <c:f>Ikä!$H$106</c:f>
              <c:strCache>
                <c:ptCount val="1"/>
                <c:pt idx="0">
                  <c:v>45 - 54</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Ikä!$B$107:$B$119</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Ikä!$H$107:$H$119</c:f>
              <c:numCache>
                <c:formatCode>0</c:formatCode>
                <c:ptCount val="13"/>
                <c:pt idx="0">
                  <c:v>73</c:v>
                </c:pt>
                <c:pt idx="1">
                  <c:v>6</c:v>
                </c:pt>
                <c:pt idx="2">
                  <c:v>-4</c:v>
                </c:pt>
                <c:pt idx="3">
                  <c:v>24</c:v>
                </c:pt>
                <c:pt idx="4" formatCode="General">
                  <c:v>0</c:v>
                </c:pt>
                <c:pt idx="5">
                  <c:v>3</c:v>
                </c:pt>
                <c:pt idx="6">
                  <c:v>-1</c:v>
                </c:pt>
                <c:pt idx="7">
                  <c:v>2</c:v>
                </c:pt>
                <c:pt idx="8">
                  <c:v>10</c:v>
                </c:pt>
                <c:pt idx="9" formatCode="General">
                  <c:v>0</c:v>
                </c:pt>
                <c:pt idx="10">
                  <c:v>4</c:v>
                </c:pt>
                <c:pt idx="11">
                  <c:v>15</c:v>
                </c:pt>
                <c:pt idx="12">
                  <c:v>-4</c:v>
                </c:pt>
              </c:numCache>
            </c:numRef>
          </c:val>
          <c:extLst>
            <c:ext xmlns:c16="http://schemas.microsoft.com/office/drawing/2014/chart" uri="{C3380CC4-5D6E-409C-BE32-E72D297353CC}">
              <c16:uniqueId val="{00000005-8787-4F9F-B74E-498D6A8685A9}"/>
            </c:ext>
          </c:extLst>
        </c:ser>
        <c:ser>
          <c:idx val="6"/>
          <c:order val="6"/>
          <c:tx>
            <c:strRef>
              <c:f>Ikä!$I$106</c:f>
              <c:strCache>
                <c:ptCount val="1"/>
                <c:pt idx="0">
                  <c:v>55 - 64</c:v>
                </c:pt>
              </c:strCache>
            </c:strRef>
          </c:tx>
          <c:spPr>
            <a:solidFill>
              <a:schemeClr val="accent1">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787-4F9F-B74E-498D6A8685A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Ikä!$B$107:$B$119</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Ikä!$I$107:$I$119</c:f>
              <c:numCache>
                <c:formatCode>0</c:formatCode>
                <c:ptCount val="13"/>
                <c:pt idx="0">
                  <c:v>120</c:v>
                </c:pt>
                <c:pt idx="1">
                  <c:v>9</c:v>
                </c:pt>
                <c:pt idx="2">
                  <c:v>16</c:v>
                </c:pt>
                <c:pt idx="3">
                  <c:v>28</c:v>
                </c:pt>
                <c:pt idx="4" formatCode="General">
                  <c:v>0</c:v>
                </c:pt>
                <c:pt idx="5">
                  <c:v>-3</c:v>
                </c:pt>
                <c:pt idx="6">
                  <c:v>4</c:v>
                </c:pt>
                <c:pt idx="7">
                  <c:v>16</c:v>
                </c:pt>
                <c:pt idx="8">
                  <c:v>11</c:v>
                </c:pt>
                <c:pt idx="9" formatCode="General">
                  <c:v>0</c:v>
                </c:pt>
                <c:pt idx="10">
                  <c:v>-2</c:v>
                </c:pt>
                <c:pt idx="11">
                  <c:v>43</c:v>
                </c:pt>
                <c:pt idx="12">
                  <c:v>1</c:v>
                </c:pt>
              </c:numCache>
            </c:numRef>
          </c:val>
          <c:extLst>
            <c:ext xmlns:c16="http://schemas.microsoft.com/office/drawing/2014/chart" uri="{C3380CC4-5D6E-409C-BE32-E72D297353CC}">
              <c16:uniqueId val="{00000007-8787-4F9F-B74E-498D6A8685A9}"/>
            </c:ext>
          </c:extLst>
        </c:ser>
        <c:ser>
          <c:idx val="7"/>
          <c:order val="7"/>
          <c:tx>
            <c:strRef>
              <c:f>Ikä!$J$106</c:f>
              <c:strCache>
                <c:ptCount val="1"/>
                <c:pt idx="0">
                  <c:v>65 -</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Ikä!$B$107:$B$119</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Ikä!$J$107:$J$119</c:f>
              <c:numCache>
                <c:formatCode>0</c:formatCode>
                <c:ptCount val="13"/>
                <c:pt idx="0">
                  <c:v>41</c:v>
                </c:pt>
                <c:pt idx="1">
                  <c:v>-2</c:v>
                </c:pt>
                <c:pt idx="2">
                  <c:v>7</c:v>
                </c:pt>
                <c:pt idx="3">
                  <c:v>20</c:v>
                </c:pt>
                <c:pt idx="4" formatCode="General">
                  <c:v>0</c:v>
                </c:pt>
                <c:pt idx="5">
                  <c:v>8</c:v>
                </c:pt>
                <c:pt idx="6">
                  <c:v>0</c:v>
                </c:pt>
                <c:pt idx="7">
                  <c:v>0</c:v>
                </c:pt>
                <c:pt idx="8">
                  <c:v>4</c:v>
                </c:pt>
                <c:pt idx="9" formatCode="General">
                  <c:v>0</c:v>
                </c:pt>
                <c:pt idx="10">
                  <c:v>2</c:v>
                </c:pt>
                <c:pt idx="11">
                  <c:v>6</c:v>
                </c:pt>
                <c:pt idx="12">
                  <c:v>5</c:v>
                </c:pt>
              </c:numCache>
            </c:numRef>
          </c:val>
          <c:extLst>
            <c:ext xmlns:c16="http://schemas.microsoft.com/office/drawing/2014/chart" uri="{C3380CC4-5D6E-409C-BE32-E72D297353CC}">
              <c16:uniqueId val="{00000008-8787-4F9F-B74E-498D6A8685A9}"/>
            </c:ext>
          </c:extLst>
        </c:ser>
        <c:dLbls>
          <c:showLegendKey val="0"/>
          <c:showVal val="0"/>
          <c:showCatName val="0"/>
          <c:showSerName val="0"/>
          <c:showPercent val="0"/>
          <c:showBubbleSize val="0"/>
        </c:dLbls>
        <c:gapWidth val="219"/>
        <c:overlap val="-27"/>
        <c:axId val="876699616"/>
        <c:axId val="876699136"/>
      </c:barChart>
      <c:catAx>
        <c:axId val="87669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76699136"/>
        <c:crosses val="autoZero"/>
        <c:auto val="1"/>
        <c:lblAlgn val="ctr"/>
        <c:lblOffset val="100"/>
        <c:noMultiLvlLbl val="0"/>
      </c:catAx>
      <c:valAx>
        <c:axId val="8766991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7669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a:t>Työllisten</a:t>
            </a:r>
            <a:r>
              <a:rPr lang="en-US" b="1" baseline="0" dirty="0"/>
              <a:t> </a:t>
            </a:r>
            <a:r>
              <a:rPr lang="en-US" b="1" baseline="0" dirty="0" err="1"/>
              <a:t>lähtömuuttajien</a:t>
            </a:r>
            <a:r>
              <a:rPr lang="en-US" b="1" baseline="0" dirty="0"/>
              <a:t> </a:t>
            </a:r>
            <a:r>
              <a:rPr lang="en-US" b="1" baseline="0" dirty="0" err="1"/>
              <a:t>keskimääräiset</a:t>
            </a:r>
            <a:r>
              <a:rPr lang="en-US" b="1" baseline="0" dirty="0"/>
              <a:t> </a:t>
            </a:r>
            <a:r>
              <a:rPr lang="en-US" b="1" baseline="0" dirty="0" err="1"/>
              <a:t>tulot</a:t>
            </a:r>
            <a:r>
              <a:rPr lang="en-US" b="1" baseline="0" dirty="0"/>
              <a:t> v.2022, </a:t>
            </a:r>
            <a:r>
              <a:rPr lang="en-US" b="1" baseline="0" dirty="0" err="1"/>
              <a:t>euroa</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1983370618199401"/>
          <c:y val="0.17858310963519525"/>
          <c:w val="0.75939613053477517"/>
          <c:h val="0.74420369866148617"/>
        </c:manualLayout>
      </c:layout>
      <c:barChart>
        <c:barDir val="bar"/>
        <c:grouping val="clustered"/>
        <c:varyColors val="0"/>
        <c:ser>
          <c:idx val="0"/>
          <c:order val="0"/>
          <c:tx>
            <c:strRef>
              <c:f>Tulot!$K$100</c:f>
              <c:strCache>
                <c:ptCount val="1"/>
                <c:pt idx="0">
                  <c:v>Työlliset</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29-4443-917F-84AE6919708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29-4443-917F-84AE6919708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29-4443-917F-84AE6919708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29-4443-917F-84AE6919708B}"/>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29-4443-917F-84AE6919708B}"/>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29-4443-917F-84AE6919708B}"/>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29-4443-917F-84AE6919708B}"/>
                </c:ext>
              </c:extLst>
            </c:dLbl>
            <c:dLbl>
              <c:idx val="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29-4443-917F-84AE6919708B}"/>
                </c:ext>
              </c:extLst>
            </c:dLbl>
            <c:dLbl>
              <c:idx val="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29-4443-917F-84AE6919708B}"/>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29-4443-917F-84AE6919708B}"/>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29-4443-917F-84AE6919708B}"/>
                </c:ext>
              </c:extLst>
            </c:dLbl>
            <c:dLbl>
              <c:idx val="1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29-4443-917F-84AE6919708B}"/>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29-4443-917F-84AE6919708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Tulot!$J$101:$J$113</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Tulot!$K$101:$K$113</c:f>
              <c:numCache>
                <c:formatCode>0</c:formatCode>
                <c:ptCount val="13"/>
                <c:pt idx="0">
                  <c:v>32965</c:v>
                </c:pt>
                <c:pt idx="1">
                  <c:v>37781</c:v>
                </c:pt>
                <c:pt idx="2">
                  <c:v>34771</c:v>
                </c:pt>
                <c:pt idx="3">
                  <c:v>33626</c:v>
                </c:pt>
                <c:pt idx="4">
                  <c:v>35508</c:v>
                </c:pt>
                <c:pt idx="5">
                  <c:v>33290</c:v>
                </c:pt>
                <c:pt idx="6">
                  <c:v>39306</c:v>
                </c:pt>
                <c:pt idx="7">
                  <c:v>32973</c:v>
                </c:pt>
                <c:pt idx="8">
                  <c:v>33825</c:v>
                </c:pt>
                <c:pt idx="9">
                  <c:v>33426</c:v>
                </c:pt>
                <c:pt idx="10">
                  <c:v>31975</c:v>
                </c:pt>
                <c:pt idx="11">
                  <c:v>29972</c:v>
                </c:pt>
                <c:pt idx="12">
                  <c:v>33979</c:v>
                </c:pt>
              </c:numCache>
            </c:numRef>
          </c:val>
          <c:extLst>
            <c:ext xmlns:c16="http://schemas.microsoft.com/office/drawing/2014/chart" uri="{C3380CC4-5D6E-409C-BE32-E72D297353CC}">
              <c16:uniqueId val="{0000000D-0129-4443-917F-84AE6919708B}"/>
            </c:ext>
          </c:extLst>
        </c:ser>
        <c:dLbls>
          <c:showLegendKey val="0"/>
          <c:showVal val="0"/>
          <c:showCatName val="0"/>
          <c:showSerName val="0"/>
          <c:showPercent val="0"/>
          <c:showBubbleSize val="0"/>
        </c:dLbls>
        <c:gapWidth val="182"/>
        <c:axId val="853786944"/>
        <c:axId val="853773024"/>
      </c:barChart>
      <c:catAx>
        <c:axId val="853786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53773024"/>
        <c:crosses val="autoZero"/>
        <c:auto val="1"/>
        <c:lblAlgn val="ctr"/>
        <c:lblOffset val="100"/>
        <c:noMultiLvlLbl val="0"/>
      </c:catAx>
      <c:valAx>
        <c:axId val="8537730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53786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i-FI" b="1" dirty="0"/>
              <a:t>Tulo- ja lähtömuuttajien keskimääräiset tulot Etelä-Savossa, euroa, v. 2010-2022</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Tulot!$B$142</c:f>
              <c:strCache>
                <c:ptCount val="1"/>
                <c:pt idx="0">
                  <c:v>Tulomuuttajat hteensä</c:v>
                </c:pt>
              </c:strCache>
            </c:strRef>
          </c:tx>
          <c:spPr>
            <a:ln w="28575" cap="rnd">
              <a:solidFill>
                <a:schemeClr val="accent1"/>
              </a:solidFill>
              <a:round/>
            </a:ln>
            <a:effectLst/>
          </c:spPr>
          <c:marker>
            <c:symbol val="none"/>
          </c:marker>
          <c:cat>
            <c:strRef>
              <c:f>Tulot!$C$141:$O$141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Tulot!$C$142:$O$142</c:f>
              <c:numCache>
                <c:formatCode>0</c:formatCode>
                <c:ptCount val="13"/>
                <c:pt idx="0">
                  <c:v>21083</c:v>
                </c:pt>
                <c:pt idx="1">
                  <c:v>21131</c:v>
                </c:pt>
                <c:pt idx="2">
                  <c:v>20970</c:v>
                </c:pt>
                <c:pt idx="3">
                  <c:v>20658</c:v>
                </c:pt>
                <c:pt idx="4">
                  <c:v>20622</c:v>
                </c:pt>
                <c:pt idx="5">
                  <c:v>20894</c:v>
                </c:pt>
                <c:pt idx="6">
                  <c:v>21065</c:v>
                </c:pt>
                <c:pt idx="7">
                  <c:v>21912</c:v>
                </c:pt>
                <c:pt idx="8">
                  <c:v>22481</c:v>
                </c:pt>
                <c:pt idx="9">
                  <c:v>23276</c:v>
                </c:pt>
                <c:pt idx="10">
                  <c:v>24014</c:v>
                </c:pt>
                <c:pt idx="11">
                  <c:v>25473</c:v>
                </c:pt>
                <c:pt idx="12">
                  <c:v>23051</c:v>
                </c:pt>
              </c:numCache>
            </c:numRef>
          </c:val>
          <c:smooth val="0"/>
          <c:extLst>
            <c:ext xmlns:c16="http://schemas.microsoft.com/office/drawing/2014/chart" uri="{C3380CC4-5D6E-409C-BE32-E72D297353CC}">
              <c16:uniqueId val="{00000000-E930-4642-8711-A9EDED332594}"/>
            </c:ext>
          </c:extLst>
        </c:ser>
        <c:ser>
          <c:idx val="1"/>
          <c:order val="1"/>
          <c:tx>
            <c:strRef>
              <c:f>Tulot!$B$143</c:f>
              <c:strCache>
                <c:ptCount val="1"/>
                <c:pt idx="0">
                  <c:v>Työlliset tulomuuttajat</c:v>
                </c:pt>
              </c:strCache>
            </c:strRef>
          </c:tx>
          <c:spPr>
            <a:ln w="28575" cap="rnd">
              <a:solidFill>
                <a:schemeClr val="accent2"/>
              </a:solidFill>
              <a:round/>
            </a:ln>
            <a:effectLst/>
          </c:spPr>
          <c:marker>
            <c:symbol val="none"/>
          </c:marker>
          <c:cat>
            <c:strRef>
              <c:f>Tulot!$C$141:$O$141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Tulot!$C$143:$O$143</c:f>
              <c:numCache>
                <c:formatCode>0</c:formatCode>
                <c:ptCount val="13"/>
                <c:pt idx="0">
                  <c:v>33678</c:v>
                </c:pt>
                <c:pt idx="1">
                  <c:v>33328</c:v>
                </c:pt>
                <c:pt idx="2">
                  <c:v>33120</c:v>
                </c:pt>
                <c:pt idx="3">
                  <c:v>33079</c:v>
                </c:pt>
                <c:pt idx="4">
                  <c:v>33367</c:v>
                </c:pt>
                <c:pt idx="5">
                  <c:v>33683</c:v>
                </c:pt>
                <c:pt idx="6">
                  <c:v>34303</c:v>
                </c:pt>
                <c:pt idx="7">
                  <c:v>34745</c:v>
                </c:pt>
                <c:pt idx="8">
                  <c:v>34764</c:v>
                </c:pt>
                <c:pt idx="9">
                  <c:v>35866</c:v>
                </c:pt>
                <c:pt idx="10">
                  <c:v>38045</c:v>
                </c:pt>
                <c:pt idx="11">
                  <c:v>38779</c:v>
                </c:pt>
                <c:pt idx="12">
                  <c:v>35192</c:v>
                </c:pt>
              </c:numCache>
            </c:numRef>
          </c:val>
          <c:smooth val="0"/>
          <c:extLst>
            <c:ext xmlns:c16="http://schemas.microsoft.com/office/drawing/2014/chart" uri="{C3380CC4-5D6E-409C-BE32-E72D297353CC}">
              <c16:uniqueId val="{00000001-E930-4642-8711-A9EDED332594}"/>
            </c:ext>
          </c:extLst>
        </c:ser>
        <c:ser>
          <c:idx val="2"/>
          <c:order val="2"/>
          <c:tx>
            <c:strRef>
              <c:f>Tulot!$B$144</c:f>
              <c:strCache>
                <c:ptCount val="1"/>
                <c:pt idx="0">
                  <c:v>Lähtömuuttajat yhteensä</c:v>
                </c:pt>
              </c:strCache>
            </c:strRef>
          </c:tx>
          <c:spPr>
            <a:ln w="28575" cap="rnd">
              <a:solidFill>
                <a:schemeClr val="accent3"/>
              </a:solidFill>
              <a:round/>
            </a:ln>
            <a:effectLst/>
          </c:spPr>
          <c:marker>
            <c:symbol val="none"/>
          </c:marker>
          <c:cat>
            <c:strRef>
              <c:f>Tulot!$C$141:$O$141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Tulot!$C$144:$O$144</c:f>
              <c:numCache>
                <c:formatCode>0</c:formatCode>
                <c:ptCount val="13"/>
                <c:pt idx="0">
                  <c:v>22152</c:v>
                </c:pt>
                <c:pt idx="1">
                  <c:v>22256</c:v>
                </c:pt>
                <c:pt idx="2">
                  <c:v>22149</c:v>
                </c:pt>
                <c:pt idx="3">
                  <c:v>21854</c:v>
                </c:pt>
                <c:pt idx="4">
                  <c:v>21797</c:v>
                </c:pt>
                <c:pt idx="5">
                  <c:v>21968</c:v>
                </c:pt>
                <c:pt idx="6">
                  <c:v>22556</c:v>
                </c:pt>
                <c:pt idx="7">
                  <c:v>23156</c:v>
                </c:pt>
                <c:pt idx="8">
                  <c:v>23658</c:v>
                </c:pt>
                <c:pt idx="9">
                  <c:v>24462</c:v>
                </c:pt>
                <c:pt idx="10">
                  <c:v>25218</c:v>
                </c:pt>
                <c:pt idx="11">
                  <c:v>26848</c:v>
                </c:pt>
                <c:pt idx="12">
                  <c:v>25154</c:v>
                </c:pt>
              </c:numCache>
            </c:numRef>
          </c:val>
          <c:smooth val="0"/>
          <c:extLst>
            <c:ext xmlns:c16="http://schemas.microsoft.com/office/drawing/2014/chart" uri="{C3380CC4-5D6E-409C-BE32-E72D297353CC}">
              <c16:uniqueId val="{00000002-E930-4642-8711-A9EDED332594}"/>
            </c:ext>
          </c:extLst>
        </c:ser>
        <c:ser>
          <c:idx val="3"/>
          <c:order val="3"/>
          <c:tx>
            <c:strRef>
              <c:f>Tulot!$B$145</c:f>
              <c:strCache>
                <c:ptCount val="1"/>
                <c:pt idx="0">
                  <c:v>Työlliset lähtömuuttajat</c:v>
                </c:pt>
              </c:strCache>
            </c:strRef>
          </c:tx>
          <c:spPr>
            <a:ln w="28575" cap="rnd">
              <a:solidFill>
                <a:schemeClr val="accent4"/>
              </a:solidFill>
              <a:round/>
            </a:ln>
            <a:effectLst/>
          </c:spPr>
          <c:marker>
            <c:symbol val="none"/>
          </c:marker>
          <c:cat>
            <c:strRef>
              <c:f>Tulot!$C$141:$O$141</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Tulot!$C$145:$O$145</c:f>
              <c:numCache>
                <c:formatCode>0</c:formatCode>
                <c:ptCount val="13"/>
                <c:pt idx="0">
                  <c:v>34299</c:v>
                </c:pt>
                <c:pt idx="1">
                  <c:v>33943</c:v>
                </c:pt>
                <c:pt idx="2">
                  <c:v>33779</c:v>
                </c:pt>
                <c:pt idx="3">
                  <c:v>33753</c:v>
                </c:pt>
                <c:pt idx="4">
                  <c:v>33982</c:v>
                </c:pt>
                <c:pt idx="5">
                  <c:v>34208</c:v>
                </c:pt>
                <c:pt idx="6">
                  <c:v>34874</c:v>
                </c:pt>
                <c:pt idx="7">
                  <c:v>35339</c:v>
                </c:pt>
                <c:pt idx="8">
                  <c:v>35331</c:v>
                </c:pt>
                <c:pt idx="9">
                  <c:v>36522</c:v>
                </c:pt>
                <c:pt idx="10">
                  <c:v>38699</c:v>
                </c:pt>
                <c:pt idx="11">
                  <c:v>39894</c:v>
                </c:pt>
                <c:pt idx="12">
                  <c:v>36802</c:v>
                </c:pt>
              </c:numCache>
            </c:numRef>
          </c:val>
          <c:smooth val="0"/>
          <c:extLst>
            <c:ext xmlns:c16="http://schemas.microsoft.com/office/drawing/2014/chart" uri="{C3380CC4-5D6E-409C-BE32-E72D297353CC}">
              <c16:uniqueId val="{00000003-E930-4642-8711-A9EDED332594}"/>
            </c:ext>
          </c:extLst>
        </c:ser>
        <c:dLbls>
          <c:showLegendKey val="0"/>
          <c:showVal val="0"/>
          <c:showCatName val="0"/>
          <c:showSerName val="0"/>
          <c:showPercent val="0"/>
          <c:showBubbleSize val="0"/>
        </c:dLbls>
        <c:smooth val="0"/>
        <c:axId val="860106320"/>
        <c:axId val="860095280"/>
      </c:lineChart>
      <c:catAx>
        <c:axId val="86010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60095280"/>
        <c:crosses val="autoZero"/>
        <c:auto val="1"/>
        <c:lblAlgn val="ctr"/>
        <c:lblOffset val="100"/>
        <c:noMultiLvlLbl val="0"/>
      </c:catAx>
      <c:valAx>
        <c:axId val="8600952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60106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dirty="0"/>
              <a:t>Kuntien välinen nettomuutto ikäryhmittäin Etelä-Savossa v. 2010-2022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Ikä!$C$137</c:f>
              <c:strCache>
                <c:ptCount val="1"/>
                <c:pt idx="0">
                  <c:v>Yhteensä</c:v>
                </c:pt>
              </c:strCache>
            </c:strRef>
          </c:tx>
          <c:spPr>
            <a:ln w="28575" cap="rnd">
              <a:solidFill>
                <a:schemeClr val="accent1"/>
              </a:solidFill>
              <a:round/>
            </a:ln>
            <a:effectLst/>
          </c:spPr>
          <c:marker>
            <c:symbol val="none"/>
          </c:marker>
          <c:cat>
            <c:strRef>
              <c:f>Ikä!$B$138:$B$150</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Ikä!$C$138:$C$150</c:f>
              <c:numCache>
                <c:formatCode>0</c:formatCode>
                <c:ptCount val="13"/>
                <c:pt idx="0">
                  <c:v>-303</c:v>
                </c:pt>
                <c:pt idx="1">
                  <c:v>-448</c:v>
                </c:pt>
                <c:pt idx="2">
                  <c:v>-497</c:v>
                </c:pt>
                <c:pt idx="3">
                  <c:v>-303</c:v>
                </c:pt>
                <c:pt idx="4">
                  <c:v>-261</c:v>
                </c:pt>
                <c:pt idx="5">
                  <c:v>-494</c:v>
                </c:pt>
                <c:pt idx="6">
                  <c:v>-630</c:v>
                </c:pt>
                <c:pt idx="7">
                  <c:v>-880</c:v>
                </c:pt>
                <c:pt idx="8">
                  <c:v>-1414</c:v>
                </c:pt>
                <c:pt idx="9">
                  <c:v>-1228</c:v>
                </c:pt>
                <c:pt idx="10">
                  <c:v>-688</c:v>
                </c:pt>
                <c:pt idx="11">
                  <c:v>-56</c:v>
                </c:pt>
                <c:pt idx="12">
                  <c:v>-196</c:v>
                </c:pt>
              </c:numCache>
            </c:numRef>
          </c:val>
          <c:smooth val="0"/>
          <c:extLst>
            <c:ext xmlns:c16="http://schemas.microsoft.com/office/drawing/2014/chart" uri="{C3380CC4-5D6E-409C-BE32-E72D297353CC}">
              <c16:uniqueId val="{00000000-98A2-4CF3-A167-6EDB82BBB854}"/>
            </c:ext>
          </c:extLst>
        </c:ser>
        <c:ser>
          <c:idx val="1"/>
          <c:order val="1"/>
          <c:tx>
            <c:strRef>
              <c:f>Ikä!$D$137</c:f>
              <c:strCache>
                <c:ptCount val="1"/>
                <c:pt idx="0">
                  <c:v>0 - 14</c:v>
                </c:pt>
              </c:strCache>
            </c:strRef>
          </c:tx>
          <c:spPr>
            <a:ln w="28575" cap="rnd">
              <a:solidFill>
                <a:schemeClr val="accent2"/>
              </a:solidFill>
              <a:round/>
            </a:ln>
            <a:effectLst/>
          </c:spPr>
          <c:marker>
            <c:symbol val="none"/>
          </c:marker>
          <c:cat>
            <c:strRef>
              <c:f>Ikä!$B$138:$B$150</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Ikä!$D$138:$D$150</c:f>
              <c:numCache>
                <c:formatCode>0</c:formatCode>
                <c:ptCount val="13"/>
                <c:pt idx="0">
                  <c:v>43</c:v>
                </c:pt>
                <c:pt idx="1">
                  <c:v>-7</c:v>
                </c:pt>
                <c:pt idx="2">
                  <c:v>-65</c:v>
                </c:pt>
                <c:pt idx="3">
                  <c:v>1</c:v>
                </c:pt>
                <c:pt idx="4">
                  <c:v>26</c:v>
                </c:pt>
                <c:pt idx="5">
                  <c:v>-13</c:v>
                </c:pt>
                <c:pt idx="6">
                  <c:v>-55</c:v>
                </c:pt>
                <c:pt idx="7">
                  <c:v>-82</c:v>
                </c:pt>
                <c:pt idx="8">
                  <c:v>-102</c:v>
                </c:pt>
                <c:pt idx="9">
                  <c:v>-52</c:v>
                </c:pt>
                <c:pt idx="10">
                  <c:v>-21</c:v>
                </c:pt>
                <c:pt idx="11">
                  <c:v>0</c:v>
                </c:pt>
                <c:pt idx="12">
                  <c:v>57</c:v>
                </c:pt>
              </c:numCache>
            </c:numRef>
          </c:val>
          <c:smooth val="0"/>
          <c:extLst>
            <c:ext xmlns:c16="http://schemas.microsoft.com/office/drawing/2014/chart" uri="{C3380CC4-5D6E-409C-BE32-E72D297353CC}">
              <c16:uniqueId val="{00000001-98A2-4CF3-A167-6EDB82BBB854}"/>
            </c:ext>
          </c:extLst>
        </c:ser>
        <c:ser>
          <c:idx val="2"/>
          <c:order val="2"/>
          <c:tx>
            <c:strRef>
              <c:f>Ikä!$E$137</c:f>
              <c:strCache>
                <c:ptCount val="1"/>
                <c:pt idx="0">
                  <c:v>15 - 24</c:v>
                </c:pt>
              </c:strCache>
            </c:strRef>
          </c:tx>
          <c:spPr>
            <a:ln w="28575" cap="rnd">
              <a:solidFill>
                <a:schemeClr val="accent3"/>
              </a:solidFill>
              <a:round/>
            </a:ln>
            <a:effectLst/>
          </c:spPr>
          <c:marker>
            <c:symbol val="none"/>
          </c:marker>
          <c:cat>
            <c:strRef>
              <c:f>Ikä!$B$138:$B$150</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Ikä!$E$138:$E$150</c:f>
              <c:numCache>
                <c:formatCode>0</c:formatCode>
                <c:ptCount val="13"/>
                <c:pt idx="0">
                  <c:v>-437</c:v>
                </c:pt>
                <c:pt idx="1">
                  <c:v>-487</c:v>
                </c:pt>
                <c:pt idx="2">
                  <c:v>-465</c:v>
                </c:pt>
                <c:pt idx="3">
                  <c:v>-413</c:v>
                </c:pt>
                <c:pt idx="4">
                  <c:v>-402</c:v>
                </c:pt>
                <c:pt idx="5">
                  <c:v>-425</c:v>
                </c:pt>
                <c:pt idx="6">
                  <c:v>-415</c:v>
                </c:pt>
                <c:pt idx="7">
                  <c:v>-568</c:v>
                </c:pt>
                <c:pt idx="8">
                  <c:v>-931</c:v>
                </c:pt>
                <c:pt idx="9">
                  <c:v>-764</c:v>
                </c:pt>
                <c:pt idx="10">
                  <c:v>-667</c:v>
                </c:pt>
                <c:pt idx="11">
                  <c:v>-434</c:v>
                </c:pt>
                <c:pt idx="12">
                  <c:v>-517</c:v>
                </c:pt>
              </c:numCache>
            </c:numRef>
          </c:val>
          <c:smooth val="0"/>
          <c:extLst>
            <c:ext xmlns:c16="http://schemas.microsoft.com/office/drawing/2014/chart" uri="{C3380CC4-5D6E-409C-BE32-E72D297353CC}">
              <c16:uniqueId val="{00000002-98A2-4CF3-A167-6EDB82BBB854}"/>
            </c:ext>
          </c:extLst>
        </c:ser>
        <c:ser>
          <c:idx val="3"/>
          <c:order val="3"/>
          <c:tx>
            <c:strRef>
              <c:f>Ikä!$F$137</c:f>
              <c:strCache>
                <c:ptCount val="1"/>
                <c:pt idx="0">
                  <c:v>25 - 34</c:v>
                </c:pt>
              </c:strCache>
            </c:strRef>
          </c:tx>
          <c:spPr>
            <a:ln w="28575" cap="rnd">
              <a:solidFill>
                <a:schemeClr val="accent4"/>
              </a:solidFill>
              <a:round/>
            </a:ln>
            <a:effectLst/>
          </c:spPr>
          <c:marker>
            <c:symbol val="none"/>
          </c:marker>
          <c:cat>
            <c:strRef>
              <c:f>Ikä!$B$138:$B$150</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Ikä!$F$138:$F$150</c:f>
              <c:numCache>
                <c:formatCode>0</c:formatCode>
                <c:ptCount val="13"/>
                <c:pt idx="0">
                  <c:v>-13</c:v>
                </c:pt>
                <c:pt idx="1">
                  <c:v>-46</c:v>
                </c:pt>
                <c:pt idx="2">
                  <c:v>-201</c:v>
                </c:pt>
                <c:pt idx="3">
                  <c:v>-74</c:v>
                </c:pt>
                <c:pt idx="4">
                  <c:v>-76</c:v>
                </c:pt>
                <c:pt idx="5">
                  <c:v>-121</c:v>
                </c:pt>
                <c:pt idx="6">
                  <c:v>-248</c:v>
                </c:pt>
                <c:pt idx="7">
                  <c:v>-147</c:v>
                </c:pt>
                <c:pt idx="8">
                  <c:v>-381</c:v>
                </c:pt>
                <c:pt idx="9">
                  <c:v>-402</c:v>
                </c:pt>
                <c:pt idx="10">
                  <c:v>-92</c:v>
                </c:pt>
                <c:pt idx="11">
                  <c:v>-32</c:v>
                </c:pt>
                <c:pt idx="12">
                  <c:v>-14</c:v>
                </c:pt>
              </c:numCache>
            </c:numRef>
          </c:val>
          <c:smooth val="0"/>
          <c:extLst>
            <c:ext xmlns:c16="http://schemas.microsoft.com/office/drawing/2014/chart" uri="{C3380CC4-5D6E-409C-BE32-E72D297353CC}">
              <c16:uniqueId val="{00000003-98A2-4CF3-A167-6EDB82BBB854}"/>
            </c:ext>
          </c:extLst>
        </c:ser>
        <c:ser>
          <c:idx val="4"/>
          <c:order val="4"/>
          <c:tx>
            <c:strRef>
              <c:f>Ikä!$G$137</c:f>
              <c:strCache>
                <c:ptCount val="1"/>
                <c:pt idx="0">
                  <c:v>35 - 44</c:v>
                </c:pt>
              </c:strCache>
            </c:strRef>
          </c:tx>
          <c:spPr>
            <a:ln w="28575" cap="rnd">
              <a:solidFill>
                <a:schemeClr val="accent5"/>
              </a:solidFill>
              <a:round/>
            </a:ln>
            <a:effectLst/>
          </c:spPr>
          <c:marker>
            <c:symbol val="none"/>
          </c:marker>
          <c:cat>
            <c:strRef>
              <c:f>Ikä!$B$138:$B$150</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Ikä!$G$138:$G$150</c:f>
              <c:numCache>
                <c:formatCode>0</c:formatCode>
                <c:ptCount val="13"/>
                <c:pt idx="0">
                  <c:v>15</c:v>
                </c:pt>
                <c:pt idx="1">
                  <c:v>-8</c:v>
                </c:pt>
                <c:pt idx="2">
                  <c:v>8</c:v>
                </c:pt>
                <c:pt idx="3">
                  <c:v>16</c:v>
                </c:pt>
                <c:pt idx="4">
                  <c:v>47</c:v>
                </c:pt>
                <c:pt idx="5">
                  <c:v>18</c:v>
                </c:pt>
                <c:pt idx="6">
                  <c:v>-16</c:v>
                </c:pt>
                <c:pt idx="7">
                  <c:v>-107</c:v>
                </c:pt>
                <c:pt idx="8">
                  <c:v>-35</c:v>
                </c:pt>
                <c:pt idx="9">
                  <c:v>-43</c:v>
                </c:pt>
                <c:pt idx="10">
                  <c:v>-6</c:v>
                </c:pt>
                <c:pt idx="11">
                  <c:v>82</c:v>
                </c:pt>
                <c:pt idx="12">
                  <c:v>44</c:v>
                </c:pt>
              </c:numCache>
            </c:numRef>
          </c:val>
          <c:smooth val="0"/>
          <c:extLst>
            <c:ext xmlns:c16="http://schemas.microsoft.com/office/drawing/2014/chart" uri="{C3380CC4-5D6E-409C-BE32-E72D297353CC}">
              <c16:uniqueId val="{00000004-98A2-4CF3-A167-6EDB82BBB854}"/>
            </c:ext>
          </c:extLst>
        </c:ser>
        <c:ser>
          <c:idx val="5"/>
          <c:order val="5"/>
          <c:tx>
            <c:strRef>
              <c:f>Ikä!$H$137</c:f>
              <c:strCache>
                <c:ptCount val="1"/>
                <c:pt idx="0">
                  <c:v>45 - 54</c:v>
                </c:pt>
              </c:strCache>
            </c:strRef>
          </c:tx>
          <c:spPr>
            <a:ln w="28575" cap="rnd">
              <a:solidFill>
                <a:schemeClr val="accent6"/>
              </a:solidFill>
              <a:round/>
            </a:ln>
            <a:effectLst/>
          </c:spPr>
          <c:marker>
            <c:symbol val="none"/>
          </c:marker>
          <c:cat>
            <c:strRef>
              <c:f>Ikä!$B$138:$B$150</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Ikä!$H$138:$H$150</c:f>
              <c:numCache>
                <c:formatCode>0</c:formatCode>
                <c:ptCount val="13"/>
                <c:pt idx="0">
                  <c:v>-26</c:v>
                </c:pt>
                <c:pt idx="1">
                  <c:v>-3</c:v>
                </c:pt>
                <c:pt idx="2">
                  <c:v>45</c:v>
                </c:pt>
                <c:pt idx="3">
                  <c:v>67</c:v>
                </c:pt>
                <c:pt idx="4">
                  <c:v>26</c:v>
                </c:pt>
                <c:pt idx="5">
                  <c:v>-10</c:v>
                </c:pt>
                <c:pt idx="6">
                  <c:v>33</c:v>
                </c:pt>
                <c:pt idx="7">
                  <c:v>-23</c:v>
                </c:pt>
                <c:pt idx="8">
                  <c:v>-20</c:v>
                </c:pt>
                <c:pt idx="9">
                  <c:v>25</c:v>
                </c:pt>
                <c:pt idx="10">
                  <c:v>8</c:v>
                </c:pt>
                <c:pt idx="11">
                  <c:v>88</c:v>
                </c:pt>
                <c:pt idx="12">
                  <c:v>73</c:v>
                </c:pt>
              </c:numCache>
            </c:numRef>
          </c:val>
          <c:smooth val="0"/>
          <c:extLst>
            <c:ext xmlns:c16="http://schemas.microsoft.com/office/drawing/2014/chart" uri="{C3380CC4-5D6E-409C-BE32-E72D297353CC}">
              <c16:uniqueId val="{00000005-98A2-4CF3-A167-6EDB82BBB854}"/>
            </c:ext>
          </c:extLst>
        </c:ser>
        <c:ser>
          <c:idx val="6"/>
          <c:order val="6"/>
          <c:tx>
            <c:strRef>
              <c:f>Ikä!$I$137</c:f>
              <c:strCache>
                <c:ptCount val="1"/>
                <c:pt idx="0">
                  <c:v>55 - 64</c:v>
                </c:pt>
              </c:strCache>
            </c:strRef>
          </c:tx>
          <c:spPr>
            <a:ln w="28575" cap="rnd">
              <a:solidFill>
                <a:schemeClr val="accent1">
                  <a:lumMod val="60000"/>
                </a:schemeClr>
              </a:solidFill>
              <a:round/>
            </a:ln>
            <a:effectLst/>
          </c:spPr>
          <c:marker>
            <c:symbol val="none"/>
          </c:marker>
          <c:cat>
            <c:strRef>
              <c:f>Ikä!$B$138:$B$150</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Ikä!$I$138:$I$150</c:f>
              <c:numCache>
                <c:formatCode>0</c:formatCode>
                <c:ptCount val="13"/>
                <c:pt idx="0">
                  <c:v>143</c:v>
                </c:pt>
                <c:pt idx="1">
                  <c:v>110</c:v>
                </c:pt>
                <c:pt idx="2">
                  <c:v>133</c:v>
                </c:pt>
                <c:pt idx="3">
                  <c:v>81</c:v>
                </c:pt>
                <c:pt idx="4">
                  <c:v>99</c:v>
                </c:pt>
                <c:pt idx="5">
                  <c:v>92</c:v>
                </c:pt>
                <c:pt idx="6">
                  <c:v>84</c:v>
                </c:pt>
                <c:pt idx="7">
                  <c:v>87</c:v>
                </c:pt>
                <c:pt idx="8">
                  <c:v>85</c:v>
                </c:pt>
                <c:pt idx="9">
                  <c:v>69</c:v>
                </c:pt>
                <c:pt idx="10">
                  <c:v>65</c:v>
                </c:pt>
                <c:pt idx="11">
                  <c:v>156</c:v>
                </c:pt>
                <c:pt idx="12">
                  <c:v>120</c:v>
                </c:pt>
              </c:numCache>
            </c:numRef>
          </c:val>
          <c:smooth val="0"/>
          <c:extLst>
            <c:ext xmlns:c16="http://schemas.microsoft.com/office/drawing/2014/chart" uri="{C3380CC4-5D6E-409C-BE32-E72D297353CC}">
              <c16:uniqueId val="{00000006-98A2-4CF3-A167-6EDB82BBB854}"/>
            </c:ext>
          </c:extLst>
        </c:ser>
        <c:ser>
          <c:idx val="7"/>
          <c:order val="7"/>
          <c:tx>
            <c:strRef>
              <c:f>Ikä!$J$137</c:f>
              <c:strCache>
                <c:ptCount val="1"/>
                <c:pt idx="0">
                  <c:v>65 -</c:v>
                </c:pt>
              </c:strCache>
            </c:strRef>
          </c:tx>
          <c:spPr>
            <a:ln w="28575" cap="rnd">
              <a:solidFill>
                <a:schemeClr val="accent2">
                  <a:lumMod val="60000"/>
                </a:schemeClr>
              </a:solidFill>
              <a:round/>
            </a:ln>
            <a:effectLst/>
          </c:spPr>
          <c:marker>
            <c:symbol val="none"/>
          </c:marker>
          <c:cat>
            <c:strRef>
              <c:f>Ikä!$B$138:$B$150</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Ikä!$J$138:$J$150</c:f>
              <c:numCache>
                <c:formatCode>0</c:formatCode>
                <c:ptCount val="13"/>
                <c:pt idx="0">
                  <c:v>-28</c:v>
                </c:pt>
                <c:pt idx="1">
                  <c:v>-7</c:v>
                </c:pt>
                <c:pt idx="2">
                  <c:v>48</c:v>
                </c:pt>
                <c:pt idx="3">
                  <c:v>19</c:v>
                </c:pt>
                <c:pt idx="4">
                  <c:v>19</c:v>
                </c:pt>
                <c:pt idx="5">
                  <c:v>-35</c:v>
                </c:pt>
                <c:pt idx="6">
                  <c:v>-13</c:v>
                </c:pt>
                <c:pt idx="7">
                  <c:v>-40</c:v>
                </c:pt>
                <c:pt idx="8">
                  <c:v>-30</c:v>
                </c:pt>
                <c:pt idx="9">
                  <c:v>-61</c:v>
                </c:pt>
                <c:pt idx="10">
                  <c:v>25</c:v>
                </c:pt>
                <c:pt idx="11">
                  <c:v>84</c:v>
                </c:pt>
                <c:pt idx="12">
                  <c:v>41</c:v>
                </c:pt>
              </c:numCache>
            </c:numRef>
          </c:val>
          <c:smooth val="0"/>
          <c:extLst>
            <c:ext xmlns:c16="http://schemas.microsoft.com/office/drawing/2014/chart" uri="{C3380CC4-5D6E-409C-BE32-E72D297353CC}">
              <c16:uniqueId val="{00000007-98A2-4CF3-A167-6EDB82BBB854}"/>
            </c:ext>
          </c:extLst>
        </c:ser>
        <c:dLbls>
          <c:showLegendKey val="0"/>
          <c:showVal val="0"/>
          <c:showCatName val="0"/>
          <c:showSerName val="0"/>
          <c:showPercent val="0"/>
          <c:showBubbleSize val="0"/>
        </c:dLbls>
        <c:smooth val="0"/>
        <c:axId val="1995173008"/>
        <c:axId val="1995170608"/>
      </c:lineChart>
      <c:catAx>
        <c:axId val="1995173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95170608"/>
        <c:crosses val="autoZero"/>
        <c:auto val="1"/>
        <c:lblAlgn val="ctr"/>
        <c:lblOffset val="100"/>
        <c:noMultiLvlLbl val="0"/>
      </c:catAx>
      <c:valAx>
        <c:axId val="1995170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95173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a:t>Kuntien</a:t>
            </a:r>
            <a:r>
              <a:rPr lang="fi-FI" b="1" baseline="0"/>
              <a:t> välinen nettomuutto pääasiallisen toiminnan mukaan v. 2022</a:t>
            </a:r>
            <a:endParaRPr lang="fi-FI" b="1"/>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Toiminta!$H$44</c:f>
              <c:strCache>
                <c:ptCount val="1"/>
                <c:pt idx="0">
                  <c:v>Yhteensä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Toiminta!$G$45:$G$57</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Toiminta!$H$45:$H$57</c:f>
              <c:numCache>
                <c:formatCode>0</c:formatCode>
                <c:ptCount val="13"/>
                <c:pt idx="0">
                  <c:v>-196</c:v>
                </c:pt>
                <c:pt idx="1">
                  <c:v>-17</c:v>
                </c:pt>
                <c:pt idx="2">
                  <c:v>-16</c:v>
                </c:pt>
                <c:pt idx="3">
                  <c:v>-36</c:v>
                </c:pt>
                <c:pt idx="4">
                  <c:v>2</c:v>
                </c:pt>
                <c:pt idx="5">
                  <c:v>-10</c:v>
                </c:pt>
                <c:pt idx="6">
                  <c:v>-6</c:v>
                </c:pt>
                <c:pt idx="7">
                  <c:v>-14</c:v>
                </c:pt>
                <c:pt idx="8">
                  <c:v>-4</c:v>
                </c:pt>
                <c:pt idx="9">
                  <c:v>1</c:v>
                </c:pt>
                <c:pt idx="10">
                  <c:v>-5</c:v>
                </c:pt>
                <c:pt idx="11">
                  <c:v>-79</c:v>
                </c:pt>
                <c:pt idx="12">
                  <c:v>-12</c:v>
                </c:pt>
              </c:numCache>
            </c:numRef>
          </c:val>
          <c:extLst>
            <c:ext xmlns:c16="http://schemas.microsoft.com/office/drawing/2014/chart" uri="{C3380CC4-5D6E-409C-BE32-E72D297353CC}">
              <c16:uniqueId val="{00000000-66E2-4728-8C60-63BE08CB963A}"/>
            </c:ext>
          </c:extLst>
        </c:ser>
        <c:ser>
          <c:idx val="1"/>
          <c:order val="1"/>
          <c:tx>
            <c:strRef>
              <c:f>Toiminta!$I$44</c:f>
              <c:strCache>
                <c:ptCount val="1"/>
                <c:pt idx="0">
                  <c:v>Työlliset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Toiminta!$G$45:$G$57</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Toiminta!$I$45:$I$57</c:f>
              <c:numCache>
                <c:formatCode>0</c:formatCode>
                <c:ptCount val="13"/>
                <c:pt idx="0">
                  <c:v>-198</c:v>
                </c:pt>
                <c:pt idx="1">
                  <c:v>2</c:v>
                </c:pt>
                <c:pt idx="2">
                  <c:v>-6</c:v>
                </c:pt>
                <c:pt idx="3">
                  <c:v>-96</c:v>
                </c:pt>
                <c:pt idx="4" formatCode="General">
                  <c:v>0</c:v>
                </c:pt>
                <c:pt idx="5">
                  <c:v>-13</c:v>
                </c:pt>
                <c:pt idx="6">
                  <c:v>1</c:v>
                </c:pt>
                <c:pt idx="7">
                  <c:v>0</c:v>
                </c:pt>
                <c:pt idx="8">
                  <c:v>11</c:v>
                </c:pt>
                <c:pt idx="9" formatCode="General">
                  <c:v>0</c:v>
                </c:pt>
                <c:pt idx="10">
                  <c:v>-13</c:v>
                </c:pt>
                <c:pt idx="11">
                  <c:v>-88</c:v>
                </c:pt>
                <c:pt idx="12">
                  <c:v>-9</c:v>
                </c:pt>
              </c:numCache>
            </c:numRef>
          </c:val>
          <c:extLst>
            <c:ext xmlns:c16="http://schemas.microsoft.com/office/drawing/2014/chart" uri="{C3380CC4-5D6E-409C-BE32-E72D297353CC}">
              <c16:uniqueId val="{00000001-66E2-4728-8C60-63BE08CB963A}"/>
            </c:ext>
          </c:extLst>
        </c:ser>
        <c:ser>
          <c:idx val="2"/>
          <c:order val="2"/>
          <c:tx>
            <c:strRef>
              <c:f>Toiminta!$J$44</c:f>
              <c:strCache>
                <c:ptCount val="1"/>
                <c:pt idx="0">
                  <c:v>Työttömät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Toiminta!$G$45:$G$57</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Toiminta!$J$45:$J$57</c:f>
              <c:numCache>
                <c:formatCode>0</c:formatCode>
                <c:ptCount val="13"/>
                <c:pt idx="0">
                  <c:v>14</c:v>
                </c:pt>
                <c:pt idx="1">
                  <c:v>8</c:v>
                </c:pt>
                <c:pt idx="2">
                  <c:v>0</c:v>
                </c:pt>
                <c:pt idx="3">
                  <c:v>-29</c:v>
                </c:pt>
                <c:pt idx="4" formatCode="General">
                  <c:v>0</c:v>
                </c:pt>
                <c:pt idx="5">
                  <c:v>0</c:v>
                </c:pt>
                <c:pt idx="6">
                  <c:v>-4</c:v>
                </c:pt>
                <c:pt idx="7">
                  <c:v>5</c:v>
                </c:pt>
                <c:pt idx="8">
                  <c:v>-2</c:v>
                </c:pt>
                <c:pt idx="9" formatCode="General">
                  <c:v>0</c:v>
                </c:pt>
                <c:pt idx="10">
                  <c:v>3</c:v>
                </c:pt>
                <c:pt idx="11">
                  <c:v>35</c:v>
                </c:pt>
                <c:pt idx="12">
                  <c:v>-2</c:v>
                </c:pt>
              </c:numCache>
            </c:numRef>
          </c:val>
          <c:extLst>
            <c:ext xmlns:c16="http://schemas.microsoft.com/office/drawing/2014/chart" uri="{C3380CC4-5D6E-409C-BE32-E72D297353CC}">
              <c16:uniqueId val="{00000002-66E2-4728-8C60-63BE08CB963A}"/>
            </c:ext>
          </c:extLst>
        </c:ser>
        <c:ser>
          <c:idx val="3"/>
          <c:order val="3"/>
          <c:tx>
            <c:strRef>
              <c:f>Toiminta!$K$44</c:f>
              <c:strCache>
                <c:ptCount val="1"/>
                <c:pt idx="0">
                  <c:v>0-14 -vuotiaat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Toiminta!$G$45:$G$57</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Toiminta!$K$45:$K$57</c:f>
              <c:numCache>
                <c:formatCode>0</c:formatCode>
                <c:ptCount val="13"/>
                <c:pt idx="0">
                  <c:v>55</c:v>
                </c:pt>
                <c:pt idx="1">
                  <c:v>-14</c:v>
                </c:pt>
                <c:pt idx="2">
                  <c:v>0</c:v>
                </c:pt>
                <c:pt idx="3">
                  <c:v>41</c:v>
                </c:pt>
                <c:pt idx="4" formatCode="General">
                  <c:v>0</c:v>
                </c:pt>
                <c:pt idx="5">
                  <c:v>1</c:v>
                </c:pt>
                <c:pt idx="6">
                  <c:v>-7</c:v>
                </c:pt>
                <c:pt idx="7">
                  <c:v>0</c:v>
                </c:pt>
                <c:pt idx="8">
                  <c:v>22</c:v>
                </c:pt>
                <c:pt idx="9" formatCode="General">
                  <c:v>0</c:v>
                </c:pt>
                <c:pt idx="10">
                  <c:v>8</c:v>
                </c:pt>
                <c:pt idx="11">
                  <c:v>-18</c:v>
                </c:pt>
                <c:pt idx="12">
                  <c:v>5</c:v>
                </c:pt>
              </c:numCache>
            </c:numRef>
          </c:val>
          <c:extLst>
            <c:ext xmlns:c16="http://schemas.microsoft.com/office/drawing/2014/chart" uri="{C3380CC4-5D6E-409C-BE32-E72D297353CC}">
              <c16:uniqueId val="{00000003-66E2-4728-8C60-63BE08CB963A}"/>
            </c:ext>
          </c:extLst>
        </c:ser>
        <c:ser>
          <c:idx val="4"/>
          <c:order val="4"/>
          <c:tx>
            <c:strRef>
              <c:f>Toiminta!$L$44</c:f>
              <c:strCache>
                <c:ptCount val="1"/>
                <c:pt idx="0">
                  <c:v>Opiskelijat, koululaiset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Toiminta!$G$45:$G$57</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Toiminta!$L$45:$L$57</c:f>
              <c:numCache>
                <c:formatCode>0</c:formatCode>
                <c:ptCount val="13"/>
                <c:pt idx="0">
                  <c:v>-196</c:v>
                </c:pt>
                <c:pt idx="1">
                  <c:v>-10</c:v>
                </c:pt>
                <c:pt idx="2">
                  <c:v>-18</c:v>
                </c:pt>
                <c:pt idx="3">
                  <c:v>-19</c:v>
                </c:pt>
                <c:pt idx="4" formatCode="General">
                  <c:v>0</c:v>
                </c:pt>
                <c:pt idx="5">
                  <c:v>-8</c:v>
                </c:pt>
                <c:pt idx="6">
                  <c:v>-3</c:v>
                </c:pt>
                <c:pt idx="7">
                  <c:v>-26</c:v>
                </c:pt>
                <c:pt idx="8">
                  <c:v>-41</c:v>
                </c:pt>
                <c:pt idx="9" formatCode="General">
                  <c:v>0</c:v>
                </c:pt>
                <c:pt idx="10">
                  <c:v>-20</c:v>
                </c:pt>
                <c:pt idx="11">
                  <c:v>-22</c:v>
                </c:pt>
                <c:pt idx="12">
                  <c:v>-7</c:v>
                </c:pt>
              </c:numCache>
            </c:numRef>
          </c:val>
          <c:extLst>
            <c:ext xmlns:c16="http://schemas.microsoft.com/office/drawing/2014/chart" uri="{C3380CC4-5D6E-409C-BE32-E72D297353CC}">
              <c16:uniqueId val="{00000004-66E2-4728-8C60-63BE08CB963A}"/>
            </c:ext>
          </c:extLst>
        </c:ser>
        <c:ser>
          <c:idx val="5"/>
          <c:order val="5"/>
          <c:tx>
            <c:strRef>
              <c:f>Toiminta!$M$44</c:f>
              <c:strCache>
                <c:ptCount val="1"/>
                <c:pt idx="0">
                  <c:v>Varusmiehet, siviilipalvelusmiehet</c:v>
                </c:pt>
              </c:strCache>
            </c:strRef>
          </c:tx>
          <c:spPr>
            <a:solidFill>
              <a:schemeClr val="accent6"/>
            </a:solidFill>
            <a:ln>
              <a:noFill/>
            </a:ln>
            <a:effectLst/>
          </c:spPr>
          <c:invertIfNegative val="0"/>
          <c:cat>
            <c:strRef>
              <c:f>Toiminta!$G$45:$G$57</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Toiminta!$M$45:$M$57</c:f>
              <c:numCache>
                <c:formatCode>0</c:formatCode>
                <c:ptCount val="13"/>
                <c:pt idx="0">
                  <c:v>1</c:v>
                </c:pt>
                <c:pt idx="1">
                  <c:v>0</c:v>
                </c:pt>
                <c:pt idx="2">
                  <c:v>0</c:v>
                </c:pt>
                <c:pt idx="3">
                  <c:v>2</c:v>
                </c:pt>
                <c:pt idx="4" formatCode="General">
                  <c:v>0</c:v>
                </c:pt>
                <c:pt idx="5">
                  <c:v>0</c:v>
                </c:pt>
                <c:pt idx="6">
                  <c:v>1</c:v>
                </c:pt>
                <c:pt idx="7">
                  <c:v>0</c:v>
                </c:pt>
                <c:pt idx="8">
                  <c:v>-2</c:v>
                </c:pt>
                <c:pt idx="9" formatCode="General">
                  <c:v>0</c:v>
                </c:pt>
                <c:pt idx="10">
                  <c:v>0</c:v>
                </c:pt>
                <c:pt idx="11">
                  <c:v>1</c:v>
                </c:pt>
                <c:pt idx="12">
                  <c:v>0</c:v>
                </c:pt>
              </c:numCache>
            </c:numRef>
          </c:val>
          <c:extLst>
            <c:ext xmlns:c16="http://schemas.microsoft.com/office/drawing/2014/chart" uri="{C3380CC4-5D6E-409C-BE32-E72D297353CC}">
              <c16:uniqueId val="{00000005-66E2-4728-8C60-63BE08CB963A}"/>
            </c:ext>
          </c:extLst>
        </c:ser>
        <c:ser>
          <c:idx val="6"/>
          <c:order val="6"/>
          <c:tx>
            <c:strRef>
              <c:f>Toiminta!$N$44</c:f>
              <c:strCache>
                <c:ptCount val="1"/>
                <c:pt idx="0">
                  <c:v>Eläkeläiset</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Toiminta!$G$45:$G$57</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Toiminta!$N$45:$N$57</c:f>
              <c:numCache>
                <c:formatCode>0</c:formatCode>
                <c:ptCount val="13"/>
                <c:pt idx="0">
                  <c:v>106</c:v>
                </c:pt>
                <c:pt idx="1">
                  <c:v>-2</c:v>
                </c:pt>
                <c:pt idx="2">
                  <c:v>8</c:v>
                </c:pt>
                <c:pt idx="3">
                  <c:v>57</c:v>
                </c:pt>
                <c:pt idx="4" formatCode="General">
                  <c:v>0</c:v>
                </c:pt>
                <c:pt idx="5">
                  <c:v>14</c:v>
                </c:pt>
                <c:pt idx="6">
                  <c:v>0</c:v>
                </c:pt>
                <c:pt idx="7">
                  <c:v>4</c:v>
                </c:pt>
                <c:pt idx="8">
                  <c:v>9</c:v>
                </c:pt>
                <c:pt idx="9" formatCode="General">
                  <c:v>0</c:v>
                </c:pt>
                <c:pt idx="10">
                  <c:v>6</c:v>
                </c:pt>
                <c:pt idx="11">
                  <c:v>13</c:v>
                </c:pt>
                <c:pt idx="12">
                  <c:v>4</c:v>
                </c:pt>
              </c:numCache>
            </c:numRef>
          </c:val>
          <c:extLst>
            <c:ext xmlns:c16="http://schemas.microsoft.com/office/drawing/2014/chart" uri="{C3380CC4-5D6E-409C-BE32-E72D297353CC}">
              <c16:uniqueId val="{00000006-66E2-4728-8C60-63BE08CB963A}"/>
            </c:ext>
          </c:extLst>
        </c:ser>
        <c:ser>
          <c:idx val="7"/>
          <c:order val="7"/>
          <c:tx>
            <c:strRef>
              <c:f>Toiminta!$O$44</c:f>
              <c:strCache>
                <c:ptCount val="1"/>
                <c:pt idx="0">
                  <c:v>Muut työvoiman ulkopuolella olevat</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Toiminta!$G$45:$G$57</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Toiminta!$O$45:$O$57</c:f>
              <c:numCache>
                <c:formatCode>0</c:formatCode>
                <c:ptCount val="13"/>
                <c:pt idx="0">
                  <c:v>22</c:v>
                </c:pt>
                <c:pt idx="1">
                  <c:v>-1</c:v>
                </c:pt>
                <c:pt idx="2">
                  <c:v>0</c:v>
                </c:pt>
                <c:pt idx="3">
                  <c:v>8</c:v>
                </c:pt>
                <c:pt idx="4" formatCode="General">
                  <c:v>0</c:v>
                </c:pt>
                <c:pt idx="5">
                  <c:v>-4</c:v>
                </c:pt>
                <c:pt idx="6">
                  <c:v>6</c:v>
                </c:pt>
                <c:pt idx="7">
                  <c:v>3</c:v>
                </c:pt>
                <c:pt idx="8">
                  <c:v>-1</c:v>
                </c:pt>
                <c:pt idx="9" formatCode="General">
                  <c:v>0</c:v>
                </c:pt>
                <c:pt idx="10">
                  <c:v>11</c:v>
                </c:pt>
                <c:pt idx="11">
                  <c:v>0</c:v>
                </c:pt>
                <c:pt idx="12">
                  <c:v>-3</c:v>
                </c:pt>
              </c:numCache>
            </c:numRef>
          </c:val>
          <c:extLst>
            <c:ext xmlns:c16="http://schemas.microsoft.com/office/drawing/2014/chart" uri="{C3380CC4-5D6E-409C-BE32-E72D297353CC}">
              <c16:uniqueId val="{00000007-66E2-4728-8C60-63BE08CB963A}"/>
            </c:ext>
          </c:extLst>
        </c:ser>
        <c:dLbls>
          <c:showLegendKey val="0"/>
          <c:showVal val="0"/>
          <c:showCatName val="0"/>
          <c:showSerName val="0"/>
          <c:showPercent val="0"/>
          <c:showBubbleSize val="0"/>
        </c:dLbls>
        <c:gapWidth val="219"/>
        <c:overlap val="-27"/>
        <c:axId val="1995054448"/>
        <c:axId val="1995071248"/>
      </c:barChart>
      <c:catAx>
        <c:axId val="1995054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95071248"/>
        <c:crosses val="autoZero"/>
        <c:auto val="1"/>
        <c:lblAlgn val="ctr"/>
        <c:lblOffset val="100"/>
        <c:noMultiLvlLbl val="0"/>
      </c:catAx>
      <c:valAx>
        <c:axId val="19950712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95054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dirty="0"/>
              <a:t>Kuntien</a:t>
            </a:r>
            <a:r>
              <a:rPr lang="fi-FI" b="1" baseline="0" dirty="0"/>
              <a:t> välinen nettomuutto Etelä-Savossa pääasiallisen toiminnan mukaan v. 2010 - 2022</a:t>
            </a:r>
            <a:endParaRPr lang="fi-FI"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Toiminta!$B$74</c:f>
              <c:strCache>
                <c:ptCount val="1"/>
                <c:pt idx="0">
                  <c:v>Yhteensä</c:v>
                </c:pt>
              </c:strCache>
            </c:strRef>
          </c:tx>
          <c:spPr>
            <a:ln w="28575" cap="rnd">
              <a:solidFill>
                <a:schemeClr val="accent1"/>
              </a:solidFill>
              <a:round/>
            </a:ln>
            <a:effectLst/>
          </c:spPr>
          <c:marker>
            <c:symbol val="none"/>
          </c:marker>
          <c:cat>
            <c:strRef>
              <c:f>Toiminta!$C$73:$O$73</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Toiminta!$C$74:$O$74</c:f>
              <c:numCache>
                <c:formatCode>0</c:formatCode>
                <c:ptCount val="13"/>
                <c:pt idx="0">
                  <c:v>-303</c:v>
                </c:pt>
                <c:pt idx="1">
                  <c:v>-448</c:v>
                </c:pt>
                <c:pt idx="2">
                  <c:v>-497</c:v>
                </c:pt>
                <c:pt idx="3">
                  <c:v>-303</c:v>
                </c:pt>
                <c:pt idx="4">
                  <c:v>-261</c:v>
                </c:pt>
                <c:pt idx="5">
                  <c:v>-494</c:v>
                </c:pt>
                <c:pt idx="6">
                  <c:v>-630</c:v>
                </c:pt>
                <c:pt idx="7">
                  <c:v>-880</c:v>
                </c:pt>
                <c:pt idx="8">
                  <c:v>-1414</c:v>
                </c:pt>
                <c:pt idx="9">
                  <c:v>-1228</c:v>
                </c:pt>
                <c:pt idx="10">
                  <c:v>-688</c:v>
                </c:pt>
                <c:pt idx="11">
                  <c:v>-56</c:v>
                </c:pt>
                <c:pt idx="12">
                  <c:v>-196</c:v>
                </c:pt>
              </c:numCache>
            </c:numRef>
          </c:val>
          <c:smooth val="0"/>
          <c:extLst>
            <c:ext xmlns:c16="http://schemas.microsoft.com/office/drawing/2014/chart" uri="{C3380CC4-5D6E-409C-BE32-E72D297353CC}">
              <c16:uniqueId val="{00000000-5FB2-4566-87FA-D3922CA061F0}"/>
            </c:ext>
          </c:extLst>
        </c:ser>
        <c:ser>
          <c:idx val="1"/>
          <c:order val="1"/>
          <c:tx>
            <c:strRef>
              <c:f>Toiminta!$B$75</c:f>
              <c:strCache>
                <c:ptCount val="1"/>
                <c:pt idx="0">
                  <c:v>Työlliset</c:v>
                </c:pt>
              </c:strCache>
            </c:strRef>
          </c:tx>
          <c:spPr>
            <a:ln w="28575" cap="rnd">
              <a:solidFill>
                <a:schemeClr val="accent2"/>
              </a:solidFill>
              <a:round/>
            </a:ln>
            <a:effectLst/>
          </c:spPr>
          <c:marker>
            <c:symbol val="none"/>
          </c:marker>
          <c:cat>
            <c:strRef>
              <c:f>Toiminta!$C$73:$O$73</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Toiminta!$C$75:$O$75</c:f>
              <c:numCache>
                <c:formatCode>0</c:formatCode>
                <c:ptCount val="13"/>
                <c:pt idx="0">
                  <c:v>-232</c:v>
                </c:pt>
                <c:pt idx="1">
                  <c:v>-221</c:v>
                </c:pt>
                <c:pt idx="2">
                  <c:v>-349</c:v>
                </c:pt>
                <c:pt idx="3">
                  <c:v>-198</c:v>
                </c:pt>
                <c:pt idx="4">
                  <c:v>-191</c:v>
                </c:pt>
                <c:pt idx="5">
                  <c:v>-374</c:v>
                </c:pt>
                <c:pt idx="6">
                  <c:v>-306</c:v>
                </c:pt>
                <c:pt idx="7">
                  <c:v>-457</c:v>
                </c:pt>
                <c:pt idx="8">
                  <c:v>-742</c:v>
                </c:pt>
                <c:pt idx="9">
                  <c:v>-622</c:v>
                </c:pt>
                <c:pt idx="10">
                  <c:v>-378</c:v>
                </c:pt>
                <c:pt idx="11">
                  <c:v>-54</c:v>
                </c:pt>
                <c:pt idx="12">
                  <c:v>-198</c:v>
                </c:pt>
              </c:numCache>
            </c:numRef>
          </c:val>
          <c:smooth val="0"/>
          <c:extLst>
            <c:ext xmlns:c16="http://schemas.microsoft.com/office/drawing/2014/chart" uri="{C3380CC4-5D6E-409C-BE32-E72D297353CC}">
              <c16:uniqueId val="{00000001-5FB2-4566-87FA-D3922CA061F0}"/>
            </c:ext>
          </c:extLst>
        </c:ser>
        <c:ser>
          <c:idx val="2"/>
          <c:order val="2"/>
          <c:tx>
            <c:strRef>
              <c:f>Toiminta!$B$76</c:f>
              <c:strCache>
                <c:ptCount val="1"/>
                <c:pt idx="0">
                  <c:v>Työttömät</c:v>
                </c:pt>
              </c:strCache>
            </c:strRef>
          </c:tx>
          <c:spPr>
            <a:ln w="28575" cap="rnd">
              <a:solidFill>
                <a:schemeClr val="accent3"/>
              </a:solidFill>
              <a:round/>
            </a:ln>
            <a:effectLst/>
          </c:spPr>
          <c:marker>
            <c:symbol val="none"/>
          </c:marker>
          <c:cat>
            <c:strRef>
              <c:f>Toiminta!$C$73:$O$73</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Toiminta!$C$76:$O$76</c:f>
              <c:numCache>
                <c:formatCode>0</c:formatCode>
                <c:ptCount val="13"/>
                <c:pt idx="0">
                  <c:v>-14</c:v>
                </c:pt>
                <c:pt idx="1">
                  <c:v>39</c:v>
                </c:pt>
                <c:pt idx="2">
                  <c:v>-43</c:v>
                </c:pt>
                <c:pt idx="3">
                  <c:v>-50</c:v>
                </c:pt>
                <c:pt idx="4">
                  <c:v>-93</c:v>
                </c:pt>
                <c:pt idx="5">
                  <c:v>-89</c:v>
                </c:pt>
                <c:pt idx="6">
                  <c:v>-62</c:v>
                </c:pt>
                <c:pt idx="7">
                  <c:v>-104</c:v>
                </c:pt>
                <c:pt idx="8">
                  <c:v>-84</c:v>
                </c:pt>
                <c:pt idx="9">
                  <c:v>-65</c:v>
                </c:pt>
                <c:pt idx="10">
                  <c:v>-43</c:v>
                </c:pt>
                <c:pt idx="11">
                  <c:v>25</c:v>
                </c:pt>
                <c:pt idx="12">
                  <c:v>14</c:v>
                </c:pt>
              </c:numCache>
            </c:numRef>
          </c:val>
          <c:smooth val="0"/>
          <c:extLst>
            <c:ext xmlns:c16="http://schemas.microsoft.com/office/drawing/2014/chart" uri="{C3380CC4-5D6E-409C-BE32-E72D297353CC}">
              <c16:uniqueId val="{00000002-5FB2-4566-87FA-D3922CA061F0}"/>
            </c:ext>
          </c:extLst>
        </c:ser>
        <c:ser>
          <c:idx val="3"/>
          <c:order val="3"/>
          <c:tx>
            <c:strRef>
              <c:f>Toiminta!$B$77</c:f>
              <c:strCache>
                <c:ptCount val="1"/>
                <c:pt idx="0">
                  <c:v>0-14 -vuotiaat</c:v>
                </c:pt>
              </c:strCache>
            </c:strRef>
          </c:tx>
          <c:spPr>
            <a:ln w="28575" cap="rnd">
              <a:solidFill>
                <a:schemeClr val="accent4"/>
              </a:solidFill>
              <a:round/>
            </a:ln>
            <a:effectLst/>
          </c:spPr>
          <c:marker>
            <c:symbol val="none"/>
          </c:marker>
          <c:cat>
            <c:strRef>
              <c:f>Toiminta!$C$73:$O$73</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Toiminta!$C$77:$O$77</c:f>
              <c:numCache>
                <c:formatCode>0</c:formatCode>
                <c:ptCount val="13"/>
                <c:pt idx="0">
                  <c:v>45</c:v>
                </c:pt>
                <c:pt idx="1">
                  <c:v>-3</c:v>
                </c:pt>
                <c:pt idx="2">
                  <c:v>-57</c:v>
                </c:pt>
                <c:pt idx="3">
                  <c:v>3</c:v>
                </c:pt>
                <c:pt idx="4">
                  <c:v>24</c:v>
                </c:pt>
                <c:pt idx="5">
                  <c:v>-13</c:v>
                </c:pt>
                <c:pt idx="6">
                  <c:v>-53</c:v>
                </c:pt>
                <c:pt idx="7">
                  <c:v>-79</c:v>
                </c:pt>
                <c:pt idx="8">
                  <c:v>-99</c:v>
                </c:pt>
                <c:pt idx="9">
                  <c:v>-48</c:v>
                </c:pt>
                <c:pt idx="10">
                  <c:v>-20</c:v>
                </c:pt>
                <c:pt idx="11">
                  <c:v>1</c:v>
                </c:pt>
                <c:pt idx="12">
                  <c:v>55</c:v>
                </c:pt>
              </c:numCache>
            </c:numRef>
          </c:val>
          <c:smooth val="0"/>
          <c:extLst>
            <c:ext xmlns:c16="http://schemas.microsoft.com/office/drawing/2014/chart" uri="{C3380CC4-5D6E-409C-BE32-E72D297353CC}">
              <c16:uniqueId val="{00000003-5FB2-4566-87FA-D3922CA061F0}"/>
            </c:ext>
          </c:extLst>
        </c:ser>
        <c:ser>
          <c:idx val="4"/>
          <c:order val="4"/>
          <c:tx>
            <c:strRef>
              <c:f>Toiminta!$B$78</c:f>
              <c:strCache>
                <c:ptCount val="1"/>
                <c:pt idx="0">
                  <c:v>Opiskelijat, koululaiset</c:v>
                </c:pt>
              </c:strCache>
            </c:strRef>
          </c:tx>
          <c:spPr>
            <a:ln w="28575" cap="rnd">
              <a:solidFill>
                <a:schemeClr val="accent5"/>
              </a:solidFill>
              <a:round/>
            </a:ln>
            <a:effectLst/>
          </c:spPr>
          <c:marker>
            <c:symbol val="none"/>
          </c:marker>
          <c:cat>
            <c:strRef>
              <c:f>Toiminta!$C$73:$O$73</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Toiminta!$C$78:$O$78</c:f>
              <c:numCache>
                <c:formatCode>0</c:formatCode>
                <c:ptCount val="13"/>
                <c:pt idx="0">
                  <c:v>-145</c:v>
                </c:pt>
                <c:pt idx="1">
                  <c:v>-258</c:v>
                </c:pt>
                <c:pt idx="2">
                  <c:v>-162</c:v>
                </c:pt>
                <c:pt idx="3">
                  <c:v>-104</c:v>
                </c:pt>
                <c:pt idx="4">
                  <c:v>-72</c:v>
                </c:pt>
                <c:pt idx="5">
                  <c:v>-45</c:v>
                </c:pt>
                <c:pt idx="6">
                  <c:v>-220</c:v>
                </c:pt>
                <c:pt idx="7">
                  <c:v>-217</c:v>
                </c:pt>
                <c:pt idx="8">
                  <c:v>-475</c:v>
                </c:pt>
                <c:pt idx="9">
                  <c:v>-411</c:v>
                </c:pt>
                <c:pt idx="10">
                  <c:v>-285</c:v>
                </c:pt>
                <c:pt idx="11">
                  <c:v>-192</c:v>
                </c:pt>
                <c:pt idx="12">
                  <c:v>-196</c:v>
                </c:pt>
              </c:numCache>
            </c:numRef>
          </c:val>
          <c:smooth val="0"/>
          <c:extLst>
            <c:ext xmlns:c16="http://schemas.microsoft.com/office/drawing/2014/chart" uri="{C3380CC4-5D6E-409C-BE32-E72D297353CC}">
              <c16:uniqueId val="{00000004-5FB2-4566-87FA-D3922CA061F0}"/>
            </c:ext>
          </c:extLst>
        </c:ser>
        <c:ser>
          <c:idx val="5"/>
          <c:order val="5"/>
          <c:tx>
            <c:strRef>
              <c:f>Toiminta!$B$79</c:f>
              <c:strCache>
                <c:ptCount val="1"/>
                <c:pt idx="0">
                  <c:v>Varusmiehet, siviilipalvelusmiehet</c:v>
                </c:pt>
              </c:strCache>
            </c:strRef>
          </c:tx>
          <c:spPr>
            <a:ln w="28575" cap="rnd">
              <a:solidFill>
                <a:schemeClr val="accent6"/>
              </a:solidFill>
              <a:round/>
            </a:ln>
            <a:effectLst/>
          </c:spPr>
          <c:marker>
            <c:symbol val="none"/>
          </c:marker>
          <c:cat>
            <c:strRef>
              <c:f>Toiminta!$C$73:$O$73</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Toiminta!$C$79:$O$79</c:f>
              <c:numCache>
                <c:formatCode>0</c:formatCode>
                <c:ptCount val="13"/>
                <c:pt idx="0">
                  <c:v>-5</c:v>
                </c:pt>
                <c:pt idx="1">
                  <c:v>-9</c:v>
                </c:pt>
                <c:pt idx="2">
                  <c:v>-15</c:v>
                </c:pt>
                <c:pt idx="3">
                  <c:v>2</c:v>
                </c:pt>
                <c:pt idx="4">
                  <c:v>-12</c:v>
                </c:pt>
                <c:pt idx="5">
                  <c:v>-9</c:v>
                </c:pt>
                <c:pt idx="6">
                  <c:v>-8</c:v>
                </c:pt>
                <c:pt idx="7">
                  <c:v>-3</c:v>
                </c:pt>
                <c:pt idx="8">
                  <c:v>-4</c:v>
                </c:pt>
                <c:pt idx="9">
                  <c:v>-4</c:v>
                </c:pt>
                <c:pt idx="10">
                  <c:v>-9</c:v>
                </c:pt>
                <c:pt idx="11">
                  <c:v>-6</c:v>
                </c:pt>
                <c:pt idx="12">
                  <c:v>1</c:v>
                </c:pt>
              </c:numCache>
            </c:numRef>
          </c:val>
          <c:smooth val="0"/>
          <c:extLst>
            <c:ext xmlns:c16="http://schemas.microsoft.com/office/drawing/2014/chart" uri="{C3380CC4-5D6E-409C-BE32-E72D297353CC}">
              <c16:uniqueId val="{00000005-5FB2-4566-87FA-D3922CA061F0}"/>
            </c:ext>
          </c:extLst>
        </c:ser>
        <c:ser>
          <c:idx val="6"/>
          <c:order val="6"/>
          <c:tx>
            <c:strRef>
              <c:f>Toiminta!$B$80</c:f>
              <c:strCache>
                <c:ptCount val="1"/>
                <c:pt idx="0">
                  <c:v>Eläkeläiset</c:v>
                </c:pt>
              </c:strCache>
            </c:strRef>
          </c:tx>
          <c:spPr>
            <a:ln w="28575" cap="rnd">
              <a:solidFill>
                <a:schemeClr val="accent1">
                  <a:lumMod val="60000"/>
                </a:schemeClr>
              </a:solidFill>
              <a:round/>
            </a:ln>
            <a:effectLst/>
          </c:spPr>
          <c:marker>
            <c:symbol val="none"/>
          </c:marker>
          <c:cat>
            <c:strRef>
              <c:f>Toiminta!$C$73:$O$73</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Toiminta!$C$80:$O$80</c:f>
              <c:numCache>
                <c:formatCode>0</c:formatCode>
                <c:ptCount val="13"/>
                <c:pt idx="0">
                  <c:v>29</c:v>
                </c:pt>
                <c:pt idx="1">
                  <c:v>33</c:v>
                </c:pt>
                <c:pt idx="2">
                  <c:v>136</c:v>
                </c:pt>
                <c:pt idx="3">
                  <c:v>92</c:v>
                </c:pt>
                <c:pt idx="4">
                  <c:v>89</c:v>
                </c:pt>
                <c:pt idx="5">
                  <c:v>28</c:v>
                </c:pt>
                <c:pt idx="6">
                  <c:v>41</c:v>
                </c:pt>
                <c:pt idx="7">
                  <c:v>5</c:v>
                </c:pt>
                <c:pt idx="8">
                  <c:v>9</c:v>
                </c:pt>
                <c:pt idx="9">
                  <c:v>-18</c:v>
                </c:pt>
                <c:pt idx="10">
                  <c:v>33</c:v>
                </c:pt>
                <c:pt idx="11">
                  <c:v>160</c:v>
                </c:pt>
                <c:pt idx="12">
                  <c:v>106</c:v>
                </c:pt>
              </c:numCache>
            </c:numRef>
          </c:val>
          <c:smooth val="0"/>
          <c:extLst>
            <c:ext xmlns:c16="http://schemas.microsoft.com/office/drawing/2014/chart" uri="{C3380CC4-5D6E-409C-BE32-E72D297353CC}">
              <c16:uniqueId val="{00000006-5FB2-4566-87FA-D3922CA061F0}"/>
            </c:ext>
          </c:extLst>
        </c:ser>
        <c:ser>
          <c:idx val="7"/>
          <c:order val="7"/>
          <c:tx>
            <c:strRef>
              <c:f>Toiminta!$B$81</c:f>
              <c:strCache>
                <c:ptCount val="1"/>
                <c:pt idx="0">
                  <c:v>Muut työvoiman ulkopuolella olevat</c:v>
                </c:pt>
              </c:strCache>
            </c:strRef>
          </c:tx>
          <c:spPr>
            <a:ln w="28575" cap="rnd">
              <a:solidFill>
                <a:schemeClr val="accent2">
                  <a:lumMod val="60000"/>
                </a:schemeClr>
              </a:solidFill>
              <a:round/>
            </a:ln>
            <a:effectLst/>
          </c:spPr>
          <c:marker>
            <c:symbol val="none"/>
          </c:marker>
          <c:cat>
            <c:strRef>
              <c:f>Toiminta!$C$73:$O$73</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Toiminta!$C$81:$O$81</c:f>
              <c:numCache>
                <c:formatCode>0</c:formatCode>
                <c:ptCount val="13"/>
                <c:pt idx="0">
                  <c:v>19</c:v>
                </c:pt>
                <c:pt idx="1">
                  <c:v>-29</c:v>
                </c:pt>
                <c:pt idx="2">
                  <c:v>-7</c:v>
                </c:pt>
                <c:pt idx="3">
                  <c:v>-48</c:v>
                </c:pt>
                <c:pt idx="4">
                  <c:v>-6</c:v>
                </c:pt>
                <c:pt idx="5">
                  <c:v>8</c:v>
                </c:pt>
                <c:pt idx="6">
                  <c:v>-22</c:v>
                </c:pt>
                <c:pt idx="7">
                  <c:v>-25</c:v>
                </c:pt>
                <c:pt idx="8">
                  <c:v>-19</c:v>
                </c:pt>
                <c:pt idx="9">
                  <c:v>-60</c:v>
                </c:pt>
                <c:pt idx="10">
                  <c:v>14</c:v>
                </c:pt>
                <c:pt idx="11">
                  <c:v>10</c:v>
                </c:pt>
                <c:pt idx="12">
                  <c:v>22</c:v>
                </c:pt>
              </c:numCache>
            </c:numRef>
          </c:val>
          <c:smooth val="0"/>
          <c:extLst>
            <c:ext xmlns:c16="http://schemas.microsoft.com/office/drawing/2014/chart" uri="{C3380CC4-5D6E-409C-BE32-E72D297353CC}">
              <c16:uniqueId val="{00000007-5FB2-4566-87FA-D3922CA061F0}"/>
            </c:ext>
          </c:extLst>
        </c:ser>
        <c:dLbls>
          <c:showLegendKey val="0"/>
          <c:showVal val="0"/>
          <c:showCatName val="0"/>
          <c:showSerName val="0"/>
          <c:showPercent val="0"/>
          <c:showBubbleSize val="0"/>
        </c:dLbls>
        <c:smooth val="0"/>
        <c:axId val="835491024"/>
        <c:axId val="835465104"/>
      </c:lineChart>
      <c:catAx>
        <c:axId val="83549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5465104"/>
        <c:crosses val="autoZero"/>
        <c:auto val="1"/>
        <c:lblAlgn val="ctr"/>
        <c:lblOffset val="100"/>
        <c:noMultiLvlLbl val="0"/>
      </c:catAx>
      <c:valAx>
        <c:axId val="835465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5491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dirty="0"/>
              <a:t>Kuntien välinen</a:t>
            </a:r>
            <a:r>
              <a:rPr lang="fi-FI" b="1" baseline="0" dirty="0"/>
              <a:t> nettomuutto koulutusasteen mukaan v. 2022</a:t>
            </a:r>
            <a:endParaRPr lang="fi-FI"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clustered"/>
        <c:varyColors val="0"/>
        <c:ser>
          <c:idx val="0"/>
          <c:order val="0"/>
          <c:tx>
            <c:strRef>
              <c:f>Koulutus!$C$68</c:f>
              <c:strCache>
                <c:ptCount val="1"/>
                <c:pt idx="0">
                  <c:v>Yhteensä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Koulutus!$B$69:$B$81</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Koulutus!$C$69:$C$81</c:f>
              <c:numCache>
                <c:formatCode>0</c:formatCode>
                <c:ptCount val="13"/>
                <c:pt idx="0">
                  <c:v>-196</c:v>
                </c:pt>
                <c:pt idx="1">
                  <c:v>-17</c:v>
                </c:pt>
                <c:pt idx="2">
                  <c:v>-16</c:v>
                </c:pt>
                <c:pt idx="3">
                  <c:v>-36</c:v>
                </c:pt>
                <c:pt idx="4">
                  <c:v>2</c:v>
                </c:pt>
                <c:pt idx="5">
                  <c:v>-10</c:v>
                </c:pt>
                <c:pt idx="6">
                  <c:v>-6</c:v>
                </c:pt>
                <c:pt idx="7">
                  <c:v>-14</c:v>
                </c:pt>
                <c:pt idx="8">
                  <c:v>-4</c:v>
                </c:pt>
                <c:pt idx="9">
                  <c:v>1</c:v>
                </c:pt>
                <c:pt idx="10">
                  <c:v>-5</c:v>
                </c:pt>
                <c:pt idx="11">
                  <c:v>-79</c:v>
                </c:pt>
                <c:pt idx="12">
                  <c:v>-12</c:v>
                </c:pt>
              </c:numCache>
            </c:numRef>
          </c:val>
          <c:extLst>
            <c:ext xmlns:c16="http://schemas.microsoft.com/office/drawing/2014/chart" uri="{C3380CC4-5D6E-409C-BE32-E72D297353CC}">
              <c16:uniqueId val="{00000000-CDA1-4770-A0EC-18E78BDADC1D}"/>
            </c:ext>
          </c:extLst>
        </c:ser>
        <c:ser>
          <c:idx val="1"/>
          <c:order val="1"/>
          <c:tx>
            <c:strRef>
              <c:f>Koulutus!$D$68</c:f>
              <c:strCache>
                <c:ptCount val="1"/>
                <c:pt idx="0">
                  <c:v>3-4 Toinen aste tai erikoisammattikoulutusaste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Koulutus!$B$69:$B$81</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Koulutus!$D$69:$D$81</c:f>
              <c:numCache>
                <c:formatCode>0</c:formatCode>
                <c:ptCount val="13"/>
                <c:pt idx="0">
                  <c:v>-260</c:v>
                </c:pt>
                <c:pt idx="1">
                  <c:v>7</c:v>
                </c:pt>
                <c:pt idx="2">
                  <c:v>-21</c:v>
                </c:pt>
                <c:pt idx="3">
                  <c:v>-24</c:v>
                </c:pt>
                <c:pt idx="4" formatCode="General">
                  <c:v>0</c:v>
                </c:pt>
                <c:pt idx="5">
                  <c:v>-18</c:v>
                </c:pt>
                <c:pt idx="6">
                  <c:v>-1</c:v>
                </c:pt>
                <c:pt idx="7">
                  <c:v>-9</c:v>
                </c:pt>
                <c:pt idx="8">
                  <c:v>-59</c:v>
                </c:pt>
                <c:pt idx="9" formatCode="General">
                  <c:v>0</c:v>
                </c:pt>
                <c:pt idx="10">
                  <c:v>-17</c:v>
                </c:pt>
                <c:pt idx="11">
                  <c:v>-90</c:v>
                </c:pt>
                <c:pt idx="12">
                  <c:v>-16</c:v>
                </c:pt>
              </c:numCache>
            </c:numRef>
          </c:val>
          <c:extLst>
            <c:ext xmlns:c16="http://schemas.microsoft.com/office/drawing/2014/chart" uri="{C3380CC4-5D6E-409C-BE32-E72D297353CC}">
              <c16:uniqueId val="{00000001-CDA1-4770-A0EC-18E78BDADC1D}"/>
            </c:ext>
          </c:extLst>
        </c:ser>
        <c:ser>
          <c:idx val="2"/>
          <c:order val="2"/>
          <c:tx>
            <c:strRef>
              <c:f>Koulutus!$E$68</c:f>
              <c:strCache>
                <c:ptCount val="1"/>
                <c:pt idx="0">
                  <c:v>5-6 Alin korkea-aste tai alempi korkeakouluaste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Koulutus!$B$69:$B$81</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Koulutus!$E$69:$E$81</c:f>
              <c:numCache>
                <c:formatCode>0</c:formatCode>
                <c:ptCount val="13"/>
                <c:pt idx="0">
                  <c:v>-23</c:v>
                </c:pt>
                <c:pt idx="1">
                  <c:v>1</c:v>
                </c:pt>
                <c:pt idx="2">
                  <c:v>7</c:v>
                </c:pt>
                <c:pt idx="3">
                  <c:v>-70</c:v>
                </c:pt>
                <c:pt idx="4" formatCode="General">
                  <c:v>0</c:v>
                </c:pt>
                <c:pt idx="5">
                  <c:v>6</c:v>
                </c:pt>
                <c:pt idx="6">
                  <c:v>1</c:v>
                </c:pt>
                <c:pt idx="7">
                  <c:v>10</c:v>
                </c:pt>
                <c:pt idx="8">
                  <c:v>28</c:v>
                </c:pt>
                <c:pt idx="9" formatCode="General">
                  <c:v>0</c:v>
                </c:pt>
                <c:pt idx="10">
                  <c:v>5</c:v>
                </c:pt>
                <c:pt idx="11">
                  <c:v>-5</c:v>
                </c:pt>
                <c:pt idx="12">
                  <c:v>6</c:v>
                </c:pt>
              </c:numCache>
            </c:numRef>
          </c:val>
          <c:extLst>
            <c:ext xmlns:c16="http://schemas.microsoft.com/office/drawing/2014/chart" uri="{C3380CC4-5D6E-409C-BE32-E72D297353CC}">
              <c16:uniqueId val="{00000002-CDA1-4770-A0EC-18E78BDADC1D}"/>
            </c:ext>
          </c:extLst>
        </c:ser>
        <c:ser>
          <c:idx val="3"/>
          <c:order val="3"/>
          <c:tx>
            <c:strRef>
              <c:f>Koulutus!$F$68</c:f>
              <c:strCache>
                <c:ptCount val="1"/>
                <c:pt idx="0">
                  <c:v>7-8 Ylempi korkeakouluaste tai tutkijakoulutusaste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Koulutus!$B$69:$B$81</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Koulutus!$F$69:$F$81</c:f>
              <c:numCache>
                <c:formatCode>0</c:formatCode>
                <c:ptCount val="13"/>
                <c:pt idx="0">
                  <c:v>39</c:v>
                </c:pt>
                <c:pt idx="1">
                  <c:v>5</c:v>
                </c:pt>
                <c:pt idx="2">
                  <c:v>0</c:v>
                </c:pt>
                <c:pt idx="3">
                  <c:v>34</c:v>
                </c:pt>
                <c:pt idx="4" formatCode="General">
                  <c:v>0</c:v>
                </c:pt>
                <c:pt idx="5">
                  <c:v>0</c:v>
                </c:pt>
                <c:pt idx="6">
                  <c:v>3</c:v>
                </c:pt>
                <c:pt idx="7">
                  <c:v>1</c:v>
                </c:pt>
                <c:pt idx="8">
                  <c:v>1</c:v>
                </c:pt>
                <c:pt idx="9" formatCode="General">
                  <c:v>0</c:v>
                </c:pt>
                <c:pt idx="10">
                  <c:v>1</c:v>
                </c:pt>
                <c:pt idx="11">
                  <c:v>3</c:v>
                </c:pt>
                <c:pt idx="12">
                  <c:v>-8</c:v>
                </c:pt>
              </c:numCache>
            </c:numRef>
          </c:val>
          <c:extLst>
            <c:ext xmlns:c16="http://schemas.microsoft.com/office/drawing/2014/chart" uri="{C3380CC4-5D6E-409C-BE32-E72D297353CC}">
              <c16:uniqueId val="{00000003-CDA1-4770-A0EC-18E78BDADC1D}"/>
            </c:ext>
          </c:extLst>
        </c:ser>
        <c:ser>
          <c:idx val="4"/>
          <c:order val="4"/>
          <c:tx>
            <c:strRef>
              <c:f>Koulutus!$G$68</c:f>
              <c:strCache>
                <c:ptCount val="1"/>
                <c:pt idx="0">
                  <c:v>9, X Ei perusasteen jälkeistä tutkintoa tai koulutusaste tuntematon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Koulutus!$B$69:$B$81</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Koulutus!$G$69:$G$81</c:f>
              <c:numCache>
                <c:formatCode>0</c:formatCode>
                <c:ptCount val="13"/>
                <c:pt idx="0">
                  <c:v>48</c:v>
                </c:pt>
                <c:pt idx="1">
                  <c:v>-30</c:v>
                </c:pt>
                <c:pt idx="2">
                  <c:v>-2</c:v>
                </c:pt>
                <c:pt idx="3">
                  <c:v>24</c:v>
                </c:pt>
                <c:pt idx="4" formatCode="General">
                  <c:v>0</c:v>
                </c:pt>
                <c:pt idx="5">
                  <c:v>2</c:v>
                </c:pt>
                <c:pt idx="6">
                  <c:v>-9</c:v>
                </c:pt>
                <c:pt idx="7">
                  <c:v>-16</c:v>
                </c:pt>
                <c:pt idx="8">
                  <c:v>26</c:v>
                </c:pt>
                <c:pt idx="9" formatCode="General">
                  <c:v>0</c:v>
                </c:pt>
                <c:pt idx="10">
                  <c:v>6</c:v>
                </c:pt>
                <c:pt idx="11">
                  <c:v>13</c:v>
                </c:pt>
                <c:pt idx="12">
                  <c:v>6</c:v>
                </c:pt>
              </c:numCache>
            </c:numRef>
          </c:val>
          <c:extLst>
            <c:ext xmlns:c16="http://schemas.microsoft.com/office/drawing/2014/chart" uri="{C3380CC4-5D6E-409C-BE32-E72D297353CC}">
              <c16:uniqueId val="{00000004-CDA1-4770-A0EC-18E78BDADC1D}"/>
            </c:ext>
          </c:extLst>
        </c:ser>
        <c:dLbls>
          <c:showLegendKey val="0"/>
          <c:showVal val="0"/>
          <c:showCatName val="0"/>
          <c:showSerName val="0"/>
          <c:showPercent val="0"/>
          <c:showBubbleSize val="0"/>
        </c:dLbls>
        <c:gapWidth val="219"/>
        <c:overlap val="-27"/>
        <c:axId val="563122896"/>
        <c:axId val="1995121648"/>
      </c:barChart>
      <c:catAx>
        <c:axId val="563122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1995121648"/>
        <c:crosses val="autoZero"/>
        <c:auto val="1"/>
        <c:lblAlgn val="ctr"/>
        <c:lblOffset val="100"/>
        <c:noMultiLvlLbl val="0"/>
      </c:catAx>
      <c:valAx>
        <c:axId val="1995121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563122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b="1" dirty="0"/>
              <a:t>Kuntien välinen nettomuutto</a:t>
            </a:r>
            <a:r>
              <a:rPr lang="fi-FI" b="1" baseline="0" dirty="0"/>
              <a:t> Etelä-Savossa v. 2010 - 2022 koulutusasteen mukaan</a:t>
            </a:r>
            <a:endParaRPr lang="fi-FI"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Koulutus!$C$95</c:f>
              <c:strCache>
                <c:ptCount val="1"/>
                <c:pt idx="0">
                  <c:v>Yhteensä</c:v>
                </c:pt>
              </c:strCache>
            </c:strRef>
          </c:tx>
          <c:spPr>
            <a:ln w="28575" cap="rnd">
              <a:solidFill>
                <a:schemeClr val="accent1"/>
              </a:solidFill>
              <a:round/>
            </a:ln>
            <a:effectLst/>
          </c:spPr>
          <c:marker>
            <c:symbol val="none"/>
          </c:marker>
          <c:cat>
            <c:strRef>
              <c:f>Koulutus!$B$96:$B$108</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Koulutus!$C$96:$C$108</c:f>
              <c:numCache>
                <c:formatCode>0</c:formatCode>
                <c:ptCount val="13"/>
                <c:pt idx="0">
                  <c:v>-303</c:v>
                </c:pt>
                <c:pt idx="1">
                  <c:v>-448</c:v>
                </c:pt>
                <c:pt idx="2">
                  <c:v>-497</c:v>
                </c:pt>
                <c:pt idx="3">
                  <c:v>-303</c:v>
                </c:pt>
                <c:pt idx="4">
                  <c:v>-261</c:v>
                </c:pt>
                <c:pt idx="5">
                  <c:v>-494</c:v>
                </c:pt>
                <c:pt idx="6">
                  <c:v>-630</c:v>
                </c:pt>
                <c:pt idx="7">
                  <c:v>-880</c:v>
                </c:pt>
                <c:pt idx="8">
                  <c:v>-1414</c:v>
                </c:pt>
                <c:pt idx="9">
                  <c:v>-1228</c:v>
                </c:pt>
                <c:pt idx="10">
                  <c:v>-688</c:v>
                </c:pt>
                <c:pt idx="11">
                  <c:v>-56</c:v>
                </c:pt>
                <c:pt idx="12">
                  <c:v>-196</c:v>
                </c:pt>
              </c:numCache>
            </c:numRef>
          </c:val>
          <c:smooth val="0"/>
          <c:extLst>
            <c:ext xmlns:c16="http://schemas.microsoft.com/office/drawing/2014/chart" uri="{C3380CC4-5D6E-409C-BE32-E72D297353CC}">
              <c16:uniqueId val="{00000000-806C-4A4F-8C1E-1A233A05D875}"/>
            </c:ext>
          </c:extLst>
        </c:ser>
        <c:ser>
          <c:idx val="1"/>
          <c:order val="1"/>
          <c:tx>
            <c:strRef>
              <c:f>Koulutus!$D$95</c:f>
              <c:strCache>
                <c:ptCount val="1"/>
                <c:pt idx="0">
                  <c:v>3-4 Toinen aste tai erikoisammattikoulutusaste</c:v>
                </c:pt>
              </c:strCache>
            </c:strRef>
          </c:tx>
          <c:spPr>
            <a:ln w="28575" cap="rnd">
              <a:solidFill>
                <a:schemeClr val="accent2"/>
              </a:solidFill>
              <a:round/>
            </a:ln>
            <a:effectLst/>
          </c:spPr>
          <c:marker>
            <c:symbol val="none"/>
          </c:marker>
          <c:cat>
            <c:strRef>
              <c:f>Koulutus!$B$96:$B$108</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Koulutus!$D$96:$D$108</c:f>
              <c:numCache>
                <c:formatCode>0</c:formatCode>
                <c:ptCount val="13"/>
                <c:pt idx="0">
                  <c:v>-254</c:v>
                </c:pt>
                <c:pt idx="1">
                  <c:v>-294</c:v>
                </c:pt>
                <c:pt idx="2">
                  <c:v>-262</c:v>
                </c:pt>
                <c:pt idx="3">
                  <c:v>-265</c:v>
                </c:pt>
                <c:pt idx="4">
                  <c:v>-201</c:v>
                </c:pt>
                <c:pt idx="5">
                  <c:v>-195</c:v>
                </c:pt>
                <c:pt idx="6">
                  <c:v>-226</c:v>
                </c:pt>
                <c:pt idx="7">
                  <c:v>-411</c:v>
                </c:pt>
                <c:pt idx="8">
                  <c:v>-780</c:v>
                </c:pt>
                <c:pt idx="9">
                  <c:v>-628</c:v>
                </c:pt>
                <c:pt idx="10">
                  <c:v>-429</c:v>
                </c:pt>
                <c:pt idx="11">
                  <c:v>-122</c:v>
                </c:pt>
                <c:pt idx="12">
                  <c:v>-260</c:v>
                </c:pt>
              </c:numCache>
            </c:numRef>
          </c:val>
          <c:smooth val="0"/>
          <c:extLst>
            <c:ext xmlns:c16="http://schemas.microsoft.com/office/drawing/2014/chart" uri="{C3380CC4-5D6E-409C-BE32-E72D297353CC}">
              <c16:uniqueId val="{00000001-806C-4A4F-8C1E-1A233A05D875}"/>
            </c:ext>
          </c:extLst>
        </c:ser>
        <c:ser>
          <c:idx val="2"/>
          <c:order val="2"/>
          <c:tx>
            <c:strRef>
              <c:f>Koulutus!$E$95</c:f>
              <c:strCache>
                <c:ptCount val="1"/>
                <c:pt idx="0">
                  <c:v>5-6 Alin korkea-aste tai alempi korkeakouluaste</c:v>
                </c:pt>
              </c:strCache>
            </c:strRef>
          </c:tx>
          <c:spPr>
            <a:ln w="28575" cap="rnd">
              <a:solidFill>
                <a:schemeClr val="accent3"/>
              </a:solidFill>
              <a:round/>
            </a:ln>
            <a:effectLst/>
          </c:spPr>
          <c:marker>
            <c:symbol val="none"/>
          </c:marker>
          <c:cat>
            <c:strRef>
              <c:f>Koulutus!$B$96:$B$108</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Koulutus!$E$96:$E$108</c:f>
              <c:numCache>
                <c:formatCode>0</c:formatCode>
                <c:ptCount val="13"/>
                <c:pt idx="0">
                  <c:v>-130</c:v>
                </c:pt>
                <c:pt idx="1">
                  <c:v>-102</c:v>
                </c:pt>
                <c:pt idx="2">
                  <c:v>-136</c:v>
                </c:pt>
                <c:pt idx="3">
                  <c:v>-86</c:v>
                </c:pt>
                <c:pt idx="4">
                  <c:v>-126</c:v>
                </c:pt>
                <c:pt idx="5">
                  <c:v>-213</c:v>
                </c:pt>
                <c:pt idx="6">
                  <c:v>-273</c:v>
                </c:pt>
                <c:pt idx="7">
                  <c:v>-195</c:v>
                </c:pt>
                <c:pt idx="8">
                  <c:v>-325</c:v>
                </c:pt>
                <c:pt idx="9">
                  <c:v>-298</c:v>
                </c:pt>
                <c:pt idx="10">
                  <c:v>-163</c:v>
                </c:pt>
                <c:pt idx="11">
                  <c:v>58</c:v>
                </c:pt>
                <c:pt idx="12">
                  <c:v>-23</c:v>
                </c:pt>
              </c:numCache>
            </c:numRef>
          </c:val>
          <c:smooth val="0"/>
          <c:extLst>
            <c:ext xmlns:c16="http://schemas.microsoft.com/office/drawing/2014/chart" uri="{C3380CC4-5D6E-409C-BE32-E72D297353CC}">
              <c16:uniqueId val="{00000002-806C-4A4F-8C1E-1A233A05D875}"/>
            </c:ext>
          </c:extLst>
        </c:ser>
        <c:ser>
          <c:idx val="3"/>
          <c:order val="3"/>
          <c:tx>
            <c:strRef>
              <c:f>Koulutus!$F$95</c:f>
              <c:strCache>
                <c:ptCount val="1"/>
                <c:pt idx="0">
                  <c:v>7-8 Ylempi korkeakouluaste tai tutkijakoulutusaste</c:v>
                </c:pt>
              </c:strCache>
            </c:strRef>
          </c:tx>
          <c:spPr>
            <a:ln w="28575" cap="rnd">
              <a:solidFill>
                <a:schemeClr val="accent4"/>
              </a:solidFill>
              <a:round/>
            </a:ln>
            <a:effectLst/>
          </c:spPr>
          <c:marker>
            <c:symbol val="none"/>
          </c:marker>
          <c:cat>
            <c:strRef>
              <c:f>Koulutus!$B$96:$B$108</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Koulutus!$F$96:$F$108</c:f>
              <c:numCache>
                <c:formatCode>0</c:formatCode>
                <c:ptCount val="13"/>
                <c:pt idx="0">
                  <c:v>5</c:v>
                </c:pt>
                <c:pt idx="1">
                  <c:v>24</c:v>
                </c:pt>
                <c:pt idx="2">
                  <c:v>13</c:v>
                </c:pt>
                <c:pt idx="3">
                  <c:v>23</c:v>
                </c:pt>
                <c:pt idx="4">
                  <c:v>45</c:v>
                </c:pt>
                <c:pt idx="5">
                  <c:v>-27</c:v>
                </c:pt>
                <c:pt idx="6">
                  <c:v>1</c:v>
                </c:pt>
                <c:pt idx="7">
                  <c:v>-5</c:v>
                </c:pt>
                <c:pt idx="8">
                  <c:v>-117</c:v>
                </c:pt>
                <c:pt idx="9">
                  <c:v>-50</c:v>
                </c:pt>
                <c:pt idx="10">
                  <c:v>28</c:v>
                </c:pt>
                <c:pt idx="11">
                  <c:v>97</c:v>
                </c:pt>
                <c:pt idx="12">
                  <c:v>39</c:v>
                </c:pt>
              </c:numCache>
            </c:numRef>
          </c:val>
          <c:smooth val="0"/>
          <c:extLst>
            <c:ext xmlns:c16="http://schemas.microsoft.com/office/drawing/2014/chart" uri="{C3380CC4-5D6E-409C-BE32-E72D297353CC}">
              <c16:uniqueId val="{00000003-806C-4A4F-8C1E-1A233A05D875}"/>
            </c:ext>
          </c:extLst>
        </c:ser>
        <c:ser>
          <c:idx val="4"/>
          <c:order val="4"/>
          <c:tx>
            <c:strRef>
              <c:f>Koulutus!$G$95</c:f>
              <c:strCache>
                <c:ptCount val="1"/>
                <c:pt idx="0">
                  <c:v>9, X Ei perusasteen jälkeistä tutkintoa tai koulutusaste tuntematon</c:v>
                </c:pt>
              </c:strCache>
            </c:strRef>
          </c:tx>
          <c:spPr>
            <a:ln w="28575" cap="rnd">
              <a:solidFill>
                <a:schemeClr val="accent5"/>
              </a:solidFill>
              <a:round/>
            </a:ln>
            <a:effectLst/>
          </c:spPr>
          <c:marker>
            <c:symbol val="none"/>
          </c:marker>
          <c:cat>
            <c:strRef>
              <c:f>Koulutus!$B$96:$B$108</c:f>
              <c:strCache>
                <c:ptCount val="13"/>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strCache>
            </c:strRef>
          </c:cat>
          <c:val>
            <c:numRef>
              <c:f>Koulutus!$G$96:$G$108</c:f>
              <c:numCache>
                <c:formatCode>0</c:formatCode>
                <c:ptCount val="13"/>
                <c:pt idx="0">
                  <c:v>76</c:v>
                </c:pt>
                <c:pt idx="1">
                  <c:v>-76</c:v>
                </c:pt>
                <c:pt idx="2">
                  <c:v>-112</c:v>
                </c:pt>
                <c:pt idx="3">
                  <c:v>25</c:v>
                </c:pt>
                <c:pt idx="4">
                  <c:v>21</c:v>
                </c:pt>
                <c:pt idx="5">
                  <c:v>-59</c:v>
                </c:pt>
                <c:pt idx="6">
                  <c:v>-132</c:v>
                </c:pt>
                <c:pt idx="7">
                  <c:v>-269</c:v>
                </c:pt>
                <c:pt idx="8">
                  <c:v>-192</c:v>
                </c:pt>
                <c:pt idx="9">
                  <c:v>-252</c:v>
                </c:pt>
                <c:pt idx="10">
                  <c:v>-124</c:v>
                </c:pt>
                <c:pt idx="11">
                  <c:v>-89</c:v>
                </c:pt>
                <c:pt idx="12">
                  <c:v>48</c:v>
                </c:pt>
              </c:numCache>
            </c:numRef>
          </c:val>
          <c:smooth val="0"/>
          <c:extLst>
            <c:ext xmlns:c16="http://schemas.microsoft.com/office/drawing/2014/chart" uri="{C3380CC4-5D6E-409C-BE32-E72D297353CC}">
              <c16:uniqueId val="{00000004-806C-4A4F-8C1E-1A233A05D875}"/>
            </c:ext>
          </c:extLst>
        </c:ser>
        <c:dLbls>
          <c:showLegendKey val="0"/>
          <c:showVal val="0"/>
          <c:showCatName val="0"/>
          <c:showSerName val="0"/>
          <c:showPercent val="0"/>
          <c:showBubbleSize val="0"/>
        </c:dLbls>
        <c:smooth val="0"/>
        <c:axId val="921633952"/>
        <c:axId val="921661312"/>
      </c:lineChart>
      <c:catAx>
        <c:axId val="9216339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21661312"/>
        <c:crosses val="autoZero"/>
        <c:auto val="1"/>
        <c:lblAlgn val="ctr"/>
        <c:lblOffset val="100"/>
        <c:noMultiLvlLbl val="0"/>
      </c:catAx>
      <c:valAx>
        <c:axId val="921661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92163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a:t>Tulomuuttajien</a:t>
            </a:r>
            <a:r>
              <a:rPr lang="en-US" b="1" dirty="0"/>
              <a:t> </a:t>
            </a:r>
            <a:r>
              <a:rPr lang="en-US" b="1" dirty="0" err="1"/>
              <a:t>keskimääräiset</a:t>
            </a:r>
            <a:r>
              <a:rPr lang="en-US" b="1" dirty="0"/>
              <a:t> </a:t>
            </a:r>
            <a:r>
              <a:rPr lang="en-US" b="1" dirty="0" err="1"/>
              <a:t>tulot</a:t>
            </a:r>
            <a:r>
              <a:rPr lang="en-US" b="1" dirty="0"/>
              <a:t> (</a:t>
            </a:r>
            <a:r>
              <a:rPr lang="en-US" b="1" dirty="0" err="1"/>
              <a:t>euroa</a:t>
            </a:r>
            <a:r>
              <a:rPr lang="en-US" b="1" dirty="0"/>
              <a:t>) v.2022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Tulot!$D$100</c:f>
              <c:strCache>
                <c:ptCount val="1"/>
                <c:pt idx="0">
                  <c:v>Yhteensä</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Tulot!$C$101:$C$113</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Tulot!$D$101:$D$113</c:f>
              <c:numCache>
                <c:formatCode>0</c:formatCode>
                <c:ptCount val="13"/>
                <c:pt idx="0">
                  <c:v>21403</c:v>
                </c:pt>
                <c:pt idx="1">
                  <c:v>26535</c:v>
                </c:pt>
                <c:pt idx="2">
                  <c:v>24862</c:v>
                </c:pt>
                <c:pt idx="3">
                  <c:v>20781</c:v>
                </c:pt>
                <c:pt idx="4">
                  <c:v>23399</c:v>
                </c:pt>
                <c:pt idx="5">
                  <c:v>26367</c:v>
                </c:pt>
                <c:pt idx="6">
                  <c:v>26805</c:v>
                </c:pt>
                <c:pt idx="7">
                  <c:v>23675</c:v>
                </c:pt>
                <c:pt idx="8">
                  <c:v>19904</c:v>
                </c:pt>
                <c:pt idx="9">
                  <c:v>27345</c:v>
                </c:pt>
                <c:pt idx="10">
                  <c:v>19227</c:v>
                </c:pt>
                <c:pt idx="11">
                  <c:v>20622</c:v>
                </c:pt>
                <c:pt idx="12">
                  <c:v>22779</c:v>
                </c:pt>
              </c:numCache>
            </c:numRef>
          </c:val>
          <c:extLst>
            <c:ext xmlns:c16="http://schemas.microsoft.com/office/drawing/2014/chart" uri="{C3380CC4-5D6E-409C-BE32-E72D297353CC}">
              <c16:uniqueId val="{00000000-8FAA-4405-8F2F-0A1B17F88B27}"/>
            </c:ext>
          </c:extLst>
        </c:ser>
        <c:dLbls>
          <c:showLegendKey val="0"/>
          <c:showVal val="0"/>
          <c:showCatName val="0"/>
          <c:showSerName val="0"/>
          <c:showPercent val="0"/>
          <c:showBubbleSize val="0"/>
        </c:dLbls>
        <c:gapWidth val="182"/>
        <c:axId val="829816704"/>
        <c:axId val="829818624"/>
      </c:barChart>
      <c:catAx>
        <c:axId val="8298167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29818624"/>
        <c:crosses val="autoZero"/>
        <c:auto val="1"/>
        <c:lblAlgn val="ctr"/>
        <c:lblOffset val="100"/>
        <c:noMultiLvlLbl val="0"/>
      </c:catAx>
      <c:valAx>
        <c:axId val="82981862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29816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a:t>Työllisten</a:t>
            </a:r>
            <a:r>
              <a:rPr lang="en-US" b="1" baseline="0" dirty="0"/>
              <a:t> </a:t>
            </a:r>
            <a:r>
              <a:rPr lang="en-US" b="1" baseline="0" dirty="0" err="1"/>
              <a:t>tulomuuttajien</a:t>
            </a:r>
            <a:r>
              <a:rPr lang="en-US" b="1" baseline="0" dirty="0"/>
              <a:t> </a:t>
            </a:r>
            <a:r>
              <a:rPr lang="en-US" b="1" baseline="0" dirty="0" err="1"/>
              <a:t>keskimääräiset</a:t>
            </a:r>
            <a:r>
              <a:rPr lang="en-US" b="1" baseline="0" dirty="0"/>
              <a:t> </a:t>
            </a:r>
            <a:r>
              <a:rPr lang="en-US" b="1" baseline="0" dirty="0" err="1"/>
              <a:t>tulot</a:t>
            </a:r>
            <a:r>
              <a:rPr lang="en-US" b="1" baseline="0" dirty="0"/>
              <a:t> (</a:t>
            </a:r>
            <a:r>
              <a:rPr lang="en-US" b="1" baseline="0" dirty="0" err="1"/>
              <a:t>euroa</a:t>
            </a:r>
            <a:r>
              <a:rPr lang="en-US" b="1" baseline="0" dirty="0"/>
              <a:t>) v.2022</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Tulot!$F$100</c:f>
              <c:strCache>
                <c:ptCount val="1"/>
                <c:pt idx="0">
                  <c:v>Työlliset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Tulot!$E$101:$E$113</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Tulot!$F$101:$F$113</c:f>
              <c:numCache>
                <c:formatCode>0</c:formatCode>
                <c:ptCount val="13"/>
                <c:pt idx="0">
                  <c:v>34316</c:v>
                </c:pt>
                <c:pt idx="1">
                  <c:v>43604</c:v>
                </c:pt>
                <c:pt idx="2">
                  <c:v>32770</c:v>
                </c:pt>
                <c:pt idx="3">
                  <c:v>34797</c:v>
                </c:pt>
                <c:pt idx="4">
                  <c:v>37960</c:v>
                </c:pt>
                <c:pt idx="5">
                  <c:v>42724</c:v>
                </c:pt>
                <c:pt idx="6">
                  <c:v>36874</c:v>
                </c:pt>
                <c:pt idx="7">
                  <c:v>32426</c:v>
                </c:pt>
                <c:pt idx="8">
                  <c:v>31423</c:v>
                </c:pt>
                <c:pt idx="9">
                  <c:v>48505</c:v>
                </c:pt>
                <c:pt idx="10">
                  <c:v>29370</c:v>
                </c:pt>
                <c:pt idx="11">
                  <c:v>32896</c:v>
                </c:pt>
                <c:pt idx="12">
                  <c:v>39487</c:v>
                </c:pt>
              </c:numCache>
            </c:numRef>
          </c:val>
          <c:extLst>
            <c:ext xmlns:c16="http://schemas.microsoft.com/office/drawing/2014/chart" uri="{C3380CC4-5D6E-409C-BE32-E72D297353CC}">
              <c16:uniqueId val="{00000000-8BE3-419D-B794-34E1BA2D3D75}"/>
            </c:ext>
          </c:extLst>
        </c:ser>
        <c:dLbls>
          <c:showLegendKey val="0"/>
          <c:showVal val="0"/>
          <c:showCatName val="0"/>
          <c:showSerName val="0"/>
          <c:showPercent val="0"/>
          <c:showBubbleSize val="0"/>
        </c:dLbls>
        <c:gapWidth val="150"/>
        <c:axId val="683702944"/>
        <c:axId val="683720704"/>
      </c:barChart>
      <c:catAx>
        <c:axId val="683702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83720704"/>
        <c:crosses val="autoZero"/>
        <c:auto val="1"/>
        <c:lblAlgn val="ctr"/>
        <c:lblOffset val="100"/>
        <c:noMultiLvlLbl val="0"/>
      </c:catAx>
      <c:valAx>
        <c:axId val="68372070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83702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err="1"/>
              <a:t>Lähtömuuttajien</a:t>
            </a:r>
            <a:r>
              <a:rPr lang="en-US" b="1" dirty="0"/>
              <a:t> </a:t>
            </a:r>
            <a:r>
              <a:rPr lang="en-US" b="1" dirty="0" err="1"/>
              <a:t>keskimääräiset</a:t>
            </a:r>
            <a:r>
              <a:rPr lang="en-US" b="1" baseline="0" dirty="0"/>
              <a:t> </a:t>
            </a:r>
            <a:r>
              <a:rPr lang="en-US" b="1" baseline="0" dirty="0" err="1"/>
              <a:t>tulot</a:t>
            </a:r>
            <a:r>
              <a:rPr lang="en-US" b="1" baseline="0" dirty="0"/>
              <a:t> v. 2022, </a:t>
            </a:r>
            <a:r>
              <a:rPr lang="en-US" b="1" baseline="0" dirty="0" err="1"/>
              <a:t>euroa</a:t>
            </a:r>
            <a:endParaRPr lang="en-US"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bar"/>
        <c:grouping val="clustered"/>
        <c:varyColors val="0"/>
        <c:ser>
          <c:idx val="0"/>
          <c:order val="0"/>
          <c:tx>
            <c:strRef>
              <c:f>Tulot!$I$100</c:f>
              <c:strCache>
                <c:ptCount val="1"/>
                <c:pt idx="0">
                  <c:v>Muuttaneet yhteensä</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Tulot!$H$101:$H$113</c:f>
              <c:strCache>
                <c:ptCount val="13"/>
                <c:pt idx="0">
                  <c:v>MK10 Etelä-Savo</c:v>
                </c:pt>
                <c:pt idx="1">
                  <c:v>Hirvensalmi</c:v>
                </c:pt>
                <c:pt idx="2">
                  <c:v>Kangasniemi</c:v>
                </c:pt>
                <c:pt idx="3">
                  <c:v>Mikkeli</c:v>
                </c:pt>
                <c:pt idx="4">
                  <c:v>Mäntyharju</c:v>
                </c:pt>
                <c:pt idx="5">
                  <c:v>Pertunmaa</c:v>
                </c:pt>
                <c:pt idx="6">
                  <c:v>Puumala</c:v>
                </c:pt>
                <c:pt idx="7">
                  <c:v>Juva</c:v>
                </c:pt>
                <c:pt idx="8">
                  <c:v>Pieksämäki</c:v>
                </c:pt>
                <c:pt idx="9">
                  <c:v>Enonkoski</c:v>
                </c:pt>
                <c:pt idx="10">
                  <c:v>Rantasalmi</c:v>
                </c:pt>
                <c:pt idx="11">
                  <c:v>Savonlinna</c:v>
                </c:pt>
                <c:pt idx="12">
                  <c:v>Sulkava</c:v>
                </c:pt>
              </c:strCache>
            </c:strRef>
          </c:cat>
          <c:val>
            <c:numRef>
              <c:f>Tulot!$I$101:$I$113</c:f>
              <c:numCache>
                <c:formatCode>0</c:formatCode>
                <c:ptCount val="13"/>
                <c:pt idx="0">
                  <c:v>21921</c:v>
                </c:pt>
                <c:pt idx="1">
                  <c:v>20296</c:v>
                </c:pt>
                <c:pt idx="2">
                  <c:v>20569</c:v>
                </c:pt>
                <c:pt idx="3">
                  <c:v>21882</c:v>
                </c:pt>
                <c:pt idx="4">
                  <c:v>22271</c:v>
                </c:pt>
                <c:pt idx="5">
                  <c:v>22508</c:v>
                </c:pt>
                <c:pt idx="6">
                  <c:v>25235</c:v>
                </c:pt>
                <c:pt idx="7">
                  <c:v>22028</c:v>
                </c:pt>
                <c:pt idx="8">
                  <c:v>20107</c:v>
                </c:pt>
                <c:pt idx="9">
                  <c:v>22630</c:v>
                </c:pt>
                <c:pt idx="10">
                  <c:v>20235</c:v>
                </c:pt>
                <c:pt idx="11">
                  <c:v>23015</c:v>
                </c:pt>
                <c:pt idx="12">
                  <c:v>21576</c:v>
                </c:pt>
              </c:numCache>
            </c:numRef>
          </c:val>
          <c:extLst>
            <c:ext xmlns:c16="http://schemas.microsoft.com/office/drawing/2014/chart" uri="{C3380CC4-5D6E-409C-BE32-E72D297353CC}">
              <c16:uniqueId val="{00000000-8212-4AB3-BBE9-86EEA296826F}"/>
            </c:ext>
          </c:extLst>
        </c:ser>
        <c:dLbls>
          <c:showLegendKey val="0"/>
          <c:showVal val="0"/>
          <c:showCatName val="0"/>
          <c:showSerName val="0"/>
          <c:showPercent val="0"/>
          <c:showBubbleSize val="0"/>
        </c:dLbls>
        <c:gapWidth val="182"/>
        <c:axId val="833422832"/>
        <c:axId val="853795584"/>
      </c:barChart>
      <c:catAx>
        <c:axId val="833422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53795584"/>
        <c:crosses val="autoZero"/>
        <c:auto val="1"/>
        <c:lblAlgn val="ctr"/>
        <c:lblOffset val="100"/>
        <c:noMultiLvlLbl val="0"/>
      </c:catAx>
      <c:valAx>
        <c:axId val="8537955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334228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394DE7-990E-4CBA-B352-295D9B74744C}" type="datetimeFigureOut">
              <a:rPr lang="fi-FI" smtClean="0"/>
              <a:t>7.6.2024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3B4243-7A3C-48AF-85E3-253AADA3B384}" type="slidenum">
              <a:rPr lang="fi-FI" smtClean="0"/>
              <a:t>‹#›</a:t>
            </a:fld>
            <a:endParaRPr lang="fi-FI"/>
          </a:p>
        </p:txBody>
      </p:sp>
    </p:spTree>
    <p:extLst>
      <p:ext uri="{BB962C8B-B14F-4D97-AF65-F5344CB8AC3E}">
        <p14:creationId xmlns:p14="http://schemas.microsoft.com/office/powerpoint/2010/main" val="4120513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Määrällinen, vain yksi näkökulma osaamisen ennakointiin –täydennettävä laadullisella aineistolla.</a:t>
            </a:r>
          </a:p>
        </p:txBody>
      </p:sp>
      <p:sp>
        <p:nvSpPr>
          <p:cNvPr id="4" name="Dian numeron paikkamerkki 3"/>
          <p:cNvSpPr>
            <a:spLocks noGrp="1"/>
          </p:cNvSpPr>
          <p:nvPr>
            <p:ph type="sldNum" sz="quarter" idx="5"/>
          </p:nvPr>
        </p:nvSpPr>
        <p:spPr/>
        <p:txBody>
          <a:bodyPr/>
          <a:lstStyle/>
          <a:p>
            <a:fld id="{E76498CC-57D2-4202-9FBE-122D5B954A31}" type="slidenum">
              <a:rPr lang="fi-FI" smtClean="0"/>
              <a:t>1</a:t>
            </a:fld>
            <a:endParaRPr lang="fi-FI"/>
          </a:p>
        </p:txBody>
      </p:sp>
    </p:spTree>
    <p:extLst>
      <p:ext uri="{BB962C8B-B14F-4D97-AF65-F5344CB8AC3E}">
        <p14:creationId xmlns:p14="http://schemas.microsoft.com/office/powerpoint/2010/main" val="1553022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1">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5183"/>
            <a:ext cx="3636000" cy="5026619"/>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3834000" y="2036763"/>
            <a:ext cx="7983350" cy="2623210"/>
          </a:xfrm>
        </p:spPr>
        <p:txBody>
          <a:bodyPr anchor="t"/>
          <a:lstStyle>
            <a:lvl1pPr algn="l">
              <a:lnSpc>
                <a:spcPts val="7000"/>
              </a:lnSpc>
              <a:defRPr sz="6600">
                <a:latin typeface="+mn-lt"/>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3834000" y="4740322"/>
            <a:ext cx="798335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586136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373743"/>
            <a:ext cx="10200682" cy="562970"/>
          </a:xfrm>
        </p:spPr>
        <p:txBody>
          <a:bodyPr anchor="b"/>
          <a:lstStyle>
            <a:lvl1pPr algn="l">
              <a:lnSpc>
                <a:spcPts val="3000"/>
              </a:lnSpc>
              <a:defRPr sz="3000">
                <a:latin typeface="+mn-lt"/>
              </a:defRPr>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1052736"/>
            <a:ext cx="11448000" cy="4896544"/>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336803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uva ja otsikko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5591649" y="3734807"/>
            <a:ext cx="4823939" cy="1807156"/>
          </a:xfrm>
        </p:spPr>
        <p:txBody>
          <a:bodyPr anchor="t"/>
          <a:lstStyle>
            <a:lvl1pPr algn="l">
              <a:lnSpc>
                <a:spcPts val="3000"/>
              </a:lnSpc>
              <a:defRPr sz="3000">
                <a:latin typeface="+mn-lt"/>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9" y="360000"/>
            <a:ext cx="4860000" cy="6120000"/>
          </a:xfrm>
          <a:solidFill>
            <a:schemeClr val="bg1">
              <a:lumMod val="95000"/>
            </a:schemeClr>
          </a:solidFill>
        </p:spPr>
        <p:txBody>
          <a:bodyPr/>
          <a:lstStyle>
            <a:lvl1pPr marL="0" indent="0" algn="ctr">
              <a:buNone/>
              <a:defRPr/>
            </a:lvl1pPr>
          </a:lstStyle>
          <a:p>
            <a:r>
              <a:rPr lang="fi-FI"/>
              <a:t>Lisää kuva napsauttamalla kuvaketta</a:t>
            </a:r>
          </a:p>
        </p:txBody>
      </p:sp>
      <p:pic>
        <p:nvPicPr>
          <p:cNvPr id="9" name="Kuva 8" descr="Kuva, joka sisältää kohteen piirtäminen&#10;&#10;Kuvaus luotu automaattisesti">
            <a:extLst>
              <a:ext uri="{FF2B5EF4-FFF2-40B4-BE49-F238E27FC236}">
                <a16:creationId xmlns:a16="http://schemas.microsoft.com/office/drawing/2014/main" id="{3B1DCAA7-5504-4BFF-84F4-D86AF05361F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21136" y="985012"/>
            <a:ext cx="1885749" cy="2484000"/>
          </a:xfrm>
          <a:prstGeom prst="rect">
            <a:avLst/>
          </a:prstGeom>
        </p:spPr>
      </p:pic>
    </p:spTree>
    <p:extLst>
      <p:ext uri="{BB962C8B-B14F-4D97-AF65-F5344CB8AC3E}">
        <p14:creationId xmlns:p14="http://schemas.microsoft.com/office/powerpoint/2010/main" val="1369631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uva ja teksti 4">
    <p:spTree>
      <p:nvGrpSpPr>
        <p:cNvPr id="1" name=""/>
        <p:cNvGrpSpPr/>
        <p:nvPr/>
      </p:nvGrpSpPr>
      <p:grpSpPr>
        <a:xfrm>
          <a:off x="0" y="0"/>
          <a:ext cx="0" cy="0"/>
          <a:chOff x="0" y="0"/>
          <a:chExt cx="0" cy="0"/>
        </a:xfrm>
      </p:grpSpPr>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8472306" cy="6120000"/>
          </a:xfrm>
          <a:solidFill>
            <a:schemeClr val="bg1">
              <a:lumMod val="95000"/>
            </a:schemeClr>
          </a:solidFill>
        </p:spPr>
        <p:txBody>
          <a:bodyPr/>
          <a:lstStyle>
            <a:lvl1pPr marL="0" indent="0" algn="ctr">
              <a:buNone/>
              <a:defRPr/>
            </a:lvl1pPr>
          </a:lstStyle>
          <a:p>
            <a:r>
              <a:rPr lang="fi-FI"/>
              <a:t>Lisää kuva napsauttamalla kuvaketta</a:t>
            </a:r>
          </a:p>
        </p:txBody>
      </p:sp>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9000713" y="999390"/>
            <a:ext cx="2818603" cy="1691050"/>
          </a:xfrm>
        </p:spPr>
        <p:txBody>
          <a:bodyPr anchor="b"/>
          <a:lstStyle>
            <a:lvl1pPr algn="l">
              <a:lnSpc>
                <a:spcPct val="100000"/>
              </a:lnSpc>
              <a:defRPr sz="2800">
                <a:latin typeface="+mn-lt"/>
              </a:defRPr>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9000555" y="2801489"/>
            <a:ext cx="2818336" cy="3147791"/>
          </a:xfrm>
        </p:spPr>
        <p:txBody>
          <a:bodyPr bIns="0">
            <a:normAutofit/>
          </a:bodyPr>
          <a:lstStyle>
            <a:lvl1pPr marL="0" indent="0">
              <a:buNone/>
              <a:defRPr sz="16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52438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Lainaus">
    <p:bg>
      <p:bgPr>
        <a:solidFill>
          <a:schemeClr val="tx2"/>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latin typeface="+mn-lt"/>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1026" name="Picture 2">
            <a:extLst>
              <a:ext uri="{FF2B5EF4-FFF2-40B4-BE49-F238E27FC236}">
                <a16:creationId xmlns:a16="http://schemas.microsoft.com/office/drawing/2014/main" id="{F0532742-A3E5-41DF-A0B9-24B28E9193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0826" y="6099086"/>
            <a:ext cx="1778158" cy="48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872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Lainaus 2">
    <p:bg>
      <p:bgPr>
        <a:solidFill>
          <a:schemeClr val="accent3"/>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latin typeface="+mn-lt"/>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7" name="Picture 2">
            <a:extLst>
              <a:ext uri="{FF2B5EF4-FFF2-40B4-BE49-F238E27FC236}">
                <a16:creationId xmlns:a16="http://schemas.microsoft.com/office/drawing/2014/main" id="{51ADA24C-97F5-47AA-BC2A-7A5637C989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0826" y="6099086"/>
            <a:ext cx="1778158" cy="48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759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Lainaus 3">
    <p:bg>
      <p:bgPr>
        <a:solidFill>
          <a:schemeClr val="accent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bg1"/>
                </a:solidFill>
                <a:latin typeface="+mn-lt"/>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7" name="Picture 2">
            <a:extLst>
              <a:ext uri="{FF2B5EF4-FFF2-40B4-BE49-F238E27FC236}">
                <a16:creationId xmlns:a16="http://schemas.microsoft.com/office/drawing/2014/main" id="{6A0A8996-526B-42FF-A9FF-093F09FDC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30826" y="6099086"/>
            <a:ext cx="1778158" cy="488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679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Lainaus 4">
    <p:bg>
      <p:bgPr>
        <a:solidFill>
          <a:schemeClr val="accent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6250" y="2036763"/>
            <a:ext cx="8298000" cy="2790306"/>
          </a:xfrm>
        </p:spPr>
        <p:txBody>
          <a:bodyPr anchor="ctr"/>
          <a:lstStyle>
            <a:lvl1pPr algn="l">
              <a:lnSpc>
                <a:spcPct val="100000"/>
              </a:lnSpc>
              <a:defRPr sz="3000">
                <a:solidFill>
                  <a:schemeClr val="tx1"/>
                </a:solidFill>
                <a:latin typeface="+mn-lt"/>
              </a:defRPr>
            </a:lvl1pPr>
          </a:lstStyle>
          <a:p>
            <a:r>
              <a:rPr lang="fi-FI"/>
              <a:t>Muokkaa ots. perustyyl.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9" name="Kuva 8">
            <a:extLst>
              <a:ext uri="{FF2B5EF4-FFF2-40B4-BE49-F238E27FC236}">
                <a16:creationId xmlns:a16="http://schemas.microsoft.com/office/drawing/2014/main" id="{70258ED7-1B30-4578-B016-8F10B8FB41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2256" y="5915604"/>
            <a:ext cx="2088232" cy="773420"/>
          </a:xfrm>
          <a:prstGeom prst="rect">
            <a:avLst/>
          </a:prstGeom>
        </p:spPr>
      </p:pic>
    </p:spTree>
    <p:extLst>
      <p:ext uri="{BB962C8B-B14F-4D97-AF65-F5344CB8AC3E}">
        <p14:creationId xmlns:p14="http://schemas.microsoft.com/office/powerpoint/2010/main" val="409614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lanco - tyhjä pohja">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853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68F69D8-D836-4E5F-935E-5F69C2D7E84A}"/>
              </a:ext>
            </a:extLst>
          </p:cNvPr>
          <p:cNvSpPr>
            <a:spLocks noGrp="1"/>
          </p:cNvSpPr>
          <p:nvPr>
            <p:ph type="dt" sz="half" idx="10"/>
          </p:nvPr>
        </p:nvSpPr>
        <p:spPr/>
        <p:txBody>
          <a:bodyPr/>
          <a:lstStyle/>
          <a:p>
            <a:fld id="{0E4C684E-00E6-43C8-B968-336143ACABDC}" type="datetimeFigureOut">
              <a:rPr lang="fi-FI" smtClean="0"/>
              <a:t>7.6.2024</a:t>
            </a:fld>
            <a:endParaRPr lang="fi-FI"/>
          </a:p>
        </p:txBody>
      </p:sp>
      <p:sp>
        <p:nvSpPr>
          <p:cNvPr id="3" name="Alatunnisteen paikkamerkki 2">
            <a:extLst>
              <a:ext uri="{FF2B5EF4-FFF2-40B4-BE49-F238E27FC236}">
                <a16:creationId xmlns:a16="http://schemas.microsoft.com/office/drawing/2014/main" id="{6DEA0EBE-D5F7-4598-BC90-8B9D793FAA8E}"/>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DEDA410F-CB7D-4ACA-8B0D-0C479B85D372}"/>
              </a:ext>
            </a:extLst>
          </p:cNvPr>
          <p:cNvSpPr>
            <a:spLocks noGrp="1"/>
          </p:cNvSpPr>
          <p:nvPr>
            <p:ph type="sldNum" sz="quarter" idx="12"/>
          </p:nvPr>
        </p:nvSpPr>
        <p:spPr/>
        <p:txBody>
          <a:bodyPr/>
          <a:lstStyle/>
          <a:p>
            <a:fld id="{195FEB97-D5BF-4F0C-8C46-212EFE2C09B5}" type="slidenum">
              <a:rPr lang="fi-FI" smtClean="0"/>
              <a:t>‹#›</a:t>
            </a:fld>
            <a:endParaRPr lang="fi-FI"/>
          </a:p>
        </p:txBody>
      </p:sp>
    </p:spTree>
    <p:extLst>
      <p:ext uri="{BB962C8B-B14F-4D97-AF65-F5344CB8AC3E}">
        <p14:creationId xmlns:p14="http://schemas.microsoft.com/office/powerpoint/2010/main" val="27545331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1C2060-0562-36A2-B8FE-82E65D2933F6}"/>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E179193-9CBB-63FB-0E67-7A0800A9A767}"/>
              </a:ext>
            </a:extLst>
          </p:cNvPr>
          <p:cNvSpPr>
            <a:spLocks noGrp="1"/>
          </p:cNvSpPr>
          <p:nvPr>
            <p:ph type="dt" sz="half" idx="10"/>
          </p:nvPr>
        </p:nvSpPr>
        <p:spPr/>
        <p:txBody>
          <a:bodyPr/>
          <a:lstStyle/>
          <a:p>
            <a:fld id="{EE56E3B1-3D4F-4C69-89BE-7AFEFEE4A543}" type="datetimeFigureOut">
              <a:rPr lang="fi-FI" smtClean="0"/>
              <a:t>7.6.2024</a:t>
            </a:fld>
            <a:endParaRPr lang="fi-FI"/>
          </a:p>
        </p:txBody>
      </p:sp>
      <p:sp>
        <p:nvSpPr>
          <p:cNvPr id="4" name="Alatunnisteen paikkamerkki 3">
            <a:extLst>
              <a:ext uri="{FF2B5EF4-FFF2-40B4-BE49-F238E27FC236}">
                <a16:creationId xmlns:a16="http://schemas.microsoft.com/office/drawing/2014/main" id="{441574BE-25DB-3E9A-0031-1A60C07F14A7}"/>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D5746415-426E-4A11-055A-D5BB55A3DF98}"/>
              </a:ext>
            </a:extLst>
          </p:cNvPr>
          <p:cNvSpPr>
            <a:spLocks noGrp="1"/>
          </p:cNvSpPr>
          <p:nvPr>
            <p:ph type="sldNum" sz="quarter" idx="12"/>
          </p:nvPr>
        </p:nvSpPr>
        <p:spPr/>
        <p:txBody>
          <a:bodyPr/>
          <a:lstStyle/>
          <a:p>
            <a:fld id="{9359669B-FF36-46FD-9C02-68B757090494}" type="slidenum">
              <a:rPr lang="fi-FI" smtClean="0"/>
              <a:t>‹#›</a:t>
            </a:fld>
            <a:endParaRPr lang="fi-FI"/>
          </a:p>
        </p:txBody>
      </p:sp>
    </p:spTree>
    <p:extLst>
      <p:ext uri="{BB962C8B-B14F-4D97-AF65-F5344CB8AC3E}">
        <p14:creationId xmlns:p14="http://schemas.microsoft.com/office/powerpoint/2010/main" val="78936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E17326-2570-491B-8862-26E0B2C7E279}"/>
              </a:ext>
            </a:extLst>
          </p:cNvPr>
          <p:cNvSpPr>
            <a:spLocks noGrp="1"/>
          </p:cNvSpPr>
          <p:nvPr>
            <p:ph type="title"/>
          </p:nvPr>
        </p:nvSpPr>
        <p:spPr>
          <a:xfrm>
            <a:off x="3503712" y="1548000"/>
            <a:ext cx="8298000" cy="1736984"/>
          </a:xfrm>
        </p:spPr>
        <p:txBody>
          <a:bodyPr anchor="t"/>
          <a:lstStyle>
            <a:lvl1pPr>
              <a:defRPr sz="4000">
                <a:latin typeface="+mn-lt"/>
              </a:defRPr>
            </a:lvl1pPr>
          </a:lstStyle>
          <a:p>
            <a:r>
              <a:rPr lang="fi-FI"/>
              <a:t>Muokkaa ots. perustyyl. napsautt.</a:t>
            </a:r>
            <a:endParaRPr lang="fi-FI" dirty="0"/>
          </a:p>
        </p:txBody>
      </p:sp>
      <p:sp>
        <p:nvSpPr>
          <p:cNvPr id="3" name="Sisällön paikkamerkki 2">
            <a:extLst>
              <a:ext uri="{FF2B5EF4-FFF2-40B4-BE49-F238E27FC236}">
                <a16:creationId xmlns:a16="http://schemas.microsoft.com/office/drawing/2014/main" id="{F53C4BAA-863D-4C2B-A49E-6787B479BC66}"/>
              </a:ext>
            </a:extLst>
          </p:cNvPr>
          <p:cNvSpPr>
            <a:spLocks noGrp="1"/>
          </p:cNvSpPr>
          <p:nvPr>
            <p:ph idx="1"/>
          </p:nvPr>
        </p:nvSpPr>
        <p:spPr>
          <a:xfrm>
            <a:off x="3503712" y="3429000"/>
            <a:ext cx="8298000" cy="2043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35586A4B-B0D1-45E1-8161-745750AC3F01}"/>
              </a:ext>
            </a:extLst>
          </p:cNvPr>
          <p:cNvSpPr>
            <a:spLocks noGrp="1"/>
          </p:cNvSpPr>
          <p:nvPr>
            <p:ph type="dt" sz="half" idx="10"/>
          </p:nvPr>
        </p:nvSpPr>
        <p:spPr/>
        <p:txBody>
          <a:body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F7F02EBB-2840-4B98-91F4-0BA5D03463F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ED015DB-8E17-4D1B-B989-6CC39D597F13}"/>
              </a:ext>
            </a:extLst>
          </p:cNvPr>
          <p:cNvSpPr>
            <a:spLocks noGrp="1"/>
          </p:cNvSpPr>
          <p:nvPr>
            <p:ph type="sldNum" sz="quarter" idx="12"/>
          </p:nvPr>
        </p:nvSpPr>
        <p:spPr/>
        <p:txBody>
          <a:bodyPr/>
          <a:lstStyle/>
          <a:p>
            <a:fld id="{F01552E5-F27A-4309-8F6A-42878645B083}" type="slidenum">
              <a:rPr lang="fi-FI" smtClean="0"/>
              <a:t>‹#›</a:t>
            </a:fld>
            <a:endParaRPr lang="fi-FI"/>
          </a:p>
        </p:txBody>
      </p:sp>
      <p:pic>
        <p:nvPicPr>
          <p:cNvPr id="7" name="Kuva 6" descr="Kuva, joka sisältää kohteen piirtäminen&#10;&#10;Kuvaus luotu automaattisesti">
            <a:extLst>
              <a:ext uri="{FF2B5EF4-FFF2-40B4-BE49-F238E27FC236}">
                <a16:creationId xmlns:a16="http://schemas.microsoft.com/office/drawing/2014/main" id="{448349B3-4682-4093-AE8F-B6A85A8C05D1}"/>
              </a:ext>
            </a:extLst>
          </p:cNvPr>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4049" y="1014158"/>
            <a:ext cx="3672000" cy="4844452"/>
          </a:xfrm>
          <a:prstGeom prst="rect">
            <a:avLst/>
          </a:prstGeom>
        </p:spPr>
      </p:pic>
    </p:spTree>
    <p:extLst>
      <p:ext uri="{BB962C8B-B14F-4D97-AF65-F5344CB8AC3E}">
        <p14:creationId xmlns:p14="http://schemas.microsoft.com/office/powerpoint/2010/main" val="229733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atin typeface="+mn-lt"/>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872150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Otsikko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383615"/>
            <a:ext cx="8298000" cy="3276358"/>
          </a:xfrm>
        </p:spPr>
        <p:txBody>
          <a:bodyPr anchor="b"/>
          <a:lstStyle>
            <a:lvl1pPr algn="l">
              <a:lnSpc>
                <a:spcPts val="7000"/>
              </a:lnSpc>
              <a:defRPr sz="6600">
                <a:latin typeface="+mn-lt"/>
              </a:defRPr>
            </a:lvl1pPr>
          </a:lstStyle>
          <a:p>
            <a:r>
              <a:rPr lang="fi-FI"/>
              <a:t>Muokkaa ots. perustyyl. napsautt.</a:t>
            </a:r>
            <a:endParaRPr lang="fi-FI" dirty="0"/>
          </a:p>
        </p:txBody>
      </p:sp>
      <p:sp>
        <p:nvSpPr>
          <p:cNvPr id="3" name="Alaotsikko 2">
            <a:extLst>
              <a:ext uri="{FF2B5EF4-FFF2-40B4-BE49-F238E27FC236}">
                <a16:creationId xmlns:a16="http://schemas.microsoft.com/office/drawing/2014/main" id="{0E3655F2-74A0-44C6-84AD-1DE95F363BF0}"/>
              </a:ext>
            </a:extLst>
          </p:cNvPr>
          <p:cNvSpPr>
            <a:spLocks noGrp="1"/>
          </p:cNvSpPr>
          <p:nvPr>
            <p:ph type="subTitle" idx="1"/>
          </p:nvPr>
        </p:nvSpPr>
        <p:spPr>
          <a:xfrm>
            <a:off x="1764000" y="4740322"/>
            <a:ext cx="8298000" cy="801641"/>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9" name="Tekstiruutu 8">
            <a:extLst>
              <a:ext uri="{FF2B5EF4-FFF2-40B4-BE49-F238E27FC236}">
                <a16:creationId xmlns:a16="http://schemas.microsoft.com/office/drawing/2014/main" id="{FA76C897-6D8D-43E4-B12F-8C9ADCA46C50}"/>
              </a:ext>
            </a:extLst>
          </p:cNvPr>
          <p:cNvSpPr txBox="1"/>
          <p:nvPr userDrawn="1"/>
        </p:nvSpPr>
        <p:spPr>
          <a:xfrm rot="16200000">
            <a:off x="-1828177" y="3593525"/>
            <a:ext cx="4951340" cy="1200329"/>
          </a:xfrm>
          <a:prstGeom prst="rect">
            <a:avLst/>
          </a:prstGeom>
          <a:noFill/>
        </p:spPr>
        <p:txBody>
          <a:bodyPr wrap="square" rtlCol="0">
            <a:spAutoFit/>
          </a:bodyPr>
          <a:lstStyle/>
          <a:p>
            <a:pPr algn="l"/>
            <a:r>
              <a:rPr lang="fi-FI" sz="7200" b="1" dirty="0">
                <a:solidFill>
                  <a:srgbClr val="C9D409"/>
                </a:solidFill>
                <a:latin typeface="Arial Black" panose="020B0A04020102020204" pitchFamily="34" charset="0"/>
              </a:rPr>
              <a:t>ESAVO</a:t>
            </a:r>
            <a:r>
              <a:rPr lang="fi-FI" sz="7200" b="1" dirty="0">
                <a:solidFill>
                  <a:srgbClr val="009FE4"/>
                </a:solidFill>
                <a:latin typeface="Arial Black" panose="020B0A04020102020204" pitchFamily="34" charset="0"/>
              </a:rPr>
              <a:t>.FI</a:t>
            </a:r>
          </a:p>
        </p:txBody>
      </p:sp>
    </p:spTree>
    <p:extLst>
      <p:ext uri="{BB962C8B-B14F-4D97-AF65-F5344CB8AC3E}">
        <p14:creationId xmlns:p14="http://schemas.microsoft.com/office/powerpoint/2010/main" val="371893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idia">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2191"/>
            <a:ext cx="2567608" cy="3549611"/>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40208" y="1548000"/>
            <a:ext cx="8675380" cy="590325"/>
          </a:xfrm>
        </p:spPr>
        <p:txBody>
          <a:bodyPr anchor="t"/>
          <a:lstStyle>
            <a:lvl1pPr algn="l">
              <a:lnSpc>
                <a:spcPct val="100000"/>
              </a:lnSpc>
              <a:defRPr sz="2800">
                <a:latin typeface="+mn-lt"/>
              </a:defRPr>
            </a:lvl1pPr>
          </a:lstStyle>
          <a:p>
            <a:r>
              <a:rPr lang="fi-FI"/>
              <a:t>Muokkaa ots. perustyyl. napsautt.</a:t>
            </a:r>
            <a:endParaRPr lang="fi-FI" dirty="0"/>
          </a:p>
        </p:txBody>
      </p:sp>
      <p:sp>
        <p:nvSpPr>
          <p:cNvPr id="53" name="Tekstin paikkamerkki 52">
            <a:extLst>
              <a:ext uri="{FF2B5EF4-FFF2-40B4-BE49-F238E27FC236}">
                <a16:creationId xmlns:a16="http://schemas.microsoft.com/office/drawing/2014/main" id="{50003CAA-DFF5-4EBE-94A8-1A2B76DBB83D}"/>
              </a:ext>
            </a:extLst>
          </p:cNvPr>
          <p:cNvSpPr>
            <a:spLocks noGrp="1"/>
          </p:cNvSpPr>
          <p:nvPr>
            <p:ph type="body" sz="quarter" idx="13"/>
          </p:nvPr>
        </p:nvSpPr>
        <p:spPr>
          <a:xfrm>
            <a:off x="1740446" y="2241032"/>
            <a:ext cx="8675142" cy="1080000"/>
          </a:xfrm>
        </p:spPr>
        <p:txBody>
          <a:bodyPr bIns="0">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a:t>Muokkaa tekstin perustyylejä napsauttamalla</a:t>
            </a:r>
          </a:p>
        </p:txBody>
      </p:sp>
      <p:sp>
        <p:nvSpPr>
          <p:cNvPr id="56" name="Alaotsikko 2">
            <a:extLst>
              <a:ext uri="{FF2B5EF4-FFF2-40B4-BE49-F238E27FC236}">
                <a16:creationId xmlns:a16="http://schemas.microsoft.com/office/drawing/2014/main" id="{43C44EA4-36A4-4BAF-A7BB-834E53EF19B2}"/>
              </a:ext>
            </a:extLst>
          </p:cNvPr>
          <p:cNvSpPr>
            <a:spLocks noGrp="1"/>
          </p:cNvSpPr>
          <p:nvPr>
            <p:ph type="subTitle" idx="1"/>
          </p:nvPr>
        </p:nvSpPr>
        <p:spPr>
          <a:xfrm>
            <a:off x="2604303" y="4110549"/>
            <a:ext cx="6228000" cy="375591"/>
          </a:xfrm>
        </p:spPr>
        <p:txBody>
          <a:bodyPr anchor="b">
            <a:normAutofit/>
          </a:bodyPr>
          <a:lstStyle>
            <a:lvl1pPr marL="0" indent="0" algn="l">
              <a:buNone/>
              <a:defRPr sz="2000" b="1">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54" name="Tekstin paikkamerkki 52">
            <a:extLst>
              <a:ext uri="{FF2B5EF4-FFF2-40B4-BE49-F238E27FC236}">
                <a16:creationId xmlns:a16="http://schemas.microsoft.com/office/drawing/2014/main" id="{803DCDF3-185F-43EC-9FED-B91BE71BA920}"/>
              </a:ext>
            </a:extLst>
          </p:cNvPr>
          <p:cNvSpPr>
            <a:spLocks noGrp="1"/>
          </p:cNvSpPr>
          <p:nvPr>
            <p:ph type="body" sz="quarter" idx="14" hasCustomPrompt="1"/>
          </p:nvPr>
        </p:nvSpPr>
        <p:spPr>
          <a:xfrm>
            <a:off x="2604304" y="4455775"/>
            <a:ext cx="6227762" cy="1080000"/>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fi-FI" dirty="0"/>
              <a:t>Muokkaa testin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891247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idia 3">
    <p:spTree>
      <p:nvGrpSpPr>
        <p:cNvPr id="1" name=""/>
        <p:cNvGrpSpPr/>
        <p:nvPr/>
      </p:nvGrpSpPr>
      <p:grpSpPr>
        <a:xfrm>
          <a:off x="0" y="0"/>
          <a:ext cx="0" cy="0"/>
          <a:chOff x="0" y="0"/>
          <a:chExt cx="0" cy="0"/>
        </a:xfrm>
      </p:grpSpPr>
      <p:pic>
        <p:nvPicPr>
          <p:cNvPr id="9" name="Kuva 8" descr="Kuva, joka sisältää kohteen piirtäminen&#10;&#10;Kuvaus luotu automaattisesti">
            <a:extLst>
              <a:ext uri="{FF2B5EF4-FFF2-40B4-BE49-F238E27FC236}">
                <a16:creationId xmlns:a16="http://schemas.microsoft.com/office/drawing/2014/main" id="{7EFFB0AC-A6B5-49E9-84B1-AEDB4F6FE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322190"/>
            <a:ext cx="2567608" cy="354961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2567794" y="1548000"/>
            <a:ext cx="7847793" cy="900000"/>
          </a:xfrm>
        </p:spPr>
        <p:txBody>
          <a:bodyPr anchor="b"/>
          <a:lstStyle>
            <a:lvl1pPr algn="l">
              <a:lnSpc>
                <a:spcPct val="100000"/>
              </a:lnSpc>
              <a:defRPr sz="2800">
                <a:latin typeface="+mn-lt"/>
              </a:defRPr>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2567607" y="2587625"/>
            <a:ext cx="7847793"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2488033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A5DBF8-7CC4-4986-B10B-16326F7E4237}"/>
              </a:ext>
            </a:extLst>
          </p:cNvPr>
          <p:cNvSpPr>
            <a:spLocks noGrp="1"/>
          </p:cNvSpPr>
          <p:nvPr>
            <p:ph type="ctrTitle"/>
          </p:nvPr>
        </p:nvSpPr>
        <p:spPr>
          <a:xfrm>
            <a:off x="1764000" y="1548000"/>
            <a:ext cx="8298000" cy="900000"/>
          </a:xfrm>
        </p:spPr>
        <p:txBody>
          <a:bodyPr anchor="b"/>
          <a:lstStyle>
            <a:lvl1pPr algn="l">
              <a:lnSpc>
                <a:spcPct val="100000"/>
              </a:lnSpc>
              <a:defRPr sz="2800">
                <a:latin typeface="+mn-lt"/>
              </a:defRPr>
            </a:lvl1pPr>
          </a:lstStyle>
          <a:p>
            <a:r>
              <a:rPr lang="fi-FI"/>
              <a:t>Muokkaa ots. perustyyl. napsautt.</a:t>
            </a:r>
            <a:endParaRPr lang="fi-FI" dirty="0"/>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1764000" y="2587625"/>
            <a:ext cx="8298000" cy="2909888"/>
          </a:xfrm>
        </p:spPr>
        <p:txBody>
          <a:bodyPr>
            <a:normAutofit/>
          </a:bodyPr>
          <a:lstStyle>
            <a:lvl1pPr>
              <a:spcAft>
                <a:spcPts val="1600"/>
              </a:spcAft>
              <a:defRPr sz="2000" b="1"/>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3693851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Nuoliotsikko">
    <p:spTree>
      <p:nvGrpSpPr>
        <p:cNvPr id="1" name=""/>
        <p:cNvGrpSpPr/>
        <p:nvPr/>
      </p:nvGrpSpPr>
      <p:grpSpPr>
        <a:xfrm>
          <a:off x="0" y="0"/>
          <a:ext cx="0" cy="0"/>
          <a:chOff x="0" y="0"/>
          <a:chExt cx="0" cy="0"/>
        </a:xfrm>
      </p:grpSpPr>
      <p:pic>
        <p:nvPicPr>
          <p:cNvPr id="53" name="Kuva 52" descr="Kuva, joka sisältää kohteen piirtäminen&#10;&#10;Kuvaus luotu automaattisesti">
            <a:extLst>
              <a:ext uri="{FF2B5EF4-FFF2-40B4-BE49-F238E27FC236}">
                <a16:creationId xmlns:a16="http://schemas.microsoft.com/office/drawing/2014/main" id="{2141F0D0-0FEA-4058-9143-828F1654926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37062" y="1269000"/>
            <a:ext cx="3672000" cy="4844452"/>
          </a:xfrm>
          <a:prstGeom prst="rect">
            <a:avLst/>
          </a:prstGeom>
        </p:spPr>
      </p:pic>
      <p:sp>
        <p:nvSpPr>
          <p:cNvPr id="2" name="Otsikko 1">
            <a:extLst>
              <a:ext uri="{FF2B5EF4-FFF2-40B4-BE49-F238E27FC236}">
                <a16:creationId xmlns:a16="http://schemas.microsoft.com/office/drawing/2014/main" id="{B7A5DBF8-7CC4-4986-B10B-16326F7E4237}"/>
              </a:ext>
            </a:extLst>
          </p:cNvPr>
          <p:cNvSpPr>
            <a:spLocks noGrp="1"/>
          </p:cNvSpPr>
          <p:nvPr>
            <p:ph type="ctrTitle" hasCustomPrompt="1"/>
          </p:nvPr>
        </p:nvSpPr>
        <p:spPr>
          <a:xfrm>
            <a:off x="751422" y="2036763"/>
            <a:ext cx="3904578" cy="3130550"/>
          </a:xfrm>
        </p:spPr>
        <p:txBody>
          <a:bodyPr anchor="ctr"/>
          <a:lstStyle>
            <a:lvl1pPr algn="l">
              <a:lnSpc>
                <a:spcPts val="4800"/>
              </a:lnSpc>
              <a:defRPr sz="5400">
                <a:latin typeface="+mn-lt"/>
              </a:defRPr>
            </a:lvl1pPr>
          </a:lstStyle>
          <a:p>
            <a:r>
              <a:rPr lang="fi-FI" dirty="0"/>
              <a:t>Lisää otsikko</a:t>
            </a:r>
          </a:p>
        </p:txBody>
      </p:sp>
      <p:sp>
        <p:nvSpPr>
          <p:cNvPr id="8" name="Tekstin paikkamerkki 7">
            <a:extLst>
              <a:ext uri="{FF2B5EF4-FFF2-40B4-BE49-F238E27FC236}">
                <a16:creationId xmlns:a16="http://schemas.microsoft.com/office/drawing/2014/main" id="{AD42E722-229E-4D11-A9F1-5F5E28AF6B69}"/>
              </a:ext>
            </a:extLst>
          </p:cNvPr>
          <p:cNvSpPr>
            <a:spLocks noGrp="1"/>
          </p:cNvSpPr>
          <p:nvPr>
            <p:ph type="body" sz="quarter" idx="14"/>
          </p:nvPr>
        </p:nvSpPr>
        <p:spPr>
          <a:xfrm>
            <a:off x="7620543" y="2536825"/>
            <a:ext cx="4194000" cy="2630488"/>
          </a:xfrm>
        </p:spPr>
        <p:txBody>
          <a:bodyPr>
            <a:normAutofit/>
          </a:bodyPr>
          <a:lstStyle>
            <a:lvl1pPr marL="0" indent="0">
              <a:spcAft>
                <a:spcPts val="1600"/>
              </a:spcAft>
              <a:buNone/>
              <a:defRPr sz="1600" b="0"/>
            </a:lvl1pPr>
            <a:lvl2pPr>
              <a:spcAft>
                <a:spcPts val="1600"/>
              </a:spcAft>
              <a:defRPr sz="2000" b="1"/>
            </a:lvl2pPr>
            <a:lvl3pPr>
              <a:spcAft>
                <a:spcPts val="1600"/>
              </a:spcAft>
              <a:defRPr sz="2000" b="1"/>
            </a:lvl3pPr>
            <a:lvl4pPr>
              <a:spcAft>
                <a:spcPts val="1600"/>
              </a:spcAft>
              <a:defRPr sz="2000" b="1"/>
            </a:lvl4pPr>
            <a:lvl5pPr>
              <a:spcAft>
                <a:spcPts val="1600"/>
              </a:spcAft>
              <a:defRPr sz="2000" b="1"/>
            </a:lvl5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Tree>
    <p:extLst>
      <p:ext uri="{BB962C8B-B14F-4D97-AF65-F5344CB8AC3E}">
        <p14:creationId xmlns:p14="http://schemas.microsoft.com/office/powerpoint/2010/main" val="1666520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uva ja otsikko">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8DCA1BB4-4746-4C73-8D54-6625F4606A5E}"/>
              </a:ext>
            </a:extLst>
          </p:cNvPr>
          <p:cNvSpPr>
            <a:spLocks noGrp="1"/>
          </p:cNvSpPr>
          <p:nvPr>
            <p:ph type="dt" sz="half" idx="10"/>
          </p:nvPr>
        </p:nvSpPr>
        <p:spPr/>
        <p:txBody>
          <a:body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6FFBDF15-CBC5-4C29-B443-C4840B8514F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D176EF-CE36-4E49-9790-628C9403972B}"/>
              </a:ext>
            </a:extLst>
          </p:cNvPr>
          <p:cNvSpPr>
            <a:spLocks noGrp="1"/>
          </p:cNvSpPr>
          <p:nvPr>
            <p:ph type="sldNum" sz="quarter" idx="12"/>
          </p:nvPr>
        </p:nvSpPr>
        <p:spPr/>
        <p:txBody>
          <a:bodyPr/>
          <a:lstStyle/>
          <a:p>
            <a:fld id="{F01552E5-F27A-4309-8F6A-42878645B083}" type="slidenum">
              <a:rPr lang="fi-FI" smtClean="0"/>
              <a:t>‹#›</a:t>
            </a:fld>
            <a:endParaRPr lang="fi-FI"/>
          </a:p>
        </p:txBody>
      </p:sp>
      <p:sp>
        <p:nvSpPr>
          <p:cNvPr id="52" name="Otsikko 1">
            <a:extLst>
              <a:ext uri="{FF2B5EF4-FFF2-40B4-BE49-F238E27FC236}">
                <a16:creationId xmlns:a16="http://schemas.microsoft.com/office/drawing/2014/main" id="{0FF9F245-1E1A-448D-91E2-6190B0BFCCCA}"/>
              </a:ext>
            </a:extLst>
          </p:cNvPr>
          <p:cNvSpPr>
            <a:spLocks noGrp="1"/>
          </p:cNvSpPr>
          <p:nvPr>
            <p:ph type="ctrTitle"/>
          </p:nvPr>
        </p:nvSpPr>
        <p:spPr>
          <a:xfrm>
            <a:off x="359814" y="6021288"/>
            <a:ext cx="10200682" cy="562970"/>
          </a:xfrm>
        </p:spPr>
        <p:txBody>
          <a:bodyPr anchor="b"/>
          <a:lstStyle>
            <a:lvl1pPr algn="l">
              <a:lnSpc>
                <a:spcPts val="3000"/>
              </a:lnSpc>
              <a:defRPr sz="3000">
                <a:latin typeface="+mn-lt"/>
              </a:defRPr>
            </a:lvl1pPr>
          </a:lstStyle>
          <a:p>
            <a:r>
              <a:rPr lang="fi-FI"/>
              <a:t>Muokkaa ots. perustyyl. napsautt.</a:t>
            </a:r>
            <a:endParaRPr lang="fi-FI" dirty="0"/>
          </a:p>
        </p:txBody>
      </p:sp>
      <p:sp>
        <p:nvSpPr>
          <p:cNvPr id="7" name="Kuvan paikkamerkki 6">
            <a:extLst>
              <a:ext uri="{FF2B5EF4-FFF2-40B4-BE49-F238E27FC236}">
                <a16:creationId xmlns:a16="http://schemas.microsoft.com/office/drawing/2014/main" id="{7E0D0FDD-8760-4F91-9244-1BA2A306E47C}"/>
              </a:ext>
            </a:extLst>
          </p:cNvPr>
          <p:cNvSpPr>
            <a:spLocks noGrp="1"/>
          </p:cNvSpPr>
          <p:nvPr>
            <p:ph type="pic" sz="quarter" idx="15"/>
          </p:nvPr>
        </p:nvSpPr>
        <p:spPr>
          <a:xfrm>
            <a:off x="359998" y="360000"/>
            <a:ext cx="11448000" cy="5648546"/>
          </a:xfrm>
          <a:solidFill>
            <a:schemeClr val="bg1">
              <a:lumMod val="95000"/>
            </a:schemeClr>
          </a:solidFill>
        </p:spPr>
        <p:txBody>
          <a:bodyPr/>
          <a:lstStyle>
            <a:lvl1pPr marL="0" indent="0" algn="ctr">
              <a:buNone/>
              <a:defRPr/>
            </a:lvl1pPr>
          </a:lstStyle>
          <a:p>
            <a:r>
              <a:rPr lang="fi-FI"/>
              <a:t>Lisää kuva napsauttamalla kuvaketta</a:t>
            </a:r>
          </a:p>
        </p:txBody>
      </p:sp>
    </p:spTree>
    <p:extLst>
      <p:ext uri="{BB962C8B-B14F-4D97-AF65-F5344CB8AC3E}">
        <p14:creationId xmlns:p14="http://schemas.microsoft.com/office/powerpoint/2010/main" val="388892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B92EF62F-D49B-4A44-92B5-38DF0E46D841}"/>
              </a:ext>
            </a:extLst>
          </p:cNvPr>
          <p:cNvSpPr>
            <a:spLocks noGrp="1"/>
          </p:cNvSpPr>
          <p:nvPr>
            <p:ph type="title"/>
          </p:nvPr>
        </p:nvSpPr>
        <p:spPr>
          <a:xfrm>
            <a:off x="1764000" y="1548000"/>
            <a:ext cx="8298000" cy="900000"/>
          </a:xfrm>
          <a:prstGeom prst="rect">
            <a:avLst/>
          </a:prstGeom>
        </p:spPr>
        <p:txBody>
          <a:bodyPr vert="horz" lIns="0" tIns="0" rIns="0" bIns="45720" rtlCol="0" anchor="b">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8D489960-CB8D-4F48-B4C6-33518F04E42D}"/>
              </a:ext>
            </a:extLst>
          </p:cNvPr>
          <p:cNvSpPr>
            <a:spLocks noGrp="1"/>
          </p:cNvSpPr>
          <p:nvPr>
            <p:ph type="body" idx="1"/>
          </p:nvPr>
        </p:nvSpPr>
        <p:spPr>
          <a:xfrm>
            <a:off x="1764000" y="2592000"/>
            <a:ext cx="8298000" cy="2880000"/>
          </a:xfrm>
          <a:prstGeom prst="rect">
            <a:avLst/>
          </a:prstGeom>
        </p:spPr>
        <p:txBody>
          <a:bodyPr vert="horz" lIns="0" tIns="0" rIns="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a:extLst>
              <a:ext uri="{FF2B5EF4-FFF2-40B4-BE49-F238E27FC236}">
                <a16:creationId xmlns:a16="http://schemas.microsoft.com/office/drawing/2014/main" id="{90E7348C-6486-4251-801A-85B0E848DBE2}"/>
              </a:ext>
            </a:extLst>
          </p:cNvPr>
          <p:cNvSpPr>
            <a:spLocks noGrp="1"/>
          </p:cNvSpPr>
          <p:nvPr>
            <p:ph type="dt" sz="half" idx="2"/>
          </p:nvPr>
        </p:nvSpPr>
        <p:spPr>
          <a:xfrm>
            <a:off x="360000" y="6597000"/>
            <a:ext cx="1404000" cy="252000"/>
          </a:xfrm>
          <a:prstGeom prst="rect">
            <a:avLst/>
          </a:prstGeom>
        </p:spPr>
        <p:txBody>
          <a:bodyPr vert="horz" lIns="0" tIns="45720" rIns="91440" bIns="45720" rtlCol="0" anchor="ctr"/>
          <a:lstStyle>
            <a:lvl1pPr algn="l">
              <a:defRPr sz="1200">
                <a:noFill/>
              </a:defRPr>
            </a:lvl1pPr>
          </a:lstStyle>
          <a:p>
            <a:fld id="{6DC6F5ED-C14C-4DA4-AA51-40B6CDE4D00F}" type="datetimeFigureOut">
              <a:rPr lang="fi-FI" smtClean="0"/>
              <a:t>7.6.2024</a:t>
            </a:fld>
            <a:endParaRPr lang="fi-FI"/>
          </a:p>
        </p:txBody>
      </p:sp>
      <p:sp>
        <p:nvSpPr>
          <p:cNvPr id="5" name="Alatunnisteen paikkamerkki 4">
            <a:extLst>
              <a:ext uri="{FF2B5EF4-FFF2-40B4-BE49-F238E27FC236}">
                <a16:creationId xmlns:a16="http://schemas.microsoft.com/office/drawing/2014/main" id="{E21CDB72-9EDA-48DC-98AB-E1016A1D9D74}"/>
              </a:ext>
            </a:extLst>
          </p:cNvPr>
          <p:cNvSpPr>
            <a:spLocks noGrp="1"/>
          </p:cNvSpPr>
          <p:nvPr>
            <p:ph type="ftr" sz="quarter" idx="3"/>
          </p:nvPr>
        </p:nvSpPr>
        <p:spPr>
          <a:xfrm>
            <a:off x="2124000" y="6597000"/>
            <a:ext cx="4114800" cy="252000"/>
          </a:xfrm>
          <a:prstGeom prst="rect">
            <a:avLst/>
          </a:prstGeom>
        </p:spPr>
        <p:txBody>
          <a:bodyPr vert="horz" lIns="0" tIns="45720" rIns="91440" bIns="45720" rtlCol="0" anchor="ctr"/>
          <a:lstStyle>
            <a:lvl1pPr algn="l">
              <a:defRPr sz="1200">
                <a:noFill/>
              </a:defRPr>
            </a:lvl1pPr>
          </a:lstStyle>
          <a:p>
            <a:endParaRPr lang="fi-FI"/>
          </a:p>
        </p:txBody>
      </p:sp>
      <p:sp>
        <p:nvSpPr>
          <p:cNvPr id="6" name="Dian numeron paikkamerkki 5">
            <a:extLst>
              <a:ext uri="{FF2B5EF4-FFF2-40B4-BE49-F238E27FC236}">
                <a16:creationId xmlns:a16="http://schemas.microsoft.com/office/drawing/2014/main" id="{0E5A9A56-7B18-44D6-99B0-B87596D5F757}"/>
              </a:ext>
            </a:extLst>
          </p:cNvPr>
          <p:cNvSpPr>
            <a:spLocks noGrp="1"/>
          </p:cNvSpPr>
          <p:nvPr>
            <p:ph type="sldNum" sz="quarter" idx="4"/>
          </p:nvPr>
        </p:nvSpPr>
        <p:spPr>
          <a:xfrm>
            <a:off x="11057032" y="260412"/>
            <a:ext cx="807300" cy="365125"/>
          </a:xfrm>
          <a:prstGeom prst="rect">
            <a:avLst/>
          </a:prstGeom>
        </p:spPr>
        <p:txBody>
          <a:bodyPr vert="horz" lIns="91440" tIns="45720" rIns="91440" bIns="45720" rtlCol="0" anchor="ctr"/>
          <a:lstStyle>
            <a:lvl1pPr algn="r">
              <a:defRPr sz="1200">
                <a:noFill/>
              </a:defRPr>
            </a:lvl1pPr>
          </a:lstStyle>
          <a:p>
            <a:fld id="{F01552E5-F27A-4309-8F6A-42878645B083}" type="slidenum">
              <a:rPr lang="fi-FI" smtClean="0"/>
              <a:t>‹#›</a:t>
            </a:fld>
            <a:endParaRPr lang="fi-FI"/>
          </a:p>
        </p:txBody>
      </p:sp>
      <p:pic>
        <p:nvPicPr>
          <p:cNvPr id="8" name="Kuva 7">
            <a:extLst>
              <a:ext uri="{FF2B5EF4-FFF2-40B4-BE49-F238E27FC236}">
                <a16:creationId xmlns:a16="http://schemas.microsoft.com/office/drawing/2014/main" id="{C15DB8E9-F77E-4D63-BF19-EED1CF69218B}"/>
              </a:ext>
            </a:extLst>
          </p:cNvPr>
          <p:cNvPicPr>
            <a:picLocks noChangeAspect="1"/>
          </p:cNvPicPr>
          <p:nvPr userDrawn="1"/>
        </p:nvPicPr>
        <p:blipFill>
          <a:blip r:embed="rId21"/>
          <a:stretch>
            <a:fillRect/>
          </a:stretch>
        </p:blipFill>
        <p:spPr>
          <a:xfrm>
            <a:off x="10038648" y="6021287"/>
            <a:ext cx="1890000" cy="577332"/>
          </a:xfrm>
          <a:prstGeom prst="rect">
            <a:avLst/>
          </a:prstGeom>
        </p:spPr>
      </p:pic>
    </p:spTree>
    <p:extLst>
      <p:ext uri="{BB962C8B-B14F-4D97-AF65-F5344CB8AC3E}">
        <p14:creationId xmlns:p14="http://schemas.microsoft.com/office/powerpoint/2010/main" val="13745840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txStyles>
    <p:title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p:titleStyle>
    <p:bodyStyle>
      <a:lvl1pPr marL="108000" indent="-108000" algn="l" defTabSz="914400" rtl="0" eaLnBrk="1" latinLnBrk="0" hangingPunct="1">
        <a:lnSpc>
          <a:spcPct val="100000"/>
        </a:lnSpc>
        <a:spcBef>
          <a:spcPts val="0"/>
        </a:spcBef>
        <a:buFont typeface="Arial" panose="020B0604020202020204" pitchFamily="34" charset="0"/>
        <a:buChar char="-"/>
        <a:defRPr sz="2000" b="1" kern="1200">
          <a:solidFill>
            <a:schemeClr val="tx1"/>
          </a:solidFill>
          <a:latin typeface="+mn-lt"/>
          <a:ea typeface="+mn-ea"/>
          <a:cs typeface="+mn-cs"/>
        </a:defRPr>
      </a:lvl1pPr>
      <a:lvl2pPr marL="216000" indent="-108000" algn="l" defTabSz="914400" rtl="0" eaLnBrk="1" latinLnBrk="0" hangingPunct="1">
        <a:lnSpc>
          <a:spcPct val="100000"/>
        </a:lnSpc>
        <a:spcBef>
          <a:spcPts val="0"/>
        </a:spcBef>
        <a:buFont typeface="Arial" panose="020B0604020202020204" pitchFamily="34" charset="0"/>
        <a:buChar char="-"/>
        <a:defRPr sz="2000" b="0" kern="1200">
          <a:solidFill>
            <a:schemeClr val="tx1"/>
          </a:solidFill>
          <a:latin typeface="+mn-lt"/>
          <a:ea typeface="+mn-ea"/>
          <a:cs typeface="+mn-cs"/>
        </a:defRPr>
      </a:lvl2pPr>
      <a:lvl3pPr marL="432000" indent="-108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64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4pPr>
      <a:lvl5pPr marL="864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5pPr>
      <a:lvl6pPr marL="1080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6pPr>
      <a:lvl7pPr marL="1296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7pPr>
      <a:lvl8pPr marL="1512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8pPr>
      <a:lvl9pPr marL="1728000" indent="-108000" algn="l" defTabSz="914400" rtl="0" eaLnBrk="1" latinLnBrk="0" hangingPunct="1">
        <a:lnSpc>
          <a:spcPct val="100000"/>
        </a:lnSpc>
        <a:spcBef>
          <a:spcPts val="0"/>
        </a:spcBef>
        <a:buFont typeface="Arial" panose="020B0604020202020204" pitchFamily="34" charset="0"/>
        <a:buChar char="-"/>
        <a:defRPr sz="1600" b="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26">
          <p15:clr>
            <a:srgbClr val="F26B43"/>
          </p15:clr>
        </p15:guide>
        <p15:guide id="4" orient="horz" pos="232">
          <p15:clr>
            <a:srgbClr val="F26B43"/>
          </p15:clr>
        </p15:guide>
        <p15:guide id="5" orient="horz" pos="4090">
          <p15:clr>
            <a:srgbClr val="F26B43"/>
          </p15:clr>
        </p15:guide>
        <p15:guide id="6" pos="7444">
          <p15:clr>
            <a:srgbClr val="F26B43"/>
          </p15:clr>
        </p15:guide>
        <p15:guide id="7" orient="horz" pos="1283">
          <p15:clr>
            <a:srgbClr val="F26B43"/>
          </p15:clr>
        </p15:guide>
        <p15:guide id="8" orient="horz" pos="3255">
          <p15:clr>
            <a:srgbClr val="F26B43"/>
          </p15:clr>
        </p15:guide>
        <p15:guide id="9" orient="horz" pos="3491">
          <p15:clr>
            <a:srgbClr val="F26B43"/>
          </p15:clr>
        </p15:guide>
        <p15:guide id="10" pos="1100">
          <p15:clr>
            <a:srgbClr val="F26B43"/>
          </p15:clr>
        </p15:guide>
        <p15:guide id="11" pos="1327">
          <p15:clr>
            <a:srgbClr val="F26B43"/>
          </p15:clr>
        </p15:guide>
        <p15:guide id="12" pos="2199">
          <p15:clr>
            <a:srgbClr val="F26B43"/>
          </p15:clr>
        </p15:guide>
        <p15:guide id="13" pos="2426">
          <p15:clr>
            <a:srgbClr val="F26B43"/>
          </p15:clr>
        </p15:guide>
        <p15:guide id="14" pos="3273">
          <p15:clr>
            <a:srgbClr val="F26B43"/>
          </p15:clr>
        </p15:guide>
        <p15:guide id="15" pos="3517">
          <p15:clr>
            <a:srgbClr val="F26B43"/>
          </p15:clr>
        </p15:guide>
        <p15:guide id="16" pos="6334">
          <p15:clr>
            <a:srgbClr val="F26B43"/>
          </p15:clr>
        </p15:guide>
        <p15:guide id="17" pos="656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0.xml"/><Relationship Id="rId5" Type="http://schemas.openxmlformats.org/officeDocument/2006/relationships/chart" Target="../charts/chart10.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hyperlink" Target="https://esavoennakoi.fi/tilaa-uutiskirje" TargetMode="External"/><Relationship Id="rId7" Type="http://schemas.openxmlformats.org/officeDocument/2006/relationships/image" Target="../media/image12.png"/><Relationship Id="rId2" Type="http://schemas.openxmlformats.org/officeDocument/2006/relationships/hyperlink" Target="http://www.esavoennakoi.fi/" TargetMode="External"/><Relationship Id="rId1" Type="http://schemas.openxmlformats.org/officeDocument/2006/relationships/slideLayout" Target="../slideLayouts/slideLayout13.xml"/><Relationship Id="rId6" Type="http://schemas.openxmlformats.org/officeDocument/2006/relationships/hyperlink" Target="mailto:jaana.kokkonen@esavo.fi" TargetMode="External"/><Relationship Id="rId5" Type="http://schemas.openxmlformats.org/officeDocument/2006/relationships/hyperlink" Target="mailto:hanna.kautiainen@esavo.fi" TargetMode="External"/><Relationship Id="rId4" Type="http://schemas.openxmlformats.org/officeDocument/2006/relationships/hyperlink" Target="http://www.esavo.fi/tilastot"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4.xml"/><Relationship Id="rId1" Type="http://schemas.openxmlformats.org/officeDocument/2006/relationships/slideLayout" Target="../slideLayouts/slideLayout7.xml"/><Relationship Id="rId5" Type="http://schemas.openxmlformats.org/officeDocument/2006/relationships/slide" Target="slide12.xml"/><Relationship Id="rId4" Type="http://schemas.openxmlformats.org/officeDocument/2006/relationships/slide" Target="slide15.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AAFABD-C29C-4972-93A7-113CB38DFED2}"/>
              </a:ext>
            </a:extLst>
          </p:cNvPr>
          <p:cNvSpPr>
            <a:spLocks noGrp="1"/>
          </p:cNvSpPr>
          <p:nvPr>
            <p:ph type="ctrTitle"/>
          </p:nvPr>
        </p:nvSpPr>
        <p:spPr/>
        <p:txBody>
          <a:bodyPr/>
          <a:lstStyle/>
          <a:p>
            <a:r>
              <a:rPr lang="fi-FI" sz="5400" dirty="0"/>
              <a:t>Muuttaneiden taustatiedot v. 2022</a:t>
            </a:r>
            <a:br>
              <a:rPr lang="fi-FI" sz="5400" dirty="0"/>
            </a:br>
            <a:r>
              <a:rPr lang="fi-FI" sz="3200" dirty="0"/>
              <a:t>Etelä-Savo ja kunnat</a:t>
            </a:r>
            <a:br>
              <a:rPr lang="fi-FI" sz="5400" dirty="0"/>
            </a:br>
            <a:r>
              <a:rPr lang="fi-FI" sz="1600" dirty="0"/>
              <a:t>7.6.2024 Hanna Kautiainen </a:t>
            </a:r>
            <a:br>
              <a:rPr lang="fi-FI" sz="2800" dirty="0"/>
            </a:br>
            <a:endParaRPr lang="fi-FI" sz="2800" dirty="0"/>
          </a:p>
        </p:txBody>
      </p:sp>
      <p:pic>
        <p:nvPicPr>
          <p:cNvPr id="5" name="Kuva 4">
            <a:extLst>
              <a:ext uri="{FF2B5EF4-FFF2-40B4-BE49-F238E27FC236}">
                <a16:creationId xmlns:a16="http://schemas.microsoft.com/office/drawing/2014/main" id="{EDE0DA20-53AB-E59F-DFF0-B6BD574B69E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968" y="5373216"/>
            <a:ext cx="3620325" cy="1333804"/>
          </a:xfrm>
          <a:prstGeom prst="rect">
            <a:avLst/>
          </a:prstGeom>
        </p:spPr>
      </p:pic>
    </p:spTree>
    <p:extLst>
      <p:ext uri="{BB962C8B-B14F-4D97-AF65-F5344CB8AC3E}">
        <p14:creationId xmlns:p14="http://schemas.microsoft.com/office/powerpoint/2010/main" val="2637750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Nettomuutto koulutusasteen mukaan Etelä-Savossa 2010 - 2022</a:t>
            </a:r>
          </a:p>
        </p:txBody>
      </p:sp>
      <p:graphicFrame>
        <p:nvGraphicFramePr>
          <p:cNvPr id="3" name="Kaavio 2" descr="Toisen asteen ja alemman korkeakoulututkinnon suorittaneiden suhteen nettomuuttokehitys heikkeni hieman v. 2022.">
            <a:extLst>
              <a:ext uri="{FF2B5EF4-FFF2-40B4-BE49-F238E27FC236}">
                <a16:creationId xmlns:a16="http://schemas.microsoft.com/office/drawing/2014/main" id="{C798F5BE-FC46-E1D0-B9FB-D6CF597752C0}"/>
              </a:ext>
            </a:extLst>
          </p:cNvPr>
          <p:cNvGraphicFramePr>
            <a:graphicFrameLocks/>
          </p:cNvGraphicFramePr>
          <p:nvPr>
            <p:extLst>
              <p:ext uri="{D42A27DB-BD31-4B8C-83A1-F6EECF244321}">
                <p14:modId xmlns:p14="http://schemas.microsoft.com/office/powerpoint/2010/main" val="864336351"/>
              </p:ext>
            </p:extLst>
          </p:nvPr>
        </p:nvGraphicFramePr>
        <p:xfrm>
          <a:off x="1299990" y="616945"/>
          <a:ext cx="9260506" cy="52219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18407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3DF5CD-9287-7AC7-3803-33B3E433EF22}"/>
              </a:ext>
            </a:extLst>
          </p:cNvPr>
          <p:cNvSpPr>
            <a:spLocks noGrp="1"/>
          </p:cNvSpPr>
          <p:nvPr>
            <p:ph type="title"/>
          </p:nvPr>
        </p:nvSpPr>
        <p:spPr>
          <a:xfrm>
            <a:off x="1091971" y="0"/>
            <a:ext cx="10629976" cy="900000"/>
          </a:xfrm>
        </p:spPr>
        <p:txBody>
          <a:bodyPr/>
          <a:lstStyle/>
          <a:p>
            <a:r>
              <a:rPr lang="fi-FI" dirty="0"/>
              <a:t>Kuntien välinen tulo-, lähtö- ja nettomuutto koulutusasteittain v. 2022</a:t>
            </a:r>
          </a:p>
        </p:txBody>
      </p:sp>
      <p:graphicFrame>
        <p:nvGraphicFramePr>
          <p:cNvPr id="3" name="Taulukko 2">
            <a:extLst>
              <a:ext uri="{FF2B5EF4-FFF2-40B4-BE49-F238E27FC236}">
                <a16:creationId xmlns:a16="http://schemas.microsoft.com/office/drawing/2014/main" id="{61D8E1B5-2A90-6E4D-DF1B-27BB3E5700FF}"/>
              </a:ext>
            </a:extLst>
          </p:cNvPr>
          <p:cNvGraphicFramePr>
            <a:graphicFrameLocks noGrp="1"/>
          </p:cNvGraphicFramePr>
          <p:nvPr>
            <p:extLst>
              <p:ext uri="{D42A27DB-BD31-4B8C-83A1-F6EECF244321}">
                <p14:modId xmlns:p14="http://schemas.microsoft.com/office/powerpoint/2010/main" val="4238883165"/>
              </p:ext>
            </p:extLst>
          </p:nvPr>
        </p:nvGraphicFramePr>
        <p:xfrm>
          <a:off x="220337" y="1211854"/>
          <a:ext cx="11887200" cy="5310135"/>
        </p:xfrm>
        <a:graphic>
          <a:graphicData uri="http://schemas.openxmlformats.org/drawingml/2006/table">
            <a:tbl>
              <a:tblPr firstRow="1"/>
              <a:tblGrid>
                <a:gridCol w="715528">
                  <a:extLst>
                    <a:ext uri="{9D8B030D-6E8A-4147-A177-3AD203B41FA5}">
                      <a16:colId xmlns:a16="http://schemas.microsoft.com/office/drawing/2014/main" val="1375222493"/>
                    </a:ext>
                  </a:extLst>
                </a:gridCol>
                <a:gridCol w="721888">
                  <a:extLst>
                    <a:ext uri="{9D8B030D-6E8A-4147-A177-3AD203B41FA5}">
                      <a16:colId xmlns:a16="http://schemas.microsoft.com/office/drawing/2014/main" val="1965889965"/>
                    </a:ext>
                  </a:extLst>
                </a:gridCol>
                <a:gridCol w="743924">
                  <a:extLst>
                    <a:ext uri="{9D8B030D-6E8A-4147-A177-3AD203B41FA5}">
                      <a16:colId xmlns:a16="http://schemas.microsoft.com/office/drawing/2014/main" val="1768777593"/>
                    </a:ext>
                  </a:extLst>
                </a:gridCol>
                <a:gridCol w="775274">
                  <a:extLst>
                    <a:ext uri="{9D8B030D-6E8A-4147-A177-3AD203B41FA5}">
                      <a16:colId xmlns:a16="http://schemas.microsoft.com/office/drawing/2014/main" val="1178914839"/>
                    </a:ext>
                  </a:extLst>
                </a:gridCol>
                <a:gridCol w="708776">
                  <a:extLst>
                    <a:ext uri="{9D8B030D-6E8A-4147-A177-3AD203B41FA5}">
                      <a16:colId xmlns:a16="http://schemas.microsoft.com/office/drawing/2014/main" val="2802397884"/>
                    </a:ext>
                  </a:extLst>
                </a:gridCol>
                <a:gridCol w="708776">
                  <a:extLst>
                    <a:ext uri="{9D8B030D-6E8A-4147-A177-3AD203B41FA5}">
                      <a16:colId xmlns:a16="http://schemas.microsoft.com/office/drawing/2014/main" val="2221923794"/>
                    </a:ext>
                  </a:extLst>
                </a:gridCol>
                <a:gridCol w="759695">
                  <a:extLst>
                    <a:ext uri="{9D8B030D-6E8A-4147-A177-3AD203B41FA5}">
                      <a16:colId xmlns:a16="http://schemas.microsoft.com/office/drawing/2014/main" val="2077233286"/>
                    </a:ext>
                  </a:extLst>
                </a:gridCol>
                <a:gridCol w="657857">
                  <a:extLst>
                    <a:ext uri="{9D8B030D-6E8A-4147-A177-3AD203B41FA5}">
                      <a16:colId xmlns:a16="http://schemas.microsoft.com/office/drawing/2014/main" val="1296232005"/>
                    </a:ext>
                  </a:extLst>
                </a:gridCol>
                <a:gridCol w="708776">
                  <a:extLst>
                    <a:ext uri="{9D8B030D-6E8A-4147-A177-3AD203B41FA5}">
                      <a16:colId xmlns:a16="http://schemas.microsoft.com/office/drawing/2014/main" val="1849730306"/>
                    </a:ext>
                  </a:extLst>
                </a:gridCol>
                <a:gridCol w="792673">
                  <a:extLst>
                    <a:ext uri="{9D8B030D-6E8A-4147-A177-3AD203B41FA5}">
                      <a16:colId xmlns:a16="http://schemas.microsoft.com/office/drawing/2014/main" val="2481351313"/>
                    </a:ext>
                  </a:extLst>
                </a:gridCol>
                <a:gridCol w="695758">
                  <a:extLst>
                    <a:ext uri="{9D8B030D-6E8A-4147-A177-3AD203B41FA5}">
                      <a16:colId xmlns:a16="http://schemas.microsoft.com/office/drawing/2014/main" val="3846411885"/>
                    </a:ext>
                  </a:extLst>
                </a:gridCol>
                <a:gridCol w="779655">
                  <a:extLst>
                    <a:ext uri="{9D8B030D-6E8A-4147-A177-3AD203B41FA5}">
                      <a16:colId xmlns:a16="http://schemas.microsoft.com/office/drawing/2014/main" val="3256666744"/>
                    </a:ext>
                  </a:extLst>
                </a:gridCol>
                <a:gridCol w="779655">
                  <a:extLst>
                    <a:ext uri="{9D8B030D-6E8A-4147-A177-3AD203B41FA5}">
                      <a16:colId xmlns:a16="http://schemas.microsoft.com/office/drawing/2014/main" val="1501389733"/>
                    </a:ext>
                  </a:extLst>
                </a:gridCol>
                <a:gridCol w="779655">
                  <a:extLst>
                    <a:ext uri="{9D8B030D-6E8A-4147-A177-3AD203B41FA5}">
                      <a16:colId xmlns:a16="http://schemas.microsoft.com/office/drawing/2014/main" val="1604904438"/>
                    </a:ext>
                  </a:extLst>
                </a:gridCol>
                <a:gridCol w="779655">
                  <a:extLst>
                    <a:ext uri="{9D8B030D-6E8A-4147-A177-3AD203B41FA5}">
                      <a16:colId xmlns:a16="http://schemas.microsoft.com/office/drawing/2014/main" val="1185677261"/>
                    </a:ext>
                  </a:extLst>
                </a:gridCol>
                <a:gridCol w="779655">
                  <a:extLst>
                    <a:ext uri="{9D8B030D-6E8A-4147-A177-3AD203B41FA5}">
                      <a16:colId xmlns:a16="http://schemas.microsoft.com/office/drawing/2014/main" val="362400905"/>
                    </a:ext>
                  </a:extLst>
                </a:gridCol>
              </a:tblGrid>
              <a:tr h="483954">
                <a:tc>
                  <a:txBody>
                    <a:bodyPr/>
                    <a:lstStyle/>
                    <a:p>
                      <a:pPr algn="l" fontAlgn="b"/>
                      <a:endParaRPr lang="fi-FI" sz="1000" b="0" i="0" u="none" strike="noStrike" dirty="0">
                        <a:solidFill>
                          <a:srgbClr val="000000"/>
                        </a:solidFill>
                        <a:effectLst/>
                        <a:highlight>
                          <a:srgbClr val="DCE6F1"/>
                        </a:highlight>
                        <a:latin typeface="Calibri" panose="020F0502020204030204" pitchFamily="34" charset="0"/>
                      </a:endParaRPr>
                    </a:p>
                  </a:txBody>
                  <a:tcPr marL="7032" marR="7032" marT="7032"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fi-FI" sz="1000" b="1" i="0" u="none" strike="noStrike">
                          <a:solidFill>
                            <a:srgbClr val="000000"/>
                          </a:solidFill>
                          <a:effectLst/>
                          <a:highlight>
                            <a:srgbClr val="DCE6F1"/>
                          </a:highlight>
                          <a:latin typeface="Calibri" panose="020F0502020204030204" pitchFamily="34" charset="0"/>
                        </a:rPr>
                        <a:t>Yhteensä</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dirty="0">
                        <a:solidFill>
                          <a:srgbClr val="000000"/>
                        </a:solidFill>
                        <a:effectLst/>
                        <a:highlight>
                          <a:srgbClr val="DCE6F1"/>
                        </a:highlight>
                        <a:latin typeface="Calibri" panose="020F0502020204030204" pitchFamily="34" charset="0"/>
                      </a:endParaRP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3">
                  <a:txBody>
                    <a:bodyPr/>
                    <a:lstStyle/>
                    <a:p>
                      <a:pPr algn="l" fontAlgn="b"/>
                      <a:r>
                        <a:rPr lang="fi-FI" sz="1000" b="1" i="0" u="none" strike="noStrike" dirty="0">
                          <a:solidFill>
                            <a:srgbClr val="000000"/>
                          </a:solidFill>
                          <a:effectLst/>
                          <a:highlight>
                            <a:srgbClr val="DCE6F1"/>
                          </a:highlight>
                          <a:latin typeface="Calibri" panose="020F0502020204030204" pitchFamily="34" charset="0"/>
                        </a:rPr>
                        <a:t>3-4 Toinen aste tai erikoisammattikoulutusaste</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endParaRPr lang="fi-FI"/>
                    </a:p>
                  </a:txBody>
                  <a:tcPr/>
                </a:tc>
                <a:tc hMerge="1">
                  <a:txBody>
                    <a:bodyPr/>
                    <a:lstStyle/>
                    <a:p>
                      <a:endParaRPr lang="fi-FI"/>
                    </a:p>
                  </a:txBody>
                  <a:tcPr/>
                </a:tc>
                <a:tc gridSpan="3">
                  <a:txBody>
                    <a:bodyPr/>
                    <a:lstStyle/>
                    <a:p>
                      <a:pPr algn="l" fontAlgn="b"/>
                      <a:r>
                        <a:rPr lang="fi-FI" sz="1000" b="1" i="0" u="none" strike="noStrike">
                          <a:solidFill>
                            <a:srgbClr val="000000"/>
                          </a:solidFill>
                          <a:effectLst/>
                          <a:highlight>
                            <a:srgbClr val="DCE6F1"/>
                          </a:highlight>
                          <a:latin typeface="Calibri" panose="020F0502020204030204" pitchFamily="34" charset="0"/>
                        </a:rPr>
                        <a:t>5-6 Alin korkea-aste tai alempi korkeakouluaste</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endParaRPr lang="fi-FI"/>
                    </a:p>
                  </a:txBody>
                  <a:tcPr/>
                </a:tc>
                <a:tc hMerge="1">
                  <a:txBody>
                    <a:bodyPr/>
                    <a:lstStyle/>
                    <a:p>
                      <a:endParaRPr lang="fi-FI"/>
                    </a:p>
                  </a:txBody>
                  <a:tcPr/>
                </a:tc>
                <a:tc gridSpan="3">
                  <a:txBody>
                    <a:bodyPr/>
                    <a:lstStyle/>
                    <a:p>
                      <a:pPr algn="l" fontAlgn="b"/>
                      <a:r>
                        <a:rPr lang="fi-FI" sz="1000" b="1" i="0" u="none" strike="noStrike">
                          <a:solidFill>
                            <a:srgbClr val="000000"/>
                          </a:solidFill>
                          <a:effectLst/>
                          <a:highlight>
                            <a:srgbClr val="DCE6F1"/>
                          </a:highlight>
                          <a:latin typeface="Calibri" panose="020F0502020204030204" pitchFamily="34" charset="0"/>
                        </a:rPr>
                        <a:t>7-8 Ylempi korkeakouluaste tai tutkijakoulutusaste</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endParaRPr lang="fi-FI"/>
                    </a:p>
                  </a:txBody>
                  <a:tcPr/>
                </a:tc>
                <a:tc hMerge="1">
                  <a:txBody>
                    <a:bodyPr/>
                    <a:lstStyle/>
                    <a:p>
                      <a:endParaRPr lang="fi-FI"/>
                    </a:p>
                  </a:txBody>
                  <a:tcPr/>
                </a:tc>
                <a:tc gridSpan="3">
                  <a:txBody>
                    <a:bodyPr/>
                    <a:lstStyle/>
                    <a:p>
                      <a:pPr algn="l" fontAlgn="b"/>
                      <a:r>
                        <a:rPr lang="fi-FI" sz="1000" b="1" i="0" u="none" strike="noStrike">
                          <a:solidFill>
                            <a:srgbClr val="000000"/>
                          </a:solidFill>
                          <a:effectLst/>
                          <a:highlight>
                            <a:srgbClr val="DCE6F1"/>
                          </a:highlight>
                          <a:latin typeface="Calibri" panose="020F0502020204030204" pitchFamily="34" charset="0"/>
                        </a:rPr>
                        <a:t>9, X Ei perusasteen jälkeistä tutkintoa tai koulutusaste tuntematon</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4265326425"/>
                  </a:ext>
                </a:extLst>
              </a:tr>
              <a:tr h="483954">
                <a:tc>
                  <a:txBody>
                    <a:bodyPr/>
                    <a:lstStyle/>
                    <a:p>
                      <a:pPr algn="l" fontAlgn="b"/>
                      <a:endParaRPr lang="fi-FI" sz="1000" b="0" i="0" u="none" strike="noStrike">
                        <a:solidFill>
                          <a:srgbClr val="000000"/>
                        </a:solidFill>
                        <a:effectLst/>
                        <a:latin typeface="Calibri" panose="020F0502020204030204" pitchFamily="34" charset="0"/>
                      </a:endParaRPr>
                    </a:p>
                  </a:txBody>
                  <a:tcPr marL="7032" marR="7032" marT="7032"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7032" marR="7032" marT="7032"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2523031438"/>
                  </a:ext>
                </a:extLst>
              </a:tr>
              <a:tr h="483954">
                <a:tc>
                  <a:txBody>
                    <a:bodyPr/>
                    <a:lstStyle/>
                    <a:p>
                      <a:pPr algn="l" fontAlgn="b"/>
                      <a:r>
                        <a:rPr lang="fi-FI" sz="1000" b="1" i="0" u="none" strike="noStrike">
                          <a:solidFill>
                            <a:srgbClr val="000000"/>
                          </a:solidFill>
                          <a:effectLst/>
                          <a:highlight>
                            <a:srgbClr val="DCE6F1"/>
                          </a:highlight>
                          <a:latin typeface="Calibri" panose="020F0502020204030204" pitchFamily="34" charset="0"/>
                        </a:rPr>
                        <a:t>MK10 Etelä-Savo</a:t>
                      </a:r>
                    </a:p>
                  </a:txBody>
                  <a:tcPr marL="7032" marR="7032" marT="7032"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5423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5619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-196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2483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2743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-260</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799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822</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423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384</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1718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1670</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48</a:t>
                      </a:r>
                    </a:p>
                  </a:txBody>
                  <a:tcPr marL="7032" marR="7032" marT="7032"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2715408531"/>
                  </a:ext>
                </a:extLst>
              </a:tr>
              <a:tr h="483954">
                <a:tc>
                  <a:txBody>
                    <a:bodyPr/>
                    <a:lstStyle/>
                    <a:p>
                      <a:pPr algn="l" fontAlgn="b"/>
                      <a:r>
                        <a:rPr lang="fi-FI" sz="1000" b="1" i="0" u="none" strike="noStrike">
                          <a:solidFill>
                            <a:srgbClr val="000000"/>
                          </a:solidFill>
                          <a:effectLst/>
                          <a:latin typeface="Calibri" panose="020F0502020204030204" pitchFamily="34" charset="0"/>
                        </a:rPr>
                        <a:t>Hirvensalmi</a:t>
                      </a:r>
                    </a:p>
                  </a:txBody>
                  <a:tcPr marL="7032" marR="7032" marT="7032"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100</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117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-30</a:t>
                      </a:r>
                    </a:p>
                  </a:txBody>
                  <a:tcPr marL="7032" marR="7032" marT="7032"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3389621119"/>
                  </a:ext>
                </a:extLst>
              </a:tr>
              <a:tr h="483954">
                <a:tc>
                  <a:txBody>
                    <a:bodyPr/>
                    <a:lstStyle/>
                    <a:p>
                      <a:pPr algn="l" fontAlgn="b"/>
                      <a:r>
                        <a:rPr lang="fi-FI" sz="1000" b="1" i="0" u="none" strike="noStrike">
                          <a:solidFill>
                            <a:srgbClr val="000000"/>
                          </a:solidFill>
                          <a:effectLst/>
                          <a:highlight>
                            <a:srgbClr val="DCE6F1"/>
                          </a:highlight>
                          <a:latin typeface="Calibri" panose="020F0502020204030204" pitchFamily="34" charset="0"/>
                        </a:rPr>
                        <a:t>Kangasniemi</a:t>
                      </a:r>
                    </a:p>
                  </a:txBody>
                  <a:tcPr marL="7032" marR="7032" marT="7032"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193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209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92</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a:t>
                      </a:r>
                    </a:p>
                  </a:txBody>
                  <a:tcPr marL="7032" marR="7032" marT="7032"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590869112"/>
                  </a:ext>
                </a:extLst>
              </a:tr>
              <a:tr h="267379">
                <a:tc>
                  <a:txBody>
                    <a:bodyPr/>
                    <a:lstStyle/>
                    <a:p>
                      <a:pPr algn="l" fontAlgn="b"/>
                      <a:r>
                        <a:rPr lang="fi-FI" sz="1000" b="1" i="0" u="none" strike="noStrike">
                          <a:solidFill>
                            <a:srgbClr val="000000"/>
                          </a:solidFill>
                          <a:effectLst/>
                          <a:latin typeface="Calibri" panose="020F0502020204030204" pitchFamily="34" charset="0"/>
                        </a:rPr>
                        <a:t>Mikkeli</a:t>
                      </a:r>
                    </a:p>
                  </a:txBody>
                  <a:tcPr marL="7032" marR="7032" marT="7032"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2278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2314</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1066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1090</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-24</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344</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414</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-70</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209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175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34</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659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635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24</a:t>
                      </a:r>
                    </a:p>
                  </a:txBody>
                  <a:tcPr marL="7032" marR="7032" marT="7032"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897165732"/>
                  </a:ext>
                </a:extLst>
              </a:tr>
              <a:tr h="483954">
                <a:tc>
                  <a:txBody>
                    <a:bodyPr/>
                    <a:lstStyle/>
                    <a:p>
                      <a:pPr algn="l" fontAlgn="b"/>
                      <a:r>
                        <a:rPr lang="fi-FI" sz="1000" b="1" i="0" u="none" strike="noStrike">
                          <a:solidFill>
                            <a:srgbClr val="000000"/>
                          </a:solidFill>
                          <a:effectLst/>
                          <a:highlight>
                            <a:srgbClr val="DCE6F1"/>
                          </a:highlight>
                          <a:latin typeface="Calibri" panose="020F0502020204030204" pitchFamily="34" charset="0"/>
                        </a:rPr>
                        <a:t>Mäntyharju</a:t>
                      </a:r>
                    </a:p>
                  </a:txBody>
                  <a:tcPr marL="7032" marR="7032" marT="7032"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256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254</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112</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40</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81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7032" marR="7032" marT="7032"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3744319724"/>
                  </a:ext>
                </a:extLst>
              </a:tr>
              <a:tr h="267379">
                <a:tc>
                  <a:txBody>
                    <a:bodyPr/>
                    <a:lstStyle/>
                    <a:p>
                      <a:pPr algn="l" fontAlgn="b"/>
                      <a:r>
                        <a:rPr lang="fi-FI" sz="1000" b="1" i="0" u="none" strike="noStrike">
                          <a:solidFill>
                            <a:srgbClr val="000000"/>
                          </a:solidFill>
                          <a:effectLst/>
                          <a:latin typeface="Calibri" panose="020F0502020204030204" pitchFamily="34" charset="0"/>
                        </a:rPr>
                        <a:t>Pertunmaa</a:t>
                      </a:r>
                    </a:p>
                  </a:txBody>
                  <a:tcPr marL="7032" marR="7032" marT="7032"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34</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52</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a:t>
                      </a:r>
                    </a:p>
                  </a:txBody>
                  <a:tcPr marL="7032" marR="7032" marT="7032"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1447169805"/>
                  </a:ext>
                </a:extLst>
              </a:tr>
              <a:tr h="267379">
                <a:tc>
                  <a:txBody>
                    <a:bodyPr/>
                    <a:lstStyle/>
                    <a:p>
                      <a:pPr algn="l" fontAlgn="b"/>
                      <a:r>
                        <a:rPr lang="fi-FI" sz="1000" b="1" i="0" u="none" strike="noStrike">
                          <a:solidFill>
                            <a:srgbClr val="000000"/>
                          </a:solidFill>
                          <a:effectLst/>
                          <a:highlight>
                            <a:srgbClr val="DCE6F1"/>
                          </a:highlight>
                          <a:latin typeface="Calibri" panose="020F0502020204030204" pitchFamily="34" charset="0"/>
                        </a:rPr>
                        <a:t>Puumala</a:t>
                      </a:r>
                    </a:p>
                  </a:txBody>
                  <a:tcPr marL="7032" marR="7032" marT="7032"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22</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a:t>
                      </a:r>
                    </a:p>
                  </a:txBody>
                  <a:tcPr marL="7032" marR="7032" marT="7032"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359543008"/>
                  </a:ext>
                </a:extLst>
              </a:tr>
              <a:tr h="267379">
                <a:tc>
                  <a:txBody>
                    <a:bodyPr/>
                    <a:lstStyle/>
                    <a:p>
                      <a:pPr algn="l" fontAlgn="b"/>
                      <a:r>
                        <a:rPr lang="fi-FI" sz="1000" b="1" i="0" u="none" strike="noStrike">
                          <a:solidFill>
                            <a:srgbClr val="000000"/>
                          </a:solidFill>
                          <a:effectLst/>
                          <a:latin typeface="Calibri" panose="020F0502020204030204" pitchFamily="34" charset="0"/>
                        </a:rPr>
                        <a:t>Juva</a:t>
                      </a:r>
                    </a:p>
                  </a:txBody>
                  <a:tcPr marL="7032" marR="7032" marT="7032"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209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223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-14</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14</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77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-16</a:t>
                      </a:r>
                    </a:p>
                  </a:txBody>
                  <a:tcPr marL="7032" marR="7032" marT="7032"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1578446313"/>
                  </a:ext>
                </a:extLst>
              </a:tr>
              <a:tr h="267379">
                <a:tc>
                  <a:txBody>
                    <a:bodyPr/>
                    <a:lstStyle/>
                    <a:p>
                      <a:pPr algn="l" fontAlgn="b"/>
                      <a:r>
                        <a:rPr lang="fi-FI" sz="1000" b="1" i="0" u="none" strike="noStrike">
                          <a:solidFill>
                            <a:srgbClr val="000000"/>
                          </a:solidFill>
                          <a:effectLst/>
                          <a:highlight>
                            <a:srgbClr val="DCE6F1"/>
                          </a:highlight>
                          <a:latin typeface="Calibri" panose="020F0502020204030204" pitchFamily="34" charset="0"/>
                        </a:rPr>
                        <a:t>Pieksämäki</a:t>
                      </a:r>
                    </a:p>
                  </a:txBody>
                  <a:tcPr marL="7032" marR="7032" marT="7032"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629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633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259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318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92</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64</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30</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247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221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26</a:t>
                      </a:r>
                    </a:p>
                  </a:txBody>
                  <a:tcPr marL="7032" marR="7032" marT="7032"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781556711"/>
                  </a:ext>
                </a:extLst>
              </a:tr>
              <a:tr h="267379">
                <a:tc>
                  <a:txBody>
                    <a:bodyPr/>
                    <a:lstStyle/>
                    <a:p>
                      <a:pPr algn="l" fontAlgn="b"/>
                      <a:r>
                        <a:rPr lang="fi-FI" sz="1000" b="1" i="0" u="none" strike="noStrike">
                          <a:solidFill>
                            <a:srgbClr val="000000"/>
                          </a:solidFill>
                          <a:effectLst/>
                          <a:latin typeface="Calibri" panose="020F0502020204030204" pitchFamily="34" charset="0"/>
                        </a:rPr>
                        <a:t>Enonkoski</a:t>
                      </a:r>
                    </a:p>
                  </a:txBody>
                  <a:tcPr marL="7032" marR="7032" marT="7032"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82</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7032" marR="7032" marT="7032"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2604305260"/>
                  </a:ext>
                </a:extLst>
              </a:tr>
              <a:tr h="267379">
                <a:tc>
                  <a:txBody>
                    <a:bodyPr/>
                    <a:lstStyle/>
                    <a:p>
                      <a:pPr algn="l" fontAlgn="b"/>
                      <a:r>
                        <a:rPr lang="fi-FI" sz="1000" b="1" i="0" u="none" strike="noStrike">
                          <a:solidFill>
                            <a:srgbClr val="000000"/>
                          </a:solidFill>
                          <a:effectLst/>
                          <a:highlight>
                            <a:srgbClr val="DCE6F1"/>
                          </a:highlight>
                          <a:latin typeface="Calibri" panose="020F0502020204030204" pitchFamily="34" charset="0"/>
                        </a:rPr>
                        <a:t>Rantasalmi</a:t>
                      </a:r>
                    </a:p>
                  </a:txBody>
                  <a:tcPr marL="7032" marR="7032" marT="7032"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143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148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64</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81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a:t>
                      </a:r>
                    </a:p>
                  </a:txBody>
                  <a:tcPr marL="7032" marR="7032" marT="7032"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2134576444"/>
                  </a:ext>
                </a:extLst>
              </a:tr>
              <a:tr h="267379">
                <a:tc>
                  <a:txBody>
                    <a:bodyPr/>
                    <a:lstStyle/>
                    <a:p>
                      <a:pPr algn="l" fontAlgn="b"/>
                      <a:r>
                        <a:rPr lang="fi-FI" sz="1000" b="1" i="0" u="none" strike="noStrike">
                          <a:solidFill>
                            <a:srgbClr val="000000"/>
                          </a:solidFill>
                          <a:effectLst/>
                          <a:latin typeface="Calibri" panose="020F0502020204030204" pitchFamily="34" charset="0"/>
                        </a:rPr>
                        <a:t>Savonlinna</a:t>
                      </a:r>
                    </a:p>
                  </a:txBody>
                  <a:tcPr marL="7032" marR="7032" marT="7032"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1237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1316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-79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611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701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-90</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176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181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92</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358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345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13</a:t>
                      </a:r>
                    </a:p>
                  </a:txBody>
                  <a:tcPr marL="7032" marR="7032" marT="7032"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2040290502"/>
                  </a:ext>
                </a:extLst>
              </a:tr>
              <a:tr h="267379">
                <a:tc>
                  <a:txBody>
                    <a:bodyPr/>
                    <a:lstStyle/>
                    <a:p>
                      <a:pPr algn="l" fontAlgn="b"/>
                      <a:r>
                        <a:rPr lang="fi-FI" sz="1000" b="1" i="0" u="none" strike="noStrike">
                          <a:solidFill>
                            <a:srgbClr val="000000"/>
                          </a:solidFill>
                          <a:effectLst/>
                          <a:highlight>
                            <a:srgbClr val="DCE6F1"/>
                          </a:highlight>
                          <a:latin typeface="Calibri" panose="020F0502020204030204" pitchFamily="34" charset="0"/>
                        </a:rPr>
                        <a:t>Sulkava</a:t>
                      </a:r>
                    </a:p>
                  </a:txBody>
                  <a:tcPr marL="7032" marR="7032" marT="7032"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-12</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15</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-8</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39</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33</a:t>
                      </a:r>
                    </a:p>
                  </a:txBody>
                  <a:tcPr marL="7032" marR="7032" marT="7032"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dirty="0">
                          <a:solidFill>
                            <a:srgbClr val="000000"/>
                          </a:solidFill>
                          <a:effectLst/>
                          <a:highlight>
                            <a:srgbClr val="DCE6F1"/>
                          </a:highlight>
                          <a:latin typeface="Calibri" panose="020F0502020204030204" pitchFamily="34" charset="0"/>
                        </a:rPr>
                        <a:t>6</a:t>
                      </a:r>
                    </a:p>
                  </a:txBody>
                  <a:tcPr marL="7032" marR="7032" marT="7032"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487184712"/>
                  </a:ext>
                </a:extLst>
              </a:tr>
            </a:tbl>
          </a:graphicData>
        </a:graphic>
      </p:graphicFrame>
    </p:spTree>
    <p:extLst>
      <p:ext uri="{BB962C8B-B14F-4D97-AF65-F5344CB8AC3E}">
        <p14:creationId xmlns:p14="http://schemas.microsoft.com/office/powerpoint/2010/main" val="89024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Tulo- ja lähtömuuttajien keskimääräiset tulot vuonna 2022</a:t>
            </a:r>
          </a:p>
        </p:txBody>
      </p:sp>
      <p:graphicFrame>
        <p:nvGraphicFramePr>
          <p:cNvPr id="7" name="Kaavio 6" descr="Suurimmat keskimääräiset tulomuuttajien tulot olivat Enonkoskella, 27 345 euroa.">
            <a:extLst>
              <a:ext uri="{FF2B5EF4-FFF2-40B4-BE49-F238E27FC236}">
                <a16:creationId xmlns:a16="http://schemas.microsoft.com/office/drawing/2014/main" id="{65208A58-7CCD-DE97-BAAD-9BE61C62E89D}"/>
              </a:ext>
            </a:extLst>
          </p:cNvPr>
          <p:cNvGraphicFramePr>
            <a:graphicFrameLocks/>
          </p:cNvGraphicFramePr>
          <p:nvPr>
            <p:extLst>
              <p:ext uri="{D42A27DB-BD31-4B8C-83A1-F6EECF244321}">
                <p14:modId xmlns:p14="http://schemas.microsoft.com/office/powerpoint/2010/main" val="1492290346"/>
              </p:ext>
            </p:extLst>
          </p:nvPr>
        </p:nvGraphicFramePr>
        <p:xfrm>
          <a:off x="359814" y="416946"/>
          <a:ext cx="5514513" cy="2993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Kaavio 7" descr="Suurimmat työllisten tulomuuttajien keskimääräiset tulot olivat Enonkoskella, 48 505 euroa.">
            <a:extLst>
              <a:ext uri="{FF2B5EF4-FFF2-40B4-BE49-F238E27FC236}">
                <a16:creationId xmlns:a16="http://schemas.microsoft.com/office/drawing/2014/main" id="{D1D80EB2-9BD9-35C6-AA60-D7AB32DA3CBB}"/>
              </a:ext>
            </a:extLst>
          </p:cNvPr>
          <p:cNvGraphicFramePr>
            <a:graphicFrameLocks/>
          </p:cNvGraphicFramePr>
          <p:nvPr>
            <p:extLst>
              <p:ext uri="{D42A27DB-BD31-4B8C-83A1-F6EECF244321}">
                <p14:modId xmlns:p14="http://schemas.microsoft.com/office/powerpoint/2010/main" val="2263848993"/>
              </p:ext>
            </p:extLst>
          </p:nvPr>
        </p:nvGraphicFramePr>
        <p:xfrm>
          <a:off x="359814" y="3398008"/>
          <a:ext cx="5375809" cy="31609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Kaavio 8" descr="Lähtömuuttajien keskimääräiset tulot Etelä-Savossa olivat 21 921 euroa.">
            <a:extLst>
              <a:ext uri="{FF2B5EF4-FFF2-40B4-BE49-F238E27FC236}">
                <a16:creationId xmlns:a16="http://schemas.microsoft.com/office/drawing/2014/main" id="{E2F82B38-BC18-E5AE-100E-EFD70A2834E0}"/>
              </a:ext>
            </a:extLst>
          </p:cNvPr>
          <p:cNvGraphicFramePr>
            <a:graphicFrameLocks/>
          </p:cNvGraphicFramePr>
          <p:nvPr>
            <p:extLst>
              <p:ext uri="{D42A27DB-BD31-4B8C-83A1-F6EECF244321}">
                <p14:modId xmlns:p14="http://schemas.microsoft.com/office/powerpoint/2010/main" val="346647955"/>
              </p:ext>
            </p:extLst>
          </p:nvPr>
        </p:nvGraphicFramePr>
        <p:xfrm>
          <a:off x="5959186" y="372405"/>
          <a:ext cx="5325586" cy="302560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Kaavio 9" descr="Työllisten lähtömuuttajien keskimääräiset tulot Etelä-Savossa olivat 32 965 euroa.">
            <a:extLst>
              <a:ext uri="{FF2B5EF4-FFF2-40B4-BE49-F238E27FC236}">
                <a16:creationId xmlns:a16="http://schemas.microsoft.com/office/drawing/2014/main" id="{666B916F-C138-E6A3-0292-D5DD1157B49D}"/>
              </a:ext>
            </a:extLst>
          </p:cNvPr>
          <p:cNvGraphicFramePr>
            <a:graphicFrameLocks/>
          </p:cNvGraphicFramePr>
          <p:nvPr>
            <p:extLst>
              <p:ext uri="{D42A27DB-BD31-4B8C-83A1-F6EECF244321}">
                <p14:modId xmlns:p14="http://schemas.microsoft.com/office/powerpoint/2010/main" val="13488615"/>
              </p:ext>
            </p:extLst>
          </p:nvPr>
        </p:nvGraphicFramePr>
        <p:xfrm>
          <a:off x="5959186" y="3501864"/>
          <a:ext cx="5196494" cy="30893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88630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Tulo- ja lähtömuuttajien keskimääräiset tulot vuonna 2010-2022</a:t>
            </a:r>
          </a:p>
        </p:txBody>
      </p:sp>
      <p:graphicFrame>
        <p:nvGraphicFramePr>
          <p:cNvPr id="2" name="Kaavio 1" descr="Lähtömuuttajien keskimääräiset tulot ovat hieman korkeammat sekä kaikkien että työllisten osalta.">
            <a:extLst>
              <a:ext uri="{FF2B5EF4-FFF2-40B4-BE49-F238E27FC236}">
                <a16:creationId xmlns:a16="http://schemas.microsoft.com/office/drawing/2014/main" id="{2AE39BDF-A0C3-B667-CA6B-C2A871CD1127}"/>
              </a:ext>
            </a:extLst>
          </p:cNvPr>
          <p:cNvGraphicFramePr>
            <a:graphicFrameLocks/>
          </p:cNvGraphicFramePr>
          <p:nvPr>
            <p:extLst>
              <p:ext uri="{D42A27DB-BD31-4B8C-83A1-F6EECF244321}">
                <p14:modId xmlns:p14="http://schemas.microsoft.com/office/powerpoint/2010/main" val="3776798670"/>
              </p:ext>
            </p:extLst>
          </p:nvPr>
        </p:nvGraphicFramePr>
        <p:xfrm>
          <a:off x="1420008" y="753035"/>
          <a:ext cx="9294607" cy="51636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9213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546A056-8C6F-42D9-BA5E-DB0EF7A1DAF5}"/>
              </a:ext>
            </a:extLst>
          </p:cNvPr>
          <p:cNvSpPr>
            <a:spLocks noGrp="1"/>
          </p:cNvSpPr>
          <p:nvPr>
            <p:ph type="title" idx="4294967295"/>
          </p:nvPr>
        </p:nvSpPr>
        <p:spPr>
          <a:xfrm>
            <a:off x="1099457" y="272143"/>
            <a:ext cx="11234738" cy="504825"/>
          </a:xfrm>
        </p:spPr>
        <p:txBody>
          <a:bodyPr/>
          <a:lstStyle/>
          <a:p>
            <a:r>
              <a:rPr lang="fi-FI" dirty="0"/>
              <a:t>Tulomuutto Etelä-Savoon kunnittain ja maakunnittain v. 2022</a:t>
            </a:r>
          </a:p>
        </p:txBody>
      </p:sp>
      <p:pic>
        <p:nvPicPr>
          <p:cNvPr id="7" name="Kuva 6" descr="Rengaskaavio tulomuutosta kunnittain Etelä-Savoon vuonna 2022. Eniten Etelä-Savon kuntiin muutettiin Helsingistä, Mikkelistä, Jyväskylästä, Kuopiosta ja Vantaalta. Yhteensä tulomuuttoja Etelä-Savoon muista kunnista oli 5 423 kappaletta.">
            <a:extLst>
              <a:ext uri="{FF2B5EF4-FFF2-40B4-BE49-F238E27FC236}">
                <a16:creationId xmlns:a16="http://schemas.microsoft.com/office/drawing/2014/main" id="{AFA6A073-BAA5-4CD0-A5E9-9EB99DCB68B9}"/>
              </a:ext>
            </a:extLst>
          </p:cNvPr>
          <p:cNvPicPr>
            <a:picLocks noChangeAspect="1"/>
          </p:cNvPicPr>
          <p:nvPr/>
        </p:nvPicPr>
        <p:blipFill>
          <a:blip r:embed="rId2"/>
          <a:stretch>
            <a:fillRect/>
          </a:stretch>
        </p:blipFill>
        <p:spPr>
          <a:xfrm>
            <a:off x="551384" y="980728"/>
            <a:ext cx="4990565" cy="4611938"/>
          </a:xfrm>
          <a:prstGeom prst="rect">
            <a:avLst/>
          </a:prstGeom>
        </p:spPr>
      </p:pic>
      <p:pic>
        <p:nvPicPr>
          <p:cNvPr id="2" name="Kuva 1" descr="Rengaskaavio tulomuutosta maakunnittain Etelä-Savoon vuonna 2022. Eniten Etelä-Savoon muutettiin Uudeltamaalta, Pohjois-Savosta, Keski-Suomesta ja Etelä-Karjalasta. Yhteensä  tulomuuttoja muista maakunnista Etelä-Savoon oli 4 175 kappaletta.">
            <a:extLst>
              <a:ext uri="{FF2B5EF4-FFF2-40B4-BE49-F238E27FC236}">
                <a16:creationId xmlns:a16="http://schemas.microsoft.com/office/drawing/2014/main" id="{3EC8A56C-3A36-1802-A55B-1C2608BF74FF}"/>
              </a:ext>
            </a:extLst>
          </p:cNvPr>
          <p:cNvPicPr>
            <a:picLocks noChangeAspect="1"/>
          </p:cNvPicPr>
          <p:nvPr/>
        </p:nvPicPr>
        <p:blipFill>
          <a:blip r:embed="rId3"/>
          <a:stretch>
            <a:fillRect/>
          </a:stretch>
        </p:blipFill>
        <p:spPr>
          <a:xfrm>
            <a:off x="5879976" y="1070299"/>
            <a:ext cx="4690546" cy="4518941"/>
          </a:xfrm>
          <a:prstGeom prst="rect">
            <a:avLst/>
          </a:prstGeom>
        </p:spPr>
      </p:pic>
    </p:spTree>
    <p:extLst>
      <p:ext uri="{BB962C8B-B14F-4D97-AF65-F5344CB8AC3E}">
        <p14:creationId xmlns:p14="http://schemas.microsoft.com/office/powerpoint/2010/main" val="137571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546A056-8C6F-42D9-BA5E-DB0EF7A1DAF5}"/>
              </a:ext>
            </a:extLst>
          </p:cNvPr>
          <p:cNvSpPr>
            <a:spLocks noGrp="1"/>
          </p:cNvSpPr>
          <p:nvPr>
            <p:ph type="title" idx="4294967295"/>
          </p:nvPr>
        </p:nvSpPr>
        <p:spPr>
          <a:xfrm>
            <a:off x="1078820" y="244581"/>
            <a:ext cx="11450637" cy="504825"/>
          </a:xfrm>
        </p:spPr>
        <p:txBody>
          <a:bodyPr/>
          <a:lstStyle/>
          <a:p>
            <a:r>
              <a:rPr lang="fi-FI" dirty="0"/>
              <a:t>Lähtömuutto Etelä-Savosta kunnittain ja maakunnittain v. 2022</a:t>
            </a:r>
          </a:p>
        </p:txBody>
      </p:sp>
      <p:pic>
        <p:nvPicPr>
          <p:cNvPr id="2" name="Kuva 1" descr="Rengaskaavio Etelä-Savon lähtömuutosta kunnittain vuonna 2022. Eniten Etelä-Savosta muutettiin Helsinkiin, Mikkeliin, Jyväskylään, Kuopioon, Tampereelle ja Espooseen. Yhteensä lähtömuuttoja Etelä-Savosta muihin kuntiin oli 5 619 kappaletta.">
            <a:extLst>
              <a:ext uri="{FF2B5EF4-FFF2-40B4-BE49-F238E27FC236}">
                <a16:creationId xmlns:a16="http://schemas.microsoft.com/office/drawing/2014/main" id="{0F00C6D7-148E-8B84-CDF7-DD3E4AF2A057}"/>
              </a:ext>
            </a:extLst>
          </p:cNvPr>
          <p:cNvPicPr>
            <a:picLocks noChangeAspect="1"/>
          </p:cNvPicPr>
          <p:nvPr/>
        </p:nvPicPr>
        <p:blipFill>
          <a:blip r:embed="rId2"/>
          <a:stretch>
            <a:fillRect/>
          </a:stretch>
        </p:blipFill>
        <p:spPr>
          <a:xfrm>
            <a:off x="551383" y="1026355"/>
            <a:ext cx="5165269" cy="4706901"/>
          </a:xfrm>
          <a:prstGeom prst="rect">
            <a:avLst/>
          </a:prstGeom>
        </p:spPr>
      </p:pic>
      <p:pic>
        <p:nvPicPr>
          <p:cNvPr id="7" name="Kuva 6" descr="Rengaskaavio Etelä-Savon lähtömuutosta maakunnittain vuonna 2022. Eniten Etelä-Savosta muutettiin Uudellemaalle, Pohjois-Savoon, Keski-Suomeen ja Etelä-Karjalaan. Yhteensä lähtömuuttoja Etelä-Savosta muihin maakuntiin oli 4 371 kappaletta.">
            <a:extLst>
              <a:ext uri="{FF2B5EF4-FFF2-40B4-BE49-F238E27FC236}">
                <a16:creationId xmlns:a16="http://schemas.microsoft.com/office/drawing/2014/main" id="{2F59C614-FED3-EFF2-A340-C55AD1755BE1}"/>
              </a:ext>
            </a:extLst>
          </p:cNvPr>
          <p:cNvPicPr>
            <a:picLocks noChangeAspect="1"/>
          </p:cNvPicPr>
          <p:nvPr/>
        </p:nvPicPr>
        <p:blipFill>
          <a:blip r:embed="rId3"/>
          <a:stretch>
            <a:fillRect/>
          </a:stretch>
        </p:blipFill>
        <p:spPr>
          <a:xfrm>
            <a:off x="5671520" y="977282"/>
            <a:ext cx="4888976" cy="4755974"/>
          </a:xfrm>
          <a:prstGeom prst="rect">
            <a:avLst/>
          </a:prstGeom>
        </p:spPr>
      </p:pic>
    </p:spTree>
    <p:extLst>
      <p:ext uri="{BB962C8B-B14F-4D97-AF65-F5344CB8AC3E}">
        <p14:creationId xmlns:p14="http://schemas.microsoft.com/office/powerpoint/2010/main" val="99192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73B43-1EB6-4A1D-81F2-91C5559DF55E}"/>
              </a:ext>
            </a:extLst>
          </p:cNvPr>
          <p:cNvSpPr>
            <a:spLocks noGrp="1"/>
          </p:cNvSpPr>
          <p:nvPr>
            <p:ph type="ctrTitle"/>
          </p:nvPr>
        </p:nvSpPr>
        <p:spPr>
          <a:xfrm>
            <a:off x="1346317" y="1916832"/>
            <a:ext cx="8298000" cy="2790306"/>
          </a:xfrm>
        </p:spPr>
        <p:txBody>
          <a:bodyPr/>
          <a:lstStyle/>
          <a:p>
            <a:r>
              <a:rPr lang="fi-FI" dirty="0"/>
              <a:t>Yhteystiedot:</a:t>
            </a:r>
            <a:br>
              <a:rPr lang="fi-FI" dirty="0"/>
            </a:br>
            <a:br>
              <a:rPr lang="fi-FI" dirty="0"/>
            </a:br>
            <a:r>
              <a:rPr lang="fi-FI" sz="1800" dirty="0">
                <a:hlinkClick r:id="rId2">
                  <a:extLst>
                    <a:ext uri="{A12FA001-AC4F-418D-AE19-62706E023703}">
                      <ahyp:hlinkClr xmlns:ahyp="http://schemas.microsoft.com/office/drawing/2018/hyperlinkcolor" val="tx"/>
                    </a:ext>
                  </a:extLst>
                </a:hlinkClick>
              </a:rPr>
              <a:t>esavoennakoi.fi</a:t>
            </a:r>
            <a:br>
              <a:rPr lang="fi-FI" sz="1800" dirty="0"/>
            </a:br>
            <a:r>
              <a:rPr lang="fi-FI" sz="1800" dirty="0">
                <a:hlinkClick r:id="rId3">
                  <a:extLst>
                    <a:ext uri="{A12FA001-AC4F-418D-AE19-62706E023703}">
                      <ahyp:hlinkClr xmlns:ahyp="http://schemas.microsoft.com/office/drawing/2018/hyperlinkcolor" val="tx"/>
                    </a:ext>
                  </a:extLst>
                </a:hlinkClick>
              </a:rPr>
              <a:t>esavoennakoi.fi/tilaa-uutiskirje</a:t>
            </a:r>
            <a:br>
              <a:rPr lang="fi-FI" sz="1800" dirty="0"/>
            </a:br>
            <a:r>
              <a:rPr lang="fi-FI" sz="1800" dirty="0"/>
              <a:t>X (</a:t>
            </a:r>
            <a:r>
              <a:rPr lang="fi-FI" sz="1800" dirty="0" err="1"/>
              <a:t>ent.twitter</a:t>
            </a:r>
            <a:r>
              <a:rPr lang="fi-FI" sz="1800" dirty="0"/>
              <a:t>) @esavoennakoi</a:t>
            </a:r>
            <a:br>
              <a:rPr lang="fi-FI" sz="1800" dirty="0"/>
            </a:br>
            <a:r>
              <a:rPr lang="fi-FI" sz="1800" dirty="0">
                <a:hlinkClick r:id="rId4">
                  <a:extLst>
                    <a:ext uri="{A12FA001-AC4F-418D-AE19-62706E023703}">
                      <ahyp:hlinkClr xmlns:ahyp="http://schemas.microsoft.com/office/drawing/2018/hyperlinkcolor" val="tx"/>
                    </a:ext>
                  </a:extLst>
                </a:hlinkClick>
              </a:rPr>
              <a:t>www.esavo.fi/tilastot</a:t>
            </a:r>
            <a:br>
              <a:rPr lang="fi-FI" sz="800" dirty="0"/>
            </a:br>
            <a:br>
              <a:rPr lang="fi-FI" sz="900" dirty="0"/>
            </a:br>
            <a:br>
              <a:rPr lang="fi-FI" sz="900" dirty="0"/>
            </a:br>
            <a:r>
              <a:rPr lang="fi-FI" sz="1600" dirty="0"/>
              <a:t>Hanna Kautiainen</a:t>
            </a:r>
            <a:br>
              <a:rPr lang="fi-FI" sz="1600" dirty="0"/>
            </a:br>
            <a:r>
              <a:rPr lang="fi-FI" sz="1600" dirty="0"/>
              <a:t>ennakointiasiantuntija</a:t>
            </a:r>
            <a:br>
              <a:rPr lang="fi-FI" sz="1600" dirty="0"/>
            </a:br>
            <a:r>
              <a:rPr lang="fi-FI" sz="1600" dirty="0">
                <a:hlinkClick r:id="rId5">
                  <a:extLst>
                    <a:ext uri="{A12FA001-AC4F-418D-AE19-62706E023703}">
                      <ahyp:hlinkClr xmlns:ahyp="http://schemas.microsoft.com/office/drawing/2018/hyperlinkcolor" val="tx"/>
                    </a:ext>
                  </a:extLst>
                </a:hlinkClick>
              </a:rPr>
              <a:t>hanna.kautiainen@esavo.fi</a:t>
            </a:r>
            <a:br>
              <a:rPr lang="fi-FI" sz="1600" dirty="0"/>
            </a:br>
            <a:r>
              <a:rPr lang="fi-FI" sz="1600" dirty="0"/>
              <a:t>044 770 0519</a:t>
            </a:r>
            <a:br>
              <a:rPr lang="fi-FI" sz="1600" dirty="0"/>
            </a:br>
            <a:br>
              <a:rPr lang="fi-FI" sz="1600" dirty="0"/>
            </a:br>
            <a:r>
              <a:rPr lang="fi-FI" sz="1600" dirty="0"/>
              <a:t>Jaana Kokkonen</a:t>
            </a:r>
            <a:br>
              <a:rPr lang="fi-FI" sz="1600" dirty="0"/>
            </a:br>
            <a:r>
              <a:rPr lang="fi-FI" sz="1600" dirty="0"/>
              <a:t>tilastoasiantuntija</a:t>
            </a:r>
            <a:br>
              <a:rPr lang="fi-FI" sz="1600" dirty="0"/>
            </a:br>
            <a:r>
              <a:rPr lang="fi-FI" sz="1600" dirty="0">
                <a:hlinkClick r:id="rId6">
                  <a:extLst>
                    <a:ext uri="{A12FA001-AC4F-418D-AE19-62706E023703}">
                      <ahyp:hlinkClr xmlns:ahyp="http://schemas.microsoft.com/office/drawing/2018/hyperlinkcolor" val="tx"/>
                    </a:ext>
                  </a:extLst>
                </a:hlinkClick>
              </a:rPr>
              <a:t>jaana.kokkonen@esavo.fi</a:t>
            </a:r>
            <a:br>
              <a:rPr lang="fi-FI" sz="1600" dirty="0"/>
            </a:br>
            <a:r>
              <a:rPr lang="fi-FI" sz="1600" dirty="0"/>
              <a:t>044 770 0574</a:t>
            </a:r>
            <a:br>
              <a:rPr lang="fi-FI" sz="1600" dirty="0"/>
            </a:br>
            <a:br>
              <a:rPr lang="fi-FI" sz="1600" dirty="0"/>
            </a:br>
            <a:br>
              <a:rPr lang="fi-FI" dirty="0"/>
            </a:br>
            <a:endParaRPr lang="fi-FI" dirty="0"/>
          </a:p>
        </p:txBody>
      </p:sp>
      <p:pic>
        <p:nvPicPr>
          <p:cNvPr id="5" name="Kuva 4" descr="Etelä-Savo ennakoi logo&#10;">
            <a:extLst>
              <a:ext uri="{FF2B5EF4-FFF2-40B4-BE49-F238E27FC236}">
                <a16:creationId xmlns:a16="http://schemas.microsoft.com/office/drawing/2014/main" id="{4F7FD060-9CE2-B94D-26CC-5B47418831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3992" y="5373216"/>
            <a:ext cx="3620325" cy="1333804"/>
          </a:xfrm>
          <a:prstGeom prst="rect">
            <a:avLst/>
          </a:prstGeom>
        </p:spPr>
      </p:pic>
    </p:spTree>
    <p:extLst>
      <p:ext uri="{BB962C8B-B14F-4D97-AF65-F5344CB8AC3E}">
        <p14:creationId xmlns:p14="http://schemas.microsoft.com/office/powerpoint/2010/main" val="387215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4BE0AE5F-9306-0A0B-01A4-DBA531685FC2}"/>
              </a:ext>
            </a:extLst>
          </p:cNvPr>
          <p:cNvSpPr>
            <a:spLocks noGrp="1"/>
          </p:cNvSpPr>
          <p:nvPr>
            <p:ph type="ctrTitle"/>
          </p:nvPr>
        </p:nvSpPr>
        <p:spPr>
          <a:xfrm>
            <a:off x="1301708" y="316471"/>
            <a:ext cx="8298000" cy="900000"/>
          </a:xfrm>
        </p:spPr>
        <p:txBody>
          <a:bodyPr/>
          <a:lstStyle/>
          <a:p>
            <a:r>
              <a:rPr lang="fi-FI" dirty="0"/>
              <a:t>Aineisto</a:t>
            </a:r>
          </a:p>
        </p:txBody>
      </p:sp>
      <p:sp>
        <p:nvSpPr>
          <p:cNvPr id="5" name="Tekstin paikkamerkki 4">
            <a:extLst>
              <a:ext uri="{FF2B5EF4-FFF2-40B4-BE49-F238E27FC236}">
                <a16:creationId xmlns:a16="http://schemas.microsoft.com/office/drawing/2014/main" id="{8BD06528-AEE1-8B63-76A4-17D938DBBABF}"/>
              </a:ext>
            </a:extLst>
          </p:cNvPr>
          <p:cNvSpPr>
            <a:spLocks noGrp="1"/>
          </p:cNvSpPr>
          <p:nvPr>
            <p:ph type="body" sz="quarter" idx="14"/>
          </p:nvPr>
        </p:nvSpPr>
        <p:spPr>
          <a:xfrm>
            <a:off x="1204889" y="1330010"/>
            <a:ext cx="9588584" cy="4464496"/>
          </a:xfrm>
        </p:spPr>
        <p:txBody>
          <a:bodyPr>
            <a:noAutofit/>
          </a:bodyPr>
          <a:lstStyle/>
          <a:p>
            <a:r>
              <a:rPr lang="fi-FI" sz="1600" dirty="0"/>
              <a:t>Muuttaneiden taustatiedot -tietokanta sisältää kuntaan ja kunnasta muuttaneiden taustoja koskevat tilastotiedot vuodelta 2022. Taulukot sisältävät tietoja muuttoliikkeen tulo- ja lähtömuutosta seuraavasti:</a:t>
            </a:r>
          </a:p>
          <a:p>
            <a:pPr>
              <a:spcAft>
                <a:spcPts val="0"/>
              </a:spcAft>
              <a:buFontTx/>
              <a:buChar char="-"/>
            </a:pPr>
            <a:r>
              <a:rPr lang="fi-FI" sz="1600" dirty="0">
                <a:hlinkClick r:id="rId2" action="ppaction://hlinksldjump"/>
              </a:rPr>
              <a:t>ikä</a:t>
            </a:r>
            <a:endParaRPr lang="fi-FI" sz="1600" dirty="0"/>
          </a:p>
          <a:p>
            <a:pPr>
              <a:spcAft>
                <a:spcPts val="0"/>
              </a:spcAft>
              <a:buFontTx/>
              <a:buChar char="-"/>
            </a:pPr>
            <a:r>
              <a:rPr lang="fi-FI" sz="1600" dirty="0">
                <a:hlinkClick r:id="rId3" action="ppaction://hlinksldjump"/>
              </a:rPr>
              <a:t>koulutusaste</a:t>
            </a:r>
            <a:endParaRPr lang="fi-FI" sz="1600" dirty="0"/>
          </a:p>
          <a:p>
            <a:pPr>
              <a:spcAft>
                <a:spcPts val="0"/>
              </a:spcAft>
            </a:pPr>
            <a:r>
              <a:rPr lang="fi-FI" sz="1600" dirty="0">
                <a:hlinkClick r:id="rId4" action="ppaction://hlinksldjump"/>
              </a:rPr>
              <a:t>muuttaneiden pääasiallinen toiminta</a:t>
            </a:r>
            <a:endParaRPr lang="fi-FI" sz="1600" dirty="0"/>
          </a:p>
          <a:p>
            <a:pPr>
              <a:spcAft>
                <a:spcPts val="0"/>
              </a:spcAft>
            </a:pPr>
            <a:r>
              <a:rPr lang="fi-FI" sz="1600" dirty="0">
                <a:hlinkClick r:id="rId5" action="ppaction://hlinksldjump"/>
              </a:rPr>
              <a:t>tulot</a:t>
            </a:r>
            <a:endParaRPr lang="fi-FI" sz="1600" dirty="0"/>
          </a:p>
          <a:p>
            <a:pPr marL="0" indent="0">
              <a:spcAft>
                <a:spcPts val="0"/>
              </a:spcAft>
              <a:buNone/>
            </a:pPr>
            <a:endParaRPr lang="fi-FI" sz="1600" dirty="0"/>
          </a:p>
          <a:p>
            <a:r>
              <a:rPr lang="fi-FI" sz="1600" dirty="0"/>
              <a:t>Esityksestä on peitetty muuttaneiden taustatietojen osalta kaikki alle 5 henkilön lukumäärät ja tulotiedoissa alle 10 henkilön lukumäärät. Tilastolaki 11§: ”Tilastot tulee laatia niin, etteivät niistä ole suoraan tai välillisesti tunnistettavissa ne, joita tilastot koskevat, ellei tunnistamista koskeva tieto ole tämän lain mukaan julkinen.” Erityisesti pienten kuntien aineistoissa muuttajamäärät jäävät ryhmittäisissä tarkasteluissa helposti tämän alle.</a:t>
            </a:r>
          </a:p>
          <a:p>
            <a:r>
              <a:rPr lang="fi-FI" sz="1600" dirty="0"/>
              <a:t>Tulomuuttajien tulotiedoissa on mukana sekä kuntien välinen muutto että siirtolaisuus, muutoin taustatietojen tarkastelussa on keskitytty kuntien väliseen muuttoon (Suomen sisällä tapahtuva muuttoliike).</a:t>
            </a:r>
          </a:p>
          <a:p>
            <a:r>
              <a:rPr lang="fi-FI" sz="1600" dirty="0"/>
              <a:t>Aineisto koostuu poikkileikkaustiedoista vuodelta 2022 kunnittain sekä maakuntatasolla aikasarjoista v. 2010 - 2022. Aineistoa on täydennetty muuttoliikkeen suuntatiedoilla vuodelta 2022 (lähde: Tilastokeskus / Muuttoliike).</a:t>
            </a:r>
          </a:p>
        </p:txBody>
      </p:sp>
    </p:spTree>
    <p:extLst>
      <p:ext uri="{BB962C8B-B14F-4D97-AF65-F5344CB8AC3E}">
        <p14:creationId xmlns:p14="http://schemas.microsoft.com/office/powerpoint/2010/main" val="4041274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Nettomuuttajat ikäryhmittäin vuonna 2022</a:t>
            </a:r>
          </a:p>
        </p:txBody>
      </p:sp>
      <p:sp>
        <p:nvSpPr>
          <p:cNvPr id="9" name="Tekstiruutu 8">
            <a:extLst>
              <a:ext uri="{FF2B5EF4-FFF2-40B4-BE49-F238E27FC236}">
                <a16:creationId xmlns:a16="http://schemas.microsoft.com/office/drawing/2014/main" id="{5D9D4DD5-8A1D-87DE-B822-294DF37A12B4}"/>
              </a:ext>
            </a:extLst>
          </p:cNvPr>
          <p:cNvSpPr txBox="1"/>
          <p:nvPr/>
        </p:nvSpPr>
        <p:spPr>
          <a:xfrm>
            <a:off x="3403881" y="3930931"/>
            <a:ext cx="5384238" cy="954107"/>
          </a:xfrm>
          <a:prstGeom prst="rect">
            <a:avLst/>
          </a:prstGeom>
          <a:solidFill>
            <a:schemeClr val="bg1"/>
          </a:solidFill>
          <a:ln w="25400">
            <a:solidFill>
              <a:srgbClr val="FF0000"/>
            </a:solidFill>
          </a:ln>
        </p:spPr>
        <p:txBody>
          <a:bodyPr wrap="square" rtlCol="0">
            <a:spAutoFit/>
          </a:bodyPr>
          <a:lstStyle/>
          <a:p>
            <a:pPr algn="l"/>
            <a:r>
              <a:rPr lang="fi-FI" sz="1400" dirty="0"/>
              <a:t>Etelä-Savo sai v. 2022 nettomuuttovoittoa 0-14 –vuotiaiden ryhmässä sekä 35-vuotiaista ylöspäin. Eniten muuttovoittoa saatiin 55-64-vuotiaiden ikäryhmässä. Suurimmat muuttotappiot koettiin 15-24 –vuotiaiden ikäryhmässä.</a:t>
            </a:r>
          </a:p>
        </p:txBody>
      </p:sp>
      <p:graphicFrame>
        <p:nvGraphicFramePr>
          <p:cNvPr id="4" name="Kaavio 3" descr="Etelä-Savon sai nettomuuttovoittoa 0-14 –vuotiaiden ryhmässä sekä 35-vuotiaista ylöspäin. Eniten muuttovoittoa v. 2022 55-64-vuotiaiden ikäryhmässä. Suurimmat muuttotappiot koettiin 15-24 –vuotiaiden ikäryhmässä.&#10;&#10;">
            <a:extLst>
              <a:ext uri="{FF2B5EF4-FFF2-40B4-BE49-F238E27FC236}">
                <a16:creationId xmlns:a16="http://schemas.microsoft.com/office/drawing/2014/main" id="{73FBE372-4063-0A47-907F-F13A4441C912}"/>
              </a:ext>
            </a:extLst>
          </p:cNvPr>
          <p:cNvGraphicFramePr>
            <a:graphicFrameLocks/>
          </p:cNvGraphicFramePr>
          <p:nvPr>
            <p:extLst>
              <p:ext uri="{D42A27DB-BD31-4B8C-83A1-F6EECF244321}">
                <p14:modId xmlns:p14="http://schemas.microsoft.com/office/powerpoint/2010/main" val="2080625124"/>
              </p:ext>
            </p:extLst>
          </p:nvPr>
        </p:nvGraphicFramePr>
        <p:xfrm>
          <a:off x="163285" y="0"/>
          <a:ext cx="11865429" cy="64399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1581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Nettomuutto ikäryhmittäin Etelä-Savossa 2010 - 2022</a:t>
            </a:r>
          </a:p>
        </p:txBody>
      </p:sp>
      <p:sp>
        <p:nvSpPr>
          <p:cNvPr id="3" name="Title 11">
            <a:extLst>
              <a:ext uri="{FF2B5EF4-FFF2-40B4-BE49-F238E27FC236}">
                <a16:creationId xmlns:a16="http://schemas.microsoft.com/office/drawing/2014/main" id="{3967A3F3-757C-3E11-1A56-9337DC646544}"/>
              </a:ext>
            </a:extLst>
          </p:cNvPr>
          <p:cNvSpPr txBox="1">
            <a:spLocks/>
          </p:cNvSpPr>
          <p:nvPr/>
        </p:nvSpPr>
        <p:spPr bwMode="auto">
          <a:xfrm>
            <a:off x="263352" y="6574126"/>
            <a:ext cx="11809312" cy="3112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0"/>
              </a:spcAft>
              <a:buClrTx/>
              <a:buSzTx/>
              <a:buFontTx/>
              <a:buNone/>
              <a:tabLst/>
              <a:defRPr/>
            </a:pPr>
            <a:r>
              <a:rPr kumimoji="0" lang="fi-FI" sz="1100" b="0" i="0" u="none" strike="noStrike" kern="1200" cap="none" spc="0" normalizeH="0" baseline="0" noProof="0" dirty="0">
                <a:ln>
                  <a:noFill/>
                </a:ln>
                <a:solidFill>
                  <a:srgbClr val="000000"/>
                </a:solidFill>
                <a:effectLst/>
                <a:uLnTx/>
                <a:uFillTx/>
                <a:latin typeface="Arial" charset="-52"/>
                <a:ea typeface="+mn-ea"/>
                <a:cs typeface="Arial" charset="-52"/>
              </a:rPr>
              <a:t>							</a:t>
            </a:r>
            <a:endParaRPr kumimoji="0" lang="fi-FI" sz="1100" b="0" i="0" u="none" strike="noStrike" kern="0" cap="none" spc="0" normalizeH="0" baseline="0" noProof="0" dirty="0">
              <a:ln>
                <a:noFill/>
              </a:ln>
              <a:solidFill>
                <a:srgbClr val="000000"/>
              </a:solidFill>
              <a:effectLst/>
              <a:uLnTx/>
              <a:uFillTx/>
              <a:latin typeface="Arial"/>
              <a:ea typeface="+mn-ea"/>
              <a:cs typeface="Arial (Headings)"/>
            </a:endParaRPr>
          </a:p>
        </p:txBody>
      </p:sp>
      <p:graphicFrame>
        <p:nvGraphicFramePr>
          <p:cNvPr id="2" name="Kaavio 1" descr="Suurin nettomuuttotappio Etelä-Savossa on jo pitkään tullut 15-24 -vuotiaista.&#10;&#10;">
            <a:extLst>
              <a:ext uri="{FF2B5EF4-FFF2-40B4-BE49-F238E27FC236}">
                <a16:creationId xmlns:a16="http://schemas.microsoft.com/office/drawing/2014/main" id="{F2799243-5CEF-69E2-60AB-F07ACB717345}"/>
              </a:ext>
            </a:extLst>
          </p:cNvPr>
          <p:cNvGraphicFramePr>
            <a:graphicFrameLocks/>
          </p:cNvGraphicFramePr>
          <p:nvPr>
            <p:extLst>
              <p:ext uri="{D42A27DB-BD31-4B8C-83A1-F6EECF244321}">
                <p14:modId xmlns:p14="http://schemas.microsoft.com/office/powerpoint/2010/main" val="3527550784"/>
              </p:ext>
            </p:extLst>
          </p:nvPr>
        </p:nvGraphicFramePr>
        <p:xfrm>
          <a:off x="591671" y="301214"/>
          <a:ext cx="11037345" cy="62729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393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3DF5CD-9287-7AC7-3803-33B3E433EF22}"/>
              </a:ext>
            </a:extLst>
          </p:cNvPr>
          <p:cNvSpPr>
            <a:spLocks noGrp="1"/>
          </p:cNvSpPr>
          <p:nvPr>
            <p:ph type="title" idx="4294967295"/>
          </p:nvPr>
        </p:nvSpPr>
        <p:spPr>
          <a:xfrm>
            <a:off x="702128" y="-94945"/>
            <a:ext cx="10787742" cy="900112"/>
          </a:xfrm>
        </p:spPr>
        <p:txBody>
          <a:bodyPr/>
          <a:lstStyle/>
          <a:p>
            <a:r>
              <a:rPr lang="fi-FI" dirty="0"/>
              <a:t>Kuntien välinen tulo-, lähtö- ja nettomuutto ikäryhmittäin v. 2022</a:t>
            </a:r>
          </a:p>
        </p:txBody>
      </p:sp>
      <p:graphicFrame>
        <p:nvGraphicFramePr>
          <p:cNvPr id="6" name="Taulukko 5">
            <a:extLst>
              <a:ext uri="{FF2B5EF4-FFF2-40B4-BE49-F238E27FC236}">
                <a16:creationId xmlns:a16="http://schemas.microsoft.com/office/drawing/2014/main" id="{C8D9CD09-003A-7F9F-684D-4D14E0FE337B}"/>
              </a:ext>
            </a:extLst>
          </p:cNvPr>
          <p:cNvGraphicFramePr>
            <a:graphicFrameLocks noGrp="1"/>
          </p:cNvGraphicFramePr>
          <p:nvPr>
            <p:extLst>
              <p:ext uri="{D42A27DB-BD31-4B8C-83A1-F6EECF244321}">
                <p14:modId xmlns:p14="http://schemas.microsoft.com/office/powerpoint/2010/main" val="1543579483"/>
              </p:ext>
            </p:extLst>
          </p:nvPr>
        </p:nvGraphicFramePr>
        <p:xfrm>
          <a:off x="108856" y="1095829"/>
          <a:ext cx="11974287" cy="5608258"/>
        </p:xfrm>
        <a:graphic>
          <a:graphicData uri="http://schemas.openxmlformats.org/drawingml/2006/table">
            <a:tbl>
              <a:tblPr firstRow="1"/>
              <a:tblGrid>
                <a:gridCol w="489856">
                  <a:extLst>
                    <a:ext uri="{9D8B030D-6E8A-4147-A177-3AD203B41FA5}">
                      <a16:colId xmlns:a16="http://schemas.microsoft.com/office/drawing/2014/main" val="1675816234"/>
                    </a:ext>
                  </a:extLst>
                </a:gridCol>
                <a:gridCol w="414317">
                  <a:extLst>
                    <a:ext uri="{9D8B030D-6E8A-4147-A177-3AD203B41FA5}">
                      <a16:colId xmlns:a16="http://schemas.microsoft.com/office/drawing/2014/main" val="1835045080"/>
                    </a:ext>
                  </a:extLst>
                </a:gridCol>
                <a:gridCol w="424081">
                  <a:extLst>
                    <a:ext uri="{9D8B030D-6E8A-4147-A177-3AD203B41FA5}">
                      <a16:colId xmlns:a16="http://schemas.microsoft.com/office/drawing/2014/main" val="3555226509"/>
                    </a:ext>
                  </a:extLst>
                </a:gridCol>
                <a:gridCol w="424081">
                  <a:extLst>
                    <a:ext uri="{9D8B030D-6E8A-4147-A177-3AD203B41FA5}">
                      <a16:colId xmlns:a16="http://schemas.microsoft.com/office/drawing/2014/main" val="1554361282"/>
                    </a:ext>
                  </a:extLst>
                </a:gridCol>
                <a:gridCol w="522099">
                  <a:extLst>
                    <a:ext uri="{9D8B030D-6E8A-4147-A177-3AD203B41FA5}">
                      <a16:colId xmlns:a16="http://schemas.microsoft.com/office/drawing/2014/main" val="2970646751"/>
                    </a:ext>
                  </a:extLst>
                </a:gridCol>
                <a:gridCol w="424081">
                  <a:extLst>
                    <a:ext uri="{9D8B030D-6E8A-4147-A177-3AD203B41FA5}">
                      <a16:colId xmlns:a16="http://schemas.microsoft.com/office/drawing/2014/main" val="2359947257"/>
                    </a:ext>
                  </a:extLst>
                </a:gridCol>
                <a:gridCol w="424081">
                  <a:extLst>
                    <a:ext uri="{9D8B030D-6E8A-4147-A177-3AD203B41FA5}">
                      <a16:colId xmlns:a16="http://schemas.microsoft.com/office/drawing/2014/main" val="479654692"/>
                    </a:ext>
                  </a:extLst>
                </a:gridCol>
                <a:gridCol w="522099">
                  <a:extLst>
                    <a:ext uri="{9D8B030D-6E8A-4147-A177-3AD203B41FA5}">
                      <a16:colId xmlns:a16="http://schemas.microsoft.com/office/drawing/2014/main" val="1689176026"/>
                    </a:ext>
                  </a:extLst>
                </a:gridCol>
                <a:gridCol w="424081">
                  <a:extLst>
                    <a:ext uri="{9D8B030D-6E8A-4147-A177-3AD203B41FA5}">
                      <a16:colId xmlns:a16="http://schemas.microsoft.com/office/drawing/2014/main" val="468688828"/>
                    </a:ext>
                  </a:extLst>
                </a:gridCol>
                <a:gridCol w="424081">
                  <a:extLst>
                    <a:ext uri="{9D8B030D-6E8A-4147-A177-3AD203B41FA5}">
                      <a16:colId xmlns:a16="http://schemas.microsoft.com/office/drawing/2014/main" val="2145228987"/>
                    </a:ext>
                  </a:extLst>
                </a:gridCol>
                <a:gridCol w="568108">
                  <a:extLst>
                    <a:ext uri="{9D8B030D-6E8A-4147-A177-3AD203B41FA5}">
                      <a16:colId xmlns:a16="http://schemas.microsoft.com/office/drawing/2014/main" val="112512942"/>
                    </a:ext>
                  </a:extLst>
                </a:gridCol>
                <a:gridCol w="464089">
                  <a:extLst>
                    <a:ext uri="{9D8B030D-6E8A-4147-A177-3AD203B41FA5}">
                      <a16:colId xmlns:a16="http://schemas.microsoft.com/office/drawing/2014/main" val="3930330945"/>
                    </a:ext>
                  </a:extLst>
                </a:gridCol>
                <a:gridCol w="464089">
                  <a:extLst>
                    <a:ext uri="{9D8B030D-6E8A-4147-A177-3AD203B41FA5}">
                      <a16:colId xmlns:a16="http://schemas.microsoft.com/office/drawing/2014/main" val="3399674744"/>
                    </a:ext>
                  </a:extLst>
                </a:gridCol>
                <a:gridCol w="568108">
                  <a:extLst>
                    <a:ext uri="{9D8B030D-6E8A-4147-A177-3AD203B41FA5}">
                      <a16:colId xmlns:a16="http://schemas.microsoft.com/office/drawing/2014/main" val="3610720564"/>
                    </a:ext>
                  </a:extLst>
                </a:gridCol>
                <a:gridCol w="464089">
                  <a:extLst>
                    <a:ext uri="{9D8B030D-6E8A-4147-A177-3AD203B41FA5}">
                      <a16:colId xmlns:a16="http://schemas.microsoft.com/office/drawing/2014/main" val="1106879519"/>
                    </a:ext>
                  </a:extLst>
                </a:gridCol>
                <a:gridCol w="464089">
                  <a:extLst>
                    <a:ext uri="{9D8B030D-6E8A-4147-A177-3AD203B41FA5}">
                      <a16:colId xmlns:a16="http://schemas.microsoft.com/office/drawing/2014/main" val="1177049960"/>
                    </a:ext>
                  </a:extLst>
                </a:gridCol>
                <a:gridCol w="568108">
                  <a:extLst>
                    <a:ext uri="{9D8B030D-6E8A-4147-A177-3AD203B41FA5}">
                      <a16:colId xmlns:a16="http://schemas.microsoft.com/office/drawing/2014/main" val="2924667554"/>
                    </a:ext>
                  </a:extLst>
                </a:gridCol>
                <a:gridCol w="464089">
                  <a:extLst>
                    <a:ext uri="{9D8B030D-6E8A-4147-A177-3AD203B41FA5}">
                      <a16:colId xmlns:a16="http://schemas.microsoft.com/office/drawing/2014/main" val="357644781"/>
                    </a:ext>
                  </a:extLst>
                </a:gridCol>
                <a:gridCol w="464089">
                  <a:extLst>
                    <a:ext uri="{9D8B030D-6E8A-4147-A177-3AD203B41FA5}">
                      <a16:colId xmlns:a16="http://schemas.microsoft.com/office/drawing/2014/main" val="3163798998"/>
                    </a:ext>
                  </a:extLst>
                </a:gridCol>
                <a:gridCol w="568108">
                  <a:extLst>
                    <a:ext uri="{9D8B030D-6E8A-4147-A177-3AD203B41FA5}">
                      <a16:colId xmlns:a16="http://schemas.microsoft.com/office/drawing/2014/main" val="3208705045"/>
                    </a:ext>
                  </a:extLst>
                </a:gridCol>
                <a:gridCol w="464089">
                  <a:extLst>
                    <a:ext uri="{9D8B030D-6E8A-4147-A177-3AD203B41FA5}">
                      <a16:colId xmlns:a16="http://schemas.microsoft.com/office/drawing/2014/main" val="1249367913"/>
                    </a:ext>
                  </a:extLst>
                </a:gridCol>
                <a:gridCol w="464089">
                  <a:extLst>
                    <a:ext uri="{9D8B030D-6E8A-4147-A177-3AD203B41FA5}">
                      <a16:colId xmlns:a16="http://schemas.microsoft.com/office/drawing/2014/main" val="2461764871"/>
                    </a:ext>
                  </a:extLst>
                </a:gridCol>
                <a:gridCol w="568108">
                  <a:extLst>
                    <a:ext uri="{9D8B030D-6E8A-4147-A177-3AD203B41FA5}">
                      <a16:colId xmlns:a16="http://schemas.microsoft.com/office/drawing/2014/main" val="2226653015"/>
                    </a:ext>
                  </a:extLst>
                </a:gridCol>
                <a:gridCol w="464089">
                  <a:extLst>
                    <a:ext uri="{9D8B030D-6E8A-4147-A177-3AD203B41FA5}">
                      <a16:colId xmlns:a16="http://schemas.microsoft.com/office/drawing/2014/main" val="539588491"/>
                    </a:ext>
                  </a:extLst>
                </a:gridCol>
                <a:gridCol w="464089">
                  <a:extLst>
                    <a:ext uri="{9D8B030D-6E8A-4147-A177-3AD203B41FA5}">
                      <a16:colId xmlns:a16="http://schemas.microsoft.com/office/drawing/2014/main" val="788390253"/>
                    </a:ext>
                  </a:extLst>
                </a:gridCol>
              </a:tblGrid>
              <a:tr h="343375">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fi-FI" sz="1000" b="1" i="0" u="none" strike="noStrike" dirty="0">
                          <a:solidFill>
                            <a:srgbClr val="000000"/>
                          </a:solidFill>
                          <a:effectLst/>
                          <a:highlight>
                            <a:srgbClr val="DCE6F1"/>
                          </a:highlight>
                          <a:latin typeface="Calibri" panose="020F0502020204030204" pitchFamily="34" charset="0"/>
                        </a:rPr>
                        <a:t>Yht.</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fi-FI" sz="1000" b="1" i="0" u="none" strike="noStrike" dirty="0">
                          <a:solidFill>
                            <a:srgbClr val="000000"/>
                          </a:solidFill>
                          <a:effectLst/>
                          <a:highlight>
                            <a:srgbClr val="DCE6F1"/>
                          </a:highlight>
                          <a:latin typeface="Calibri" panose="020F0502020204030204" pitchFamily="34" charset="0"/>
                        </a:rPr>
                        <a:t>0 - 14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fi-FI" sz="1000" b="1" i="0" u="none" strike="noStrike" dirty="0">
                          <a:solidFill>
                            <a:srgbClr val="000000"/>
                          </a:solidFill>
                          <a:effectLst/>
                          <a:highlight>
                            <a:srgbClr val="DCE6F1"/>
                          </a:highlight>
                          <a:latin typeface="Calibri" panose="020F0502020204030204" pitchFamily="34" charset="0"/>
                        </a:rPr>
                        <a:t>15 - 24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fi-FI" sz="1000" b="1" i="0" u="none" strike="noStrike" dirty="0">
                          <a:solidFill>
                            <a:srgbClr val="000000"/>
                          </a:solidFill>
                          <a:effectLst/>
                          <a:highlight>
                            <a:srgbClr val="DCE6F1"/>
                          </a:highlight>
                          <a:latin typeface="Calibri" panose="020F0502020204030204" pitchFamily="34" charset="0"/>
                        </a:rPr>
                        <a:t>25 - 34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fi-FI" sz="1000" b="1" i="0" u="none" strike="noStrike" dirty="0">
                          <a:solidFill>
                            <a:srgbClr val="000000"/>
                          </a:solidFill>
                          <a:effectLst/>
                          <a:highlight>
                            <a:srgbClr val="DCE6F1"/>
                          </a:highlight>
                          <a:latin typeface="Calibri" panose="020F0502020204030204" pitchFamily="34" charset="0"/>
                        </a:rPr>
                        <a:t>35 -  44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fi-FI" sz="1000" b="1" i="0" u="none" strike="noStrike" dirty="0">
                          <a:solidFill>
                            <a:srgbClr val="000000"/>
                          </a:solidFill>
                          <a:effectLst/>
                          <a:highlight>
                            <a:srgbClr val="DCE6F1"/>
                          </a:highlight>
                          <a:latin typeface="Calibri" panose="020F0502020204030204" pitchFamily="34" charset="0"/>
                        </a:rPr>
                        <a:t>45 - 64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fi-FI" sz="1000" b="1" i="0" u="none" strike="noStrike" dirty="0">
                          <a:solidFill>
                            <a:srgbClr val="000000"/>
                          </a:solidFill>
                          <a:effectLst/>
                          <a:highlight>
                            <a:srgbClr val="DCE6F1"/>
                          </a:highlight>
                          <a:latin typeface="Calibri" panose="020F0502020204030204" pitchFamily="34" charset="0"/>
                        </a:rPr>
                        <a:t>55 - 64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fi-FI" sz="1000" b="1" i="0" u="none" strike="noStrike">
                          <a:solidFill>
                            <a:srgbClr val="000000"/>
                          </a:solidFill>
                          <a:effectLst/>
                          <a:highlight>
                            <a:srgbClr val="DCE6F1"/>
                          </a:highlight>
                          <a:latin typeface="Calibri" panose="020F0502020204030204" pitchFamily="34" charset="0"/>
                        </a:rPr>
                        <a:t>65-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160" marR="4160" marT="416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2132068802"/>
                  </a:ext>
                </a:extLst>
              </a:tr>
              <a:tr h="512751">
                <a:tc>
                  <a:txBody>
                    <a:bodyPr/>
                    <a:lstStyle/>
                    <a:p>
                      <a:pPr algn="l" fontAlgn="b"/>
                      <a:endParaRPr lang="fi-FI" sz="1000" b="0" i="0" u="none" strike="noStrike">
                        <a:solidFill>
                          <a:srgbClr val="000000"/>
                        </a:solidFill>
                        <a:effectLst/>
                        <a:latin typeface="Calibri" panose="020F0502020204030204" pitchFamily="34" charset="0"/>
                      </a:endParaRPr>
                    </a:p>
                  </a:txBody>
                  <a:tcPr marL="4160" marR="4160" marT="416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4160" marR="4160" marT="416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1456837848"/>
                  </a:ext>
                </a:extLst>
              </a:tr>
              <a:tr h="512751">
                <a:tc>
                  <a:txBody>
                    <a:bodyPr/>
                    <a:lstStyle/>
                    <a:p>
                      <a:pPr algn="l" fontAlgn="b"/>
                      <a:r>
                        <a:rPr lang="fi-FI" sz="1000" b="1" i="0" u="none" strike="noStrike">
                          <a:solidFill>
                            <a:srgbClr val="000000"/>
                          </a:solidFill>
                          <a:effectLst/>
                          <a:highlight>
                            <a:srgbClr val="DCE6F1"/>
                          </a:highlight>
                          <a:latin typeface="Calibri" panose="020F0502020204030204" pitchFamily="34" charset="0"/>
                        </a:rPr>
                        <a:t>MK10 Etelä-Savo</a:t>
                      </a:r>
                    </a:p>
                  </a:txBody>
                  <a:tcPr marL="4160" marR="4160" marT="416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5423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5619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-196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542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485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1597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2114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-517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1200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1214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604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560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454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381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484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364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120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542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501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41</a:t>
                      </a:r>
                    </a:p>
                  </a:txBody>
                  <a:tcPr marL="4160" marR="4160" marT="416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4141183648"/>
                  </a:ext>
                </a:extLst>
              </a:tr>
              <a:tr h="398030">
                <a:tc>
                  <a:txBody>
                    <a:bodyPr/>
                    <a:lstStyle/>
                    <a:p>
                      <a:pPr algn="l" fontAlgn="b"/>
                      <a:r>
                        <a:rPr lang="fi-FI" sz="1000" b="1" i="0" u="none" strike="noStrike">
                          <a:solidFill>
                            <a:srgbClr val="000000"/>
                          </a:solidFill>
                          <a:effectLst/>
                          <a:latin typeface="Calibri" panose="020F0502020204030204" pitchFamily="34" charset="0"/>
                        </a:rPr>
                        <a:t>Hirvensalmi</a:t>
                      </a:r>
                    </a:p>
                  </a:txBody>
                  <a:tcPr marL="4160" marR="4160" marT="416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117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a:t>
                      </a:r>
                    </a:p>
                  </a:txBody>
                  <a:tcPr marL="4160" marR="4160" marT="416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730971603"/>
                  </a:ext>
                </a:extLst>
              </a:tr>
              <a:tr h="398030">
                <a:tc>
                  <a:txBody>
                    <a:bodyPr/>
                    <a:lstStyle/>
                    <a:p>
                      <a:pPr algn="l" fontAlgn="b"/>
                      <a:r>
                        <a:rPr lang="fi-FI" sz="1000" b="1" i="0" u="none" strike="noStrike">
                          <a:solidFill>
                            <a:srgbClr val="000000"/>
                          </a:solidFill>
                          <a:effectLst/>
                          <a:highlight>
                            <a:srgbClr val="DCE6F1"/>
                          </a:highlight>
                          <a:latin typeface="Calibri" panose="020F0502020204030204" pitchFamily="34" charset="0"/>
                        </a:rPr>
                        <a:t>Kangasniemi</a:t>
                      </a:r>
                    </a:p>
                  </a:txBody>
                  <a:tcPr marL="4160" marR="4160" marT="416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193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209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a:t>
                      </a:r>
                    </a:p>
                  </a:txBody>
                  <a:tcPr marL="4160" marR="4160" marT="416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2728319275"/>
                  </a:ext>
                </a:extLst>
              </a:tr>
              <a:tr h="211523">
                <a:tc>
                  <a:txBody>
                    <a:bodyPr/>
                    <a:lstStyle/>
                    <a:p>
                      <a:pPr algn="l" fontAlgn="b"/>
                      <a:r>
                        <a:rPr lang="fi-FI" sz="1000" b="1" i="0" u="none" strike="noStrike">
                          <a:solidFill>
                            <a:srgbClr val="000000"/>
                          </a:solidFill>
                          <a:effectLst/>
                          <a:latin typeface="Calibri" panose="020F0502020204030204" pitchFamily="34" charset="0"/>
                        </a:rPr>
                        <a:t>Mikkeli</a:t>
                      </a:r>
                    </a:p>
                  </a:txBody>
                  <a:tcPr marL="4160" marR="4160" marT="416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2278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2314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235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195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776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915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-139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590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608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235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226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159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135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131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152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132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20</a:t>
                      </a:r>
                    </a:p>
                  </a:txBody>
                  <a:tcPr marL="4160" marR="4160" marT="416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3427178148"/>
                  </a:ext>
                </a:extLst>
              </a:tr>
              <a:tr h="398030">
                <a:tc>
                  <a:txBody>
                    <a:bodyPr/>
                    <a:lstStyle/>
                    <a:p>
                      <a:pPr algn="l" fontAlgn="b"/>
                      <a:r>
                        <a:rPr lang="fi-FI" sz="1000" b="1" i="0" u="none" strike="noStrike">
                          <a:solidFill>
                            <a:srgbClr val="000000"/>
                          </a:solidFill>
                          <a:effectLst/>
                          <a:highlight>
                            <a:srgbClr val="DCE6F1"/>
                          </a:highlight>
                          <a:latin typeface="Calibri" panose="020F0502020204030204" pitchFamily="34" charset="0"/>
                        </a:rPr>
                        <a:t>Mäntyharju</a:t>
                      </a:r>
                    </a:p>
                  </a:txBody>
                  <a:tcPr marL="4160" marR="4160" marT="416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256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254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81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4160" marR="4160" marT="416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3645567430"/>
                  </a:ext>
                </a:extLst>
              </a:tr>
              <a:tr h="398030">
                <a:tc>
                  <a:txBody>
                    <a:bodyPr/>
                    <a:lstStyle/>
                    <a:p>
                      <a:pPr algn="l" fontAlgn="b"/>
                      <a:r>
                        <a:rPr lang="fi-FI" sz="1000" b="1" i="0" u="none" strike="noStrike">
                          <a:solidFill>
                            <a:srgbClr val="000000"/>
                          </a:solidFill>
                          <a:effectLst/>
                          <a:latin typeface="Calibri" panose="020F0502020204030204" pitchFamily="34" charset="0"/>
                        </a:rPr>
                        <a:t>Pertunmaa</a:t>
                      </a:r>
                    </a:p>
                  </a:txBody>
                  <a:tcPr marL="4160" marR="4160" marT="416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a:t>
                      </a:r>
                    </a:p>
                  </a:txBody>
                  <a:tcPr marL="4160" marR="4160" marT="416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467913850"/>
                  </a:ext>
                </a:extLst>
              </a:tr>
              <a:tr h="343375">
                <a:tc>
                  <a:txBody>
                    <a:bodyPr/>
                    <a:lstStyle/>
                    <a:p>
                      <a:pPr algn="l" fontAlgn="b"/>
                      <a:r>
                        <a:rPr lang="fi-FI" sz="1000" b="1" i="0" u="none" strike="noStrike">
                          <a:solidFill>
                            <a:srgbClr val="000000"/>
                          </a:solidFill>
                          <a:effectLst/>
                          <a:highlight>
                            <a:srgbClr val="DCE6F1"/>
                          </a:highlight>
                          <a:latin typeface="Calibri" panose="020F0502020204030204" pitchFamily="34" charset="0"/>
                        </a:rPr>
                        <a:t>Puumala</a:t>
                      </a:r>
                    </a:p>
                  </a:txBody>
                  <a:tcPr marL="4160" marR="4160" marT="416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160" marR="4160" marT="416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3530232219"/>
                  </a:ext>
                </a:extLst>
              </a:tr>
              <a:tr h="211523">
                <a:tc>
                  <a:txBody>
                    <a:bodyPr/>
                    <a:lstStyle/>
                    <a:p>
                      <a:pPr algn="l" fontAlgn="b"/>
                      <a:r>
                        <a:rPr lang="fi-FI" sz="1000" b="1" i="0" u="none" strike="noStrike">
                          <a:solidFill>
                            <a:srgbClr val="000000"/>
                          </a:solidFill>
                          <a:effectLst/>
                          <a:latin typeface="Calibri" panose="020F0502020204030204" pitchFamily="34" charset="0"/>
                        </a:rPr>
                        <a:t>Juva</a:t>
                      </a:r>
                    </a:p>
                  </a:txBody>
                  <a:tcPr marL="4160" marR="4160" marT="416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209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223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74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160" marR="4160" marT="416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678325512"/>
                  </a:ext>
                </a:extLst>
              </a:tr>
              <a:tr h="398030">
                <a:tc>
                  <a:txBody>
                    <a:bodyPr/>
                    <a:lstStyle/>
                    <a:p>
                      <a:pPr algn="l" fontAlgn="b"/>
                      <a:r>
                        <a:rPr lang="fi-FI" sz="1000" b="1" i="0" u="none" strike="noStrike">
                          <a:solidFill>
                            <a:srgbClr val="000000"/>
                          </a:solidFill>
                          <a:effectLst/>
                          <a:highlight>
                            <a:srgbClr val="DCE6F1"/>
                          </a:highlight>
                          <a:latin typeface="Calibri" panose="020F0502020204030204" pitchFamily="34" charset="0"/>
                        </a:rPr>
                        <a:t>Pieksämäki</a:t>
                      </a:r>
                    </a:p>
                  </a:txBody>
                  <a:tcPr marL="4160" marR="4160" marT="416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629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633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81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156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221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129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125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a:t>
                      </a:r>
                    </a:p>
                  </a:txBody>
                  <a:tcPr marL="4160" marR="4160" marT="416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22882845"/>
                  </a:ext>
                </a:extLst>
              </a:tr>
              <a:tr h="343375">
                <a:tc>
                  <a:txBody>
                    <a:bodyPr/>
                    <a:lstStyle/>
                    <a:p>
                      <a:pPr algn="l" fontAlgn="b"/>
                      <a:r>
                        <a:rPr lang="fi-FI" sz="1000" b="1" i="0" u="none" strike="noStrike">
                          <a:solidFill>
                            <a:srgbClr val="000000"/>
                          </a:solidFill>
                          <a:effectLst/>
                          <a:latin typeface="Calibri" panose="020F0502020204030204" pitchFamily="34" charset="0"/>
                        </a:rPr>
                        <a:t>Enonkoski</a:t>
                      </a:r>
                    </a:p>
                  </a:txBody>
                  <a:tcPr marL="4160" marR="4160" marT="416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4160" marR="4160" marT="416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314480365"/>
                  </a:ext>
                </a:extLst>
              </a:tr>
              <a:tr h="398030">
                <a:tc>
                  <a:txBody>
                    <a:bodyPr/>
                    <a:lstStyle/>
                    <a:p>
                      <a:pPr algn="l" fontAlgn="b"/>
                      <a:r>
                        <a:rPr lang="fi-FI" sz="1000" b="1" i="0" u="none" strike="noStrike">
                          <a:solidFill>
                            <a:srgbClr val="000000"/>
                          </a:solidFill>
                          <a:effectLst/>
                          <a:highlight>
                            <a:srgbClr val="DCE6F1"/>
                          </a:highlight>
                          <a:latin typeface="Calibri" panose="020F0502020204030204" pitchFamily="34" charset="0"/>
                        </a:rPr>
                        <a:t>Rantasalmi</a:t>
                      </a:r>
                    </a:p>
                  </a:txBody>
                  <a:tcPr marL="4160" marR="4160" marT="416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143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148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a:t>
                      </a:r>
                    </a:p>
                  </a:txBody>
                  <a:tcPr marL="4160" marR="4160" marT="416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577028082"/>
                  </a:ext>
                </a:extLst>
              </a:tr>
              <a:tr h="398030">
                <a:tc>
                  <a:txBody>
                    <a:bodyPr/>
                    <a:lstStyle/>
                    <a:p>
                      <a:pPr algn="l" fontAlgn="b"/>
                      <a:r>
                        <a:rPr lang="fi-FI" sz="1000" b="1" i="0" u="none" strike="noStrike">
                          <a:solidFill>
                            <a:srgbClr val="000000"/>
                          </a:solidFill>
                          <a:effectLst/>
                          <a:latin typeface="Calibri" panose="020F0502020204030204" pitchFamily="34" charset="0"/>
                        </a:rPr>
                        <a:t>Savonlinna</a:t>
                      </a:r>
                    </a:p>
                  </a:txBody>
                  <a:tcPr marL="4160" marR="4160" marT="416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1237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1316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-79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424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554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-130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259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260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129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124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123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dirty="0">
                          <a:solidFill>
                            <a:srgbClr val="000000"/>
                          </a:solidFill>
                          <a:effectLst/>
                          <a:latin typeface="Calibri" panose="020F0502020204030204" pitchFamily="34" charset="0"/>
                        </a:rPr>
                        <a:t>43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116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110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a:t>
                      </a:r>
                    </a:p>
                  </a:txBody>
                  <a:tcPr marL="4160" marR="4160" marT="416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4209325667"/>
                  </a:ext>
                </a:extLst>
              </a:tr>
              <a:tr h="343375">
                <a:tc>
                  <a:txBody>
                    <a:bodyPr/>
                    <a:lstStyle/>
                    <a:p>
                      <a:pPr algn="l" fontAlgn="b"/>
                      <a:r>
                        <a:rPr lang="fi-FI" sz="1000" b="1" i="0" u="none" strike="noStrike">
                          <a:solidFill>
                            <a:srgbClr val="000000"/>
                          </a:solidFill>
                          <a:effectLst/>
                          <a:highlight>
                            <a:srgbClr val="DCE6F1"/>
                          </a:highlight>
                          <a:latin typeface="Calibri" panose="020F0502020204030204" pitchFamily="34" charset="0"/>
                        </a:rPr>
                        <a:t>Sulkava</a:t>
                      </a:r>
                    </a:p>
                  </a:txBody>
                  <a:tcPr marL="4160" marR="4160" marT="4160"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106</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-12</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-17</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18</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20</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15</a:t>
                      </a:r>
                    </a:p>
                  </a:txBody>
                  <a:tcPr marL="4160" marR="4160" marT="4160"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dirty="0">
                          <a:solidFill>
                            <a:srgbClr val="000000"/>
                          </a:solidFill>
                          <a:effectLst/>
                          <a:highlight>
                            <a:srgbClr val="DCE6F1"/>
                          </a:highlight>
                          <a:latin typeface="Calibri" panose="020F0502020204030204" pitchFamily="34" charset="0"/>
                        </a:rPr>
                        <a:t>5</a:t>
                      </a:r>
                    </a:p>
                  </a:txBody>
                  <a:tcPr marL="4160" marR="4160" marT="4160"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3150780301"/>
                  </a:ext>
                </a:extLst>
              </a:tr>
            </a:tbl>
          </a:graphicData>
        </a:graphic>
      </p:graphicFrame>
    </p:spTree>
    <p:extLst>
      <p:ext uri="{BB962C8B-B14F-4D97-AF65-F5344CB8AC3E}">
        <p14:creationId xmlns:p14="http://schemas.microsoft.com/office/powerpoint/2010/main" val="3713159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Nettomuutto pääasiallisen toiminnan mukaan vuonna 2022</a:t>
            </a:r>
          </a:p>
        </p:txBody>
      </p:sp>
      <p:sp>
        <p:nvSpPr>
          <p:cNvPr id="3" name="Tekstiruutu 2">
            <a:extLst>
              <a:ext uri="{FF2B5EF4-FFF2-40B4-BE49-F238E27FC236}">
                <a16:creationId xmlns:a16="http://schemas.microsoft.com/office/drawing/2014/main" id="{0EEAF0A0-125A-24FA-8AEE-6715C7698ADC}"/>
              </a:ext>
            </a:extLst>
          </p:cNvPr>
          <p:cNvSpPr txBox="1"/>
          <p:nvPr/>
        </p:nvSpPr>
        <p:spPr>
          <a:xfrm>
            <a:off x="3826983" y="3847403"/>
            <a:ext cx="5384238" cy="738664"/>
          </a:xfrm>
          <a:prstGeom prst="rect">
            <a:avLst/>
          </a:prstGeom>
          <a:solidFill>
            <a:schemeClr val="bg1"/>
          </a:solidFill>
          <a:ln w="25400">
            <a:solidFill>
              <a:srgbClr val="FF0000"/>
            </a:solidFill>
          </a:ln>
        </p:spPr>
        <p:txBody>
          <a:bodyPr wrap="square" rtlCol="0">
            <a:spAutoFit/>
          </a:bodyPr>
          <a:lstStyle/>
          <a:p>
            <a:pPr algn="l"/>
            <a:r>
              <a:rPr lang="fi-FI" sz="1400" dirty="0"/>
              <a:t>Eniten koko maakunnan nettomuutto oli miinuksella työllisten sekä opiskelijoiden ja koululaisten osalta. Eniten nettomuuttovoittoa saatiin eläkeläisistä ja 0-14 –vuotiaista.</a:t>
            </a:r>
          </a:p>
        </p:txBody>
      </p:sp>
      <p:graphicFrame>
        <p:nvGraphicFramePr>
          <p:cNvPr id="4" name="Kaavio 3" descr="Eniten koko maakunnan nettomuutto oli miinuksella työllisten sekä opiskelijoiden ja koululaisten osalta. Muuttovoittoa saatiin eläkeläisistä ja 0-14 -vuotiaista.">
            <a:extLst>
              <a:ext uri="{FF2B5EF4-FFF2-40B4-BE49-F238E27FC236}">
                <a16:creationId xmlns:a16="http://schemas.microsoft.com/office/drawing/2014/main" id="{D774394D-080A-18F4-EC73-2BDAA5D15CB5}"/>
              </a:ext>
            </a:extLst>
          </p:cNvPr>
          <p:cNvGraphicFramePr>
            <a:graphicFrameLocks/>
          </p:cNvGraphicFramePr>
          <p:nvPr>
            <p:extLst>
              <p:ext uri="{D42A27DB-BD31-4B8C-83A1-F6EECF244321}">
                <p14:modId xmlns:p14="http://schemas.microsoft.com/office/powerpoint/2010/main" val="4154478815"/>
              </p:ext>
            </p:extLst>
          </p:nvPr>
        </p:nvGraphicFramePr>
        <p:xfrm>
          <a:off x="359813" y="418641"/>
          <a:ext cx="11571454" cy="60702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56107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Nettomuutto pääasiallisen toiminnan mukaan Etelä-Savossa 2010 - 2022</a:t>
            </a:r>
          </a:p>
        </p:txBody>
      </p:sp>
      <p:graphicFrame>
        <p:nvGraphicFramePr>
          <p:cNvPr id="2" name="Kaavio 1" descr="Työllisten suhteen nettomuuttotappiolukemat olivat jo useina vuosina kehittyneet parempaan suuntaan, mutta v. 2022 tilanne heikkeni hieman.">
            <a:extLst>
              <a:ext uri="{FF2B5EF4-FFF2-40B4-BE49-F238E27FC236}">
                <a16:creationId xmlns:a16="http://schemas.microsoft.com/office/drawing/2014/main" id="{79E9A25D-C847-22C1-BFF9-3B89ABC113F1}"/>
              </a:ext>
            </a:extLst>
          </p:cNvPr>
          <p:cNvGraphicFramePr>
            <a:graphicFrameLocks/>
          </p:cNvGraphicFramePr>
          <p:nvPr>
            <p:extLst>
              <p:ext uri="{D42A27DB-BD31-4B8C-83A1-F6EECF244321}">
                <p14:modId xmlns:p14="http://schemas.microsoft.com/office/powerpoint/2010/main" val="712467819"/>
              </p:ext>
            </p:extLst>
          </p:nvPr>
        </p:nvGraphicFramePr>
        <p:xfrm>
          <a:off x="359814" y="297455"/>
          <a:ext cx="11218914" cy="63236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19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93DF5CD-9287-7AC7-3803-33B3E433EF22}"/>
              </a:ext>
            </a:extLst>
          </p:cNvPr>
          <p:cNvSpPr>
            <a:spLocks noGrp="1"/>
          </p:cNvSpPr>
          <p:nvPr>
            <p:ph type="title"/>
          </p:nvPr>
        </p:nvSpPr>
        <p:spPr>
          <a:xfrm>
            <a:off x="1719933" y="0"/>
            <a:ext cx="8298000" cy="900000"/>
          </a:xfrm>
        </p:spPr>
        <p:txBody>
          <a:bodyPr/>
          <a:lstStyle/>
          <a:p>
            <a:r>
              <a:rPr lang="fi-FI" dirty="0"/>
              <a:t>Kuntien välinen tulo-, lähtö- ja nettomuutto pääasiallisen toiminnan mukaan v. 2022</a:t>
            </a:r>
          </a:p>
        </p:txBody>
      </p:sp>
      <p:graphicFrame>
        <p:nvGraphicFramePr>
          <p:cNvPr id="3" name="Taulukko 2">
            <a:extLst>
              <a:ext uri="{FF2B5EF4-FFF2-40B4-BE49-F238E27FC236}">
                <a16:creationId xmlns:a16="http://schemas.microsoft.com/office/drawing/2014/main" id="{F68717CC-B601-B3AB-984B-0702037BE82C}"/>
              </a:ext>
            </a:extLst>
          </p:cNvPr>
          <p:cNvGraphicFramePr>
            <a:graphicFrameLocks noGrp="1"/>
          </p:cNvGraphicFramePr>
          <p:nvPr>
            <p:extLst>
              <p:ext uri="{D42A27DB-BD31-4B8C-83A1-F6EECF244321}">
                <p14:modId xmlns:p14="http://schemas.microsoft.com/office/powerpoint/2010/main" val="3667651381"/>
              </p:ext>
            </p:extLst>
          </p:nvPr>
        </p:nvGraphicFramePr>
        <p:xfrm>
          <a:off x="132202" y="1189822"/>
          <a:ext cx="11666864" cy="4903469"/>
        </p:xfrm>
        <a:graphic>
          <a:graphicData uri="http://schemas.openxmlformats.org/drawingml/2006/table">
            <a:tbl>
              <a:tblPr firstRow="1"/>
              <a:tblGrid>
                <a:gridCol w="907556">
                  <a:extLst>
                    <a:ext uri="{9D8B030D-6E8A-4147-A177-3AD203B41FA5}">
                      <a16:colId xmlns:a16="http://schemas.microsoft.com/office/drawing/2014/main" val="1866330757"/>
                    </a:ext>
                  </a:extLst>
                </a:gridCol>
                <a:gridCol w="477661">
                  <a:extLst>
                    <a:ext uri="{9D8B030D-6E8A-4147-A177-3AD203B41FA5}">
                      <a16:colId xmlns:a16="http://schemas.microsoft.com/office/drawing/2014/main" val="1076031317"/>
                    </a:ext>
                  </a:extLst>
                </a:gridCol>
                <a:gridCol w="421934">
                  <a:extLst>
                    <a:ext uri="{9D8B030D-6E8A-4147-A177-3AD203B41FA5}">
                      <a16:colId xmlns:a16="http://schemas.microsoft.com/office/drawing/2014/main" val="838364036"/>
                    </a:ext>
                  </a:extLst>
                </a:gridCol>
                <a:gridCol w="421934">
                  <a:extLst>
                    <a:ext uri="{9D8B030D-6E8A-4147-A177-3AD203B41FA5}">
                      <a16:colId xmlns:a16="http://schemas.microsoft.com/office/drawing/2014/main" val="1163611005"/>
                    </a:ext>
                  </a:extLst>
                </a:gridCol>
                <a:gridCol w="421934">
                  <a:extLst>
                    <a:ext uri="{9D8B030D-6E8A-4147-A177-3AD203B41FA5}">
                      <a16:colId xmlns:a16="http://schemas.microsoft.com/office/drawing/2014/main" val="808207961"/>
                    </a:ext>
                  </a:extLst>
                </a:gridCol>
                <a:gridCol w="421934">
                  <a:extLst>
                    <a:ext uri="{9D8B030D-6E8A-4147-A177-3AD203B41FA5}">
                      <a16:colId xmlns:a16="http://schemas.microsoft.com/office/drawing/2014/main" val="1894221129"/>
                    </a:ext>
                  </a:extLst>
                </a:gridCol>
                <a:gridCol w="421934">
                  <a:extLst>
                    <a:ext uri="{9D8B030D-6E8A-4147-A177-3AD203B41FA5}">
                      <a16:colId xmlns:a16="http://schemas.microsoft.com/office/drawing/2014/main" val="3321966333"/>
                    </a:ext>
                  </a:extLst>
                </a:gridCol>
                <a:gridCol w="421934">
                  <a:extLst>
                    <a:ext uri="{9D8B030D-6E8A-4147-A177-3AD203B41FA5}">
                      <a16:colId xmlns:a16="http://schemas.microsoft.com/office/drawing/2014/main" val="2240937378"/>
                    </a:ext>
                  </a:extLst>
                </a:gridCol>
                <a:gridCol w="421934">
                  <a:extLst>
                    <a:ext uri="{9D8B030D-6E8A-4147-A177-3AD203B41FA5}">
                      <a16:colId xmlns:a16="http://schemas.microsoft.com/office/drawing/2014/main" val="4114740128"/>
                    </a:ext>
                  </a:extLst>
                </a:gridCol>
                <a:gridCol w="421934">
                  <a:extLst>
                    <a:ext uri="{9D8B030D-6E8A-4147-A177-3AD203B41FA5}">
                      <a16:colId xmlns:a16="http://schemas.microsoft.com/office/drawing/2014/main" val="4266414370"/>
                    </a:ext>
                  </a:extLst>
                </a:gridCol>
                <a:gridCol w="459748">
                  <a:extLst>
                    <a:ext uri="{9D8B030D-6E8A-4147-A177-3AD203B41FA5}">
                      <a16:colId xmlns:a16="http://schemas.microsoft.com/office/drawing/2014/main" val="3037988565"/>
                    </a:ext>
                  </a:extLst>
                </a:gridCol>
                <a:gridCol w="459748">
                  <a:extLst>
                    <a:ext uri="{9D8B030D-6E8A-4147-A177-3AD203B41FA5}">
                      <a16:colId xmlns:a16="http://schemas.microsoft.com/office/drawing/2014/main" val="268035854"/>
                    </a:ext>
                  </a:extLst>
                </a:gridCol>
                <a:gridCol w="461739">
                  <a:extLst>
                    <a:ext uri="{9D8B030D-6E8A-4147-A177-3AD203B41FA5}">
                      <a16:colId xmlns:a16="http://schemas.microsoft.com/office/drawing/2014/main" val="4072052595"/>
                    </a:ext>
                  </a:extLst>
                </a:gridCol>
                <a:gridCol w="459748">
                  <a:extLst>
                    <a:ext uri="{9D8B030D-6E8A-4147-A177-3AD203B41FA5}">
                      <a16:colId xmlns:a16="http://schemas.microsoft.com/office/drawing/2014/main" val="1322958523"/>
                    </a:ext>
                  </a:extLst>
                </a:gridCol>
                <a:gridCol w="459748">
                  <a:extLst>
                    <a:ext uri="{9D8B030D-6E8A-4147-A177-3AD203B41FA5}">
                      <a16:colId xmlns:a16="http://schemas.microsoft.com/office/drawing/2014/main" val="1467725313"/>
                    </a:ext>
                  </a:extLst>
                </a:gridCol>
                <a:gridCol w="461739">
                  <a:extLst>
                    <a:ext uri="{9D8B030D-6E8A-4147-A177-3AD203B41FA5}">
                      <a16:colId xmlns:a16="http://schemas.microsoft.com/office/drawing/2014/main" val="765187367"/>
                    </a:ext>
                  </a:extLst>
                </a:gridCol>
                <a:gridCol w="459748">
                  <a:extLst>
                    <a:ext uri="{9D8B030D-6E8A-4147-A177-3AD203B41FA5}">
                      <a16:colId xmlns:a16="http://schemas.microsoft.com/office/drawing/2014/main" val="3279533436"/>
                    </a:ext>
                  </a:extLst>
                </a:gridCol>
                <a:gridCol w="459748">
                  <a:extLst>
                    <a:ext uri="{9D8B030D-6E8A-4147-A177-3AD203B41FA5}">
                      <a16:colId xmlns:a16="http://schemas.microsoft.com/office/drawing/2014/main" val="1094152095"/>
                    </a:ext>
                  </a:extLst>
                </a:gridCol>
                <a:gridCol w="459748">
                  <a:extLst>
                    <a:ext uri="{9D8B030D-6E8A-4147-A177-3AD203B41FA5}">
                      <a16:colId xmlns:a16="http://schemas.microsoft.com/office/drawing/2014/main" val="1135227981"/>
                    </a:ext>
                  </a:extLst>
                </a:gridCol>
                <a:gridCol w="461739">
                  <a:extLst>
                    <a:ext uri="{9D8B030D-6E8A-4147-A177-3AD203B41FA5}">
                      <a16:colId xmlns:a16="http://schemas.microsoft.com/office/drawing/2014/main" val="517295698"/>
                    </a:ext>
                  </a:extLst>
                </a:gridCol>
                <a:gridCol w="461739">
                  <a:extLst>
                    <a:ext uri="{9D8B030D-6E8A-4147-A177-3AD203B41FA5}">
                      <a16:colId xmlns:a16="http://schemas.microsoft.com/office/drawing/2014/main" val="2628362010"/>
                    </a:ext>
                  </a:extLst>
                </a:gridCol>
                <a:gridCol w="461739">
                  <a:extLst>
                    <a:ext uri="{9D8B030D-6E8A-4147-A177-3AD203B41FA5}">
                      <a16:colId xmlns:a16="http://schemas.microsoft.com/office/drawing/2014/main" val="1612191596"/>
                    </a:ext>
                  </a:extLst>
                </a:gridCol>
                <a:gridCol w="459748">
                  <a:extLst>
                    <a:ext uri="{9D8B030D-6E8A-4147-A177-3AD203B41FA5}">
                      <a16:colId xmlns:a16="http://schemas.microsoft.com/office/drawing/2014/main" val="2016808633"/>
                    </a:ext>
                  </a:extLst>
                </a:gridCol>
                <a:gridCol w="459748">
                  <a:extLst>
                    <a:ext uri="{9D8B030D-6E8A-4147-A177-3AD203B41FA5}">
                      <a16:colId xmlns:a16="http://schemas.microsoft.com/office/drawing/2014/main" val="1812177309"/>
                    </a:ext>
                  </a:extLst>
                </a:gridCol>
                <a:gridCol w="459748">
                  <a:extLst>
                    <a:ext uri="{9D8B030D-6E8A-4147-A177-3AD203B41FA5}">
                      <a16:colId xmlns:a16="http://schemas.microsoft.com/office/drawing/2014/main" val="1246652752"/>
                    </a:ext>
                  </a:extLst>
                </a:gridCol>
              </a:tblGrid>
              <a:tr h="319817">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239" marR="4239" marT="423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fi-FI" sz="1000" b="1" i="0" u="none" strike="noStrike" dirty="0">
                          <a:solidFill>
                            <a:srgbClr val="000000"/>
                          </a:solidFill>
                          <a:effectLst/>
                          <a:highlight>
                            <a:srgbClr val="DCE6F1"/>
                          </a:highlight>
                          <a:latin typeface="Calibri" panose="020F0502020204030204" pitchFamily="34" charset="0"/>
                        </a:rPr>
                        <a:t>Yht.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fi-FI" sz="1000" b="1" i="0" u="none" strike="noStrike">
                          <a:solidFill>
                            <a:srgbClr val="000000"/>
                          </a:solidFill>
                          <a:effectLst/>
                          <a:highlight>
                            <a:srgbClr val="DCE6F1"/>
                          </a:highlight>
                          <a:latin typeface="Calibri" panose="020F0502020204030204" pitchFamily="34" charset="0"/>
                        </a:rPr>
                        <a:t>Työlliset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r>
                        <a:rPr lang="fi-FI" sz="1000" b="1" i="0" u="none" strike="noStrike">
                          <a:solidFill>
                            <a:srgbClr val="000000"/>
                          </a:solidFill>
                          <a:effectLst/>
                          <a:highlight>
                            <a:srgbClr val="DCE6F1"/>
                          </a:highlight>
                          <a:latin typeface="Calibri" panose="020F0502020204030204" pitchFamily="34" charset="0"/>
                        </a:rPr>
                        <a:t>Työttömät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fi-FI" sz="1000" b="1" i="0" u="none" strike="noStrike">
                          <a:solidFill>
                            <a:srgbClr val="000000"/>
                          </a:solidFill>
                          <a:effectLst/>
                          <a:highlight>
                            <a:srgbClr val="DCE6F1"/>
                          </a:highlight>
                          <a:latin typeface="Calibri" panose="020F0502020204030204" pitchFamily="34" charset="0"/>
                        </a:rPr>
                        <a:t>0-14 -vuotiaat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endParaRPr lang="fi-FI"/>
                    </a:p>
                  </a:txBody>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2">
                  <a:txBody>
                    <a:bodyPr/>
                    <a:lstStyle/>
                    <a:p>
                      <a:pPr algn="l" fontAlgn="b"/>
                      <a:r>
                        <a:rPr lang="fi-FI" sz="1000" b="1" i="0" u="none" strike="noStrike">
                          <a:solidFill>
                            <a:srgbClr val="000000"/>
                          </a:solidFill>
                          <a:effectLst/>
                          <a:highlight>
                            <a:srgbClr val="DCE6F1"/>
                          </a:highlight>
                          <a:latin typeface="Calibri" panose="020F0502020204030204" pitchFamily="34" charset="0"/>
                        </a:rPr>
                        <a:t>Opiskelijat, koululaiset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endParaRPr lang="fi-FI"/>
                    </a:p>
                  </a:txBody>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3">
                  <a:txBody>
                    <a:bodyPr/>
                    <a:lstStyle/>
                    <a:p>
                      <a:pPr algn="l" fontAlgn="b"/>
                      <a:r>
                        <a:rPr lang="fi-FI" sz="1000" b="1" i="0" u="none" strike="noStrike">
                          <a:solidFill>
                            <a:srgbClr val="000000"/>
                          </a:solidFill>
                          <a:effectLst/>
                          <a:highlight>
                            <a:srgbClr val="DCE6F1"/>
                          </a:highlight>
                          <a:latin typeface="Calibri" panose="020F0502020204030204" pitchFamily="34" charset="0"/>
                        </a:rPr>
                        <a:t>Varusmiehet, siviilipalvelusmiehet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endParaRPr lang="fi-FI"/>
                    </a:p>
                  </a:txBody>
                  <a:tcPr/>
                </a:tc>
                <a:tc hMerge="1">
                  <a:txBody>
                    <a:bodyPr/>
                    <a:lstStyle/>
                    <a:p>
                      <a:endParaRPr lang="fi-FI"/>
                    </a:p>
                  </a:txBody>
                  <a:tcPr/>
                </a:tc>
                <a:tc>
                  <a:txBody>
                    <a:bodyPr/>
                    <a:lstStyle/>
                    <a:p>
                      <a:pPr algn="l" fontAlgn="b"/>
                      <a:r>
                        <a:rPr lang="fi-FI" sz="1000" b="1" i="0" u="none" strike="noStrike">
                          <a:solidFill>
                            <a:srgbClr val="000000"/>
                          </a:solidFill>
                          <a:effectLst/>
                          <a:highlight>
                            <a:srgbClr val="DCE6F1"/>
                          </a:highlight>
                          <a:latin typeface="Calibri" panose="020F0502020204030204" pitchFamily="34" charset="0"/>
                        </a:rPr>
                        <a:t>Eläkeläiset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l" fontAlgn="b"/>
                      <a:endParaRPr lang="fi-FI" sz="1000" b="0" i="0" u="none" strike="noStrike">
                        <a:solidFill>
                          <a:srgbClr val="000000"/>
                        </a:solidFill>
                        <a:effectLst/>
                        <a:highlight>
                          <a:srgbClr val="DCE6F1"/>
                        </a:highlight>
                        <a:latin typeface="Calibri" panose="020F0502020204030204" pitchFamily="34" charset="0"/>
                      </a:endParaRP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gridSpan="3">
                  <a:txBody>
                    <a:bodyPr/>
                    <a:lstStyle/>
                    <a:p>
                      <a:pPr algn="l" fontAlgn="b"/>
                      <a:r>
                        <a:rPr lang="fi-FI" sz="1000" b="1" i="0" u="none" strike="noStrike" dirty="0">
                          <a:solidFill>
                            <a:srgbClr val="000000"/>
                          </a:solidFill>
                          <a:effectLst/>
                          <a:highlight>
                            <a:srgbClr val="DCE6F1"/>
                          </a:highlight>
                          <a:latin typeface="Calibri" panose="020F0502020204030204" pitchFamily="34" charset="0"/>
                        </a:rPr>
                        <a:t>Muut työvoiman ulkopuolella olevat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475266950"/>
                  </a:ext>
                </a:extLst>
              </a:tr>
              <a:tr h="568855">
                <a:tc>
                  <a:txBody>
                    <a:bodyPr/>
                    <a:lstStyle/>
                    <a:p>
                      <a:pPr algn="l" fontAlgn="b"/>
                      <a:endParaRPr lang="fi-FI" sz="1000" b="0" i="0" u="none" strike="noStrike">
                        <a:solidFill>
                          <a:srgbClr val="000000"/>
                        </a:solidFill>
                        <a:effectLst/>
                        <a:latin typeface="Calibri" panose="020F0502020204030204" pitchFamily="34" charset="0"/>
                      </a:endParaRPr>
                    </a:p>
                  </a:txBody>
                  <a:tcPr marL="4239" marR="4239" marT="423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ettomuuttoN</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Tulomuutto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Lähtömuutto</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l" fontAlgn="b"/>
                      <a:r>
                        <a:rPr lang="fi-FI" sz="1000" b="1" i="0" u="none" strike="noStrike">
                          <a:solidFill>
                            <a:srgbClr val="000000"/>
                          </a:solidFill>
                          <a:effectLst/>
                          <a:latin typeface="Calibri" panose="020F0502020204030204" pitchFamily="34" charset="0"/>
                        </a:rPr>
                        <a:t>Nettomuutto</a:t>
                      </a:r>
                    </a:p>
                  </a:txBody>
                  <a:tcPr marL="4239" marR="4239" marT="423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4059492856"/>
                  </a:ext>
                </a:extLst>
              </a:tr>
              <a:tr h="319817">
                <a:tc>
                  <a:txBody>
                    <a:bodyPr/>
                    <a:lstStyle/>
                    <a:p>
                      <a:pPr algn="l" fontAlgn="b"/>
                      <a:r>
                        <a:rPr lang="fi-FI" sz="1000" b="1" i="0" u="none" strike="noStrike">
                          <a:solidFill>
                            <a:srgbClr val="000000"/>
                          </a:solidFill>
                          <a:effectLst/>
                          <a:highlight>
                            <a:srgbClr val="DCE6F1"/>
                          </a:highlight>
                          <a:latin typeface="Calibri" panose="020F0502020204030204" pitchFamily="34" charset="0"/>
                        </a:rPr>
                        <a:t>MK10 Etelä-Savo</a:t>
                      </a:r>
                    </a:p>
                  </a:txBody>
                  <a:tcPr marL="4239" marR="4239" marT="423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5423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5619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-196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2340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2538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-198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587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573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528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473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905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1101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-196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758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652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296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274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22</a:t>
                      </a:r>
                    </a:p>
                  </a:txBody>
                  <a:tcPr marL="4239" marR="4239" marT="423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431422153"/>
                  </a:ext>
                </a:extLst>
              </a:tr>
              <a:tr h="307915">
                <a:tc>
                  <a:txBody>
                    <a:bodyPr/>
                    <a:lstStyle/>
                    <a:p>
                      <a:pPr algn="l" fontAlgn="b"/>
                      <a:r>
                        <a:rPr lang="fi-FI" sz="1000" b="1" i="0" u="none" strike="noStrike">
                          <a:solidFill>
                            <a:srgbClr val="000000"/>
                          </a:solidFill>
                          <a:effectLst/>
                          <a:latin typeface="Calibri" panose="020F0502020204030204" pitchFamily="34" charset="0"/>
                        </a:rPr>
                        <a:t>Hirvensalmi</a:t>
                      </a:r>
                    </a:p>
                  </a:txBody>
                  <a:tcPr marL="4239" marR="4239" marT="423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117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a:t>
                      </a:r>
                    </a:p>
                  </a:txBody>
                  <a:tcPr marL="4239" marR="4239" marT="423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4280986363"/>
                  </a:ext>
                </a:extLst>
              </a:tr>
              <a:tr h="307915">
                <a:tc>
                  <a:txBody>
                    <a:bodyPr/>
                    <a:lstStyle/>
                    <a:p>
                      <a:pPr algn="l" fontAlgn="b"/>
                      <a:r>
                        <a:rPr lang="fi-FI" sz="1000" b="1" i="0" u="none" strike="noStrike">
                          <a:solidFill>
                            <a:srgbClr val="000000"/>
                          </a:solidFill>
                          <a:effectLst/>
                          <a:highlight>
                            <a:srgbClr val="DCE6F1"/>
                          </a:highlight>
                          <a:latin typeface="Calibri" panose="020F0502020204030204" pitchFamily="34" charset="0"/>
                        </a:rPr>
                        <a:t>Kangasniemi</a:t>
                      </a:r>
                    </a:p>
                  </a:txBody>
                  <a:tcPr marL="4239" marR="4239" marT="423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193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209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239" marR="4239" marT="423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86056505"/>
                  </a:ext>
                </a:extLst>
              </a:tr>
              <a:tr h="307915">
                <a:tc>
                  <a:txBody>
                    <a:bodyPr/>
                    <a:lstStyle/>
                    <a:p>
                      <a:pPr algn="l" fontAlgn="b"/>
                      <a:r>
                        <a:rPr lang="fi-FI" sz="1000" b="1" i="0" u="none" strike="noStrike">
                          <a:solidFill>
                            <a:srgbClr val="000000"/>
                          </a:solidFill>
                          <a:effectLst/>
                          <a:latin typeface="Calibri" panose="020F0502020204030204" pitchFamily="34" charset="0"/>
                        </a:rPr>
                        <a:t>Mikkeli</a:t>
                      </a:r>
                    </a:p>
                  </a:txBody>
                  <a:tcPr marL="4239" marR="4239" marT="423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2278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2314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1032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1128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215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244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231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190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456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475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222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165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117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a:t>
                      </a:r>
                    </a:p>
                  </a:txBody>
                  <a:tcPr marL="4239" marR="4239" marT="423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2110677612"/>
                  </a:ext>
                </a:extLst>
              </a:tr>
              <a:tr h="307915">
                <a:tc>
                  <a:txBody>
                    <a:bodyPr/>
                    <a:lstStyle/>
                    <a:p>
                      <a:pPr algn="l" fontAlgn="b"/>
                      <a:r>
                        <a:rPr lang="fi-FI" sz="1000" b="1" i="0" u="none" strike="noStrike">
                          <a:solidFill>
                            <a:srgbClr val="000000"/>
                          </a:solidFill>
                          <a:effectLst/>
                          <a:highlight>
                            <a:srgbClr val="DCE6F1"/>
                          </a:highlight>
                          <a:latin typeface="Calibri" panose="020F0502020204030204" pitchFamily="34" charset="0"/>
                        </a:rPr>
                        <a:t>Mäntyharju</a:t>
                      </a:r>
                    </a:p>
                  </a:txBody>
                  <a:tcPr marL="4239" marR="4239" marT="423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256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254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a:t>
                      </a:r>
                    </a:p>
                  </a:txBody>
                  <a:tcPr marL="4239" marR="4239" marT="423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918574171"/>
                  </a:ext>
                </a:extLst>
              </a:tr>
              <a:tr h="307915">
                <a:tc>
                  <a:txBody>
                    <a:bodyPr/>
                    <a:lstStyle/>
                    <a:p>
                      <a:pPr algn="l" fontAlgn="b"/>
                      <a:r>
                        <a:rPr lang="fi-FI" sz="1000" b="1" i="0" u="none" strike="noStrike">
                          <a:solidFill>
                            <a:srgbClr val="000000"/>
                          </a:solidFill>
                          <a:effectLst/>
                          <a:latin typeface="Calibri" panose="020F0502020204030204" pitchFamily="34" charset="0"/>
                        </a:rPr>
                        <a:t>Pertunmaa</a:t>
                      </a:r>
                    </a:p>
                  </a:txBody>
                  <a:tcPr marL="4239" marR="4239" marT="423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a:t>
                      </a:r>
                    </a:p>
                  </a:txBody>
                  <a:tcPr marL="4239" marR="4239" marT="423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1230070968"/>
                  </a:ext>
                </a:extLst>
              </a:tr>
              <a:tr h="307915">
                <a:tc>
                  <a:txBody>
                    <a:bodyPr/>
                    <a:lstStyle/>
                    <a:p>
                      <a:pPr algn="l" fontAlgn="b"/>
                      <a:r>
                        <a:rPr lang="fi-FI" sz="1000" b="1" i="0" u="none" strike="noStrike">
                          <a:solidFill>
                            <a:srgbClr val="000000"/>
                          </a:solidFill>
                          <a:effectLst/>
                          <a:highlight>
                            <a:srgbClr val="DCE6F1"/>
                          </a:highlight>
                          <a:latin typeface="Calibri" panose="020F0502020204030204" pitchFamily="34" charset="0"/>
                        </a:rPr>
                        <a:t>Puumala</a:t>
                      </a:r>
                    </a:p>
                  </a:txBody>
                  <a:tcPr marL="4239" marR="4239" marT="423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a:t>
                      </a:r>
                    </a:p>
                  </a:txBody>
                  <a:tcPr marL="4239" marR="4239" marT="423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2451610555"/>
                  </a:ext>
                </a:extLst>
              </a:tr>
              <a:tr h="307915">
                <a:tc>
                  <a:txBody>
                    <a:bodyPr/>
                    <a:lstStyle/>
                    <a:p>
                      <a:pPr algn="l" fontAlgn="b"/>
                      <a:r>
                        <a:rPr lang="fi-FI" sz="1000" b="1" i="0" u="none" strike="noStrike">
                          <a:solidFill>
                            <a:srgbClr val="000000"/>
                          </a:solidFill>
                          <a:effectLst/>
                          <a:latin typeface="Calibri" panose="020F0502020204030204" pitchFamily="34" charset="0"/>
                        </a:rPr>
                        <a:t>Juva</a:t>
                      </a:r>
                    </a:p>
                  </a:txBody>
                  <a:tcPr marL="4239" marR="4239" marT="423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209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223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a:t>
                      </a:r>
                    </a:p>
                  </a:txBody>
                  <a:tcPr marL="4239" marR="4239" marT="423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4168884596"/>
                  </a:ext>
                </a:extLst>
              </a:tr>
              <a:tr h="307915">
                <a:tc>
                  <a:txBody>
                    <a:bodyPr/>
                    <a:lstStyle/>
                    <a:p>
                      <a:pPr algn="l" fontAlgn="b"/>
                      <a:r>
                        <a:rPr lang="fi-FI" sz="1000" b="1" i="0" u="none" strike="noStrike">
                          <a:solidFill>
                            <a:srgbClr val="000000"/>
                          </a:solidFill>
                          <a:effectLst/>
                          <a:highlight>
                            <a:srgbClr val="DCE6F1"/>
                          </a:highlight>
                          <a:latin typeface="Calibri" panose="020F0502020204030204" pitchFamily="34" charset="0"/>
                        </a:rPr>
                        <a:t>Pieksämäki</a:t>
                      </a:r>
                    </a:p>
                  </a:txBody>
                  <a:tcPr marL="4239" marR="4239" marT="423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629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633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262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251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a:t>
                      </a:r>
                    </a:p>
                  </a:txBody>
                  <a:tcPr marL="4239" marR="4239" marT="423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2560170877"/>
                  </a:ext>
                </a:extLst>
              </a:tr>
              <a:tr h="307915">
                <a:tc>
                  <a:txBody>
                    <a:bodyPr/>
                    <a:lstStyle/>
                    <a:p>
                      <a:pPr algn="l" fontAlgn="b"/>
                      <a:r>
                        <a:rPr lang="fi-FI" sz="1000" b="1" i="0" u="none" strike="noStrike">
                          <a:solidFill>
                            <a:srgbClr val="000000"/>
                          </a:solidFill>
                          <a:effectLst/>
                          <a:latin typeface="Calibri" panose="020F0502020204030204" pitchFamily="34" charset="0"/>
                        </a:rPr>
                        <a:t>Enonkoski</a:t>
                      </a:r>
                    </a:p>
                  </a:txBody>
                  <a:tcPr marL="4239" marR="4239" marT="423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a:t>
                      </a:r>
                    </a:p>
                  </a:txBody>
                  <a:tcPr marL="4239" marR="4239" marT="423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285786426"/>
                  </a:ext>
                </a:extLst>
              </a:tr>
              <a:tr h="307915">
                <a:tc>
                  <a:txBody>
                    <a:bodyPr/>
                    <a:lstStyle/>
                    <a:p>
                      <a:pPr algn="l" fontAlgn="b"/>
                      <a:r>
                        <a:rPr lang="fi-FI" sz="1000" b="1" i="0" u="none" strike="noStrike">
                          <a:solidFill>
                            <a:srgbClr val="000000"/>
                          </a:solidFill>
                          <a:effectLst/>
                          <a:highlight>
                            <a:srgbClr val="DCE6F1"/>
                          </a:highlight>
                          <a:latin typeface="Calibri" panose="020F0502020204030204" pitchFamily="34" charset="0"/>
                        </a:rPr>
                        <a:t>Rantasalmi</a:t>
                      </a:r>
                    </a:p>
                  </a:txBody>
                  <a:tcPr marL="4239" marR="4239" marT="423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143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148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a:t>
                      </a:r>
                    </a:p>
                  </a:txBody>
                  <a:tcPr marL="4239" marR="4239" marT="423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1173471157"/>
                  </a:ext>
                </a:extLst>
              </a:tr>
              <a:tr h="307915">
                <a:tc>
                  <a:txBody>
                    <a:bodyPr/>
                    <a:lstStyle/>
                    <a:p>
                      <a:pPr algn="l" fontAlgn="b"/>
                      <a:r>
                        <a:rPr lang="fi-FI" sz="1000" b="1" i="0" u="none" strike="noStrike">
                          <a:solidFill>
                            <a:srgbClr val="000000"/>
                          </a:solidFill>
                          <a:effectLst/>
                          <a:latin typeface="Calibri" panose="020F0502020204030204" pitchFamily="34" charset="0"/>
                        </a:rPr>
                        <a:t>Savonlinna</a:t>
                      </a:r>
                    </a:p>
                  </a:txBody>
                  <a:tcPr marL="4239" marR="4239" marT="423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1237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1316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-79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512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600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153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118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35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85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103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265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287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158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145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13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62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tc>
                  <a:txBody>
                    <a:bodyPr/>
                    <a:lstStyle/>
                    <a:p>
                      <a:pPr algn="r" fontAlgn="b"/>
                      <a:r>
                        <a:rPr lang="fi-FI" sz="1000" b="0" i="0" u="none" strike="noStrike">
                          <a:solidFill>
                            <a:srgbClr val="000000"/>
                          </a:solidFill>
                          <a:effectLst/>
                          <a:latin typeface="Calibri" panose="020F0502020204030204" pitchFamily="34" charset="0"/>
                        </a:rPr>
                        <a:t>0</a:t>
                      </a:r>
                    </a:p>
                  </a:txBody>
                  <a:tcPr marL="4239" marR="4239" marT="423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noFill/>
                  </a:tcPr>
                </a:tc>
                <a:extLst>
                  <a:ext uri="{0D108BD9-81ED-4DB2-BD59-A6C34878D82A}">
                    <a16:rowId xmlns:a16="http://schemas.microsoft.com/office/drawing/2014/main" val="4236570648"/>
                  </a:ext>
                </a:extLst>
              </a:tr>
              <a:tr h="307915">
                <a:tc>
                  <a:txBody>
                    <a:bodyPr/>
                    <a:lstStyle/>
                    <a:p>
                      <a:pPr algn="l" fontAlgn="b"/>
                      <a:r>
                        <a:rPr lang="fi-FI" sz="1000" b="1" i="0" u="none" strike="noStrike">
                          <a:solidFill>
                            <a:srgbClr val="000000"/>
                          </a:solidFill>
                          <a:effectLst/>
                          <a:highlight>
                            <a:srgbClr val="DCE6F1"/>
                          </a:highlight>
                          <a:latin typeface="Calibri" panose="020F0502020204030204" pitchFamily="34" charset="0"/>
                        </a:rPr>
                        <a:t>Sulkava</a:t>
                      </a:r>
                    </a:p>
                  </a:txBody>
                  <a:tcPr marL="4239" marR="4239" marT="4239" marB="0" anchor="b">
                    <a:lnL w="6350" cap="flat" cmpd="sng" algn="ctr">
                      <a:solidFill>
                        <a:srgbClr val="95B3D7"/>
                      </a:solidFill>
                      <a:prstDash val="solid"/>
                      <a:round/>
                      <a:headEnd type="none" w="med" len="med"/>
                      <a:tailEnd type="none" w="med" len="med"/>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106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8</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5</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21</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-7</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0</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23</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19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4</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6</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a:solidFill>
                            <a:srgbClr val="000000"/>
                          </a:solidFill>
                          <a:effectLst/>
                          <a:highlight>
                            <a:srgbClr val="DCE6F1"/>
                          </a:highlight>
                          <a:latin typeface="Calibri" panose="020F0502020204030204" pitchFamily="34" charset="0"/>
                        </a:rPr>
                        <a:t>9</a:t>
                      </a:r>
                    </a:p>
                  </a:txBody>
                  <a:tcPr marL="4239" marR="4239" marT="4239" marB="0" anchor="b">
                    <a:lnL>
                      <a:noFill/>
                    </a:lnL>
                    <a:lnR>
                      <a:noFill/>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tc>
                  <a:txBody>
                    <a:bodyPr/>
                    <a:lstStyle/>
                    <a:p>
                      <a:pPr algn="r" fontAlgn="b"/>
                      <a:r>
                        <a:rPr lang="fi-FI" sz="1000" b="0" i="0" u="none" strike="noStrike" dirty="0">
                          <a:solidFill>
                            <a:srgbClr val="000000"/>
                          </a:solidFill>
                          <a:effectLst/>
                          <a:highlight>
                            <a:srgbClr val="DCE6F1"/>
                          </a:highlight>
                          <a:latin typeface="Calibri" panose="020F0502020204030204" pitchFamily="34" charset="0"/>
                        </a:rPr>
                        <a:t>-3</a:t>
                      </a:r>
                    </a:p>
                  </a:txBody>
                  <a:tcPr marL="4239" marR="4239" marT="4239" marB="0" anchor="b">
                    <a:lnL>
                      <a:noFill/>
                    </a:lnL>
                    <a:lnR w="6350" cap="flat" cmpd="sng" algn="ctr">
                      <a:solidFill>
                        <a:srgbClr val="95B3D7"/>
                      </a:solidFill>
                      <a:prstDash val="solid"/>
                      <a:round/>
                      <a:headEnd type="none" w="med" len="med"/>
                      <a:tailEnd type="none" w="med" len="med"/>
                    </a:lnR>
                    <a:lnT w="6350" cap="flat" cmpd="sng" algn="ctr">
                      <a:solidFill>
                        <a:srgbClr val="95B3D7"/>
                      </a:solidFill>
                      <a:prstDash val="solid"/>
                      <a:round/>
                      <a:headEnd type="none" w="med" len="med"/>
                      <a:tailEnd type="none" w="med" len="med"/>
                    </a:lnT>
                    <a:lnB w="6350" cap="flat" cmpd="sng" algn="ctr">
                      <a:solidFill>
                        <a:srgbClr val="95B3D7"/>
                      </a:solidFill>
                      <a:prstDash val="solid"/>
                      <a:round/>
                      <a:headEnd type="none" w="med" len="med"/>
                      <a:tailEnd type="none" w="med" len="med"/>
                    </a:lnB>
                    <a:solidFill>
                      <a:srgbClr val="DCE6F1"/>
                    </a:solidFill>
                  </a:tcPr>
                </a:tc>
                <a:extLst>
                  <a:ext uri="{0D108BD9-81ED-4DB2-BD59-A6C34878D82A}">
                    <a16:rowId xmlns:a16="http://schemas.microsoft.com/office/drawing/2014/main" val="485655566"/>
                  </a:ext>
                </a:extLst>
              </a:tr>
            </a:tbl>
          </a:graphicData>
        </a:graphic>
      </p:graphicFrame>
    </p:spTree>
    <p:extLst>
      <p:ext uri="{BB962C8B-B14F-4D97-AF65-F5344CB8AC3E}">
        <p14:creationId xmlns:p14="http://schemas.microsoft.com/office/powerpoint/2010/main" val="4178106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E593BABF-7D6C-D1ED-2638-F31F37FF6ABB}"/>
              </a:ext>
            </a:extLst>
          </p:cNvPr>
          <p:cNvSpPr>
            <a:spLocks noGrp="1"/>
          </p:cNvSpPr>
          <p:nvPr>
            <p:ph type="ctrTitle"/>
          </p:nvPr>
        </p:nvSpPr>
        <p:spPr>
          <a:xfrm>
            <a:off x="359814" y="-562970"/>
            <a:ext cx="10200682" cy="562970"/>
          </a:xfrm>
        </p:spPr>
        <p:txBody>
          <a:bodyPr vert="horz" lIns="0" tIns="0" rIns="0" bIns="45720" rtlCol="0" anchor="b">
            <a:noAutofit/>
          </a:bodyPr>
          <a:lstStyle/>
          <a:p>
            <a:r>
              <a:rPr lang="fi-FI" sz="2000" dirty="0"/>
              <a:t>Nettomuutto koulutusasteittain 2022</a:t>
            </a:r>
          </a:p>
        </p:txBody>
      </p:sp>
      <p:sp>
        <p:nvSpPr>
          <p:cNvPr id="3" name="Tekstiruutu 2">
            <a:extLst>
              <a:ext uri="{FF2B5EF4-FFF2-40B4-BE49-F238E27FC236}">
                <a16:creationId xmlns:a16="http://schemas.microsoft.com/office/drawing/2014/main" id="{313C498E-FB79-9FFF-E24F-A5387E0ECA32}"/>
              </a:ext>
            </a:extLst>
          </p:cNvPr>
          <p:cNvSpPr txBox="1"/>
          <p:nvPr/>
        </p:nvSpPr>
        <p:spPr>
          <a:xfrm>
            <a:off x="3904978" y="3478925"/>
            <a:ext cx="5384238" cy="954107"/>
          </a:xfrm>
          <a:prstGeom prst="rect">
            <a:avLst/>
          </a:prstGeom>
          <a:solidFill>
            <a:schemeClr val="bg1"/>
          </a:solidFill>
          <a:ln w="25400">
            <a:solidFill>
              <a:srgbClr val="FF0000"/>
            </a:solidFill>
          </a:ln>
        </p:spPr>
        <p:txBody>
          <a:bodyPr wrap="square" rtlCol="0">
            <a:spAutoFit/>
          </a:bodyPr>
          <a:lstStyle/>
          <a:p>
            <a:pPr algn="l"/>
            <a:r>
              <a:rPr lang="fi-FI" sz="1400" dirty="0"/>
              <a:t>Etelä-Savon nettomuutto oli plussalla ylemmän korkeakoulutusasteen koulutuksen omaavilla ja tutkintoa vailla olevilla. Toisen asteen ja alemman korkeakoulututkinnon saaneista maakunta sai muuttotappiota.</a:t>
            </a:r>
          </a:p>
        </p:txBody>
      </p:sp>
      <p:graphicFrame>
        <p:nvGraphicFramePr>
          <p:cNvPr id="2" name="Kaavio 1" descr="Nettomuuttovoittoa saatiin v. 2022 Etelä-Savoon ylemmän korkekoulututkinnon omaavista sekä toisaalta tutkintoa vailla olevista. ">
            <a:extLst>
              <a:ext uri="{FF2B5EF4-FFF2-40B4-BE49-F238E27FC236}">
                <a16:creationId xmlns:a16="http://schemas.microsoft.com/office/drawing/2014/main" id="{F4B1138A-5D9D-A60B-21E7-58FB721D2E75}"/>
              </a:ext>
            </a:extLst>
          </p:cNvPr>
          <p:cNvGraphicFramePr>
            <a:graphicFrameLocks/>
          </p:cNvGraphicFramePr>
          <p:nvPr>
            <p:extLst>
              <p:ext uri="{D42A27DB-BD31-4B8C-83A1-F6EECF244321}">
                <p14:modId xmlns:p14="http://schemas.microsoft.com/office/powerpoint/2010/main" val="1965050725"/>
              </p:ext>
            </p:extLst>
          </p:nvPr>
        </p:nvGraphicFramePr>
        <p:xfrm>
          <a:off x="1035586" y="727113"/>
          <a:ext cx="10091450" cy="5019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5253841"/>
      </p:ext>
    </p:extLst>
  </p:cSld>
  <p:clrMapOvr>
    <a:masterClrMapping/>
  </p:clrMapOvr>
</p:sld>
</file>

<file path=ppt/theme/theme1.xml><?xml version="1.0" encoding="utf-8"?>
<a:theme xmlns:a="http://schemas.openxmlformats.org/drawingml/2006/main" name="ESAVO">
  <a:themeElements>
    <a:clrScheme name="ESAVO">
      <a:dk1>
        <a:sysClr val="windowText" lastClr="000000"/>
      </a:dk1>
      <a:lt1>
        <a:sysClr val="window" lastClr="FFFFFF"/>
      </a:lt1>
      <a:dk2>
        <a:srgbClr val="2D3787"/>
      </a:dk2>
      <a:lt2>
        <a:srgbClr val="C8E1FA"/>
      </a:lt2>
      <a:accent1>
        <a:srgbClr val="2D3787"/>
      </a:accent1>
      <a:accent2>
        <a:srgbClr val="009BE1"/>
      </a:accent2>
      <a:accent3>
        <a:srgbClr val="469B46"/>
      </a:accent3>
      <a:accent4>
        <a:srgbClr val="C8D228"/>
      </a:accent4>
      <a:accent5>
        <a:srgbClr val="F0CD14"/>
      </a:accent5>
      <a:accent6>
        <a:srgbClr val="DCA0C3"/>
      </a:accent6>
      <a:hlink>
        <a:srgbClr val="3C5491"/>
      </a:hlink>
      <a:folHlink>
        <a:srgbClr val="325A3C"/>
      </a:folHlink>
    </a:clrScheme>
    <a:fontScheme name="ESAV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18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800" dirty="0" err="1" smtClean="0"/>
        </a:defPPr>
      </a:lstStyle>
    </a:txDef>
  </a:objectDefaults>
  <a:extraClrSchemeLst/>
  <a:extLst>
    <a:ext uri="{05A4C25C-085E-4340-85A3-A5531E510DB2}">
      <thm15:themeFamily xmlns:thm15="http://schemas.microsoft.com/office/thememl/2012/main" name="ESAVO 2022 Powerpoint -esitysmalli" id="{34A7AFEE-1732-4CFB-9F53-CD132474D002}" vid="{E08D3D60-7814-4863-9515-ADB0C4EF8BF9}"/>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674277DECAC05D429BB9E56E85311C29" ma:contentTypeVersion="4" ma:contentTypeDescription="Luo uusi asiakirja." ma:contentTypeScope="" ma:versionID="0dfcca2c1f075ba197f51800d1d45fdb">
  <xsd:schema xmlns:xsd="http://www.w3.org/2001/XMLSchema" xmlns:xs="http://www.w3.org/2001/XMLSchema" xmlns:p="http://schemas.microsoft.com/office/2006/metadata/properties" xmlns:ns2="276c2437-dc09-4776-a043-3b0e2cf49c69" targetNamespace="http://schemas.microsoft.com/office/2006/metadata/properties" ma:root="true" ma:fieldsID="00f9c6d80346ef7e2e9c53882b33b1e6" ns2:_="">
    <xsd:import namespace="276c2437-dc09-4776-a043-3b0e2cf49c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6c2437-dc09-4776-a043-3b0e2cf49c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4110EC-F402-4C90-8226-9352F511B2B0}">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276c2437-dc09-4776-a043-3b0e2cf49c69"/>
    <ds:schemaRef ds:uri="http://www.w3.org/XML/1998/namespace"/>
  </ds:schemaRefs>
</ds:datastoreItem>
</file>

<file path=customXml/itemProps2.xml><?xml version="1.0" encoding="utf-8"?>
<ds:datastoreItem xmlns:ds="http://schemas.openxmlformats.org/officeDocument/2006/customXml" ds:itemID="{C458DC27-7F1A-47C2-96A3-9E533D2A0022}">
  <ds:schemaRefs>
    <ds:schemaRef ds:uri="276c2437-dc09-4776-a043-3b0e2cf49c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403F4B5-EE2E-4133-9B4A-E85053CD76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1927</TotalTime>
  <Words>1640</Words>
  <Application>Microsoft Office PowerPoint</Application>
  <PresentationFormat>Laajakuva</PresentationFormat>
  <Paragraphs>998</Paragraphs>
  <Slides>16</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16</vt:i4>
      </vt:variant>
    </vt:vector>
  </HeadingPairs>
  <TitlesOfParts>
    <vt:vector size="22" baseType="lpstr">
      <vt:lpstr>Aptos</vt:lpstr>
      <vt:lpstr>Arial</vt:lpstr>
      <vt:lpstr>Arial Black</vt:lpstr>
      <vt:lpstr>Calibri</vt:lpstr>
      <vt:lpstr>Times New Roman</vt:lpstr>
      <vt:lpstr>ESAVO</vt:lpstr>
      <vt:lpstr>Muuttaneiden taustatiedot v. 2022 Etelä-Savo ja kunnat 7.6.2024 Hanna Kautiainen  </vt:lpstr>
      <vt:lpstr>Aineisto</vt:lpstr>
      <vt:lpstr>Nettomuuttajat ikäryhmittäin vuonna 2022</vt:lpstr>
      <vt:lpstr>Nettomuutto ikäryhmittäin Etelä-Savossa 2010 - 2022</vt:lpstr>
      <vt:lpstr>Kuntien välinen tulo-, lähtö- ja nettomuutto ikäryhmittäin v. 2022</vt:lpstr>
      <vt:lpstr>Nettomuutto pääasiallisen toiminnan mukaan vuonna 2022</vt:lpstr>
      <vt:lpstr>Nettomuutto pääasiallisen toiminnan mukaan Etelä-Savossa 2010 - 2022</vt:lpstr>
      <vt:lpstr>Kuntien välinen tulo-, lähtö- ja nettomuutto pääasiallisen toiminnan mukaan v. 2022</vt:lpstr>
      <vt:lpstr>Nettomuutto koulutusasteittain 2022</vt:lpstr>
      <vt:lpstr>Nettomuutto koulutusasteen mukaan Etelä-Savossa 2010 - 2022</vt:lpstr>
      <vt:lpstr>Kuntien välinen tulo-, lähtö- ja nettomuutto koulutusasteittain v. 2022</vt:lpstr>
      <vt:lpstr>Tulo- ja lähtömuuttajien keskimääräiset tulot vuonna 2022</vt:lpstr>
      <vt:lpstr>Tulo- ja lähtömuuttajien keskimääräiset tulot vuonna 2010-2022</vt:lpstr>
      <vt:lpstr>Tulomuutto Etelä-Savoon kunnittain ja maakunnittain v. 2022</vt:lpstr>
      <vt:lpstr>Lähtömuutto Etelä-Savosta kunnittain ja maakunnittain v. 2022</vt:lpstr>
      <vt:lpstr>Yhteystiedot:  esavoennakoi.fi esavoennakoi.fi/tilaa-uutiskirje X (ent.twitter) @esavoennakoi www.esavo.fi/tilastot   Hanna Kautiainen ennakointiasiantuntija hanna.kautiainen@esavo.fi 044 770 0519  Jaana Kokkonen tilastoasiantuntija jaana.kokkonen@esavo.fi 044 770 0574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Tietosolun pohdintoja</dc:title>
  <dc:creator>Hanna Kautiainen</dc:creator>
  <cp:lastModifiedBy>Hanna Kautiainen</cp:lastModifiedBy>
  <cp:revision>62</cp:revision>
  <dcterms:created xsi:type="dcterms:W3CDTF">2020-11-16T14:25:30Z</dcterms:created>
  <dcterms:modified xsi:type="dcterms:W3CDTF">2024-06-07T10:38:43Z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0x010100674277DECAC05D429BB9E56E85311C29</vt:lpwstr>
  </property>
</Properties>
</file>