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6"/>
  </p:notesMasterIdLst>
  <p:sldIdLst>
    <p:sldId id="694" r:id="rId2"/>
    <p:sldId id="695" r:id="rId3"/>
    <p:sldId id="697" r:id="rId4"/>
    <p:sldId id="69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045F60-B096-4287-AED7-109B4291386E}" v="9" dt="2025-04-10T13:53:40.5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umma tyyli 2 - Korostus 3/Korostu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8" autoAdjust="0"/>
    <p:restoredTop sz="95220" autoAdjust="0"/>
  </p:normalViewPr>
  <p:slideViewPr>
    <p:cSldViewPr showGuides="1">
      <p:cViewPr varScale="1">
        <p:scale>
          <a:sx n="78" d="100"/>
          <a:sy n="78" d="100"/>
        </p:scale>
        <p:origin x="83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4C045F60-B096-4287-AED7-109B4291386E}"/>
    <pc:docChg chg="undo custSel modSld">
      <pc:chgData name="Jaana Kokkonen" userId="fd0ea1af-346e-4258-bc54-cec630bd1122" providerId="ADAL" clId="{4C045F60-B096-4287-AED7-109B4291386E}" dt="2025-04-10T13:56:14.335" v="146" actId="1036"/>
      <pc:docMkLst>
        <pc:docMk/>
      </pc:docMkLst>
      <pc:sldChg chg="modSp mod">
        <pc:chgData name="Jaana Kokkonen" userId="fd0ea1af-346e-4258-bc54-cec630bd1122" providerId="ADAL" clId="{4C045F60-B096-4287-AED7-109B4291386E}" dt="2025-04-10T13:56:14.335" v="146" actId="1036"/>
        <pc:sldMkLst>
          <pc:docMk/>
          <pc:sldMk cId="1445504624" sldId="694"/>
        </pc:sldMkLst>
        <pc:spChg chg="mod">
          <ac:chgData name="Jaana Kokkonen" userId="fd0ea1af-346e-4258-bc54-cec630bd1122" providerId="ADAL" clId="{4C045F60-B096-4287-AED7-109B4291386E}" dt="2025-04-10T13:48:06.479" v="62"/>
          <ac:spMkLst>
            <pc:docMk/>
            <pc:sldMk cId="1445504624" sldId="694"/>
            <ac:spMk id="3" creationId="{C9A644A9-1CBA-12F5-3386-DCF49D4FDF17}"/>
          </ac:spMkLst>
        </pc:spChg>
        <pc:spChg chg="mod">
          <ac:chgData name="Jaana Kokkonen" userId="fd0ea1af-346e-4258-bc54-cec630bd1122" providerId="ADAL" clId="{4C045F60-B096-4287-AED7-109B4291386E}" dt="2025-04-10T13:47:40.709" v="61"/>
          <ac:spMkLst>
            <pc:docMk/>
            <pc:sldMk cId="1445504624" sldId="694"/>
            <ac:spMk id="8" creationId="{9201FF6F-70E4-494A-AF97-7FDB53D6943F}"/>
          </ac:spMkLst>
        </pc:spChg>
        <pc:graphicFrameChg chg="mod modGraphic">
          <ac:chgData name="Jaana Kokkonen" userId="fd0ea1af-346e-4258-bc54-cec630bd1122" providerId="ADAL" clId="{4C045F60-B096-4287-AED7-109B4291386E}" dt="2025-04-10T13:56:14.335" v="146" actId="1036"/>
          <ac:graphicFrameMkLst>
            <pc:docMk/>
            <pc:sldMk cId="1445504624" sldId="694"/>
            <ac:graphicFrameMk id="4" creationId="{7E3E432E-06B1-4A85-A762-FA74D310205C}"/>
          </ac:graphicFrameMkLst>
        </pc:graphicFrameChg>
      </pc:sldChg>
      <pc:sldChg chg="addSp delSp modSp mod">
        <pc:chgData name="Jaana Kokkonen" userId="fd0ea1af-346e-4258-bc54-cec630bd1122" providerId="ADAL" clId="{4C045F60-B096-4287-AED7-109B4291386E}" dt="2025-04-10T13:48:06.479" v="62"/>
        <pc:sldMkLst>
          <pc:docMk/>
          <pc:sldMk cId="4076571689" sldId="695"/>
        </pc:sldMkLst>
        <pc:spChg chg="mod">
          <ac:chgData name="Jaana Kokkonen" userId="fd0ea1af-346e-4258-bc54-cec630bd1122" providerId="ADAL" clId="{4C045F60-B096-4287-AED7-109B4291386E}" dt="2025-04-10T13:48:06.479" v="62"/>
          <ac:spMkLst>
            <pc:docMk/>
            <pc:sldMk cId="4076571689" sldId="695"/>
            <ac:spMk id="3" creationId="{1B33A57A-9CF1-74BC-278F-5C9ED35CE1CB}"/>
          </ac:spMkLst>
        </pc:spChg>
        <pc:spChg chg="mod">
          <ac:chgData name="Jaana Kokkonen" userId="fd0ea1af-346e-4258-bc54-cec630bd1122" providerId="ADAL" clId="{4C045F60-B096-4287-AED7-109B4291386E}" dt="2025-04-10T13:47:40.709" v="61"/>
          <ac:spMkLst>
            <pc:docMk/>
            <pc:sldMk cId="4076571689" sldId="695"/>
            <ac:spMk id="8" creationId="{9201FF6F-70E4-494A-AF97-7FDB53D6943F}"/>
          </ac:spMkLst>
        </pc:spChg>
        <pc:picChg chg="del">
          <ac:chgData name="Jaana Kokkonen" userId="fd0ea1af-346e-4258-bc54-cec630bd1122" providerId="ADAL" clId="{4C045F60-B096-4287-AED7-109B4291386E}" dt="2025-04-10T13:43:41.998" v="2" actId="478"/>
          <ac:picMkLst>
            <pc:docMk/>
            <pc:sldMk cId="4076571689" sldId="695"/>
            <ac:picMk id="2" creationId="{2E420E98-2B16-C100-2D1E-438CE13A59FE}"/>
          </ac:picMkLst>
        </pc:picChg>
        <pc:picChg chg="add mod ord">
          <ac:chgData name="Jaana Kokkonen" userId="fd0ea1af-346e-4258-bc54-cec630bd1122" providerId="ADAL" clId="{4C045F60-B096-4287-AED7-109B4291386E}" dt="2025-04-10T13:44:34.090" v="29" actId="962"/>
          <ac:picMkLst>
            <pc:docMk/>
            <pc:sldMk cId="4076571689" sldId="695"/>
            <ac:picMk id="5" creationId="{F4BBD837-D4B4-DD2E-E0F8-F223D710FF08}"/>
          </ac:picMkLst>
        </pc:picChg>
      </pc:sldChg>
      <pc:sldChg chg="addSp delSp modSp mod">
        <pc:chgData name="Jaana Kokkonen" userId="fd0ea1af-346e-4258-bc54-cec630bd1122" providerId="ADAL" clId="{4C045F60-B096-4287-AED7-109B4291386E}" dt="2025-04-10T13:48:06.479" v="62"/>
        <pc:sldMkLst>
          <pc:docMk/>
          <pc:sldMk cId="1589455762" sldId="697"/>
        </pc:sldMkLst>
        <pc:spChg chg="mod">
          <ac:chgData name="Jaana Kokkonen" userId="fd0ea1af-346e-4258-bc54-cec630bd1122" providerId="ADAL" clId="{4C045F60-B096-4287-AED7-109B4291386E}" dt="2025-04-10T13:48:06.479" v="62"/>
          <ac:spMkLst>
            <pc:docMk/>
            <pc:sldMk cId="1589455762" sldId="697"/>
            <ac:spMk id="3" creationId="{0FAE6DDE-E2BA-A66B-9E66-9A66084E429E}"/>
          </ac:spMkLst>
        </pc:spChg>
        <pc:spChg chg="mod">
          <ac:chgData name="Jaana Kokkonen" userId="fd0ea1af-346e-4258-bc54-cec630bd1122" providerId="ADAL" clId="{4C045F60-B096-4287-AED7-109B4291386E}" dt="2025-04-10T13:47:40.709" v="61"/>
          <ac:spMkLst>
            <pc:docMk/>
            <pc:sldMk cId="1589455762" sldId="697"/>
            <ac:spMk id="8" creationId="{9201FF6F-70E4-494A-AF97-7FDB53D6943F}"/>
          </ac:spMkLst>
        </pc:spChg>
        <pc:picChg chg="del">
          <ac:chgData name="Jaana Kokkonen" userId="fd0ea1af-346e-4258-bc54-cec630bd1122" providerId="ADAL" clId="{4C045F60-B096-4287-AED7-109B4291386E}" dt="2025-04-10T13:46:02.574" v="33" actId="478"/>
          <ac:picMkLst>
            <pc:docMk/>
            <pc:sldMk cId="1589455762" sldId="697"/>
            <ac:picMk id="2" creationId="{5212153E-B176-DDE4-AF94-C455CDE431A5}"/>
          </ac:picMkLst>
        </pc:picChg>
        <pc:picChg chg="add mod">
          <ac:chgData name="Jaana Kokkonen" userId="fd0ea1af-346e-4258-bc54-cec630bd1122" providerId="ADAL" clId="{4C045F60-B096-4287-AED7-109B4291386E}" dt="2025-04-10T13:46:40.924" v="59" actId="962"/>
          <ac:picMkLst>
            <pc:docMk/>
            <pc:sldMk cId="1589455762" sldId="697"/>
            <ac:picMk id="4" creationId="{9EE44005-7D4D-8D0C-8E2E-76B062D8DBBB}"/>
          </ac:picMkLst>
        </pc:picChg>
      </pc:sldChg>
      <pc:sldChg chg="addSp delSp modSp mod">
        <pc:chgData name="Jaana Kokkonen" userId="fd0ea1af-346e-4258-bc54-cec630bd1122" providerId="ADAL" clId="{4C045F60-B096-4287-AED7-109B4291386E}" dt="2025-04-10T13:51:04.284" v="121" actId="1035"/>
        <pc:sldMkLst>
          <pc:docMk/>
          <pc:sldMk cId="1280772176" sldId="698"/>
        </pc:sldMkLst>
        <pc:spChg chg="mod">
          <ac:chgData name="Jaana Kokkonen" userId="fd0ea1af-346e-4258-bc54-cec630bd1122" providerId="ADAL" clId="{4C045F60-B096-4287-AED7-109B4291386E}" dt="2025-04-10T13:48:06.479" v="62"/>
          <ac:spMkLst>
            <pc:docMk/>
            <pc:sldMk cId="1280772176" sldId="698"/>
            <ac:spMk id="3" creationId="{7BB618D9-805F-F20B-3FE7-1C3B629FBCF2}"/>
          </ac:spMkLst>
        </pc:spChg>
        <pc:spChg chg="mod">
          <ac:chgData name="Jaana Kokkonen" userId="fd0ea1af-346e-4258-bc54-cec630bd1122" providerId="ADAL" clId="{4C045F60-B096-4287-AED7-109B4291386E}" dt="2025-04-10T13:47:40.709" v="61"/>
          <ac:spMkLst>
            <pc:docMk/>
            <pc:sldMk cId="1280772176" sldId="698"/>
            <ac:spMk id="8" creationId="{9201FF6F-70E4-494A-AF97-7FDB53D6943F}"/>
          </ac:spMkLst>
        </pc:spChg>
        <pc:picChg chg="del">
          <ac:chgData name="Jaana Kokkonen" userId="fd0ea1af-346e-4258-bc54-cec630bd1122" providerId="ADAL" clId="{4C045F60-B096-4287-AED7-109B4291386E}" dt="2025-04-10T13:48:56.993" v="65" actId="478"/>
          <ac:picMkLst>
            <pc:docMk/>
            <pc:sldMk cId="1280772176" sldId="698"/>
            <ac:picMk id="2" creationId="{881A1C6D-B152-7003-CCDD-9178D6405570}"/>
          </ac:picMkLst>
        </pc:picChg>
        <pc:picChg chg="add mod">
          <ac:chgData name="Jaana Kokkonen" userId="fd0ea1af-346e-4258-bc54-cec630bd1122" providerId="ADAL" clId="{4C045F60-B096-4287-AED7-109B4291386E}" dt="2025-04-10T13:51:04.284" v="121" actId="1035"/>
          <ac:picMkLst>
            <pc:docMk/>
            <pc:sldMk cId="1280772176" sldId="698"/>
            <ac:picMk id="5" creationId="{E89B0108-16E3-68CA-3491-04F4A453160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68744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845669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964286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 descr="Alle 25-vuotiaat työttömät työnhakijat Etelä-Savossa kuukauden lopussa 2016 - 2020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476672"/>
            <a:ext cx="10585176" cy="720080"/>
          </a:xfrm>
        </p:spPr>
        <p:txBody>
          <a:bodyPr/>
          <a:lstStyle/>
          <a:p>
            <a:r>
              <a:rPr lang="fi-FI" dirty="0"/>
              <a:t>Väestö kunnittain ja seutukunnittain Etelä-Savossa 2010 - 2024</a:t>
            </a:r>
            <a:r>
              <a:rPr lang="fi-FI" sz="2000" b="0" dirty="0"/>
              <a:t>, 1.1.2025 aluejako</a:t>
            </a:r>
            <a:endParaRPr lang="fi-FI" b="0" dirty="0"/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7E3E432E-06B1-4A85-A762-FA74D31020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403945"/>
              </p:ext>
            </p:extLst>
          </p:nvPr>
        </p:nvGraphicFramePr>
        <p:xfrm>
          <a:off x="551384" y="1405656"/>
          <a:ext cx="9793084" cy="4471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3347">
                  <a:extLst>
                    <a:ext uri="{9D8B030D-6E8A-4147-A177-3AD203B41FA5}">
                      <a16:colId xmlns:a16="http://schemas.microsoft.com/office/drawing/2014/main" val="2185023324"/>
                    </a:ext>
                  </a:extLst>
                </a:gridCol>
                <a:gridCol w="562079">
                  <a:extLst>
                    <a:ext uri="{9D8B030D-6E8A-4147-A177-3AD203B41FA5}">
                      <a16:colId xmlns:a16="http://schemas.microsoft.com/office/drawing/2014/main" val="2132975047"/>
                    </a:ext>
                  </a:extLst>
                </a:gridCol>
                <a:gridCol w="560547">
                  <a:extLst>
                    <a:ext uri="{9D8B030D-6E8A-4147-A177-3AD203B41FA5}">
                      <a16:colId xmlns:a16="http://schemas.microsoft.com/office/drawing/2014/main" val="468187474"/>
                    </a:ext>
                  </a:extLst>
                </a:gridCol>
                <a:gridCol w="560547">
                  <a:extLst>
                    <a:ext uri="{9D8B030D-6E8A-4147-A177-3AD203B41FA5}">
                      <a16:colId xmlns:a16="http://schemas.microsoft.com/office/drawing/2014/main" val="1207795674"/>
                    </a:ext>
                  </a:extLst>
                </a:gridCol>
                <a:gridCol w="560547">
                  <a:extLst>
                    <a:ext uri="{9D8B030D-6E8A-4147-A177-3AD203B41FA5}">
                      <a16:colId xmlns:a16="http://schemas.microsoft.com/office/drawing/2014/main" val="3526006940"/>
                    </a:ext>
                  </a:extLst>
                </a:gridCol>
                <a:gridCol w="560547">
                  <a:extLst>
                    <a:ext uri="{9D8B030D-6E8A-4147-A177-3AD203B41FA5}">
                      <a16:colId xmlns:a16="http://schemas.microsoft.com/office/drawing/2014/main" val="996050731"/>
                    </a:ext>
                  </a:extLst>
                </a:gridCol>
                <a:gridCol w="560547">
                  <a:extLst>
                    <a:ext uri="{9D8B030D-6E8A-4147-A177-3AD203B41FA5}">
                      <a16:colId xmlns:a16="http://schemas.microsoft.com/office/drawing/2014/main" val="4015274334"/>
                    </a:ext>
                  </a:extLst>
                </a:gridCol>
                <a:gridCol w="560547">
                  <a:extLst>
                    <a:ext uri="{9D8B030D-6E8A-4147-A177-3AD203B41FA5}">
                      <a16:colId xmlns:a16="http://schemas.microsoft.com/office/drawing/2014/main" val="3460893151"/>
                    </a:ext>
                  </a:extLst>
                </a:gridCol>
                <a:gridCol w="560547">
                  <a:extLst>
                    <a:ext uri="{9D8B030D-6E8A-4147-A177-3AD203B41FA5}">
                      <a16:colId xmlns:a16="http://schemas.microsoft.com/office/drawing/2014/main" val="2735983202"/>
                    </a:ext>
                  </a:extLst>
                </a:gridCol>
                <a:gridCol w="560547">
                  <a:extLst>
                    <a:ext uri="{9D8B030D-6E8A-4147-A177-3AD203B41FA5}">
                      <a16:colId xmlns:a16="http://schemas.microsoft.com/office/drawing/2014/main" val="3719201255"/>
                    </a:ext>
                  </a:extLst>
                </a:gridCol>
                <a:gridCol w="560547">
                  <a:extLst>
                    <a:ext uri="{9D8B030D-6E8A-4147-A177-3AD203B41FA5}">
                      <a16:colId xmlns:a16="http://schemas.microsoft.com/office/drawing/2014/main" val="3470286268"/>
                    </a:ext>
                  </a:extLst>
                </a:gridCol>
                <a:gridCol w="560547">
                  <a:extLst>
                    <a:ext uri="{9D8B030D-6E8A-4147-A177-3AD203B41FA5}">
                      <a16:colId xmlns:a16="http://schemas.microsoft.com/office/drawing/2014/main" val="209006789"/>
                    </a:ext>
                  </a:extLst>
                </a:gridCol>
                <a:gridCol w="560547">
                  <a:extLst>
                    <a:ext uri="{9D8B030D-6E8A-4147-A177-3AD203B41FA5}">
                      <a16:colId xmlns:a16="http://schemas.microsoft.com/office/drawing/2014/main" val="124582801"/>
                    </a:ext>
                  </a:extLst>
                </a:gridCol>
                <a:gridCol w="560547">
                  <a:extLst>
                    <a:ext uri="{9D8B030D-6E8A-4147-A177-3AD203B41FA5}">
                      <a16:colId xmlns:a16="http://schemas.microsoft.com/office/drawing/2014/main" val="445569338"/>
                    </a:ext>
                  </a:extLst>
                </a:gridCol>
                <a:gridCol w="560547">
                  <a:extLst>
                    <a:ext uri="{9D8B030D-6E8A-4147-A177-3AD203B41FA5}">
                      <a16:colId xmlns:a16="http://schemas.microsoft.com/office/drawing/2014/main" val="841352610"/>
                    </a:ext>
                  </a:extLst>
                </a:gridCol>
                <a:gridCol w="560547">
                  <a:extLst>
                    <a:ext uri="{9D8B030D-6E8A-4147-A177-3AD203B41FA5}">
                      <a16:colId xmlns:a16="http://schemas.microsoft.com/office/drawing/2014/main" val="2264629002"/>
                    </a:ext>
                  </a:extLst>
                </a:gridCol>
              </a:tblGrid>
              <a:tr h="238745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Alue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2010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2011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2012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0" marR="36000" marT="0" marB="0" anchor="ctr"/>
                </a:tc>
                <a:extLst>
                  <a:ext uri="{0D108BD9-81ED-4DB2-BD59-A6C34878D82A}">
                    <a16:rowId xmlns:a16="http://schemas.microsoft.com/office/drawing/2014/main" val="539500701"/>
                  </a:ext>
                </a:extLst>
              </a:tr>
              <a:tr h="417805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KOKO MAA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5 375 276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5 401 267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5 426 674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5 451 270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5 471 753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5 487 308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5 503 297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5 513 130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5 517 919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5 525 292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5 533 793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5 548 241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5 563 970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5 603 851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5 635 971</a:t>
                      </a:r>
                    </a:p>
                  </a:txBody>
                  <a:tcPr marL="0" marR="36000" marT="0" marB="0" anchor="ctr"/>
                </a:tc>
                <a:extLst>
                  <a:ext uri="{0D108BD9-81ED-4DB2-BD59-A6C34878D82A}">
                    <a16:rowId xmlns:a16="http://schemas.microsoft.com/office/drawing/2014/main" val="2128724892"/>
                  </a:ext>
                </a:extLst>
              </a:tr>
              <a:tr h="41780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ETELÄ-SAVON MAAKUNTA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146 166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145 353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144 393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143 638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142 746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141 621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140 422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138 822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136 474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134 314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132 702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131 688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130 451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129 914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129 376</a:t>
                      </a: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val="340983872"/>
                  </a:ext>
                </a:extLst>
              </a:tr>
              <a:tr h="263729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Mikkelin seutukunta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73 727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73 506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73 322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73 222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73 028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72 819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72 521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72 047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71 256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70 258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69 518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68 879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68 496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68 302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68 169</a:t>
                      </a: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val="1948819197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Hirvensalmi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2 439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2 389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2 377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2 338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2 326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2 290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2 274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2 236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2 152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2 156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2 091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2 062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2 059</a:t>
                      </a: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val="2757721696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Kangasniemi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5 964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5 865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5 839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5 801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5 693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5 628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5 603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5 549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5 452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5 356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5 312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5 230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5 154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5 114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5 062</a:t>
                      </a: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val="3270598284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Mikkeli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54 455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54 530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54 519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54 635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54 605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54 665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54 517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54 261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53 818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53 134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52 583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52 122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51 980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51 919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51 890</a:t>
                      </a: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val="4224222611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Mäntyharju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8 392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8 303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8 213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8 129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8 098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7 976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7 893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7 793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7 637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7 481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7 330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7 279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7 164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7 099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7 057</a:t>
                      </a: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val="2652121446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Puumala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2 477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2 419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2 374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2 319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2 306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2 260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2 234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2 208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2 197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2 151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2 117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2 107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2 108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2 101</a:t>
                      </a: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val="3087864360"/>
                  </a:ext>
                </a:extLst>
              </a:tr>
              <a:tr h="41780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Savonlinnan seutukunta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45 608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45 245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44 881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44 444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44 051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43 453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43 005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42 221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41 060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40 258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39 877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39 669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39 109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38 828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38 355</a:t>
                      </a: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val="2855899244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Enonkoski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1 615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1 566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1 532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1 522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1 503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1 473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1 453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1 416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1 361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1 369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1 362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1 341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1 288</a:t>
                      </a: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val="779899876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Rantasalmi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3 996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3 949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3 921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3 872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3 815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3 733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3 649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3 553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3 514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3 431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3 364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3 330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3 308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3 297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3 246</a:t>
                      </a: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val="2070715942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Savonlinna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37 059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36 854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36 584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36 256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35 944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35 523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35 242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34 664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33 611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32 974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32 662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32 547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32 085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31 843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31 460</a:t>
                      </a: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val="2194063517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Sulkava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2 938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2 876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2 844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2 794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2 789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2 724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2 661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2 588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2 530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2 492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2 482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2 430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2 375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2 368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2 361</a:t>
                      </a: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val="1169320055"/>
                  </a:ext>
                </a:extLst>
              </a:tr>
              <a:tr h="41780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Pieksämäen seutukunta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26 831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26 602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26 190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25 972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25 667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25 349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24 896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24 554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24 158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23 798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23 307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23 140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22 846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22 784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22 852</a:t>
                      </a: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val="3458179563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Juva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6 962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6 902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6 783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6 684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6 616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6 548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6 421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6 334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6 225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6 116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5 932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5 887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5 769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5 734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5 674</a:t>
                      </a: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val="3113811098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Pieksämäki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19 869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19 700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19 407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19 288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19 051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18 801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18 475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18 220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17 933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17 682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17 375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17 253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17 077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17 050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17 178</a:t>
                      </a: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val="2861789595"/>
                  </a:ext>
                </a:extLst>
              </a:tr>
            </a:tbl>
          </a:graphicData>
        </a:graphic>
      </p:graphicFrame>
      <p:sp>
        <p:nvSpPr>
          <p:cNvPr id="3" name="Title 11">
            <a:extLst>
              <a:ext uri="{FF2B5EF4-FFF2-40B4-BE49-F238E27FC236}">
                <a16:creationId xmlns:a16="http://schemas.microsoft.com/office/drawing/2014/main" id="{C9A644A9-1CBA-12F5-3386-DCF49D4FDF17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Tilastokeskus, väestörakenne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10.4.2025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144550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aaviokuva väestön määrästä Mikkelin seutukunnassa kunnittain 2010-2024. Väestö on vähentynyt kaikissa kunnissa, ja koko Mikkelin seutukunnan väestö on vähentynyt vuoden 2010 luvusta 73 727 lukuun 68 169 vuonna 2024.">
            <a:extLst>
              <a:ext uri="{FF2B5EF4-FFF2-40B4-BE49-F238E27FC236}">
                <a16:creationId xmlns:a16="http://schemas.microsoft.com/office/drawing/2014/main" id="{F4BBD837-D4B4-DD2E-E0F8-F223D710F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486" y="836712"/>
            <a:ext cx="9534970" cy="5736833"/>
          </a:xfrm>
          <a:prstGeom prst="rect">
            <a:avLst/>
          </a:prstGeom>
        </p:spPr>
      </p:pic>
      <p:sp>
        <p:nvSpPr>
          <p:cNvPr id="8" name="Otsikko 1" descr="Alle 25-vuotiaat työttömät työnhakijat Etelä-Savossa kuukauden lopussa 2016 - 2020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260648"/>
            <a:ext cx="10585176" cy="504056"/>
          </a:xfrm>
        </p:spPr>
        <p:txBody>
          <a:bodyPr/>
          <a:lstStyle/>
          <a:p>
            <a:r>
              <a:rPr lang="fi-FI" dirty="0"/>
              <a:t>Väestö Mikkelin seutukunnassa kunnittain 2010 - 2024</a:t>
            </a:r>
            <a:r>
              <a:rPr lang="fi-FI" sz="2000" b="0" dirty="0"/>
              <a:t>, 1.1.2025 aluejako</a:t>
            </a:r>
            <a:endParaRPr lang="fi-FI" b="0" dirty="0"/>
          </a:p>
        </p:txBody>
      </p:sp>
      <p:sp>
        <p:nvSpPr>
          <p:cNvPr id="3" name="Title 11">
            <a:extLst>
              <a:ext uri="{FF2B5EF4-FFF2-40B4-BE49-F238E27FC236}">
                <a16:creationId xmlns:a16="http://schemas.microsoft.com/office/drawing/2014/main" id="{1B33A57A-9CF1-74BC-278F-5C9ED35CE1CB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Tilastokeskus, väestörakenne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10.4.2025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4076571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 descr="Alle 25-vuotiaat työttömät työnhakijat Etelä-Savossa kuukauden lopussa 2016 - 2020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1305256" cy="504056"/>
          </a:xfrm>
        </p:spPr>
        <p:txBody>
          <a:bodyPr/>
          <a:lstStyle/>
          <a:p>
            <a:r>
              <a:rPr lang="fi-FI" dirty="0"/>
              <a:t>Väestö Savonlinnan seutukunnassa kunnittain 2010 - 2024</a:t>
            </a:r>
            <a:r>
              <a:rPr lang="fi-FI" sz="2000" b="0" dirty="0"/>
              <a:t>, 1.1.2025 aluejako</a:t>
            </a:r>
            <a:endParaRPr lang="fi-FI" b="0" dirty="0"/>
          </a:p>
        </p:txBody>
      </p:sp>
      <p:sp>
        <p:nvSpPr>
          <p:cNvPr id="3" name="Title 11">
            <a:extLst>
              <a:ext uri="{FF2B5EF4-FFF2-40B4-BE49-F238E27FC236}">
                <a16:creationId xmlns:a16="http://schemas.microsoft.com/office/drawing/2014/main" id="{0FAE6DDE-E2BA-A66B-9E66-9A66084E429E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Tilastokeskus, väestörakenne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10.4.2025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Kaaviokuva väestön määrästä Savonlinnan seutukunnassa kunnittain 2010-2024. Väestö on vähentynyt kaikissa kunnissa, ja koko Savonlinnan seutukunnan väestö on vähentynyt vuoden 2010 luvusta 45 608 lukuun 38 355 vuonna 2024.">
            <a:extLst>
              <a:ext uri="{FF2B5EF4-FFF2-40B4-BE49-F238E27FC236}">
                <a16:creationId xmlns:a16="http://schemas.microsoft.com/office/drawing/2014/main" id="{9EE44005-7D4D-8D0C-8E2E-76B062D8DB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92" y="754401"/>
            <a:ext cx="8712968" cy="562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455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 descr="Alle 25-vuotiaat työttömät työnhakijat Etelä-Savossa kuukauden lopussa 2016 - 2020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404664"/>
            <a:ext cx="11377264" cy="504056"/>
          </a:xfrm>
        </p:spPr>
        <p:txBody>
          <a:bodyPr/>
          <a:lstStyle/>
          <a:p>
            <a:r>
              <a:rPr lang="fi-FI" dirty="0"/>
              <a:t>Väestö Pieksämäen seutukunnassa kunnittain 2010 - 2024</a:t>
            </a:r>
            <a:r>
              <a:rPr lang="fi-FI" sz="2000" b="0" dirty="0"/>
              <a:t>, 1.1.2025 aluejako</a:t>
            </a:r>
            <a:endParaRPr lang="fi-FI" b="0" dirty="0"/>
          </a:p>
        </p:txBody>
      </p:sp>
      <p:sp>
        <p:nvSpPr>
          <p:cNvPr id="3" name="Title 11">
            <a:extLst>
              <a:ext uri="{FF2B5EF4-FFF2-40B4-BE49-F238E27FC236}">
                <a16:creationId xmlns:a16="http://schemas.microsoft.com/office/drawing/2014/main" id="{7BB618D9-805F-F20B-3FE7-1C3B629FBCF2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Tilastokeskus, väestörakenne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10.4.2025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5" name="Kuva 4" descr="Kaaviokuva väestön määrästä Pieksämäen seutukunnassa kunnittain 2010-2024. Väestö on vähentynyt Pieksämäellä vuoden 2010 luvusta 19 869 lukuun 17 178 ja Juvalla vuoden 2010 luvusta 6 962 lukuun 5 674 vuonna 2024. Koko Pieksämäen seutukunnan väkimäärä on vähentynyt vuoden 2010 luvusta 26 831 lukuun 22 852 vuonna 2024.">
            <a:extLst>
              <a:ext uri="{FF2B5EF4-FFF2-40B4-BE49-F238E27FC236}">
                <a16:creationId xmlns:a16="http://schemas.microsoft.com/office/drawing/2014/main" id="{E89B0108-16E3-68CA-3491-04F4A45316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980728"/>
            <a:ext cx="9956387" cy="521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772176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27219</TotalTime>
  <Words>653</Words>
  <Application>Microsoft Office PowerPoint</Application>
  <PresentationFormat>Laajakuva</PresentationFormat>
  <Paragraphs>284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ESAVO</vt:lpstr>
      <vt:lpstr>Väestö kunnittain ja seutukunnittain Etelä-Savossa 2010 - 2024, 1.1.2025 aluejako</vt:lpstr>
      <vt:lpstr>Väestö Mikkelin seutukunnassa kunnittain 2010 - 2024, 1.1.2025 aluejako</vt:lpstr>
      <vt:lpstr>Väestö Savonlinnan seutukunnassa kunnittain 2010 - 2024, 1.1.2025 aluejako</vt:lpstr>
      <vt:lpstr>Väestö Pieksämäen seutukunnassa kunnittain 2010 - 2024, 1.1.2025 aluejako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Väestö kunnittain ja seutukunnittain</dc:title>
  <dc:creator>Jaana Kokkonen</dc:creator>
  <cp:lastModifiedBy>Jaana Kokkonen</cp:lastModifiedBy>
  <cp:revision>41</cp:revision>
  <dcterms:created xsi:type="dcterms:W3CDTF">2020-02-25T14:36:39Z</dcterms:created>
  <dcterms:modified xsi:type="dcterms:W3CDTF">2025-04-10T13:56:23Z</dcterms:modified>
</cp:coreProperties>
</file>