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81" r:id="rId5"/>
    <p:sldId id="319" r:id="rId6"/>
    <p:sldId id="320" r:id="rId7"/>
    <p:sldId id="323" r:id="rId8"/>
    <p:sldId id="350" r:id="rId9"/>
    <p:sldId id="324" r:id="rId10"/>
    <p:sldId id="342" r:id="rId11"/>
    <p:sldId id="348" r:id="rId12"/>
    <p:sldId id="349" r:id="rId13"/>
    <p:sldId id="358" r:id="rId14"/>
    <p:sldId id="357" r:id="rId15"/>
    <p:sldId id="325" r:id="rId16"/>
    <p:sldId id="352" r:id="rId17"/>
    <p:sldId id="353" r:id="rId18"/>
    <p:sldId id="354" r:id="rId19"/>
    <p:sldId id="355" r:id="rId20"/>
    <p:sldId id="356" r:id="rId21"/>
    <p:sldId id="359" r:id="rId22"/>
    <p:sldId id="360" r:id="rId23"/>
    <p:sldId id="368" r:id="rId24"/>
    <p:sldId id="361" r:id="rId25"/>
    <p:sldId id="362" r:id="rId26"/>
    <p:sldId id="370" r:id="rId27"/>
    <p:sldId id="369" r:id="rId28"/>
    <p:sldId id="363" r:id="rId29"/>
    <p:sldId id="367" r:id="rId30"/>
    <p:sldId id="364" r:id="rId31"/>
    <p:sldId id="366" r:id="rId32"/>
    <p:sldId id="365" r:id="rId33"/>
    <p:sldId id="328" r:id="rId34"/>
    <p:sldId id="343" r:id="rId35"/>
    <p:sldId id="345" r:id="rId36"/>
    <p:sldId id="346" r:id="rId37"/>
    <p:sldId id="347"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83C1F-F362-470A-86DE-B2F10BB982EC}" v="5067" dt="2021-10-07T07:20:48.12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20" autoAdjust="0"/>
  </p:normalViewPr>
  <p:slideViewPr>
    <p:cSldViewPr snapToGrid="0">
      <p:cViewPr varScale="1">
        <p:scale>
          <a:sx n="48" d="100"/>
          <a:sy n="48" d="100"/>
        </p:scale>
        <p:origin x="67" y="379"/>
      </p:cViewPr>
      <p:guideLst/>
    </p:cSldViewPr>
  </p:slideViewPr>
  <p:outlineViewPr>
    <p:cViewPr>
      <p:scale>
        <a:sx n="33" d="100"/>
        <a:sy n="33" d="100"/>
      </p:scale>
      <p:origin x="0" y="-166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2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9.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0.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Väestön toteutunut kehitys, vuoden</a:t>
            </a:r>
            <a:r>
              <a:rPr lang="fi-FI" baseline="0"/>
              <a:t> 2021 ennuste ja aiemmat ennusteet</a:t>
            </a:r>
          </a:p>
          <a:p>
            <a:pPr>
              <a:defRPr/>
            </a:pPr>
            <a:r>
              <a:rPr lang="fi-FI" baseline="0"/>
              <a:t>Lähde: Tilastokeskus / Väestöennusteet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'Vanhat ennusteet'!$A$5</c:f>
              <c:strCache>
                <c:ptCount val="1"/>
                <c:pt idx="0">
                  <c:v>Väestö 31.12. (todelliset tiedot)</c:v>
                </c:pt>
              </c:strCache>
            </c:strRef>
          </c:tx>
          <c:spPr>
            <a:ln w="69850" cap="rnd">
              <a:solidFill>
                <a:schemeClr val="tx1"/>
              </a:solidFill>
              <a:round/>
            </a:ln>
            <a:effectLst/>
          </c:spPr>
          <c:marker>
            <c:symbol val="none"/>
          </c:marker>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ennusteet'!$B$5:$BM$5</c:f>
              <c:numCache>
                <c:formatCode>General</c:formatCode>
                <c:ptCount val="64"/>
                <c:pt idx="0">
                  <c:v>5300484</c:v>
                </c:pt>
                <c:pt idx="1">
                  <c:v>5326314</c:v>
                </c:pt>
                <c:pt idx="2">
                  <c:v>5351427</c:v>
                </c:pt>
                <c:pt idx="3">
                  <c:v>5375276</c:v>
                </c:pt>
                <c:pt idx="4">
                  <c:v>5401267</c:v>
                </c:pt>
                <c:pt idx="5">
                  <c:v>5426674</c:v>
                </c:pt>
                <c:pt idx="6">
                  <c:v>5451270</c:v>
                </c:pt>
                <c:pt idx="7">
                  <c:v>5471753</c:v>
                </c:pt>
                <c:pt idx="8">
                  <c:v>5487308</c:v>
                </c:pt>
                <c:pt idx="9">
                  <c:v>5503297</c:v>
                </c:pt>
                <c:pt idx="10">
                  <c:v>5513130</c:v>
                </c:pt>
                <c:pt idx="11">
                  <c:v>5517919</c:v>
                </c:pt>
                <c:pt idx="12">
                  <c:v>5525292</c:v>
                </c:pt>
                <c:pt idx="13">
                  <c:v>5533793</c:v>
                </c:pt>
              </c:numCache>
            </c:numRef>
          </c:val>
          <c:smooth val="0"/>
          <c:extLst>
            <c:ext xmlns:c16="http://schemas.microsoft.com/office/drawing/2014/chart" uri="{C3380CC4-5D6E-409C-BE32-E72D297353CC}">
              <c16:uniqueId val="{00000000-6831-4D73-84EE-5B1CD454F170}"/>
            </c:ext>
          </c:extLst>
        </c:ser>
        <c:ser>
          <c:idx val="1"/>
          <c:order val="1"/>
          <c:tx>
            <c:strRef>
              <c:f>'Vanhat ennusteet'!$A$6</c:f>
              <c:strCache>
                <c:ptCount val="1"/>
                <c:pt idx="0">
                  <c:v>Väestö 31.12. (ennuste 2021)</c:v>
                </c:pt>
              </c:strCache>
            </c:strRef>
          </c:tx>
          <c:spPr>
            <a:ln w="28575" cap="rnd">
              <a:solidFill>
                <a:schemeClr val="accent2"/>
              </a:solidFill>
              <a:round/>
            </a:ln>
            <a:effectLst/>
          </c:spPr>
          <c:marker>
            <c:symbol val="none"/>
          </c:marker>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ennusteet'!$B$6:$BM$6</c:f>
              <c:numCache>
                <c:formatCode>General</c:formatCode>
                <c:ptCount val="64"/>
                <c:pt idx="14">
                  <c:v>5547045</c:v>
                </c:pt>
                <c:pt idx="15">
                  <c:v>5555002</c:v>
                </c:pt>
                <c:pt idx="16">
                  <c:v>5562569</c:v>
                </c:pt>
                <c:pt idx="17">
                  <c:v>5569645</c:v>
                </c:pt>
                <c:pt idx="18">
                  <c:v>5576186</c:v>
                </c:pt>
                <c:pt idx="19">
                  <c:v>5582076</c:v>
                </c:pt>
                <c:pt idx="20">
                  <c:v>5587372</c:v>
                </c:pt>
                <c:pt idx="21">
                  <c:v>5591887</c:v>
                </c:pt>
                <c:pt idx="22">
                  <c:v>5595724</c:v>
                </c:pt>
                <c:pt idx="23">
                  <c:v>5598821</c:v>
                </c:pt>
                <c:pt idx="24">
                  <c:v>5601111</c:v>
                </c:pt>
                <c:pt idx="25">
                  <c:v>5602654</c:v>
                </c:pt>
                <c:pt idx="26">
                  <c:v>5603390</c:v>
                </c:pt>
                <c:pt idx="27">
                  <c:v>5603378</c:v>
                </c:pt>
                <c:pt idx="28">
                  <c:v>5602579</c:v>
                </c:pt>
                <c:pt idx="29">
                  <c:v>5601023</c:v>
                </c:pt>
                <c:pt idx="30">
                  <c:v>5598774</c:v>
                </c:pt>
                <c:pt idx="31">
                  <c:v>5595831</c:v>
                </c:pt>
                <c:pt idx="32">
                  <c:v>5592248</c:v>
                </c:pt>
                <c:pt idx="33">
                  <c:v>5588011</c:v>
                </c:pt>
                <c:pt idx="34">
                  <c:v>5583199</c:v>
                </c:pt>
                <c:pt idx="35">
                  <c:v>5577865</c:v>
                </c:pt>
                <c:pt idx="36">
                  <c:v>5572059</c:v>
                </c:pt>
                <c:pt idx="37">
                  <c:v>5565880</c:v>
                </c:pt>
                <c:pt idx="38">
                  <c:v>5559374</c:v>
                </c:pt>
                <c:pt idx="39">
                  <c:v>5552592</c:v>
                </c:pt>
                <c:pt idx="40">
                  <c:v>5545578</c:v>
                </c:pt>
                <c:pt idx="41">
                  <c:v>5538323</c:v>
                </c:pt>
                <c:pt idx="42">
                  <c:v>5530893</c:v>
                </c:pt>
                <c:pt idx="43">
                  <c:v>5523297</c:v>
                </c:pt>
                <c:pt idx="44">
                  <c:v>5515607</c:v>
                </c:pt>
                <c:pt idx="45">
                  <c:v>5507776</c:v>
                </c:pt>
                <c:pt idx="46">
                  <c:v>5499986</c:v>
                </c:pt>
                <c:pt idx="47">
                  <c:v>5492160</c:v>
                </c:pt>
                <c:pt idx="48">
                  <c:v>5484355</c:v>
                </c:pt>
                <c:pt idx="49">
                  <c:v>5476650</c:v>
                </c:pt>
                <c:pt idx="50">
                  <c:v>5469010</c:v>
                </c:pt>
                <c:pt idx="51">
                  <c:v>5461570</c:v>
                </c:pt>
                <c:pt idx="52">
                  <c:v>5454290</c:v>
                </c:pt>
                <c:pt idx="53">
                  <c:v>5447222</c:v>
                </c:pt>
                <c:pt idx="54">
                  <c:v>5440379</c:v>
                </c:pt>
                <c:pt idx="55">
                  <c:v>5433730</c:v>
                </c:pt>
                <c:pt idx="56">
                  <c:v>5427258</c:v>
                </c:pt>
                <c:pt idx="57">
                  <c:v>5420866</c:v>
                </c:pt>
                <c:pt idx="58">
                  <c:v>5414530</c:v>
                </c:pt>
                <c:pt idx="59">
                  <c:v>5408188</c:v>
                </c:pt>
                <c:pt idx="60">
                  <c:v>5401692</c:v>
                </c:pt>
                <c:pt idx="61">
                  <c:v>5394948</c:v>
                </c:pt>
                <c:pt idx="62">
                  <c:v>5387832</c:v>
                </c:pt>
                <c:pt idx="63">
                  <c:v>5380253</c:v>
                </c:pt>
              </c:numCache>
            </c:numRef>
          </c:val>
          <c:smooth val="0"/>
          <c:extLst>
            <c:ext xmlns:c16="http://schemas.microsoft.com/office/drawing/2014/chart" uri="{C3380CC4-5D6E-409C-BE32-E72D297353CC}">
              <c16:uniqueId val="{00000001-6831-4D73-84EE-5B1CD454F170}"/>
            </c:ext>
          </c:extLst>
        </c:ser>
        <c:ser>
          <c:idx val="2"/>
          <c:order val="2"/>
          <c:tx>
            <c:strRef>
              <c:f>'Vanhat ennusteet'!$A$7</c:f>
              <c:strCache>
                <c:ptCount val="1"/>
                <c:pt idx="0">
                  <c:v>Väestö 31.12. (ennuste 2019)</c:v>
                </c:pt>
              </c:strCache>
            </c:strRef>
          </c:tx>
          <c:spPr>
            <a:ln w="28575" cap="rnd">
              <a:solidFill>
                <a:schemeClr val="accent3"/>
              </a:solidFill>
              <a:round/>
            </a:ln>
            <a:effectLst/>
          </c:spPr>
          <c:marker>
            <c:symbol val="none"/>
          </c:marker>
          <c:dLbls>
            <c:dLbl>
              <c:idx val="63"/>
              <c:tx>
                <c:rich>
                  <a:bodyPr/>
                  <a:lstStyle/>
                  <a:p>
                    <a:r>
                      <a:rPr lang="en-US"/>
                      <a:t>ennuste 2019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831-4D73-84EE-5B1CD454F1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ennusteet'!$B$7:$BM$7</c:f>
              <c:numCache>
                <c:formatCode>General</c:formatCode>
                <c:ptCount val="64"/>
                <c:pt idx="12">
                  <c:v>5524566</c:v>
                </c:pt>
                <c:pt idx="13">
                  <c:v>5530922</c:v>
                </c:pt>
                <c:pt idx="14">
                  <c:v>5536943</c:v>
                </c:pt>
                <c:pt idx="15">
                  <c:v>5542572</c:v>
                </c:pt>
                <c:pt idx="16">
                  <c:v>5547759</c:v>
                </c:pt>
                <c:pt idx="17">
                  <c:v>5552441</c:v>
                </c:pt>
                <c:pt idx="18">
                  <c:v>5556546</c:v>
                </c:pt>
                <c:pt idx="19">
                  <c:v>5560015</c:v>
                </c:pt>
                <c:pt idx="20">
                  <c:v>5562826</c:v>
                </c:pt>
                <c:pt idx="21">
                  <c:v>5564865</c:v>
                </c:pt>
                <c:pt idx="22">
                  <c:v>5566184</c:v>
                </c:pt>
                <c:pt idx="23">
                  <c:v>5566685</c:v>
                </c:pt>
                <c:pt idx="24">
                  <c:v>5566369</c:v>
                </c:pt>
                <c:pt idx="25">
                  <c:v>5565202</c:v>
                </c:pt>
                <c:pt idx="26">
                  <c:v>5563141</c:v>
                </c:pt>
                <c:pt idx="27">
                  <c:v>5560243</c:v>
                </c:pt>
                <c:pt idx="28">
                  <c:v>5556472</c:v>
                </c:pt>
                <c:pt idx="29">
                  <c:v>5551856</c:v>
                </c:pt>
                <c:pt idx="30">
                  <c:v>5546460</c:v>
                </c:pt>
                <c:pt idx="31">
                  <c:v>5540199</c:v>
                </c:pt>
                <c:pt idx="32">
                  <c:v>5533247</c:v>
                </c:pt>
                <c:pt idx="33">
                  <c:v>5525528</c:v>
                </c:pt>
                <c:pt idx="34">
                  <c:v>5517179</c:v>
                </c:pt>
                <c:pt idx="35">
                  <c:v>5508250</c:v>
                </c:pt>
                <c:pt idx="36">
                  <c:v>5498783</c:v>
                </c:pt>
                <c:pt idx="37">
                  <c:v>5488883</c:v>
                </c:pt>
                <c:pt idx="38">
                  <c:v>5478581</c:v>
                </c:pt>
                <c:pt idx="39">
                  <c:v>5467930</c:v>
                </c:pt>
                <c:pt idx="40">
                  <c:v>5456985</c:v>
                </c:pt>
                <c:pt idx="41">
                  <c:v>5445700</c:v>
                </c:pt>
                <c:pt idx="42">
                  <c:v>5434149</c:v>
                </c:pt>
                <c:pt idx="43">
                  <c:v>5422296</c:v>
                </c:pt>
                <c:pt idx="44">
                  <c:v>5410267</c:v>
                </c:pt>
                <c:pt idx="45">
                  <c:v>5398027</c:v>
                </c:pt>
                <c:pt idx="46">
                  <c:v>5385613</c:v>
                </c:pt>
                <c:pt idx="47">
                  <c:v>5373147</c:v>
                </c:pt>
                <c:pt idx="48">
                  <c:v>5360607</c:v>
                </c:pt>
                <c:pt idx="49">
                  <c:v>5348034</c:v>
                </c:pt>
                <c:pt idx="50">
                  <c:v>5335572</c:v>
                </c:pt>
                <c:pt idx="51">
                  <c:v>5323198</c:v>
                </c:pt>
                <c:pt idx="52">
                  <c:v>5310979</c:v>
                </c:pt>
                <c:pt idx="53">
                  <c:v>5298999</c:v>
                </c:pt>
                <c:pt idx="54">
                  <c:v>5287136</c:v>
                </c:pt>
                <c:pt idx="55">
                  <c:v>5275491</c:v>
                </c:pt>
                <c:pt idx="56">
                  <c:v>5264019</c:v>
                </c:pt>
                <c:pt idx="57">
                  <c:v>5252595</c:v>
                </c:pt>
                <c:pt idx="58">
                  <c:v>5241156</c:v>
                </c:pt>
                <c:pt idx="59">
                  <c:v>5229657</c:v>
                </c:pt>
                <c:pt idx="60">
                  <c:v>5217906</c:v>
                </c:pt>
                <c:pt idx="61">
                  <c:v>5205877</c:v>
                </c:pt>
                <c:pt idx="62">
                  <c:v>5193414</c:v>
                </c:pt>
                <c:pt idx="63">
                  <c:v>5180411</c:v>
                </c:pt>
              </c:numCache>
            </c:numRef>
          </c:val>
          <c:smooth val="0"/>
          <c:extLst>
            <c:ext xmlns:c16="http://schemas.microsoft.com/office/drawing/2014/chart" uri="{C3380CC4-5D6E-409C-BE32-E72D297353CC}">
              <c16:uniqueId val="{00000003-6831-4D73-84EE-5B1CD454F170}"/>
            </c:ext>
          </c:extLst>
        </c:ser>
        <c:ser>
          <c:idx val="3"/>
          <c:order val="3"/>
          <c:tx>
            <c:strRef>
              <c:f>'Vanhat ennusteet'!$A$8</c:f>
              <c:strCache>
                <c:ptCount val="1"/>
                <c:pt idx="0">
                  <c:v>Väestö 31.12. (ennuste 2018)</c:v>
                </c:pt>
              </c:strCache>
            </c:strRef>
          </c:tx>
          <c:spPr>
            <a:ln w="28575" cap="rnd">
              <a:solidFill>
                <a:schemeClr val="accent4"/>
              </a:solidFill>
              <a:round/>
            </a:ln>
            <a:effectLst/>
          </c:spPr>
          <c:marker>
            <c:symbol val="none"/>
          </c:marker>
          <c:dLbls>
            <c:dLbl>
              <c:idx val="63"/>
              <c:layout>
                <c:manualLayout>
                  <c:x val="-2.4264482863208979E-3"/>
                  <c:y val="2.1473886401450079E-2"/>
                </c:manualLayout>
              </c:layout>
              <c:tx>
                <c:rich>
                  <a:bodyPr/>
                  <a:lstStyle/>
                  <a:p>
                    <a:r>
                      <a:rPr lang="en-US"/>
                      <a:t>ennusteet 2018 ja 2021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831-4D73-84EE-5B1CD454F1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ennusteet'!$B$8:$BM$8</c:f>
              <c:numCache>
                <c:formatCode>General</c:formatCode>
                <c:ptCount val="64"/>
                <c:pt idx="11">
                  <c:v>5523415</c:v>
                </c:pt>
                <c:pt idx="12">
                  <c:v>5533461</c:v>
                </c:pt>
                <c:pt idx="13">
                  <c:v>5543221</c:v>
                </c:pt>
                <c:pt idx="14">
                  <c:v>5552633</c:v>
                </c:pt>
                <c:pt idx="15">
                  <c:v>5561674</c:v>
                </c:pt>
                <c:pt idx="16">
                  <c:v>5570251</c:v>
                </c:pt>
                <c:pt idx="17">
                  <c:v>5578285</c:v>
                </c:pt>
                <c:pt idx="18">
                  <c:v>5585735</c:v>
                </c:pt>
                <c:pt idx="19">
                  <c:v>5592492</c:v>
                </c:pt>
                <c:pt idx="20">
                  <c:v>5598530</c:v>
                </c:pt>
                <c:pt idx="21">
                  <c:v>5603815</c:v>
                </c:pt>
                <c:pt idx="22">
                  <c:v>5608317</c:v>
                </c:pt>
                <c:pt idx="23">
                  <c:v>5611987</c:v>
                </c:pt>
                <c:pt idx="24">
                  <c:v>5614833</c:v>
                </c:pt>
                <c:pt idx="25">
                  <c:v>5616788</c:v>
                </c:pt>
                <c:pt idx="26">
                  <c:v>5617830</c:v>
                </c:pt>
                <c:pt idx="27">
                  <c:v>5618046</c:v>
                </c:pt>
                <c:pt idx="28">
                  <c:v>5617354</c:v>
                </c:pt>
                <c:pt idx="29">
                  <c:v>5615805</c:v>
                </c:pt>
                <c:pt idx="30">
                  <c:v>5613427</c:v>
                </c:pt>
                <c:pt idx="31">
                  <c:v>5610269</c:v>
                </c:pt>
                <c:pt idx="32">
                  <c:v>5606330</c:v>
                </c:pt>
                <c:pt idx="33">
                  <c:v>5601713</c:v>
                </c:pt>
                <c:pt idx="34">
                  <c:v>5596488</c:v>
                </c:pt>
                <c:pt idx="35">
                  <c:v>5590684</c:v>
                </c:pt>
                <c:pt idx="36">
                  <c:v>5584400</c:v>
                </c:pt>
                <c:pt idx="37">
                  <c:v>5577694</c:v>
                </c:pt>
                <c:pt idx="38">
                  <c:v>5570651</c:v>
                </c:pt>
                <c:pt idx="39">
                  <c:v>5563345</c:v>
                </c:pt>
                <c:pt idx="40">
                  <c:v>5555756</c:v>
                </c:pt>
                <c:pt idx="41">
                  <c:v>5547932</c:v>
                </c:pt>
                <c:pt idx="42">
                  <c:v>5539923</c:v>
                </c:pt>
                <c:pt idx="43">
                  <c:v>5531725</c:v>
                </c:pt>
                <c:pt idx="44">
                  <c:v>5523421</c:v>
                </c:pt>
                <c:pt idx="45">
                  <c:v>5515022</c:v>
                </c:pt>
                <c:pt idx="46">
                  <c:v>5506517</c:v>
                </c:pt>
                <c:pt idx="47">
                  <c:v>5497992</c:v>
                </c:pt>
                <c:pt idx="48">
                  <c:v>5489460</c:v>
                </c:pt>
                <c:pt idx="49">
                  <c:v>5480979</c:v>
                </c:pt>
                <c:pt idx="50">
                  <c:v>5472587</c:v>
                </c:pt>
                <c:pt idx="51">
                  <c:v>5464350</c:v>
                </c:pt>
                <c:pt idx="52">
                  <c:v>5456240</c:v>
                </c:pt>
                <c:pt idx="53">
                  <c:v>5448354</c:v>
                </c:pt>
                <c:pt idx="54">
                  <c:v>5440669</c:v>
                </c:pt>
                <c:pt idx="55">
                  <c:v>5433155</c:v>
                </c:pt>
                <c:pt idx="56">
                  <c:v>5425742</c:v>
                </c:pt>
                <c:pt idx="57">
                  <c:v>5418403</c:v>
                </c:pt>
                <c:pt idx="58">
                  <c:v>5411046</c:v>
                </c:pt>
                <c:pt idx="59">
                  <c:v>5403586</c:v>
                </c:pt>
                <c:pt idx="60">
                  <c:v>5395897</c:v>
                </c:pt>
                <c:pt idx="61">
                  <c:v>5387855</c:v>
                </c:pt>
                <c:pt idx="62">
                  <c:v>5379417</c:v>
                </c:pt>
                <c:pt idx="63">
                  <c:v>5370501</c:v>
                </c:pt>
              </c:numCache>
            </c:numRef>
          </c:val>
          <c:smooth val="0"/>
          <c:extLst>
            <c:ext xmlns:c16="http://schemas.microsoft.com/office/drawing/2014/chart" uri="{C3380CC4-5D6E-409C-BE32-E72D297353CC}">
              <c16:uniqueId val="{00000005-6831-4D73-84EE-5B1CD454F170}"/>
            </c:ext>
          </c:extLst>
        </c:ser>
        <c:ser>
          <c:idx val="4"/>
          <c:order val="4"/>
          <c:tx>
            <c:strRef>
              <c:f>'Vanhat ennusteet'!$A$9</c:f>
              <c:strCache>
                <c:ptCount val="1"/>
                <c:pt idx="0">
                  <c:v>Väestö 31.12. (ennuste 2015)</c:v>
                </c:pt>
              </c:strCache>
            </c:strRef>
          </c:tx>
          <c:spPr>
            <a:ln w="28575" cap="rnd">
              <a:solidFill>
                <a:schemeClr val="accent5"/>
              </a:solidFill>
              <a:round/>
            </a:ln>
            <a:effectLst/>
          </c:spPr>
          <c:marker>
            <c:symbol val="none"/>
          </c:marker>
          <c:dLbls>
            <c:dLbl>
              <c:idx val="58"/>
              <c:tx>
                <c:rich>
                  <a:bodyPr/>
                  <a:lstStyle/>
                  <a:p>
                    <a:r>
                      <a:rPr lang="en-US"/>
                      <a:t>ennuste 2015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831-4D73-84EE-5B1CD454F1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ennusteet'!$B$9:$BM$9</c:f>
              <c:numCache>
                <c:formatCode>General</c:formatCode>
                <c:ptCount val="64"/>
                <c:pt idx="8">
                  <c:v>5490245</c:v>
                </c:pt>
                <c:pt idx="9">
                  <c:v>5511625</c:v>
                </c:pt>
                <c:pt idx="10">
                  <c:v>5532857</c:v>
                </c:pt>
                <c:pt idx="11">
                  <c:v>5553902</c:v>
                </c:pt>
                <c:pt idx="12">
                  <c:v>5574711</c:v>
                </c:pt>
                <c:pt idx="13">
                  <c:v>5595213</c:v>
                </c:pt>
                <c:pt idx="14">
                  <c:v>5615382</c:v>
                </c:pt>
                <c:pt idx="15">
                  <c:v>5635127</c:v>
                </c:pt>
                <c:pt idx="16">
                  <c:v>5654344</c:v>
                </c:pt>
                <c:pt idx="17">
                  <c:v>5672989</c:v>
                </c:pt>
                <c:pt idx="18">
                  <c:v>5690988</c:v>
                </c:pt>
                <c:pt idx="19">
                  <c:v>5708232</c:v>
                </c:pt>
                <c:pt idx="20">
                  <c:v>5724729</c:v>
                </c:pt>
                <c:pt idx="21">
                  <c:v>5740382</c:v>
                </c:pt>
                <c:pt idx="22">
                  <c:v>5755110</c:v>
                </c:pt>
                <c:pt idx="23">
                  <c:v>5769032</c:v>
                </c:pt>
                <c:pt idx="24">
                  <c:v>5782033</c:v>
                </c:pt>
                <c:pt idx="25">
                  <c:v>5794198</c:v>
                </c:pt>
                <c:pt idx="26">
                  <c:v>5805421</c:v>
                </c:pt>
                <c:pt idx="27">
                  <c:v>5815780</c:v>
                </c:pt>
                <c:pt idx="28">
                  <c:v>5825225</c:v>
                </c:pt>
                <c:pt idx="29">
                  <c:v>5833881</c:v>
                </c:pt>
                <c:pt idx="30">
                  <c:v>5841730</c:v>
                </c:pt>
                <c:pt idx="31">
                  <c:v>5848884</c:v>
                </c:pt>
                <c:pt idx="32">
                  <c:v>5855444</c:v>
                </c:pt>
                <c:pt idx="33">
                  <c:v>5861491</c:v>
                </c:pt>
                <c:pt idx="34">
                  <c:v>5867162</c:v>
                </c:pt>
                <c:pt idx="35">
                  <c:v>5872545</c:v>
                </c:pt>
                <c:pt idx="36">
                  <c:v>5877694</c:v>
                </c:pt>
                <c:pt idx="37">
                  <c:v>5882715</c:v>
                </c:pt>
                <c:pt idx="38">
                  <c:v>5887690</c:v>
                </c:pt>
                <c:pt idx="39">
                  <c:v>5892724</c:v>
                </c:pt>
                <c:pt idx="40">
                  <c:v>5897847</c:v>
                </c:pt>
                <c:pt idx="41">
                  <c:v>5903095</c:v>
                </c:pt>
                <c:pt idx="42">
                  <c:v>5908579</c:v>
                </c:pt>
                <c:pt idx="43">
                  <c:v>5914143</c:v>
                </c:pt>
                <c:pt idx="44">
                  <c:v>5919937</c:v>
                </c:pt>
                <c:pt idx="45">
                  <c:v>5925837</c:v>
                </c:pt>
                <c:pt idx="46">
                  <c:v>5931859</c:v>
                </c:pt>
                <c:pt idx="47">
                  <c:v>5938039</c:v>
                </c:pt>
                <c:pt idx="48">
                  <c:v>5944377</c:v>
                </c:pt>
                <c:pt idx="49">
                  <c:v>5950897</c:v>
                </c:pt>
                <c:pt idx="50">
                  <c:v>5957576</c:v>
                </c:pt>
                <c:pt idx="51">
                  <c:v>5964435</c:v>
                </c:pt>
                <c:pt idx="52">
                  <c:v>5971504</c:v>
                </c:pt>
                <c:pt idx="53">
                  <c:v>5978836</c:v>
                </c:pt>
                <c:pt idx="54">
                  <c:v>5986344</c:v>
                </c:pt>
                <c:pt idx="55">
                  <c:v>5994088</c:v>
                </c:pt>
                <c:pt idx="56">
                  <c:v>6001967</c:v>
                </c:pt>
                <c:pt idx="57">
                  <c:v>6009965</c:v>
                </c:pt>
                <c:pt idx="58">
                  <c:v>6017967</c:v>
                </c:pt>
              </c:numCache>
            </c:numRef>
          </c:val>
          <c:smooth val="0"/>
          <c:extLst>
            <c:ext xmlns:c16="http://schemas.microsoft.com/office/drawing/2014/chart" uri="{C3380CC4-5D6E-409C-BE32-E72D297353CC}">
              <c16:uniqueId val="{00000007-6831-4D73-84EE-5B1CD454F170}"/>
            </c:ext>
          </c:extLst>
        </c:ser>
        <c:ser>
          <c:idx val="5"/>
          <c:order val="5"/>
          <c:tx>
            <c:strRef>
              <c:f>'Vanhat ennusteet'!$A$10</c:f>
              <c:strCache>
                <c:ptCount val="1"/>
                <c:pt idx="0">
                  <c:v>Väestö 31.12. (ennuste 2012)</c:v>
                </c:pt>
              </c:strCache>
            </c:strRef>
          </c:tx>
          <c:spPr>
            <a:ln w="28575" cap="rnd">
              <a:solidFill>
                <a:schemeClr val="accent6"/>
              </a:solidFill>
              <a:round/>
            </a:ln>
            <a:effectLst/>
          </c:spPr>
          <c:marker>
            <c:symbol val="none"/>
          </c:marker>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ennusteet'!$B$10:$BM$10</c:f>
              <c:numCache>
                <c:formatCode>General</c:formatCode>
                <c:ptCount val="64"/>
                <c:pt idx="5">
                  <c:v>5426972</c:v>
                </c:pt>
                <c:pt idx="6">
                  <c:v>5452773</c:v>
                </c:pt>
                <c:pt idx="7">
                  <c:v>5478556</c:v>
                </c:pt>
                <c:pt idx="8">
                  <c:v>5504314</c:v>
                </c:pt>
                <c:pt idx="9">
                  <c:v>5529971</c:v>
                </c:pt>
                <c:pt idx="10">
                  <c:v>5555550</c:v>
                </c:pt>
                <c:pt idx="11">
                  <c:v>5580931</c:v>
                </c:pt>
                <c:pt idx="12">
                  <c:v>5606119</c:v>
                </c:pt>
                <c:pt idx="13">
                  <c:v>5631017</c:v>
                </c:pt>
                <c:pt idx="14">
                  <c:v>5655551</c:v>
                </c:pt>
                <c:pt idx="15">
                  <c:v>5679653</c:v>
                </c:pt>
                <c:pt idx="16">
                  <c:v>5703281</c:v>
                </c:pt>
                <c:pt idx="17">
                  <c:v>5726245</c:v>
                </c:pt>
                <c:pt idx="18">
                  <c:v>5748548</c:v>
                </c:pt>
                <c:pt idx="19">
                  <c:v>5770079</c:v>
                </c:pt>
                <c:pt idx="20">
                  <c:v>5790800</c:v>
                </c:pt>
                <c:pt idx="21">
                  <c:v>5810620</c:v>
                </c:pt>
                <c:pt idx="22">
                  <c:v>5829616</c:v>
                </c:pt>
                <c:pt idx="23">
                  <c:v>5847678</c:v>
                </c:pt>
                <c:pt idx="24">
                  <c:v>5864874</c:v>
                </c:pt>
                <c:pt idx="25">
                  <c:v>5881152</c:v>
                </c:pt>
                <c:pt idx="26">
                  <c:v>5896645</c:v>
                </c:pt>
                <c:pt idx="27">
                  <c:v>5911273</c:v>
                </c:pt>
                <c:pt idx="28">
                  <c:v>5925151</c:v>
                </c:pt>
                <c:pt idx="29">
                  <c:v>5938266</c:v>
                </c:pt>
                <c:pt idx="30">
                  <c:v>5950683</c:v>
                </c:pt>
                <c:pt idx="31">
                  <c:v>5962551</c:v>
                </c:pt>
                <c:pt idx="32">
                  <c:v>5973889</c:v>
                </c:pt>
                <c:pt idx="33">
                  <c:v>5984898</c:v>
                </c:pt>
                <c:pt idx="34">
                  <c:v>5995681</c:v>
                </c:pt>
                <c:pt idx="35">
                  <c:v>6006372</c:v>
                </c:pt>
                <c:pt idx="36">
                  <c:v>6017047</c:v>
                </c:pt>
                <c:pt idx="37">
                  <c:v>6027767</c:v>
                </c:pt>
                <c:pt idx="38">
                  <c:v>6038588</c:v>
                </c:pt>
                <c:pt idx="39">
                  <c:v>6049542</c:v>
                </c:pt>
                <c:pt idx="40">
                  <c:v>6060718</c:v>
                </c:pt>
                <c:pt idx="41">
                  <c:v>6072178</c:v>
                </c:pt>
                <c:pt idx="42">
                  <c:v>6083864</c:v>
                </c:pt>
                <c:pt idx="43">
                  <c:v>6095858</c:v>
                </c:pt>
                <c:pt idx="44">
                  <c:v>6108131</c:v>
                </c:pt>
                <c:pt idx="45">
                  <c:v>6120632</c:v>
                </c:pt>
                <c:pt idx="46">
                  <c:v>6133314</c:v>
                </c:pt>
                <c:pt idx="47">
                  <c:v>6146193</c:v>
                </c:pt>
                <c:pt idx="48">
                  <c:v>6159234</c:v>
                </c:pt>
                <c:pt idx="49">
                  <c:v>6172488</c:v>
                </c:pt>
                <c:pt idx="50">
                  <c:v>6185900</c:v>
                </c:pt>
                <c:pt idx="51">
                  <c:v>6199574</c:v>
                </c:pt>
                <c:pt idx="52">
                  <c:v>6213482</c:v>
                </c:pt>
                <c:pt idx="53">
                  <c:v>6227635</c:v>
                </c:pt>
              </c:numCache>
            </c:numRef>
          </c:val>
          <c:smooth val="0"/>
          <c:extLst>
            <c:ext xmlns:c16="http://schemas.microsoft.com/office/drawing/2014/chart" uri="{C3380CC4-5D6E-409C-BE32-E72D297353CC}">
              <c16:uniqueId val="{00000008-6831-4D73-84EE-5B1CD454F170}"/>
            </c:ext>
          </c:extLst>
        </c:ser>
        <c:ser>
          <c:idx val="6"/>
          <c:order val="6"/>
          <c:tx>
            <c:strRef>
              <c:f>'Vanhat ennusteet'!$A$11</c:f>
              <c:strCache>
                <c:ptCount val="1"/>
                <c:pt idx="0">
                  <c:v>Väestö 31.12. (ennuste 2009)</c:v>
                </c:pt>
              </c:strCache>
            </c:strRef>
          </c:tx>
          <c:spPr>
            <a:ln w="28575" cap="rnd">
              <a:solidFill>
                <a:schemeClr val="accent1">
                  <a:lumMod val="60000"/>
                </a:schemeClr>
              </a:solidFill>
              <a:round/>
            </a:ln>
            <a:effectLst/>
          </c:spPr>
          <c:marker>
            <c:symbol val="none"/>
          </c:marker>
          <c:dLbls>
            <c:dLbl>
              <c:idx val="53"/>
              <c:layout>
                <c:manualLayout>
                  <c:x val="2.9117379435850774E-2"/>
                  <c:y val="-7.8086859641637012E-3"/>
                </c:manualLayout>
              </c:layout>
              <c:tx>
                <c:rich>
                  <a:bodyPr/>
                  <a:lstStyle/>
                  <a:p>
                    <a:r>
                      <a:rPr lang="en-US"/>
                      <a:t>ennusteet 2009 ja 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831-4D73-84EE-5B1CD454F1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ennusteet'!$B$11:$BM$11</c:f>
              <c:numCache>
                <c:formatCode>General</c:formatCode>
                <c:ptCount val="64"/>
                <c:pt idx="2">
                  <c:v>5352208</c:v>
                </c:pt>
                <c:pt idx="3">
                  <c:v>5378165</c:v>
                </c:pt>
                <c:pt idx="4">
                  <c:v>5404240</c:v>
                </c:pt>
                <c:pt idx="5">
                  <c:v>5430392</c:v>
                </c:pt>
                <c:pt idx="6">
                  <c:v>5456561</c:v>
                </c:pt>
                <c:pt idx="7">
                  <c:v>5482662</c:v>
                </c:pt>
                <c:pt idx="8">
                  <c:v>5508728</c:v>
                </c:pt>
                <c:pt idx="9">
                  <c:v>5534615</c:v>
                </c:pt>
                <c:pt idx="10">
                  <c:v>5560352</c:v>
                </c:pt>
                <c:pt idx="11">
                  <c:v>5585853</c:v>
                </c:pt>
                <c:pt idx="12">
                  <c:v>5611066</c:v>
                </c:pt>
                <c:pt idx="13">
                  <c:v>5635938</c:v>
                </c:pt>
                <c:pt idx="14">
                  <c:v>5660405</c:v>
                </c:pt>
                <c:pt idx="15">
                  <c:v>5684377</c:v>
                </c:pt>
                <c:pt idx="16">
                  <c:v>5707752</c:v>
                </c:pt>
                <c:pt idx="17">
                  <c:v>5730524</c:v>
                </c:pt>
                <c:pt idx="18">
                  <c:v>5752572</c:v>
                </c:pt>
                <c:pt idx="19">
                  <c:v>5773777</c:v>
                </c:pt>
                <c:pt idx="20">
                  <c:v>5794168</c:v>
                </c:pt>
                <c:pt idx="21">
                  <c:v>5813683</c:v>
                </c:pt>
                <c:pt idx="22">
                  <c:v>5832336</c:v>
                </c:pt>
                <c:pt idx="23">
                  <c:v>5850097</c:v>
                </c:pt>
                <c:pt idx="24">
                  <c:v>5867043</c:v>
                </c:pt>
                <c:pt idx="25">
                  <c:v>5883079</c:v>
                </c:pt>
                <c:pt idx="26">
                  <c:v>5898417</c:v>
                </c:pt>
                <c:pt idx="27">
                  <c:v>5912911</c:v>
                </c:pt>
                <c:pt idx="28">
                  <c:v>5926673</c:v>
                </c:pt>
                <c:pt idx="29">
                  <c:v>5939681</c:v>
                </c:pt>
                <c:pt idx="30">
                  <c:v>5951975</c:v>
                </c:pt>
                <c:pt idx="31">
                  <c:v>5963589</c:v>
                </c:pt>
                <c:pt idx="32">
                  <c:v>5974692</c:v>
                </c:pt>
                <c:pt idx="33">
                  <c:v>5985356</c:v>
                </c:pt>
                <c:pt idx="34">
                  <c:v>5995787</c:v>
                </c:pt>
                <c:pt idx="35">
                  <c:v>6005990</c:v>
                </c:pt>
                <c:pt idx="36">
                  <c:v>6016108</c:v>
                </c:pt>
                <c:pt idx="37">
                  <c:v>6026223</c:v>
                </c:pt>
                <c:pt idx="38">
                  <c:v>6036434</c:v>
                </c:pt>
                <c:pt idx="39">
                  <c:v>6046717</c:v>
                </c:pt>
                <c:pt idx="40">
                  <c:v>6057171</c:v>
                </c:pt>
                <c:pt idx="41">
                  <c:v>6067842</c:v>
                </c:pt>
                <c:pt idx="42">
                  <c:v>6078802</c:v>
                </c:pt>
                <c:pt idx="43">
                  <c:v>6090038</c:v>
                </c:pt>
                <c:pt idx="44">
                  <c:v>6101573</c:v>
                </c:pt>
                <c:pt idx="45">
                  <c:v>6113279</c:v>
                </c:pt>
                <c:pt idx="46">
                  <c:v>6125176</c:v>
                </c:pt>
                <c:pt idx="47">
                  <c:v>6137267</c:v>
                </c:pt>
                <c:pt idx="48">
                  <c:v>6149456</c:v>
                </c:pt>
                <c:pt idx="49">
                  <c:v>6161797</c:v>
                </c:pt>
                <c:pt idx="50">
                  <c:v>6174307</c:v>
                </c:pt>
                <c:pt idx="51">
                  <c:v>6186994</c:v>
                </c:pt>
                <c:pt idx="52">
                  <c:v>6199916</c:v>
                </c:pt>
                <c:pt idx="53">
                  <c:v>6213048</c:v>
                </c:pt>
              </c:numCache>
            </c:numRef>
          </c:val>
          <c:smooth val="0"/>
          <c:extLst>
            <c:ext xmlns:c16="http://schemas.microsoft.com/office/drawing/2014/chart" uri="{C3380CC4-5D6E-409C-BE32-E72D297353CC}">
              <c16:uniqueId val="{0000000A-6831-4D73-84EE-5B1CD454F170}"/>
            </c:ext>
          </c:extLst>
        </c:ser>
        <c:ser>
          <c:idx val="7"/>
          <c:order val="7"/>
          <c:tx>
            <c:strRef>
              <c:f>'Vanhat ennusteet'!$A$12</c:f>
              <c:strCache>
                <c:ptCount val="1"/>
                <c:pt idx="0">
                  <c:v>Väestö 31.12. (ennuste 2007)</c:v>
                </c:pt>
              </c:strCache>
            </c:strRef>
          </c:tx>
          <c:spPr>
            <a:ln w="28575" cap="rnd">
              <a:solidFill>
                <a:schemeClr val="accent2">
                  <a:lumMod val="60000"/>
                </a:schemeClr>
              </a:solidFill>
              <a:round/>
            </a:ln>
            <a:effectLst/>
          </c:spPr>
          <c:marker>
            <c:symbol val="none"/>
          </c:marker>
          <c:dLbls>
            <c:dLbl>
              <c:idx val="11"/>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todellinen kehitys</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0.11758568395511071"/>
                      <c:h val="3.901422410559803E-2"/>
                    </c:manualLayout>
                  </c15:layout>
                  <c15:showDataLabelsRange val="0"/>
                </c:ext>
                <c:ext xmlns:c16="http://schemas.microsoft.com/office/drawing/2014/chart" uri="{C3380CC4-5D6E-409C-BE32-E72D297353CC}">
                  <c16:uniqueId val="{0000000B-6831-4D73-84EE-5B1CD454F170}"/>
                </c:ext>
              </c:extLst>
            </c:dLbl>
            <c:dLbl>
              <c:idx val="33"/>
              <c:layout>
                <c:manualLayout>
                  <c:x val="-2.4264482863209868E-3"/>
                  <c:y val="0"/>
                </c:manualLayout>
              </c:layout>
              <c:tx>
                <c:rich>
                  <a:bodyPr/>
                  <a:lstStyle/>
                  <a:p>
                    <a:r>
                      <a:rPr lang="en-US"/>
                      <a:t>ennuste 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831-4D73-84EE-5B1CD454F1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'Vanhat ennusteet'!$B$4:$BM$4</c:f>
              <c:strCache>
                <c:ptCount val="6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pt idx="44">
                  <c:v>2051</c:v>
                </c:pt>
                <c:pt idx="45">
                  <c:v>2052</c:v>
                </c:pt>
                <c:pt idx="46">
                  <c:v>2053</c:v>
                </c:pt>
                <c:pt idx="47">
                  <c:v>2054</c:v>
                </c:pt>
                <c:pt idx="48">
                  <c:v>2055</c:v>
                </c:pt>
                <c:pt idx="49">
                  <c:v>2056</c:v>
                </c:pt>
                <c:pt idx="50">
                  <c:v>2057</c:v>
                </c:pt>
                <c:pt idx="51">
                  <c:v>2058</c:v>
                </c:pt>
                <c:pt idx="52">
                  <c:v>2059</c:v>
                </c:pt>
                <c:pt idx="53">
                  <c:v>2060</c:v>
                </c:pt>
                <c:pt idx="54">
                  <c:v>2061</c:v>
                </c:pt>
                <c:pt idx="55">
                  <c:v>2062</c:v>
                </c:pt>
                <c:pt idx="56">
                  <c:v>2063</c:v>
                </c:pt>
                <c:pt idx="57">
                  <c:v>2064</c:v>
                </c:pt>
                <c:pt idx="58">
                  <c:v>2065</c:v>
                </c:pt>
                <c:pt idx="59">
                  <c:v>2066</c:v>
                </c:pt>
                <c:pt idx="60">
                  <c:v>2067</c:v>
                </c:pt>
                <c:pt idx="61">
                  <c:v>2068</c:v>
                </c:pt>
                <c:pt idx="62">
                  <c:v>2069</c:v>
                </c:pt>
                <c:pt idx="63">
                  <c:v>2070</c:v>
                </c:pt>
              </c:strCache>
            </c:strRef>
          </c:cat>
          <c:val>
            <c:numRef>
              <c:f>'Vanhat ennusteet'!$B$12:$BM$12</c:f>
              <c:numCache>
                <c:formatCode>General</c:formatCode>
                <c:ptCount val="64"/>
                <c:pt idx="0">
                  <c:v>5296897</c:v>
                </c:pt>
                <c:pt idx="1">
                  <c:v>5316800</c:v>
                </c:pt>
                <c:pt idx="2">
                  <c:v>5336693</c:v>
                </c:pt>
                <c:pt idx="3">
                  <c:v>5356566</c:v>
                </c:pt>
                <c:pt idx="4">
                  <c:v>5376403</c:v>
                </c:pt>
                <c:pt idx="5">
                  <c:v>5396209</c:v>
                </c:pt>
                <c:pt idx="6">
                  <c:v>5415922</c:v>
                </c:pt>
                <c:pt idx="7">
                  <c:v>5435458</c:v>
                </c:pt>
                <c:pt idx="8">
                  <c:v>5454771</c:v>
                </c:pt>
                <c:pt idx="9">
                  <c:v>5473862</c:v>
                </c:pt>
                <c:pt idx="10">
                  <c:v>5492666</c:v>
                </c:pt>
                <c:pt idx="11">
                  <c:v>5511085</c:v>
                </c:pt>
                <c:pt idx="12">
                  <c:v>5529157</c:v>
                </c:pt>
                <c:pt idx="13">
                  <c:v>5546772</c:v>
                </c:pt>
                <c:pt idx="14">
                  <c:v>5563899</c:v>
                </c:pt>
                <c:pt idx="15">
                  <c:v>5580491</c:v>
                </c:pt>
                <c:pt idx="16">
                  <c:v>5596358</c:v>
                </c:pt>
                <c:pt idx="17">
                  <c:v>5611507</c:v>
                </c:pt>
                <c:pt idx="18">
                  <c:v>5625844</c:v>
                </c:pt>
                <c:pt idx="19">
                  <c:v>5639265</c:v>
                </c:pt>
                <c:pt idx="20">
                  <c:v>5651700</c:v>
                </c:pt>
                <c:pt idx="21">
                  <c:v>5663220</c:v>
                </c:pt>
                <c:pt idx="22">
                  <c:v>5673683</c:v>
                </c:pt>
                <c:pt idx="23">
                  <c:v>5683182</c:v>
                </c:pt>
                <c:pt idx="24">
                  <c:v>5691745</c:v>
                </c:pt>
                <c:pt idx="25">
                  <c:v>5699352</c:v>
                </c:pt>
                <c:pt idx="26">
                  <c:v>5706056</c:v>
                </c:pt>
                <c:pt idx="27">
                  <c:v>5711808</c:v>
                </c:pt>
                <c:pt idx="28">
                  <c:v>5716692</c:v>
                </c:pt>
                <c:pt idx="29">
                  <c:v>5720730</c:v>
                </c:pt>
                <c:pt idx="30">
                  <c:v>5724001</c:v>
                </c:pt>
                <c:pt idx="31">
                  <c:v>5726606</c:v>
                </c:pt>
                <c:pt idx="32">
                  <c:v>5728698</c:v>
                </c:pt>
                <c:pt idx="33">
                  <c:v>5730424</c:v>
                </c:pt>
              </c:numCache>
            </c:numRef>
          </c:val>
          <c:smooth val="0"/>
          <c:extLst>
            <c:ext xmlns:c16="http://schemas.microsoft.com/office/drawing/2014/chart" uri="{C3380CC4-5D6E-409C-BE32-E72D297353CC}">
              <c16:uniqueId val="{0000000D-6831-4D73-84EE-5B1CD454F170}"/>
            </c:ext>
          </c:extLst>
        </c:ser>
        <c:dLbls>
          <c:showLegendKey val="0"/>
          <c:showVal val="0"/>
          <c:showCatName val="0"/>
          <c:showSerName val="0"/>
          <c:showPercent val="0"/>
          <c:showBubbleSize val="0"/>
        </c:dLbls>
        <c:smooth val="0"/>
        <c:axId val="617374112"/>
        <c:axId val="617375424"/>
      </c:lineChart>
      <c:catAx>
        <c:axId val="61737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7375424"/>
        <c:crosses val="autoZero"/>
        <c:auto val="1"/>
        <c:lblAlgn val="ctr"/>
        <c:lblOffset val="100"/>
        <c:noMultiLvlLbl val="0"/>
      </c:catAx>
      <c:valAx>
        <c:axId val="617375424"/>
        <c:scaling>
          <c:orientation val="minMax"/>
          <c:max val="6500000"/>
          <c:min val="5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737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KANGASNIEMI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Taul1!$B$113</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Taul1!$C$110:$X$110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Taul1!$C$113:$X$113</c:f>
              <c:numCache>
                <c:formatCode>General</c:formatCode>
                <c:ptCount val="22"/>
                <c:pt idx="0">
                  <c:v>-78</c:v>
                </c:pt>
                <c:pt idx="1">
                  <c:v>-78</c:v>
                </c:pt>
                <c:pt idx="2">
                  <c:v>-79</c:v>
                </c:pt>
                <c:pt idx="3">
                  <c:v>-80</c:v>
                </c:pt>
                <c:pt idx="4">
                  <c:v>-80</c:v>
                </c:pt>
                <c:pt idx="5">
                  <c:v>-80</c:v>
                </c:pt>
                <c:pt idx="6">
                  <c:v>-79</c:v>
                </c:pt>
                <c:pt idx="7">
                  <c:v>-80</c:v>
                </c:pt>
                <c:pt idx="8">
                  <c:v>-80</c:v>
                </c:pt>
                <c:pt idx="9">
                  <c:v>-80</c:v>
                </c:pt>
                <c:pt idx="10">
                  <c:v>-80</c:v>
                </c:pt>
                <c:pt idx="11">
                  <c:v>-80</c:v>
                </c:pt>
                <c:pt idx="12">
                  <c:v>-80</c:v>
                </c:pt>
                <c:pt idx="13">
                  <c:v>-80</c:v>
                </c:pt>
                <c:pt idx="14">
                  <c:v>-80</c:v>
                </c:pt>
                <c:pt idx="15">
                  <c:v>-80</c:v>
                </c:pt>
                <c:pt idx="16">
                  <c:v>-81</c:v>
                </c:pt>
                <c:pt idx="17">
                  <c:v>-80</c:v>
                </c:pt>
                <c:pt idx="18">
                  <c:v>-79</c:v>
                </c:pt>
                <c:pt idx="19">
                  <c:v>-79</c:v>
                </c:pt>
              </c:numCache>
            </c:numRef>
          </c:val>
          <c:extLst>
            <c:ext xmlns:c16="http://schemas.microsoft.com/office/drawing/2014/chart" uri="{C3380CC4-5D6E-409C-BE32-E72D297353CC}">
              <c16:uniqueId val="{00000000-F30D-4CE9-A722-01A54715A025}"/>
            </c:ext>
          </c:extLst>
        </c:ser>
        <c:ser>
          <c:idx val="1"/>
          <c:order val="1"/>
          <c:tx>
            <c:strRef>
              <c:f>Taul1!$B$116</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Taul1!$C$110:$X$110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Taul1!$C$116:$X$116</c:f>
              <c:numCache>
                <c:formatCode>General</c:formatCode>
                <c:ptCount val="22"/>
                <c:pt idx="0">
                  <c:v>12</c:v>
                </c:pt>
                <c:pt idx="1">
                  <c:v>17</c:v>
                </c:pt>
                <c:pt idx="2">
                  <c:v>19</c:v>
                </c:pt>
                <c:pt idx="3">
                  <c:v>21</c:v>
                </c:pt>
                <c:pt idx="4">
                  <c:v>23</c:v>
                </c:pt>
                <c:pt idx="5">
                  <c:v>25</c:v>
                </c:pt>
                <c:pt idx="6">
                  <c:v>27</c:v>
                </c:pt>
                <c:pt idx="7">
                  <c:v>29</c:v>
                </c:pt>
                <c:pt idx="8">
                  <c:v>32</c:v>
                </c:pt>
                <c:pt idx="9">
                  <c:v>31</c:v>
                </c:pt>
                <c:pt idx="10">
                  <c:v>33</c:v>
                </c:pt>
                <c:pt idx="11">
                  <c:v>33</c:v>
                </c:pt>
                <c:pt idx="12">
                  <c:v>35</c:v>
                </c:pt>
                <c:pt idx="13">
                  <c:v>37</c:v>
                </c:pt>
                <c:pt idx="14">
                  <c:v>40</c:v>
                </c:pt>
                <c:pt idx="15">
                  <c:v>43</c:v>
                </c:pt>
                <c:pt idx="16">
                  <c:v>44</c:v>
                </c:pt>
                <c:pt idx="17">
                  <c:v>47</c:v>
                </c:pt>
                <c:pt idx="18">
                  <c:v>48</c:v>
                </c:pt>
                <c:pt idx="19">
                  <c:v>49</c:v>
                </c:pt>
              </c:numCache>
            </c:numRef>
          </c:val>
          <c:extLst>
            <c:ext xmlns:c16="http://schemas.microsoft.com/office/drawing/2014/chart" uri="{C3380CC4-5D6E-409C-BE32-E72D297353CC}">
              <c16:uniqueId val="{00000001-F30D-4CE9-A722-01A54715A025}"/>
            </c:ext>
          </c:extLst>
        </c:ser>
        <c:dLbls>
          <c:showLegendKey val="0"/>
          <c:showVal val="0"/>
          <c:showCatName val="0"/>
          <c:showSerName val="0"/>
          <c:showPercent val="0"/>
          <c:showBubbleSize val="0"/>
        </c:dLbls>
        <c:gapWidth val="219"/>
        <c:overlap val="-27"/>
        <c:axId val="1916032751"/>
        <c:axId val="1777359087"/>
      </c:barChart>
      <c:lineChart>
        <c:grouping val="standard"/>
        <c:varyColors val="0"/>
        <c:ser>
          <c:idx val="2"/>
          <c:order val="2"/>
          <c:tx>
            <c:strRef>
              <c:f>Taul1!$B$117</c:f>
              <c:strCache>
                <c:ptCount val="1"/>
                <c:pt idx="0">
                  <c:v>Väestönlisäys (ennuste 2021)</c:v>
                </c:pt>
              </c:strCache>
            </c:strRef>
          </c:tx>
          <c:spPr>
            <a:ln w="28575" cap="rnd">
              <a:solidFill>
                <a:schemeClr val="accent3"/>
              </a:solidFill>
              <a:round/>
            </a:ln>
            <a:effectLst/>
          </c:spPr>
          <c:marker>
            <c:symbol val="none"/>
          </c:marker>
          <c:cat>
            <c:strRef>
              <c:f>Taul1!$C$110:$X$110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Taul1!$C$117:$X$117</c:f>
              <c:numCache>
                <c:formatCode>General</c:formatCode>
                <c:ptCount val="22"/>
                <c:pt idx="0">
                  <c:v>-66</c:v>
                </c:pt>
                <c:pt idx="1">
                  <c:v>-61</c:v>
                </c:pt>
                <c:pt idx="2">
                  <c:v>-60</c:v>
                </c:pt>
                <c:pt idx="3">
                  <c:v>-59</c:v>
                </c:pt>
                <c:pt idx="4">
                  <c:v>-57</c:v>
                </c:pt>
                <c:pt idx="5">
                  <c:v>-55</c:v>
                </c:pt>
                <c:pt idx="6">
                  <c:v>-52</c:v>
                </c:pt>
                <c:pt idx="7">
                  <c:v>-51</c:v>
                </c:pt>
                <c:pt idx="8">
                  <c:v>-48</c:v>
                </c:pt>
                <c:pt idx="9">
                  <c:v>-49</c:v>
                </c:pt>
                <c:pt idx="10">
                  <c:v>-47</c:v>
                </c:pt>
                <c:pt idx="11">
                  <c:v>-47</c:v>
                </c:pt>
                <c:pt idx="12">
                  <c:v>-45</c:v>
                </c:pt>
                <c:pt idx="13">
                  <c:v>-43</c:v>
                </c:pt>
                <c:pt idx="14">
                  <c:v>-40</c:v>
                </c:pt>
                <c:pt idx="15">
                  <c:v>-37</c:v>
                </c:pt>
                <c:pt idx="16">
                  <c:v>-37</c:v>
                </c:pt>
                <c:pt idx="17">
                  <c:v>-33</c:v>
                </c:pt>
                <c:pt idx="18">
                  <c:v>-31</c:v>
                </c:pt>
                <c:pt idx="19">
                  <c:v>-30</c:v>
                </c:pt>
              </c:numCache>
            </c:numRef>
          </c:val>
          <c:smooth val="0"/>
          <c:extLst>
            <c:ext xmlns:c16="http://schemas.microsoft.com/office/drawing/2014/chart" uri="{C3380CC4-5D6E-409C-BE32-E72D297353CC}">
              <c16:uniqueId val="{00000002-F30D-4CE9-A722-01A54715A025}"/>
            </c:ext>
          </c:extLst>
        </c:ser>
        <c:dLbls>
          <c:showLegendKey val="0"/>
          <c:showVal val="0"/>
          <c:showCatName val="0"/>
          <c:showSerName val="0"/>
          <c:showPercent val="0"/>
          <c:showBubbleSize val="0"/>
        </c:dLbls>
        <c:marker val="1"/>
        <c:smooth val="0"/>
        <c:axId val="1916032751"/>
        <c:axId val="1777359087"/>
      </c:lineChart>
      <c:catAx>
        <c:axId val="191603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359087"/>
        <c:crosses val="autoZero"/>
        <c:auto val="1"/>
        <c:lblAlgn val="ctr"/>
        <c:lblOffset val="100"/>
        <c:noMultiLvlLbl val="0"/>
      </c:catAx>
      <c:valAx>
        <c:axId val="1777359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1603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MIKKELI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Taul1!$B$139</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Taul1!$C$136:$X$136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Taul1!$C$139:$X$139</c:f>
              <c:numCache>
                <c:formatCode>General</c:formatCode>
                <c:ptCount val="22"/>
                <c:pt idx="0">
                  <c:v>-251</c:v>
                </c:pt>
                <c:pt idx="1">
                  <c:v>-262</c:v>
                </c:pt>
                <c:pt idx="2">
                  <c:v>-271</c:v>
                </c:pt>
                <c:pt idx="3">
                  <c:v>-282</c:v>
                </c:pt>
                <c:pt idx="4">
                  <c:v>-292</c:v>
                </c:pt>
                <c:pt idx="5">
                  <c:v>-302</c:v>
                </c:pt>
                <c:pt idx="6">
                  <c:v>-310</c:v>
                </c:pt>
                <c:pt idx="7">
                  <c:v>-319</c:v>
                </c:pt>
                <c:pt idx="8">
                  <c:v>-328</c:v>
                </c:pt>
                <c:pt idx="9">
                  <c:v>-337</c:v>
                </c:pt>
                <c:pt idx="10">
                  <c:v>-344</c:v>
                </c:pt>
                <c:pt idx="11">
                  <c:v>-350</c:v>
                </c:pt>
                <c:pt idx="12">
                  <c:v>-358</c:v>
                </c:pt>
                <c:pt idx="13">
                  <c:v>-364</c:v>
                </c:pt>
                <c:pt idx="14">
                  <c:v>-369</c:v>
                </c:pt>
                <c:pt idx="15">
                  <c:v>-375</c:v>
                </c:pt>
                <c:pt idx="16">
                  <c:v>-381</c:v>
                </c:pt>
                <c:pt idx="17">
                  <c:v>-386</c:v>
                </c:pt>
                <c:pt idx="18">
                  <c:v>-390</c:v>
                </c:pt>
                <c:pt idx="19">
                  <c:v>-394</c:v>
                </c:pt>
              </c:numCache>
            </c:numRef>
          </c:val>
          <c:extLst>
            <c:ext xmlns:c16="http://schemas.microsoft.com/office/drawing/2014/chart" uri="{C3380CC4-5D6E-409C-BE32-E72D297353CC}">
              <c16:uniqueId val="{00000000-CB42-432C-8BA6-BED104473D8B}"/>
            </c:ext>
          </c:extLst>
        </c:ser>
        <c:ser>
          <c:idx val="1"/>
          <c:order val="1"/>
          <c:tx>
            <c:strRef>
              <c:f>Taul1!$B$142</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Taul1!$C$136:$X$136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Taul1!$C$142:$X$142</c:f>
              <c:numCache>
                <c:formatCode>General</c:formatCode>
                <c:ptCount val="22"/>
                <c:pt idx="0">
                  <c:v>-137</c:v>
                </c:pt>
                <c:pt idx="1">
                  <c:v>-148</c:v>
                </c:pt>
                <c:pt idx="2">
                  <c:v>-133</c:v>
                </c:pt>
                <c:pt idx="3">
                  <c:v>-116</c:v>
                </c:pt>
                <c:pt idx="4">
                  <c:v>-103</c:v>
                </c:pt>
                <c:pt idx="5">
                  <c:v>-92</c:v>
                </c:pt>
                <c:pt idx="6">
                  <c:v>-73</c:v>
                </c:pt>
                <c:pt idx="7">
                  <c:v>-62</c:v>
                </c:pt>
                <c:pt idx="8">
                  <c:v>-41</c:v>
                </c:pt>
                <c:pt idx="9">
                  <c:v>-34</c:v>
                </c:pt>
                <c:pt idx="10">
                  <c:v>-23</c:v>
                </c:pt>
                <c:pt idx="11">
                  <c:v>-13</c:v>
                </c:pt>
                <c:pt idx="12">
                  <c:v>-9</c:v>
                </c:pt>
                <c:pt idx="13">
                  <c:v>-6</c:v>
                </c:pt>
                <c:pt idx="14">
                  <c:v>4</c:v>
                </c:pt>
                <c:pt idx="15">
                  <c:v>8</c:v>
                </c:pt>
                <c:pt idx="16">
                  <c:v>14</c:v>
                </c:pt>
                <c:pt idx="17">
                  <c:v>25</c:v>
                </c:pt>
                <c:pt idx="18">
                  <c:v>34</c:v>
                </c:pt>
                <c:pt idx="19">
                  <c:v>48</c:v>
                </c:pt>
              </c:numCache>
            </c:numRef>
          </c:val>
          <c:extLst>
            <c:ext xmlns:c16="http://schemas.microsoft.com/office/drawing/2014/chart" uri="{C3380CC4-5D6E-409C-BE32-E72D297353CC}">
              <c16:uniqueId val="{00000001-CB42-432C-8BA6-BED104473D8B}"/>
            </c:ext>
          </c:extLst>
        </c:ser>
        <c:dLbls>
          <c:showLegendKey val="0"/>
          <c:showVal val="0"/>
          <c:showCatName val="0"/>
          <c:showSerName val="0"/>
          <c:showPercent val="0"/>
          <c:showBubbleSize val="0"/>
        </c:dLbls>
        <c:gapWidth val="219"/>
        <c:overlap val="-27"/>
        <c:axId val="1931658255"/>
        <c:axId val="1777360335"/>
      </c:barChart>
      <c:lineChart>
        <c:grouping val="standard"/>
        <c:varyColors val="0"/>
        <c:ser>
          <c:idx val="2"/>
          <c:order val="2"/>
          <c:tx>
            <c:strRef>
              <c:f>Taul1!$B$143</c:f>
              <c:strCache>
                <c:ptCount val="1"/>
                <c:pt idx="0">
                  <c:v>Väestönlisäys (ennuste 2021)</c:v>
                </c:pt>
              </c:strCache>
            </c:strRef>
          </c:tx>
          <c:spPr>
            <a:ln w="28575" cap="rnd">
              <a:solidFill>
                <a:schemeClr val="accent3"/>
              </a:solidFill>
              <a:round/>
            </a:ln>
            <a:effectLst/>
          </c:spPr>
          <c:marker>
            <c:symbol val="none"/>
          </c:marker>
          <c:cat>
            <c:strRef>
              <c:f>Taul1!$C$136:$X$136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Taul1!$C$143:$X$143</c:f>
              <c:numCache>
                <c:formatCode>General</c:formatCode>
                <c:ptCount val="22"/>
                <c:pt idx="0">
                  <c:v>-388</c:v>
                </c:pt>
                <c:pt idx="1">
                  <c:v>-410</c:v>
                </c:pt>
                <c:pt idx="2">
                  <c:v>-404</c:v>
                </c:pt>
                <c:pt idx="3">
                  <c:v>-398</c:v>
                </c:pt>
                <c:pt idx="4">
                  <c:v>-395</c:v>
                </c:pt>
                <c:pt idx="5">
                  <c:v>-394</c:v>
                </c:pt>
                <c:pt idx="6">
                  <c:v>-383</c:v>
                </c:pt>
                <c:pt idx="7">
                  <c:v>-381</c:v>
                </c:pt>
                <c:pt idx="8">
                  <c:v>-369</c:v>
                </c:pt>
                <c:pt idx="9">
                  <c:v>-371</c:v>
                </c:pt>
                <c:pt idx="10">
                  <c:v>-367</c:v>
                </c:pt>
                <c:pt idx="11">
                  <c:v>-363</c:v>
                </c:pt>
                <c:pt idx="12">
                  <c:v>-367</c:v>
                </c:pt>
                <c:pt idx="13">
                  <c:v>-370</c:v>
                </c:pt>
                <c:pt idx="14">
                  <c:v>-365</c:v>
                </c:pt>
                <c:pt idx="15">
                  <c:v>-367</c:v>
                </c:pt>
                <c:pt idx="16">
                  <c:v>-367</c:v>
                </c:pt>
                <c:pt idx="17">
                  <c:v>-361</c:v>
                </c:pt>
                <c:pt idx="18">
                  <c:v>-356</c:v>
                </c:pt>
                <c:pt idx="19">
                  <c:v>-346</c:v>
                </c:pt>
              </c:numCache>
            </c:numRef>
          </c:val>
          <c:smooth val="0"/>
          <c:extLst>
            <c:ext xmlns:c16="http://schemas.microsoft.com/office/drawing/2014/chart" uri="{C3380CC4-5D6E-409C-BE32-E72D297353CC}">
              <c16:uniqueId val="{00000002-CB42-432C-8BA6-BED104473D8B}"/>
            </c:ext>
          </c:extLst>
        </c:ser>
        <c:dLbls>
          <c:showLegendKey val="0"/>
          <c:showVal val="0"/>
          <c:showCatName val="0"/>
          <c:showSerName val="0"/>
          <c:showPercent val="0"/>
          <c:showBubbleSize val="0"/>
        </c:dLbls>
        <c:marker val="1"/>
        <c:smooth val="0"/>
        <c:axId val="1931658255"/>
        <c:axId val="1777360335"/>
      </c:lineChart>
      <c:catAx>
        <c:axId val="193165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360335"/>
        <c:crosses val="autoZero"/>
        <c:auto val="1"/>
        <c:lblAlgn val="ctr"/>
        <c:lblOffset val="100"/>
        <c:noMultiLvlLbl val="0"/>
      </c:catAx>
      <c:valAx>
        <c:axId val="1777360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3165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MÄNTYHARJU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Taul1!$B$164</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Taul1!$C$161:$X$161</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Taul1!$C$164:$X$164</c:f>
              <c:numCache>
                <c:formatCode>General</c:formatCode>
                <c:ptCount val="22"/>
                <c:pt idx="0">
                  <c:v>-76</c:v>
                </c:pt>
                <c:pt idx="1">
                  <c:v>-77</c:v>
                </c:pt>
                <c:pt idx="2">
                  <c:v>-78</c:v>
                </c:pt>
                <c:pt idx="3">
                  <c:v>-78</c:v>
                </c:pt>
                <c:pt idx="4">
                  <c:v>-78</c:v>
                </c:pt>
                <c:pt idx="5">
                  <c:v>-78</c:v>
                </c:pt>
                <c:pt idx="6">
                  <c:v>-79</c:v>
                </c:pt>
                <c:pt idx="7">
                  <c:v>-79</c:v>
                </c:pt>
                <c:pt idx="8">
                  <c:v>-79</c:v>
                </c:pt>
                <c:pt idx="9">
                  <c:v>-80</c:v>
                </c:pt>
                <c:pt idx="10">
                  <c:v>-80</c:v>
                </c:pt>
                <c:pt idx="11">
                  <c:v>-80</c:v>
                </c:pt>
                <c:pt idx="12">
                  <c:v>-82</c:v>
                </c:pt>
                <c:pt idx="13">
                  <c:v>-82</c:v>
                </c:pt>
                <c:pt idx="14">
                  <c:v>-82</c:v>
                </c:pt>
                <c:pt idx="15">
                  <c:v>-82</c:v>
                </c:pt>
                <c:pt idx="16">
                  <c:v>-84</c:v>
                </c:pt>
                <c:pt idx="17">
                  <c:v>-84</c:v>
                </c:pt>
                <c:pt idx="18">
                  <c:v>-83</c:v>
                </c:pt>
                <c:pt idx="19">
                  <c:v>-84</c:v>
                </c:pt>
              </c:numCache>
            </c:numRef>
          </c:val>
          <c:extLst>
            <c:ext xmlns:c16="http://schemas.microsoft.com/office/drawing/2014/chart" uri="{C3380CC4-5D6E-409C-BE32-E72D297353CC}">
              <c16:uniqueId val="{00000000-97B7-442C-937F-1772B0DF9F1B}"/>
            </c:ext>
          </c:extLst>
        </c:ser>
        <c:ser>
          <c:idx val="1"/>
          <c:order val="1"/>
          <c:tx>
            <c:strRef>
              <c:f>Taul1!$B$167</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Taul1!$C$161:$X$161</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Taul1!$C$167:$X$167</c:f>
              <c:numCache>
                <c:formatCode>General</c:formatCode>
                <c:ptCount val="22"/>
                <c:pt idx="0">
                  <c:v>-3</c:v>
                </c:pt>
                <c:pt idx="1">
                  <c:v>-1</c:v>
                </c:pt>
                <c:pt idx="2">
                  <c:v>6</c:v>
                </c:pt>
                <c:pt idx="3">
                  <c:v>9</c:v>
                </c:pt>
                <c:pt idx="4">
                  <c:v>15</c:v>
                </c:pt>
                <c:pt idx="5">
                  <c:v>17</c:v>
                </c:pt>
                <c:pt idx="6">
                  <c:v>19</c:v>
                </c:pt>
                <c:pt idx="7">
                  <c:v>23</c:v>
                </c:pt>
                <c:pt idx="8">
                  <c:v>25</c:v>
                </c:pt>
                <c:pt idx="9">
                  <c:v>29</c:v>
                </c:pt>
                <c:pt idx="10">
                  <c:v>33</c:v>
                </c:pt>
                <c:pt idx="11">
                  <c:v>32</c:v>
                </c:pt>
                <c:pt idx="12">
                  <c:v>34</c:v>
                </c:pt>
                <c:pt idx="13">
                  <c:v>37</c:v>
                </c:pt>
                <c:pt idx="14">
                  <c:v>37</c:v>
                </c:pt>
                <c:pt idx="15">
                  <c:v>40</c:v>
                </c:pt>
                <c:pt idx="16">
                  <c:v>43</c:v>
                </c:pt>
                <c:pt idx="17">
                  <c:v>45</c:v>
                </c:pt>
                <c:pt idx="18">
                  <c:v>47</c:v>
                </c:pt>
                <c:pt idx="19">
                  <c:v>50</c:v>
                </c:pt>
              </c:numCache>
            </c:numRef>
          </c:val>
          <c:extLst>
            <c:ext xmlns:c16="http://schemas.microsoft.com/office/drawing/2014/chart" uri="{C3380CC4-5D6E-409C-BE32-E72D297353CC}">
              <c16:uniqueId val="{00000001-97B7-442C-937F-1772B0DF9F1B}"/>
            </c:ext>
          </c:extLst>
        </c:ser>
        <c:dLbls>
          <c:showLegendKey val="0"/>
          <c:showVal val="0"/>
          <c:showCatName val="0"/>
          <c:showSerName val="0"/>
          <c:showPercent val="0"/>
          <c:showBubbleSize val="0"/>
        </c:dLbls>
        <c:gapWidth val="219"/>
        <c:overlap val="-27"/>
        <c:axId val="1918540783"/>
        <c:axId val="1777359919"/>
      </c:barChart>
      <c:lineChart>
        <c:grouping val="standard"/>
        <c:varyColors val="0"/>
        <c:ser>
          <c:idx val="2"/>
          <c:order val="2"/>
          <c:tx>
            <c:strRef>
              <c:f>Taul1!$B$168</c:f>
              <c:strCache>
                <c:ptCount val="1"/>
                <c:pt idx="0">
                  <c:v>Väestönlisäys (ennuste 2021)</c:v>
                </c:pt>
              </c:strCache>
            </c:strRef>
          </c:tx>
          <c:spPr>
            <a:ln w="28575" cap="rnd">
              <a:solidFill>
                <a:schemeClr val="accent3"/>
              </a:solidFill>
              <a:round/>
            </a:ln>
            <a:effectLst/>
          </c:spPr>
          <c:marker>
            <c:symbol val="none"/>
          </c:marker>
          <c:cat>
            <c:strRef>
              <c:f>Taul1!$C$161:$X$161</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Taul1!$C$168:$X$168</c:f>
              <c:numCache>
                <c:formatCode>General</c:formatCode>
                <c:ptCount val="22"/>
                <c:pt idx="0">
                  <c:v>-79</c:v>
                </c:pt>
                <c:pt idx="1">
                  <c:v>-78</c:v>
                </c:pt>
                <c:pt idx="2">
                  <c:v>-72</c:v>
                </c:pt>
                <c:pt idx="3">
                  <c:v>-69</c:v>
                </c:pt>
                <c:pt idx="4">
                  <c:v>-63</c:v>
                </c:pt>
                <c:pt idx="5">
                  <c:v>-61</c:v>
                </c:pt>
                <c:pt idx="6">
                  <c:v>-60</c:v>
                </c:pt>
                <c:pt idx="7">
                  <c:v>-56</c:v>
                </c:pt>
                <c:pt idx="8">
                  <c:v>-54</c:v>
                </c:pt>
                <c:pt idx="9">
                  <c:v>-51</c:v>
                </c:pt>
                <c:pt idx="10">
                  <c:v>-47</c:v>
                </c:pt>
                <c:pt idx="11">
                  <c:v>-48</c:v>
                </c:pt>
                <c:pt idx="12">
                  <c:v>-48</c:v>
                </c:pt>
                <c:pt idx="13">
                  <c:v>-45</c:v>
                </c:pt>
                <c:pt idx="14">
                  <c:v>-45</c:v>
                </c:pt>
                <c:pt idx="15">
                  <c:v>-42</c:v>
                </c:pt>
                <c:pt idx="16">
                  <c:v>-41</c:v>
                </c:pt>
                <c:pt idx="17">
                  <c:v>-39</c:v>
                </c:pt>
                <c:pt idx="18">
                  <c:v>-36</c:v>
                </c:pt>
                <c:pt idx="19">
                  <c:v>-34</c:v>
                </c:pt>
              </c:numCache>
            </c:numRef>
          </c:val>
          <c:smooth val="0"/>
          <c:extLst>
            <c:ext xmlns:c16="http://schemas.microsoft.com/office/drawing/2014/chart" uri="{C3380CC4-5D6E-409C-BE32-E72D297353CC}">
              <c16:uniqueId val="{00000002-97B7-442C-937F-1772B0DF9F1B}"/>
            </c:ext>
          </c:extLst>
        </c:ser>
        <c:dLbls>
          <c:showLegendKey val="0"/>
          <c:showVal val="0"/>
          <c:showCatName val="0"/>
          <c:showSerName val="0"/>
          <c:showPercent val="0"/>
          <c:showBubbleSize val="0"/>
        </c:dLbls>
        <c:marker val="1"/>
        <c:smooth val="0"/>
        <c:axId val="1918540783"/>
        <c:axId val="1777359919"/>
      </c:lineChart>
      <c:catAx>
        <c:axId val="191854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359919"/>
        <c:crosses val="autoZero"/>
        <c:auto val="1"/>
        <c:lblAlgn val="ctr"/>
        <c:lblOffset val="100"/>
        <c:noMultiLvlLbl val="0"/>
      </c:catAx>
      <c:valAx>
        <c:axId val="1777359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1854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PERTUNMAA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9936851532151626E-2"/>
          <c:y val="0.15648772473581732"/>
          <c:w val="0.95006314846784834"/>
          <c:h val="0.69229232838239374"/>
        </c:manualLayout>
      </c:layout>
      <c:barChart>
        <c:barDir val="col"/>
        <c:grouping val="clustered"/>
        <c:varyColors val="0"/>
        <c:ser>
          <c:idx val="0"/>
          <c:order val="0"/>
          <c:tx>
            <c:strRef>
              <c:f>Taul1!$B$189</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Taul1!$C$186:$X$186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Taul1!$C$189:$X$189</c:f>
              <c:numCache>
                <c:formatCode>General</c:formatCode>
                <c:ptCount val="22"/>
                <c:pt idx="0">
                  <c:v>-25</c:v>
                </c:pt>
                <c:pt idx="1">
                  <c:v>-25</c:v>
                </c:pt>
                <c:pt idx="2">
                  <c:v>-25</c:v>
                </c:pt>
                <c:pt idx="3">
                  <c:v>-24</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-26</c:v>
                </c:pt>
                <c:pt idx="19">
                  <c:v>-25</c:v>
                </c:pt>
              </c:numCache>
            </c:numRef>
          </c:val>
          <c:extLst>
            <c:ext xmlns:c16="http://schemas.microsoft.com/office/drawing/2014/chart" uri="{C3380CC4-5D6E-409C-BE32-E72D297353CC}">
              <c16:uniqueId val="{00000000-DFDE-4B0B-8383-52C09C1E97DF}"/>
            </c:ext>
          </c:extLst>
        </c:ser>
        <c:ser>
          <c:idx val="1"/>
          <c:order val="1"/>
          <c:tx>
            <c:strRef>
              <c:f>Taul1!$B$192</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Taul1!$C$186:$X$186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Taul1!$C$192:$X$192</c:f>
              <c:numCache>
                <c:formatCode>General</c:formatCode>
                <c:ptCount val="22"/>
                <c:pt idx="0">
                  <c:v>-7</c:v>
                </c:pt>
                <c:pt idx="1">
                  <c:v>-4</c:v>
                </c:pt>
                <c:pt idx="2">
                  <c:v>0</c:v>
                </c:pt>
                <c:pt idx="3">
                  <c:v>1</c:v>
                </c:pt>
                <c:pt idx="4">
                  <c:v>4</c:v>
                </c:pt>
                <c:pt idx="5">
                  <c:v>6</c:v>
                </c:pt>
                <c:pt idx="6">
                  <c:v>8</c:v>
                </c:pt>
                <c:pt idx="7">
                  <c:v>10</c:v>
                </c:pt>
                <c:pt idx="8">
                  <c:v>11</c:v>
                </c:pt>
                <c:pt idx="9">
                  <c:v>12</c:v>
                </c:pt>
                <c:pt idx="10">
                  <c:v>13</c:v>
                </c:pt>
                <c:pt idx="11">
                  <c:v>13</c:v>
                </c:pt>
                <c:pt idx="12">
                  <c:v>15</c:v>
                </c:pt>
                <c:pt idx="13">
                  <c:v>15</c:v>
                </c:pt>
                <c:pt idx="14">
                  <c:v>16</c:v>
                </c:pt>
                <c:pt idx="15">
                  <c:v>16</c:v>
                </c:pt>
                <c:pt idx="16">
                  <c:v>17</c:v>
                </c:pt>
                <c:pt idx="17">
                  <c:v>17</c:v>
                </c:pt>
                <c:pt idx="18">
                  <c:v>18</c:v>
                </c:pt>
                <c:pt idx="19">
                  <c:v>18</c:v>
                </c:pt>
              </c:numCache>
            </c:numRef>
          </c:val>
          <c:extLst>
            <c:ext xmlns:c16="http://schemas.microsoft.com/office/drawing/2014/chart" uri="{C3380CC4-5D6E-409C-BE32-E72D297353CC}">
              <c16:uniqueId val="{00000001-DFDE-4B0B-8383-52C09C1E97DF}"/>
            </c:ext>
          </c:extLst>
        </c:ser>
        <c:dLbls>
          <c:showLegendKey val="0"/>
          <c:showVal val="0"/>
          <c:showCatName val="0"/>
          <c:showSerName val="0"/>
          <c:showPercent val="0"/>
          <c:showBubbleSize val="0"/>
        </c:dLbls>
        <c:gapWidth val="219"/>
        <c:overlap val="-27"/>
        <c:axId val="1923190143"/>
        <c:axId val="1777396943"/>
      </c:barChart>
      <c:lineChart>
        <c:grouping val="standard"/>
        <c:varyColors val="0"/>
        <c:ser>
          <c:idx val="2"/>
          <c:order val="2"/>
          <c:tx>
            <c:strRef>
              <c:f>Taul1!$B$193</c:f>
              <c:strCache>
                <c:ptCount val="1"/>
                <c:pt idx="0">
                  <c:v>Väestönlisäys (ennuste 2021)</c:v>
                </c:pt>
              </c:strCache>
            </c:strRef>
          </c:tx>
          <c:spPr>
            <a:ln w="28575" cap="rnd">
              <a:solidFill>
                <a:schemeClr val="accent3"/>
              </a:solidFill>
              <a:round/>
            </a:ln>
            <a:effectLst/>
          </c:spPr>
          <c:marker>
            <c:symbol val="none"/>
          </c:marker>
          <c:cat>
            <c:strRef>
              <c:f>Taul1!$C$186:$X$186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Taul1!$C$193:$X$193</c:f>
              <c:numCache>
                <c:formatCode>General</c:formatCode>
                <c:ptCount val="22"/>
                <c:pt idx="0">
                  <c:v>-32</c:v>
                </c:pt>
                <c:pt idx="1">
                  <c:v>-29</c:v>
                </c:pt>
                <c:pt idx="2">
                  <c:v>-25</c:v>
                </c:pt>
                <c:pt idx="3">
                  <c:v>-23</c:v>
                </c:pt>
                <c:pt idx="4">
                  <c:v>-21</c:v>
                </c:pt>
                <c:pt idx="5">
                  <c:v>-19</c:v>
                </c:pt>
                <c:pt idx="6">
                  <c:v>-17</c:v>
                </c:pt>
                <c:pt idx="7">
                  <c:v>-15</c:v>
                </c:pt>
                <c:pt idx="8">
                  <c:v>-14</c:v>
                </c:pt>
                <c:pt idx="9">
                  <c:v>-13</c:v>
                </c:pt>
                <c:pt idx="10">
                  <c:v>-12</c:v>
                </c:pt>
                <c:pt idx="11">
                  <c:v>-12</c:v>
                </c:pt>
                <c:pt idx="12">
                  <c:v>-10</c:v>
                </c:pt>
                <c:pt idx="13">
                  <c:v>-10</c:v>
                </c:pt>
                <c:pt idx="14">
                  <c:v>-9</c:v>
                </c:pt>
                <c:pt idx="15">
                  <c:v>-9</c:v>
                </c:pt>
                <c:pt idx="16">
                  <c:v>-8</c:v>
                </c:pt>
                <c:pt idx="17">
                  <c:v>-8</c:v>
                </c:pt>
                <c:pt idx="18">
                  <c:v>-8</c:v>
                </c:pt>
                <c:pt idx="19">
                  <c:v>-7</c:v>
                </c:pt>
              </c:numCache>
            </c:numRef>
          </c:val>
          <c:smooth val="0"/>
          <c:extLst>
            <c:ext xmlns:c16="http://schemas.microsoft.com/office/drawing/2014/chart" uri="{C3380CC4-5D6E-409C-BE32-E72D297353CC}">
              <c16:uniqueId val="{00000002-DFDE-4B0B-8383-52C09C1E97DF}"/>
            </c:ext>
          </c:extLst>
        </c:ser>
        <c:dLbls>
          <c:showLegendKey val="0"/>
          <c:showVal val="0"/>
          <c:showCatName val="0"/>
          <c:showSerName val="0"/>
          <c:showPercent val="0"/>
          <c:showBubbleSize val="0"/>
        </c:dLbls>
        <c:marker val="1"/>
        <c:smooth val="0"/>
        <c:axId val="1923190143"/>
        <c:axId val="1777396943"/>
      </c:lineChart>
      <c:catAx>
        <c:axId val="192319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396943"/>
        <c:crosses val="autoZero"/>
        <c:auto val="1"/>
        <c:lblAlgn val="ctr"/>
        <c:lblOffset val="100"/>
        <c:noMultiLvlLbl val="0"/>
      </c:catAx>
      <c:valAx>
        <c:axId val="1777396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23190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PIEKSÄMÄKI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Taul1!$B$214</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Taul1!$C$211:$X$211</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Taul1!$C$214:$X$214</c:f>
              <c:numCache>
                <c:formatCode>General</c:formatCode>
                <c:ptCount val="22"/>
                <c:pt idx="0">
                  <c:v>-190</c:v>
                </c:pt>
                <c:pt idx="1">
                  <c:v>-194</c:v>
                </c:pt>
                <c:pt idx="2">
                  <c:v>-197</c:v>
                </c:pt>
                <c:pt idx="3">
                  <c:v>-199</c:v>
                </c:pt>
                <c:pt idx="4">
                  <c:v>-201</c:v>
                </c:pt>
                <c:pt idx="5">
                  <c:v>-203</c:v>
                </c:pt>
                <c:pt idx="6">
                  <c:v>-203</c:v>
                </c:pt>
                <c:pt idx="7">
                  <c:v>-204</c:v>
                </c:pt>
                <c:pt idx="8">
                  <c:v>-204</c:v>
                </c:pt>
                <c:pt idx="9">
                  <c:v>-205</c:v>
                </c:pt>
                <c:pt idx="10">
                  <c:v>-205</c:v>
                </c:pt>
                <c:pt idx="11">
                  <c:v>-206</c:v>
                </c:pt>
                <c:pt idx="12">
                  <c:v>-206</c:v>
                </c:pt>
                <c:pt idx="13">
                  <c:v>-206</c:v>
                </c:pt>
                <c:pt idx="14">
                  <c:v>-206</c:v>
                </c:pt>
                <c:pt idx="15">
                  <c:v>-206</c:v>
                </c:pt>
                <c:pt idx="16">
                  <c:v>-207</c:v>
                </c:pt>
                <c:pt idx="17">
                  <c:v>-206</c:v>
                </c:pt>
                <c:pt idx="18">
                  <c:v>-206</c:v>
                </c:pt>
                <c:pt idx="19">
                  <c:v>-207</c:v>
                </c:pt>
              </c:numCache>
            </c:numRef>
          </c:val>
          <c:extLst>
            <c:ext xmlns:c16="http://schemas.microsoft.com/office/drawing/2014/chart" uri="{C3380CC4-5D6E-409C-BE32-E72D297353CC}">
              <c16:uniqueId val="{00000000-9B1F-4F9E-B0B9-8F2A10EE2F7C}"/>
            </c:ext>
          </c:extLst>
        </c:ser>
        <c:ser>
          <c:idx val="1"/>
          <c:order val="1"/>
          <c:tx>
            <c:strRef>
              <c:f>Taul1!$B$217</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Taul1!$C$211:$X$211</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Taul1!$C$217:$X$217</c:f>
              <c:numCache>
                <c:formatCode>General</c:formatCode>
                <c:ptCount val="22"/>
                <c:pt idx="0">
                  <c:v>-111</c:v>
                </c:pt>
                <c:pt idx="1">
                  <c:v>-91</c:v>
                </c:pt>
                <c:pt idx="2">
                  <c:v>-73</c:v>
                </c:pt>
                <c:pt idx="3">
                  <c:v>-60</c:v>
                </c:pt>
                <c:pt idx="4">
                  <c:v>-49</c:v>
                </c:pt>
                <c:pt idx="5">
                  <c:v>-37</c:v>
                </c:pt>
                <c:pt idx="6">
                  <c:v>-28</c:v>
                </c:pt>
                <c:pt idx="7">
                  <c:v>-19</c:v>
                </c:pt>
                <c:pt idx="8">
                  <c:v>-12</c:v>
                </c:pt>
                <c:pt idx="9">
                  <c:v>-6</c:v>
                </c:pt>
                <c:pt idx="10">
                  <c:v>1</c:v>
                </c:pt>
                <c:pt idx="11">
                  <c:v>7</c:v>
                </c:pt>
                <c:pt idx="12">
                  <c:v>15</c:v>
                </c:pt>
                <c:pt idx="13">
                  <c:v>22</c:v>
                </c:pt>
                <c:pt idx="14">
                  <c:v>26</c:v>
                </c:pt>
                <c:pt idx="15">
                  <c:v>35</c:v>
                </c:pt>
                <c:pt idx="16">
                  <c:v>43</c:v>
                </c:pt>
                <c:pt idx="17">
                  <c:v>49</c:v>
                </c:pt>
                <c:pt idx="18">
                  <c:v>56</c:v>
                </c:pt>
                <c:pt idx="19">
                  <c:v>61</c:v>
                </c:pt>
              </c:numCache>
            </c:numRef>
          </c:val>
          <c:extLst>
            <c:ext xmlns:c16="http://schemas.microsoft.com/office/drawing/2014/chart" uri="{C3380CC4-5D6E-409C-BE32-E72D297353CC}">
              <c16:uniqueId val="{00000001-9B1F-4F9E-B0B9-8F2A10EE2F7C}"/>
            </c:ext>
          </c:extLst>
        </c:ser>
        <c:dLbls>
          <c:showLegendKey val="0"/>
          <c:showVal val="0"/>
          <c:showCatName val="0"/>
          <c:showSerName val="0"/>
          <c:showPercent val="0"/>
          <c:showBubbleSize val="0"/>
        </c:dLbls>
        <c:gapWidth val="219"/>
        <c:overlap val="-27"/>
        <c:axId val="1915999551"/>
        <c:axId val="1753163839"/>
      </c:barChart>
      <c:lineChart>
        <c:grouping val="standard"/>
        <c:varyColors val="0"/>
        <c:ser>
          <c:idx val="2"/>
          <c:order val="2"/>
          <c:tx>
            <c:strRef>
              <c:f>Taul1!$B$218</c:f>
              <c:strCache>
                <c:ptCount val="1"/>
                <c:pt idx="0">
                  <c:v>Väestönlisäys (ennuste 2021)</c:v>
                </c:pt>
              </c:strCache>
            </c:strRef>
          </c:tx>
          <c:spPr>
            <a:ln w="28575" cap="rnd">
              <a:solidFill>
                <a:schemeClr val="accent3"/>
              </a:solidFill>
              <a:round/>
            </a:ln>
            <a:effectLst/>
          </c:spPr>
          <c:marker>
            <c:symbol val="none"/>
          </c:marker>
          <c:cat>
            <c:strRef>
              <c:f>Taul1!$C$211:$X$211</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Taul1!$C$218:$X$218</c:f>
              <c:numCache>
                <c:formatCode>General</c:formatCode>
                <c:ptCount val="22"/>
                <c:pt idx="0">
                  <c:v>-301</c:v>
                </c:pt>
                <c:pt idx="1">
                  <c:v>-285</c:v>
                </c:pt>
                <c:pt idx="2">
                  <c:v>-270</c:v>
                </c:pt>
                <c:pt idx="3">
                  <c:v>-259</c:v>
                </c:pt>
                <c:pt idx="4">
                  <c:v>-250</c:v>
                </c:pt>
                <c:pt idx="5">
                  <c:v>-240</c:v>
                </c:pt>
                <c:pt idx="6">
                  <c:v>-231</c:v>
                </c:pt>
                <c:pt idx="7">
                  <c:v>-223</c:v>
                </c:pt>
                <c:pt idx="8">
                  <c:v>-216</c:v>
                </c:pt>
                <c:pt idx="9">
                  <c:v>-211</c:v>
                </c:pt>
                <c:pt idx="10">
                  <c:v>-204</c:v>
                </c:pt>
                <c:pt idx="11">
                  <c:v>-199</c:v>
                </c:pt>
                <c:pt idx="12">
                  <c:v>-191</c:v>
                </c:pt>
                <c:pt idx="13">
                  <c:v>-184</c:v>
                </c:pt>
                <c:pt idx="14">
                  <c:v>-180</c:v>
                </c:pt>
                <c:pt idx="15">
                  <c:v>-171</c:v>
                </c:pt>
                <c:pt idx="16">
                  <c:v>-164</c:v>
                </c:pt>
                <c:pt idx="17">
                  <c:v>-157</c:v>
                </c:pt>
                <c:pt idx="18">
                  <c:v>-150</c:v>
                </c:pt>
                <c:pt idx="19">
                  <c:v>-146</c:v>
                </c:pt>
              </c:numCache>
            </c:numRef>
          </c:val>
          <c:smooth val="0"/>
          <c:extLst>
            <c:ext xmlns:c16="http://schemas.microsoft.com/office/drawing/2014/chart" uri="{C3380CC4-5D6E-409C-BE32-E72D297353CC}">
              <c16:uniqueId val="{00000002-9B1F-4F9E-B0B9-8F2A10EE2F7C}"/>
            </c:ext>
          </c:extLst>
        </c:ser>
        <c:dLbls>
          <c:showLegendKey val="0"/>
          <c:showVal val="0"/>
          <c:showCatName val="0"/>
          <c:showSerName val="0"/>
          <c:showPercent val="0"/>
          <c:showBubbleSize val="0"/>
        </c:dLbls>
        <c:marker val="1"/>
        <c:smooth val="0"/>
        <c:axId val="1915999551"/>
        <c:axId val="1753163839"/>
      </c:lineChart>
      <c:catAx>
        <c:axId val="191599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3163839"/>
        <c:crosses val="autoZero"/>
        <c:auto val="1"/>
        <c:lblAlgn val="ctr"/>
        <c:lblOffset val="100"/>
        <c:noMultiLvlLbl val="0"/>
      </c:catAx>
      <c:valAx>
        <c:axId val="1753163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15999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PUUMALA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Taul1!$B$238</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Taul1!$C$235:$X$235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Taul1!$C$238:$X$238</c:f>
              <c:numCache>
                <c:formatCode>General</c:formatCode>
                <c:ptCount val="22"/>
                <c:pt idx="0">
                  <c:v>-40</c:v>
                </c:pt>
                <c:pt idx="1">
                  <c:v>-39</c:v>
                </c:pt>
                <c:pt idx="2">
                  <c:v>-38</c:v>
                </c:pt>
                <c:pt idx="3">
                  <c:v>-38</c:v>
                </c:pt>
                <c:pt idx="4">
                  <c:v>-38</c:v>
                </c:pt>
                <c:pt idx="5">
                  <c:v>-38</c:v>
                </c:pt>
                <c:pt idx="6">
                  <c:v>-39</c:v>
                </c:pt>
                <c:pt idx="7">
                  <c:v>-39</c:v>
                </c:pt>
                <c:pt idx="8">
                  <c:v>-39</c:v>
                </c:pt>
                <c:pt idx="9">
                  <c:v>-40</c:v>
                </c:pt>
                <c:pt idx="10">
                  <c:v>-40</c:v>
                </c:pt>
                <c:pt idx="11">
                  <c:v>-40</c:v>
                </c:pt>
                <c:pt idx="12">
                  <c:v>-41</c:v>
                </c:pt>
                <c:pt idx="13">
                  <c:v>-41</c:v>
                </c:pt>
                <c:pt idx="14">
                  <c:v>-42</c:v>
                </c:pt>
                <c:pt idx="15">
                  <c:v>-42</c:v>
                </c:pt>
                <c:pt idx="16">
                  <c:v>-43</c:v>
                </c:pt>
                <c:pt idx="17">
                  <c:v>-43</c:v>
                </c:pt>
                <c:pt idx="18">
                  <c:v>-43</c:v>
                </c:pt>
                <c:pt idx="19">
                  <c:v>-44</c:v>
                </c:pt>
              </c:numCache>
            </c:numRef>
          </c:val>
          <c:extLst>
            <c:ext xmlns:c16="http://schemas.microsoft.com/office/drawing/2014/chart" uri="{C3380CC4-5D6E-409C-BE32-E72D297353CC}">
              <c16:uniqueId val="{00000000-CECC-47CB-8A03-68730D1E6739}"/>
            </c:ext>
          </c:extLst>
        </c:ser>
        <c:ser>
          <c:idx val="1"/>
          <c:order val="1"/>
          <c:tx>
            <c:strRef>
              <c:f>Taul1!$B$241</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Taul1!$C$235:$X$235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Taul1!$C$241:$X$241</c:f>
              <c:numCache>
                <c:formatCode>General</c:formatCode>
                <c:ptCount val="22"/>
                <c:pt idx="0">
                  <c:v>19</c:v>
                </c:pt>
                <c:pt idx="1">
                  <c:v>17</c:v>
                </c:pt>
                <c:pt idx="2">
                  <c:v>18</c:v>
                </c:pt>
                <c:pt idx="3">
                  <c:v>18</c:v>
                </c:pt>
                <c:pt idx="4">
                  <c:v>20</c:v>
                </c:pt>
                <c:pt idx="5">
                  <c:v>22</c:v>
                </c:pt>
                <c:pt idx="6">
                  <c:v>22</c:v>
                </c:pt>
                <c:pt idx="7">
                  <c:v>22</c:v>
                </c:pt>
                <c:pt idx="8">
                  <c:v>23</c:v>
                </c:pt>
                <c:pt idx="9">
                  <c:v>25</c:v>
                </c:pt>
                <c:pt idx="10">
                  <c:v>25</c:v>
                </c:pt>
                <c:pt idx="11">
                  <c:v>26</c:v>
                </c:pt>
                <c:pt idx="12">
                  <c:v>26</c:v>
                </c:pt>
                <c:pt idx="13">
                  <c:v>28</c:v>
                </c:pt>
                <c:pt idx="14">
                  <c:v>29</c:v>
                </c:pt>
                <c:pt idx="15">
                  <c:v>29</c:v>
                </c:pt>
                <c:pt idx="16">
                  <c:v>29</c:v>
                </c:pt>
                <c:pt idx="17">
                  <c:v>30</c:v>
                </c:pt>
                <c:pt idx="18">
                  <c:v>30</c:v>
                </c:pt>
                <c:pt idx="19">
                  <c:v>31</c:v>
                </c:pt>
              </c:numCache>
            </c:numRef>
          </c:val>
          <c:extLst>
            <c:ext xmlns:c16="http://schemas.microsoft.com/office/drawing/2014/chart" uri="{C3380CC4-5D6E-409C-BE32-E72D297353CC}">
              <c16:uniqueId val="{00000001-CECC-47CB-8A03-68730D1E6739}"/>
            </c:ext>
          </c:extLst>
        </c:ser>
        <c:dLbls>
          <c:showLegendKey val="0"/>
          <c:showVal val="0"/>
          <c:showCatName val="0"/>
          <c:showSerName val="0"/>
          <c:showPercent val="0"/>
          <c:showBubbleSize val="0"/>
        </c:dLbls>
        <c:gapWidth val="219"/>
        <c:overlap val="-27"/>
        <c:axId val="1923176543"/>
        <c:axId val="1753144703"/>
      </c:barChart>
      <c:lineChart>
        <c:grouping val="standard"/>
        <c:varyColors val="0"/>
        <c:ser>
          <c:idx val="2"/>
          <c:order val="2"/>
          <c:tx>
            <c:strRef>
              <c:f>Taul1!$B$242</c:f>
              <c:strCache>
                <c:ptCount val="1"/>
                <c:pt idx="0">
                  <c:v>Väestönlisäys (ennuste 2021)</c:v>
                </c:pt>
              </c:strCache>
            </c:strRef>
          </c:tx>
          <c:spPr>
            <a:ln w="28575" cap="rnd">
              <a:solidFill>
                <a:schemeClr val="accent3"/>
              </a:solidFill>
              <a:round/>
            </a:ln>
            <a:effectLst/>
          </c:spPr>
          <c:marker>
            <c:symbol val="none"/>
          </c:marker>
          <c:cat>
            <c:strRef>
              <c:f>Taul1!$C$235:$X$235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Taul1!$C$242:$X$242</c:f>
              <c:numCache>
                <c:formatCode>General</c:formatCode>
                <c:ptCount val="22"/>
                <c:pt idx="0">
                  <c:v>-21</c:v>
                </c:pt>
                <c:pt idx="1">
                  <c:v>-22</c:v>
                </c:pt>
                <c:pt idx="2">
                  <c:v>-20</c:v>
                </c:pt>
                <c:pt idx="3">
                  <c:v>-20</c:v>
                </c:pt>
                <c:pt idx="4">
                  <c:v>-18</c:v>
                </c:pt>
                <c:pt idx="5">
                  <c:v>-16</c:v>
                </c:pt>
                <c:pt idx="6">
                  <c:v>-17</c:v>
                </c:pt>
                <c:pt idx="7">
                  <c:v>-17</c:v>
                </c:pt>
                <c:pt idx="8">
                  <c:v>-16</c:v>
                </c:pt>
                <c:pt idx="9">
                  <c:v>-15</c:v>
                </c:pt>
                <c:pt idx="10">
                  <c:v>-15</c:v>
                </c:pt>
                <c:pt idx="11">
                  <c:v>-14</c:v>
                </c:pt>
                <c:pt idx="12">
                  <c:v>-15</c:v>
                </c:pt>
                <c:pt idx="13">
                  <c:v>-13</c:v>
                </c:pt>
                <c:pt idx="14">
                  <c:v>-13</c:v>
                </c:pt>
                <c:pt idx="15">
                  <c:v>-13</c:v>
                </c:pt>
                <c:pt idx="16">
                  <c:v>-14</c:v>
                </c:pt>
                <c:pt idx="17">
                  <c:v>-13</c:v>
                </c:pt>
                <c:pt idx="18">
                  <c:v>-13</c:v>
                </c:pt>
                <c:pt idx="19">
                  <c:v>-13</c:v>
                </c:pt>
              </c:numCache>
            </c:numRef>
          </c:val>
          <c:smooth val="0"/>
          <c:extLst>
            <c:ext xmlns:c16="http://schemas.microsoft.com/office/drawing/2014/chart" uri="{C3380CC4-5D6E-409C-BE32-E72D297353CC}">
              <c16:uniqueId val="{00000002-CECC-47CB-8A03-68730D1E6739}"/>
            </c:ext>
          </c:extLst>
        </c:ser>
        <c:dLbls>
          <c:showLegendKey val="0"/>
          <c:showVal val="0"/>
          <c:showCatName val="0"/>
          <c:showSerName val="0"/>
          <c:showPercent val="0"/>
          <c:showBubbleSize val="0"/>
        </c:dLbls>
        <c:marker val="1"/>
        <c:smooth val="0"/>
        <c:axId val="1923176543"/>
        <c:axId val="1753144703"/>
      </c:lineChart>
      <c:catAx>
        <c:axId val="192317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3144703"/>
        <c:crosses val="autoZero"/>
        <c:auto val="1"/>
        <c:lblAlgn val="ctr"/>
        <c:lblOffset val="100"/>
        <c:noMultiLvlLbl val="0"/>
      </c:catAx>
      <c:valAx>
        <c:axId val="17531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2317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RANTASALMI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Taul1!$B$263</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Taul1!$C$260:$X$260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Taul1!$C$263:$X$263</c:f>
              <c:numCache>
                <c:formatCode>General</c:formatCode>
                <c:ptCount val="22"/>
                <c:pt idx="0">
                  <c:v>-46</c:v>
                </c:pt>
                <c:pt idx="1">
                  <c:v>-47</c:v>
                </c:pt>
                <c:pt idx="2">
                  <c:v>-45</c:v>
                </c:pt>
                <c:pt idx="3">
                  <c:v>-46</c:v>
                </c:pt>
                <c:pt idx="4">
                  <c:v>-45</c:v>
                </c:pt>
                <c:pt idx="5">
                  <c:v>-45</c:v>
                </c:pt>
                <c:pt idx="6">
                  <c:v>-46</c:v>
                </c:pt>
                <c:pt idx="7">
                  <c:v>-45</c:v>
                </c:pt>
                <c:pt idx="8">
                  <c:v>-44</c:v>
                </c:pt>
                <c:pt idx="9">
                  <c:v>-45</c:v>
                </c:pt>
                <c:pt idx="10">
                  <c:v>-45</c:v>
                </c:pt>
                <c:pt idx="11">
                  <c:v>-45</c:v>
                </c:pt>
                <c:pt idx="12">
                  <c:v>-46</c:v>
                </c:pt>
                <c:pt idx="13">
                  <c:v>-47</c:v>
                </c:pt>
                <c:pt idx="14">
                  <c:v>-45</c:v>
                </c:pt>
                <c:pt idx="15">
                  <c:v>-45</c:v>
                </c:pt>
                <c:pt idx="16">
                  <c:v>-45</c:v>
                </c:pt>
                <c:pt idx="17">
                  <c:v>-45</c:v>
                </c:pt>
                <c:pt idx="18">
                  <c:v>-45</c:v>
                </c:pt>
                <c:pt idx="19">
                  <c:v>-45</c:v>
                </c:pt>
              </c:numCache>
            </c:numRef>
          </c:val>
          <c:extLst>
            <c:ext xmlns:c16="http://schemas.microsoft.com/office/drawing/2014/chart" uri="{C3380CC4-5D6E-409C-BE32-E72D297353CC}">
              <c16:uniqueId val="{00000000-FA5D-463C-85FC-7777749366BD}"/>
            </c:ext>
          </c:extLst>
        </c:ser>
        <c:ser>
          <c:idx val="1"/>
          <c:order val="1"/>
          <c:tx>
            <c:strRef>
              <c:f>Taul1!$B$266</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Taul1!$C$260:$X$260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Taul1!$C$266:$X$266</c:f>
              <c:numCache>
                <c:formatCode>General</c:formatCode>
                <c:ptCount val="22"/>
                <c:pt idx="0">
                  <c:v>-25</c:v>
                </c:pt>
                <c:pt idx="1">
                  <c:v>-21</c:v>
                </c:pt>
                <c:pt idx="2">
                  <c:v>-16</c:v>
                </c:pt>
                <c:pt idx="3">
                  <c:v>-9</c:v>
                </c:pt>
                <c:pt idx="4">
                  <c:v>-8</c:v>
                </c:pt>
                <c:pt idx="5">
                  <c:v>-3</c:v>
                </c:pt>
                <c:pt idx="6">
                  <c:v>-1</c:v>
                </c:pt>
                <c:pt idx="7">
                  <c:v>0</c:v>
                </c:pt>
                <c:pt idx="8">
                  <c:v>2</c:v>
                </c:pt>
                <c:pt idx="9">
                  <c:v>0</c:v>
                </c:pt>
                <c:pt idx="10">
                  <c:v>2</c:v>
                </c:pt>
                <c:pt idx="11">
                  <c:v>4</c:v>
                </c:pt>
                <c:pt idx="12">
                  <c:v>6</c:v>
                </c:pt>
                <c:pt idx="13">
                  <c:v>8</c:v>
                </c:pt>
                <c:pt idx="14">
                  <c:v>8</c:v>
                </c:pt>
                <c:pt idx="15">
                  <c:v>11</c:v>
                </c:pt>
                <c:pt idx="16">
                  <c:v>12</c:v>
                </c:pt>
                <c:pt idx="17">
                  <c:v>15</c:v>
                </c:pt>
                <c:pt idx="18">
                  <c:v>15</c:v>
                </c:pt>
                <c:pt idx="19">
                  <c:v>16</c:v>
                </c:pt>
              </c:numCache>
            </c:numRef>
          </c:val>
          <c:extLst>
            <c:ext xmlns:c16="http://schemas.microsoft.com/office/drawing/2014/chart" uri="{C3380CC4-5D6E-409C-BE32-E72D297353CC}">
              <c16:uniqueId val="{00000001-FA5D-463C-85FC-7777749366BD}"/>
            </c:ext>
          </c:extLst>
        </c:ser>
        <c:dLbls>
          <c:showLegendKey val="0"/>
          <c:showVal val="0"/>
          <c:showCatName val="0"/>
          <c:showSerName val="0"/>
          <c:showPercent val="0"/>
          <c:showBubbleSize val="0"/>
        </c:dLbls>
        <c:gapWidth val="219"/>
        <c:overlap val="-27"/>
        <c:axId val="1707966831"/>
        <c:axId val="1753151775"/>
      </c:barChart>
      <c:lineChart>
        <c:grouping val="standard"/>
        <c:varyColors val="0"/>
        <c:ser>
          <c:idx val="2"/>
          <c:order val="2"/>
          <c:tx>
            <c:strRef>
              <c:f>Taul1!$B$267</c:f>
              <c:strCache>
                <c:ptCount val="1"/>
                <c:pt idx="0">
                  <c:v>Väestönlisäys (ennuste 2021)</c:v>
                </c:pt>
              </c:strCache>
            </c:strRef>
          </c:tx>
          <c:spPr>
            <a:ln w="28575" cap="rnd">
              <a:solidFill>
                <a:schemeClr val="accent3"/>
              </a:solidFill>
              <a:round/>
            </a:ln>
            <a:effectLst/>
          </c:spPr>
          <c:marker>
            <c:symbol val="none"/>
          </c:marker>
          <c:cat>
            <c:strRef>
              <c:f>Taul1!$C$260:$X$260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Taul1!$C$267:$X$267</c:f>
              <c:numCache>
                <c:formatCode>General</c:formatCode>
                <c:ptCount val="22"/>
                <c:pt idx="0">
                  <c:v>-71</c:v>
                </c:pt>
                <c:pt idx="1">
                  <c:v>-68</c:v>
                </c:pt>
                <c:pt idx="2">
                  <c:v>-61</c:v>
                </c:pt>
                <c:pt idx="3">
                  <c:v>-55</c:v>
                </c:pt>
                <c:pt idx="4">
                  <c:v>-53</c:v>
                </c:pt>
                <c:pt idx="5">
                  <c:v>-48</c:v>
                </c:pt>
                <c:pt idx="6">
                  <c:v>-47</c:v>
                </c:pt>
                <c:pt idx="7">
                  <c:v>-45</c:v>
                </c:pt>
                <c:pt idx="8">
                  <c:v>-42</c:v>
                </c:pt>
                <c:pt idx="9">
                  <c:v>-45</c:v>
                </c:pt>
                <c:pt idx="10">
                  <c:v>-43</c:v>
                </c:pt>
                <c:pt idx="11">
                  <c:v>-41</c:v>
                </c:pt>
                <c:pt idx="12">
                  <c:v>-40</c:v>
                </c:pt>
                <c:pt idx="13">
                  <c:v>-39</c:v>
                </c:pt>
                <c:pt idx="14">
                  <c:v>-37</c:v>
                </c:pt>
                <c:pt idx="15">
                  <c:v>-34</c:v>
                </c:pt>
                <c:pt idx="16">
                  <c:v>-33</c:v>
                </c:pt>
                <c:pt idx="17">
                  <c:v>-30</c:v>
                </c:pt>
                <c:pt idx="18">
                  <c:v>-30</c:v>
                </c:pt>
                <c:pt idx="19">
                  <c:v>-29</c:v>
                </c:pt>
              </c:numCache>
            </c:numRef>
          </c:val>
          <c:smooth val="0"/>
          <c:extLst>
            <c:ext xmlns:c16="http://schemas.microsoft.com/office/drawing/2014/chart" uri="{C3380CC4-5D6E-409C-BE32-E72D297353CC}">
              <c16:uniqueId val="{00000002-FA5D-463C-85FC-7777749366BD}"/>
            </c:ext>
          </c:extLst>
        </c:ser>
        <c:dLbls>
          <c:showLegendKey val="0"/>
          <c:showVal val="0"/>
          <c:showCatName val="0"/>
          <c:showSerName val="0"/>
          <c:showPercent val="0"/>
          <c:showBubbleSize val="0"/>
        </c:dLbls>
        <c:marker val="1"/>
        <c:smooth val="0"/>
        <c:axId val="1707966831"/>
        <c:axId val="1753151775"/>
      </c:lineChart>
      <c:catAx>
        <c:axId val="170796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3151775"/>
        <c:crosses val="autoZero"/>
        <c:auto val="1"/>
        <c:lblAlgn val="ctr"/>
        <c:lblOffset val="100"/>
        <c:noMultiLvlLbl val="0"/>
      </c:catAx>
      <c:valAx>
        <c:axId val="1753151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0796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SAVONLINNA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Taul1!$B$287</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Taul1!$C$284:$X$284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Taul1!$C$287:$X$287</c:f>
              <c:numCache>
                <c:formatCode>General</c:formatCode>
                <c:ptCount val="22"/>
                <c:pt idx="0">
                  <c:v>-329</c:v>
                </c:pt>
                <c:pt idx="1">
                  <c:v>-336</c:v>
                </c:pt>
                <c:pt idx="2">
                  <c:v>-342</c:v>
                </c:pt>
                <c:pt idx="3">
                  <c:v>-347</c:v>
                </c:pt>
                <c:pt idx="4">
                  <c:v>-353</c:v>
                </c:pt>
                <c:pt idx="5">
                  <c:v>-358</c:v>
                </c:pt>
                <c:pt idx="6">
                  <c:v>-362</c:v>
                </c:pt>
                <c:pt idx="7">
                  <c:v>-367</c:v>
                </c:pt>
                <c:pt idx="8">
                  <c:v>-370</c:v>
                </c:pt>
                <c:pt idx="9">
                  <c:v>-373</c:v>
                </c:pt>
                <c:pt idx="10">
                  <c:v>-376</c:v>
                </c:pt>
                <c:pt idx="11">
                  <c:v>-379</c:v>
                </c:pt>
                <c:pt idx="12">
                  <c:v>-382</c:v>
                </c:pt>
                <c:pt idx="13">
                  <c:v>-384</c:v>
                </c:pt>
                <c:pt idx="14">
                  <c:v>-387</c:v>
                </c:pt>
                <c:pt idx="15">
                  <c:v>-390</c:v>
                </c:pt>
                <c:pt idx="16">
                  <c:v>-391</c:v>
                </c:pt>
                <c:pt idx="17">
                  <c:v>-395</c:v>
                </c:pt>
                <c:pt idx="18">
                  <c:v>-396</c:v>
                </c:pt>
                <c:pt idx="19">
                  <c:v>-398</c:v>
                </c:pt>
              </c:numCache>
            </c:numRef>
          </c:val>
          <c:extLst>
            <c:ext xmlns:c16="http://schemas.microsoft.com/office/drawing/2014/chart" uri="{C3380CC4-5D6E-409C-BE32-E72D297353CC}">
              <c16:uniqueId val="{00000000-96B7-443E-9F71-5C15F3BB2A20}"/>
            </c:ext>
          </c:extLst>
        </c:ser>
        <c:ser>
          <c:idx val="1"/>
          <c:order val="1"/>
          <c:tx>
            <c:strRef>
              <c:f>Taul1!$B$290</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Taul1!$C$284:$X$284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Taul1!$C$290:$X$290</c:f>
              <c:numCache>
                <c:formatCode>General</c:formatCode>
                <c:ptCount val="22"/>
                <c:pt idx="0">
                  <c:v>-199</c:v>
                </c:pt>
                <c:pt idx="1">
                  <c:v>-181</c:v>
                </c:pt>
                <c:pt idx="2">
                  <c:v>-151</c:v>
                </c:pt>
                <c:pt idx="3">
                  <c:v>-121</c:v>
                </c:pt>
                <c:pt idx="4">
                  <c:v>-94</c:v>
                </c:pt>
                <c:pt idx="5">
                  <c:v>-73</c:v>
                </c:pt>
                <c:pt idx="6">
                  <c:v>-55</c:v>
                </c:pt>
                <c:pt idx="7">
                  <c:v>-37</c:v>
                </c:pt>
                <c:pt idx="8">
                  <c:v>-22</c:v>
                </c:pt>
                <c:pt idx="9">
                  <c:v>-5</c:v>
                </c:pt>
                <c:pt idx="10">
                  <c:v>9</c:v>
                </c:pt>
                <c:pt idx="11">
                  <c:v>20</c:v>
                </c:pt>
                <c:pt idx="12">
                  <c:v>29</c:v>
                </c:pt>
                <c:pt idx="13">
                  <c:v>41</c:v>
                </c:pt>
                <c:pt idx="14">
                  <c:v>50</c:v>
                </c:pt>
                <c:pt idx="15">
                  <c:v>58</c:v>
                </c:pt>
                <c:pt idx="16">
                  <c:v>73</c:v>
                </c:pt>
                <c:pt idx="17">
                  <c:v>89</c:v>
                </c:pt>
                <c:pt idx="18">
                  <c:v>105</c:v>
                </c:pt>
                <c:pt idx="19">
                  <c:v>115</c:v>
                </c:pt>
              </c:numCache>
            </c:numRef>
          </c:val>
          <c:extLst>
            <c:ext xmlns:c16="http://schemas.microsoft.com/office/drawing/2014/chart" uri="{C3380CC4-5D6E-409C-BE32-E72D297353CC}">
              <c16:uniqueId val="{00000001-96B7-443E-9F71-5C15F3BB2A20}"/>
            </c:ext>
          </c:extLst>
        </c:ser>
        <c:dLbls>
          <c:showLegendKey val="0"/>
          <c:showVal val="0"/>
          <c:showCatName val="0"/>
          <c:showSerName val="0"/>
          <c:showPercent val="0"/>
          <c:showBubbleSize val="0"/>
        </c:dLbls>
        <c:gapWidth val="219"/>
        <c:overlap val="-27"/>
        <c:axId val="1916015151"/>
        <c:axId val="1753164671"/>
      </c:barChart>
      <c:lineChart>
        <c:grouping val="standard"/>
        <c:varyColors val="0"/>
        <c:ser>
          <c:idx val="2"/>
          <c:order val="2"/>
          <c:tx>
            <c:strRef>
              <c:f>Taul1!$B$291</c:f>
              <c:strCache>
                <c:ptCount val="1"/>
                <c:pt idx="0">
                  <c:v>Väestönlisäys (ennuste 2021)</c:v>
                </c:pt>
              </c:strCache>
            </c:strRef>
          </c:tx>
          <c:spPr>
            <a:ln w="28575" cap="rnd">
              <a:solidFill>
                <a:schemeClr val="accent3"/>
              </a:solidFill>
              <a:round/>
            </a:ln>
            <a:effectLst/>
          </c:spPr>
          <c:marker>
            <c:symbol val="none"/>
          </c:marker>
          <c:cat>
            <c:strRef>
              <c:f>Taul1!$C$284:$X$284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Taul1!$C$291:$X$291</c:f>
              <c:numCache>
                <c:formatCode>General</c:formatCode>
                <c:ptCount val="22"/>
                <c:pt idx="0">
                  <c:v>-528</c:v>
                </c:pt>
                <c:pt idx="1">
                  <c:v>-517</c:v>
                </c:pt>
                <c:pt idx="2">
                  <c:v>-493</c:v>
                </c:pt>
                <c:pt idx="3">
                  <c:v>-468</c:v>
                </c:pt>
                <c:pt idx="4">
                  <c:v>-447</c:v>
                </c:pt>
                <c:pt idx="5">
                  <c:v>-431</c:v>
                </c:pt>
                <c:pt idx="6">
                  <c:v>-417</c:v>
                </c:pt>
                <c:pt idx="7">
                  <c:v>-404</c:v>
                </c:pt>
                <c:pt idx="8">
                  <c:v>-392</c:v>
                </c:pt>
                <c:pt idx="9">
                  <c:v>-378</c:v>
                </c:pt>
                <c:pt idx="10">
                  <c:v>-367</c:v>
                </c:pt>
                <c:pt idx="11">
                  <c:v>-359</c:v>
                </c:pt>
                <c:pt idx="12">
                  <c:v>-353</c:v>
                </c:pt>
                <c:pt idx="13">
                  <c:v>-343</c:v>
                </c:pt>
                <c:pt idx="14">
                  <c:v>-337</c:v>
                </c:pt>
                <c:pt idx="15">
                  <c:v>-332</c:v>
                </c:pt>
                <c:pt idx="16">
                  <c:v>-318</c:v>
                </c:pt>
                <c:pt idx="17">
                  <c:v>-306</c:v>
                </c:pt>
                <c:pt idx="18">
                  <c:v>-291</c:v>
                </c:pt>
                <c:pt idx="19">
                  <c:v>-283</c:v>
                </c:pt>
              </c:numCache>
            </c:numRef>
          </c:val>
          <c:smooth val="0"/>
          <c:extLst>
            <c:ext xmlns:c16="http://schemas.microsoft.com/office/drawing/2014/chart" uri="{C3380CC4-5D6E-409C-BE32-E72D297353CC}">
              <c16:uniqueId val="{00000002-96B7-443E-9F71-5C15F3BB2A20}"/>
            </c:ext>
          </c:extLst>
        </c:ser>
        <c:dLbls>
          <c:showLegendKey val="0"/>
          <c:showVal val="0"/>
          <c:showCatName val="0"/>
          <c:showSerName val="0"/>
          <c:showPercent val="0"/>
          <c:showBubbleSize val="0"/>
        </c:dLbls>
        <c:marker val="1"/>
        <c:smooth val="0"/>
        <c:axId val="1916015151"/>
        <c:axId val="1753164671"/>
      </c:lineChart>
      <c:catAx>
        <c:axId val="191601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3164671"/>
        <c:crosses val="autoZero"/>
        <c:auto val="1"/>
        <c:lblAlgn val="ctr"/>
        <c:lblOffset val="100"/>
        <c:noMultiLvlLbl val="0"/>
      </c:catAx>
      <c:valAx>
        <c:axId val="1753164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16015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Väestöennuste 2021-2040: SULKAVA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Taul1!$B$312</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Taul1!$C$309:$X$309</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Taul1!$C$312:$X$312</c:f>
              <c:numCache>
                <c:formatCode>General</c:formatCode>
                <c:ptCount val="22"/>
                <c:pt idx="0">
                  <c:v>-43</c:v>
                </c:pt>
                <c:pt idx="1">
                  <c:v>-44</c:v>
                </c:pt>
                <c:pt idx="2">
                  <c:v>-43</c:v>
                </c:pt>
                <c:pt idx="3">
                  <c:v>-42</c:v>
                </c:pt>
                <c:pt idx="4">
                  <c:v>-41</c:v>
                </c:pt>
                <c:pt idx="5">
                  <c:v>-41</c:v>
                </c:pt>
                <c:pt idx="6">
                  <c:v>-42</c:v>
                </c:pt>
                <c:pt idx="7">
                  <c:v>-41</c:v>
                </c:pt>
                <c:pt idx="8">
                  <c:v>-41</c:v>
                </c:pt>
                <c:pt idx="9">
                  <c:v>-41</c:v>
                </c:pt>
                <c:pt idx="10">
                  <c:v>-41</c:v>
                </c:pt>
                <c:pt idx="11">
                  <c:v>-41</c:v>
                </c:pt>
                <c:pt idx="12">
                  <c:v>-40</c:v>
                </c:pt>
                <c:pt idx="13">
                  <c:v>-40</c:v>
                </c:pt>
                <c:pt idx="14">
                  <c:v>-40</c:v>
                </c:pt>
                <c:pt idx="15">
                  <c:v>-40</c:v>
                </c:pt>
                <c:pt idx="16">
                  <c:v>-40</c:v>
                </c:pt>
                <c:pt idx="17">
                  <c:v>-40</c:v>
                </c:pt>
                <c:pt idx="18">
                  <c:v>-39</c:v>
                </c:pt>
                <c:pt idx="19">
                  <c:v>-39</c:v>
                </c:pt>
              </c:numCache>
            </c:numRef>
          </c:val>
          <c:extLst>
            <c:ext xmlns:c16="http://schemas.microsoft.com/office/drawing/2014/chart" uri="{C3380CC4-5D6E-409C-BE32-E72D297353CC}">
              <c16:uniqueId val="{00000000-5367-4F5F-A0C0-BA6B8E2367DA}"/>
            </c:ext>
          </c:extLst>
        </c:ser>
        <c:ser>
          <c:idx val="1"/>
          <c:order val="1"/>
          <c:tx>
            <c:strRef>
              <c:f>Taul1!$B$315</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Taul1!$C$309:$X$309</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Taul1!$C$315:$X$315</c:f>
              <c:numCache>
                <c:formatCode>General</c:formatCode>
                <c:ptCount val="22"/>
                <c:pt idx="0">
                  <c:v>-9</c:v>
                </c:pt>
                <c:pt idx="1">
                  <c:v>-6</c:v>
                </c:pt>
                <c:pt idx="2">
                  <c:v>-2</c:v>
                </c:pt>
                <c:pt idx="3">
                  <c:v>-1</c:v>
                </c:pt>
                <c:pt idx="4">
                  <c:v>3</c:v>
                </c:pt>
                <c:pt idx="5">
                  <c:v>7</c:v>
                </c:pt>
                <c:pt idx="6">
                  <c:v>9</c:v>
                </c:pt>
                <c:pt idx="7">
                  <c:v>10</c:v>
                </c:pt>
                <c:pt idx="8">
                  <c:v>11</c:v>
                </c:pt>
                <c:pt idx="9">
                  <c:v>12</c:v>
                </c:pt>
                <c:pt idx="10">
                  <c:v>14</c:v>
                </c:pt>
                <c:pt idx="11">
                  <c:v>12</c:v>
                </c:pt>
                <c:pt idx="12">
                  <c:v>14</c:v>
                </c:pt>
                <c:pt idx="13">
                  <c:v>15</c:v>
                </c:pt>
                <c:pt idx="14">
                  <c:v>17</c:v>
                </c:pt>
                <c:pt idx="15">
                  <c:v>16</c:v>
                </c:pt>
                <c:pt idx="16">
                  <c:v>18</c:v>
                </c:pt>
                <c:pt idx="17">
                  <c:v>18</c:v>
                </c:pt>
                <c:pt idx="18">
                  <c:v>19</c:v>
                </c:pt>
                <c:pt idx="19">
                  <c:v>19</c:v>
                </c:pt>
              </c:numCache>
            </c:numRef>
          </c:val>
          <c:extLst>
            <c:ext xmlns:c16="http://schemas.microsoft.com/office/drawing/2014/chart" uri="{C3380CC4-5D6E-409C-BE32-E72D297353CC}">
              <c16:uniqueId val="{00000001-5367-4F5F-A0C0-BA6B8E2367DA}"/>
            </c:ext>
          </c:extLst>
        </c:ser>
        <c:dLbls>
          <c:showLegendKey val="0"/>
          <c:showVal val="0"/>
          <c:showCatName val="0"/>
          <c:showSerName val="0"/>
          <c:showPercent val="0"/>
          <c:showBubbleSize val="0"/>
        </c:dLbls>
        <c:gapWidth val="219"/>
        <c:overlap val="-27"/>
        <c:axId val="1787395935"/>
        <c:axId val="1746921215"/>
      </c:barChart>
      <c:lineChart>
        <c:grouping val="standard"/>
        <c:varyColors val="0"/>
        <c:ser>
          <c:idx val="2"/>
          <c:order val="2"/>
          <c:tx>
            <c:strRef>
              <c:f>Taul1!$B$316</c:f>
              <c:strCache>
                <c:ptCount val="1"/>
                <c:pt idx="0">
                  <c:v>Väestönlisäys (ennuste 2021)</c:v>
                </c:pt>
              </c:strCache>
            </c:strRef>
          </c:tx>
          <c:spPr>
            <a:ln w="28575" cap="rnd">
              <a:solidFill>
                <a:schemeClr val="accent3"/>
              </a:solidFill>
              <a:round/>
            </a:ln>
            <a:effectLst/>
          </c:spPr>
          <c:marker>
            <c:symbol val="none"/>
          </c:marker>
          <c:cat>
            <c:strRef>
              <c:f>Taul1!$C$309:$X$309</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Taul1!$C$316:$X$316</c:f>
              <c:numCache>
                <c:formatCode>General</c:formatCode>
                <c:ptCount val="22"/>
                <c:pt idx="0">
                  <c:v>-52</c:v>
                </c:pt>
                <c:pt idx="1">
                  <c:v>-50</c:v>
                </c:pt>
                <c:pt idx="2">
                  <c:v>-45</c:v>
                </c:pt>
                <c:pt idx="3">
                  <c:v>-43</c:v>
                </c:pt>
                <c:pt idx="4">
                  <c:v>-38</c:v>
                </c:pt>
                <c:pt idx="5">
                  <c:v>-34</c:v>
                </c:pt>
                <c:pt idx="6">
                  <c:v>-33</c:v>
                </c:pt>
                <c:pt idx="7">
                  <c:v>-31</c:v>
                </c:pt>
                <c:pt idx="8">
                  <c:v>-30</c:v>
                </c:pt>
                <c:pt idx="9">
                  <c:v>-29</c:v>
                </c:pt>
                <c:pt idx="10">
                  <c:v>-27</c:v>
                </c:pt>
                <c:pt idx="11">
                  <c:v>-29</c:v>
                </c:pt>
                <c:pt idx="12">
                  <c:v>-26</c:v>
                </c:pt>
                <c:pt idx="13">
                  <c:v>-25</c:v>
                </c:pt>
                <c:pt idx="14">
                  <c:v>-23</c:v>
                </c:pt>
                <c:pt idx="15">
                  <c:v>-24</c:v>
                </c:pt>
                <c:pt idx="16">
                  <c:v>-22</c:v>
                </c:pt>
                <c:pt idx="17">
                  <c:v>-22</c:v>
                </c:pt>
                <c:pt idx="18">
                  <c:v>-20</c:v>
                </c:pt>
                <c:pt idx="19">
                  <c:v>-20</c:v>
                </c:pt>
              </c:numCache>
            </c:numRef>
          </c:val>
          <c:smooth val="0"/>
          <c:extLst>
            <c:ext xmlns:c16="http://schemas.microsoft.com/office/drawing/2014/chart" uri="{C3380CC4-5D6E-409C-BE32-E72D297353CC}">
              <c16:uniqueId val="{00000002-5367-4F5F-A0C0-BA6B8E2367DA}"/>
            </c:ext>
          </c:extLst>
        </c:ser>
        <c:dLbls>
          <c:showLegendKey val="0"/>
          <c:showVal val="0"/>
          <c:showCatName val="0"/>
          <c:showSerName val="0"/>
          <c:showPercent val="0"/>
          <c:showBubbleSize val="0"/>
        </c:dLbls>
        <c:marker val="1"/>
        <c:smooth val="0"/>
        <c:axId val="1787395935"/>
        <c:axId val="1746921215"/>
      </c:lineChart>
      <c:catAx>
        <c:axId val="178739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46921215"/>
        <c:crosses val="autoZero"/>
        <c:auto val="1"/>
        <c:lblAlgn val="ctr"/>
        <c:lblOffset val="100"/>
        <c:noMultiLvlLbl val="0"/>
      </c:catAx>
      <c:valAx>
        <c:axId val="174692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87395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Väestöennuste parhaan kehityksen maakunnissa 2021-2040</a:t>
            </a:r>
          </a:p>
          <a:p>
            <a:pPr>
              <a:defRPr/>
            </a:pPr>
            <a:r>
              <a:rPr lang="fi-FI"/>
              <a:t>Lähde: Tilastokeskus / Väestöennuste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8761595568608438E-2"/>
          <c:y val="0.12159489633173844"/>
          <c:w val="0.86499732899850457"/>
          <c:h val="0.78680832360069819"/>
        </c:manualLayout>
      </c:layout>
      <c:lineChart>
        <c:grouping val="standard"/>
        <c:varyColors val="0"/>
        <c:ser>
          <c:idx val="2"/>
          <c:order val="2"/>
          <c:tx>
            <c:strRef>
              <c:f>Maakunnat!$B$9</c:f>
              <c:strCache>
                <c:ptCount val="1"/>
                <c:pt idx="0">
                  <c:v>MK01 Uusimaa</c:v>
                </c:pt>
              </c:strCache>
            </c:strRef>
          </c:tx>
          <c:spPr>
            <a:ln w="28575" cap="rnd">
              <a:solidFill>
                <a:schemeClr val="accent3"/>
              </a:solidFill>
              <a:round/>
            </a:ln>
            <a:effectLst/>
          </c:spPr>
          <c:marker>
            <c:symbol val="none"/>
          </c:marker>
          <c:dLbls>
            <c:dLbl>
              <c:idx val="19"/>
              <c:tx>
                <c:rich>
                  <a:bodyPr/>
                  <a:lstStyle/>
                  <a:p>
                    <a:r>
                      <a:rPr lang="en-US"/>
                      <a:t>Uusimaa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916-4EDF-9E31-FD8A7B264C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Maakunnat!$C$6:$V$6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Maakunnat!$C$9:$V$9</c:f>
              <c:numCache>
                <c:formatCode>General</c:formatCode>
                <c:ptCount val="20"/>
                <c:pt idx="0">
                  <c:v>1720405</c:v>
                </c:pt>
                <c:pt idx="1">
                  <c:v>1735310</c:v>
                </c:pt>
                <c:pt idx="2">
                  <c:v>1749771</c:v>
                </c:pt>
                <c:pt idx="3">
                  <c:v>1763768</c:v>
                </c:pt>
                <c:pt idx="4">
                  <c:v>1777239</c:v>
                </c:pt>
                <c:pt idx="5">
                  <c:v>1790192</c:v>
                </c:pt>
                <c:pt idx="6">
                  <c:v>1802610</c:v>
                </c:pt>
                <c:pt idx="7">
                  <c:v>1814494</c:v>
                </c:pt>
                <c:pt idx="8">
                  <c:v>1825902</c:v>
                </c:pt>
                <c:pt idx="9">
                  <c:v>1836816</c:v>
                </c:pt>
                <c:pt idx="10">
                  <c:v>1847243</c:v>
                </c:pt>
                <c:pt idx="11">
                  <c:v>1857186</c:v>
                </c:pt>
                <c:pt idx="12">
                  <c:v>1866662</c:v>
                </c:pt>
                <c:pt idx="13">
                  <c:v>1875667</c:v>
                </c:pt>
                <c:pt idx="14">
                  <c:v>1884180</c:v>
                </c:pt>
                <c:pt idx="15">
                  <c:v>1892214</c:v>
                </c:pt>
                <c:pt idx="16">
                  <c:v>1899730</c:v>
                </c:pt>
                <c:pt idx="17">
                  <c:v>1906765</c:v>
                </c:pt>
                <c:pt idx="18">
                  <c:v>1913313</c:v>
                </c:pt>
                <c:pt idx="19">
                  <c:v>1919393</c:v>
                </c:pt>
              </c:numCache>
            </c:numRef>
          </c:val>
          <c:smooth val="0"/>
          <c:extLst>
            <c:ext xmlns:c16="http://schemas.microsoft.com/office/drawing/2014/chart" uri="{C3380CC4-5D6E-409C-BE32-E72D297353CC}">
              <c16:uniqueId val="{00000001-F916-4EDF-9E31-FD8A7B264C3B}"/>
            </c:ext>
          </c:extLst>
        </c:ser>
        <c:ser>
          <c:idx val="3"/>
          <c:order val="3"/>
          <c:tx>
            <c:strRef>
              <c:f>Maakunnat!$B$10</c:f>
              <c:strCache>
                <c:ptCount val="1"/>
                <c:pt idx="0">
                  <c:v>MK02 Varsinais-Suomi</c:v>
                </c:pt>
              </c:strCache>
            </c:strRef>
          </c:tx>
          <c:spPr>
            <a:ln w="28575" cap="rnd">
              <a:solidFill>
                <a:schemeClr val="accent4"/>
              </a:solidFill>
              <a:round/>
            </a:ln>
            <a:effectLst/>
          </c:spPr>
          <c:marker>
            <c:symbol val="none"/>
          </c:marker>
          <c:dLbls>
            <c:dLbl>
              <c:idx val="19"/>
              <c:tx>
                <c:rich>
                  <a:bodyPr/>
                  <a:lstStyle/>
                  <a:p>
                    <a:r>
                      <a:rPr lang="en-US"/>
                      <a:t>Varsinais-Suomi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916-4EDF-9E31-FD8A7B264C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Maakunnat!$C$6:$V$6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Maakunnat!$C$10:$V$10</c:f>
              <c:numCache>
                <c:formatCode>General</c:formatCode>
                <c:ptCount val="20"/>
                <c:pt idx="0">
                  <c:v>482880</c:v>
                </c:pt>
                <c:pt idx="1">
                  <c:v>483954</c:v>
                </c:pt>
                <c:pt idx="2">
                  <c:v>485013</c:v>
                </c:pt>
                <c:pt idx="3">
                  <c:v>486055</c:v>
                </c:pt>
                <c:pt idx="4">
                  <c:v>487089</c:v>
                </c:pt>
                <c:pt idx="5">
                  <c:v>488097</c:v>
                </c:pt>
                <c:pt idx="6">
                  <c:v>489074</c:v>
                </c:pt>
                <c:pt idx="7">
                  <c:v>489995</c:v>
                </c:pt>
                <c:pt idx="8">
                  <c:v>490852</c:v>
                </c:pt>
                <c:pt idx="9">
                  <c:v>491637</c:v>
                </c:pt>
                <c:pt idx="10">
                  <c:v>492330</c:v>
                </c:pt>
                <c:pt idx="11">
                  <c:v>492945</c:v>
                </c:pt>
                <c:pt idx="12">
                  <c:v>493467</c:v>
                </c:pt>
                <c:pt idx="13">
                  <c:v>493882</c:v>
                </c:pt>
                <c:pt idx="14">
                  <c:v>494193</c:v>
                </c:pt>
                <c:pt idx="15">
                  <c:v>494399</c:v>
                </c:pt>
                <c:pt idx="16">
                  <c:v>494509</c:v>
                </c:pt>
                <c:pt idx="17">
                  <c:v>494523</c:v>
                </c:pt>
                <c:pt idx="18">
                  <c:v>494458</c:v>
                </c:pt>
                <c:pt idx="19">
                  <c:v>494333</c:v>
                </c:pt>
              </c:numCache>
            </c:numRef>
          </c:val>
          <c:smooth val="0"/>
          <c:extLst>
            <c:ext xmlns:c16="http://schemas.microsoft.com/office/drawing/2014/chart" uri="{C3380CC4-5D6E-409C-BE32-E72D297353CC}">
              <c16:uniqueId val="{00000003-F916-4EDF-9E31-FD8A7B264C3B}"/>
            </c:ext>
          </c:extLst>
        </c:ser>
        <c:ser>
          <c:idx val="6"/>
          <c:order val="6"/>
          <c:tx>
            <c:strRef>
              <c:f>Maakunnat!$B$13</c:f>
              <c:strCache>
                <c:ptCount val="1"/>
                <c:pt idx="0">
                  <c:v>MK06 Pirkanmaa</c:v>
                </c:pt>
              </c:strCache>
            </c:strRef>
          </c:tx>
          <c:spPr>
            <a:ln w="28575" cap="rnd">
              <a:solidFill>
                <a:schemeClr val="accent1">
                  <a:lumMod val="60000"/>
                </a:schemeClr>
              </a:solidFill>
              <a:round/>
            </a:ln>
            <a:effectLst/>
          </c:spPr>
          <c:marker>
            <c:symbol val="none"/>
          </c:marker>
          <c:dLbls>
            <c:dLbl>
              <c:idx val="19"/>
              <c:tx>
                <c:rich>
                  <a:bodyPr/>
                  <a:lstStyle/>
                  <a:p>
                    <a:r>
                      <a:rPr lang="en-US"/>
                      <a:t>Pirkanmaa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916-4EDF-9E31-FD8A7B264C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Maakunnat!$C$6:$V$6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Maakunnat!$C$13:$V$13</c:f>
              <c:numCache>
                <c:formatCode>General</c:formatCode>
                <c:ptCount val="20"/>
                <c:pt idx="0">
                  <c:v>526118</c:v>
                </c:pt>
                <c:pt idx="1">
                  <c:v>528912</c:v>
                </c:pt>
                <c:pt idx="2">
                  <c:v>531569</c:v>
                </c:pt>
                <c:pt idx="3">
                  <c:v>534089</c:v>
                </c:pt>
                <c:pt idx="4">
                  <c:v>536491</c:v>
                </c:pt>
                <c:pt idx="5">
                  <c:v>538784</c:v>
                </c:pt>
                <c:pt idx="6">
                  <c:v>540954</c:v>
                </c:pt>
                <c:pt idx="7">
                  <c:v>543005</c:v>
                </c:pt>
                <c:pt idx="8">
                  <c:v>544962</c:v>
                </c:pt>
                <c:pt idx="9">
                  <c:v>546805</c:v>
                </c:pt>
                <c:pt idx="10">
                  <c:v>548507</c:v>
                </c:pt>
                <c:pt idx="11">
                  <c:v>550075</c:v>
                </c:pt>
                <c:pt idx="12">
                  <c:v>551512</c:v>
                </c:pt>
                <c:pt idx="13">
                  <c:v>552818</c:v>
                </c:pt>
                <c:pt idx="14">
                  <c:v>553986</c:v>
                </c:pt>
                <c:pt idx="15">
                  <c:v>555010</c:v>
                </c:pt>
                <c:pt idx="16">
                  <c:v>555904</c:v>
                </c:pt>
                <c:pt idx="17">
                  <c:v>556667</c:v>
                </c:pt>
                <c:pt idx="18">
                  <c:v>557322</c:v>
                </c:pt>
                <c:pt idx="19">
                  <c:v>557883</c:v>
                </c:pt>
              </c:numCache>
            </c:numRef>
          </c:val>
          <c:smooth val="0"/>
          <c:extLst>
            <c:ext xmlns:c16="http://schemas.microsoft.com/office/drawing/2014/chart" uri="{C3380CC4-5D6E-409C-BE32-E72D297353CC}">
              <c16:uniqueId val="{00000005-F916-4EDF-9E31-FD8A7B264C3B}"/>
            </c:ext>
          </c:extLst>
        </c:ser>
        <c:ser>
          <c:idx val="17"/>
          <c:order val="17"/>
          <c:tx>
            <c:strRef>
              <c:f>Maakunnat!$B$24</c:f>
              <c:strCache>
                <c:ptCount val="1"/>
                <c:pt idx="0">
                  <c:v>MK17 Pohjois-Pohjanmaa</c:v>
                </c:pt>
              </c:strCache>
            </c:strRef>
          </c:tx>
          <c:spPr>
            <a:ln w="28575" cap="rnd">
              <a:solidFill>
                <a:schemeClr val="accent6">
                  <a:lumMod val="80000"/>
                  <a:lumOff val="20000"/>
                </a:schemeClr>
              </a:solidFill>
              <a:round/>
            </a:ln>
            <a:effectLst/>
          </c:spPr>
          <c:marker>
            <c:symbol val="none"/>
          </c:marker>
          <c:dLbls>
            <c:dLbl>
              <c:idx val="19"/>
              <c:tx>
                <c:rich>
                  <a:bodyPr/>
                  <a:lstStyle/>
                  <a:p>
                    <a:r>
                      <a:rPr lang="en-US"/>
                      <a:t>Pohjois-Pohjanmaa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916-4EDF-9E31-FD8A7B264C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Maakunnat!$C$6:$V$6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Maakunnat!$C$24:$V$24</c:f>
              <c:numCache>
                <c:formatCode>General</c:formatCode>
                <c:ptCount val="20"/>
                <c:pt idx="0">
                  <c:v>414929</c:v>
                </c:pt>
                <c:pt idx="1">
                  <c:v>415685</c:v>
                </c:pt>
                <c:pt idx="2">
                  <c:v>416325</c:v>
                </c:pt>
                <c:pt idx="3">
                  <c:v>416845</c:v>
                </c:pt>
                <c:pt idx="4">
                  <c:v>417281</c:v>
                </c:pt>
                <c:pt idx="5">
                  <c:v>417618</c:v>
                </c:pt>
                <c:pt idx="6">
                  <c:v>417890</c:v>
                </c:pt>
                <c:pt idx="7">
                  <c:v>418091</c:v>
                </c:pt>
                <c:pt idx="8">
                  <c:v>418235</c:v>
                </c:pt>
                <c:pt idx="9">
                  <c:v>418307</c:v>
                </c:pt>
                <c:pt idx="10">
                  <c:v>418328</c:v>
                </c:pt>
                <c:pt idx="11">
                  <c:v>418284</c:v>
                </c:pt>
                <c:pt idx="12">
                  <c:v>418202</c:v>
                </c:pt>
                <c:pt idx="13">
                  <c:v>418074</c:v>
                </c:pt>
                <c:pt idx="14">
                  <c:v>417897</c:v>
                </c:pt>
                <c:pt idx="15">
                  <c:v>417654</c:v>
                </c:pt>
                <c:pt idx="16">
                  <c:v>417380</c:v>
                </c:pt>
                <c:pt idx="17">
                  <c:v>417053</c:v>
                </c:pt>
                <c:pt idx="18">
                  <c:v>416666</c:v>
                </c:pt>
                <c:pt idx="19">
                  <c:v>416214</c:v>
                </c:pt>
              </c:numCache>
            </c:numRef>
          </c:val>
          <c:smooth val="0"/>
          <c:extLst>
            <c:ext xmlns:c16="http://schemas.microsoft.com/office/drawing/2014/chart" uri="{C3380CC4-5D6E-409C-BE32-E72D297353CC}">
              <c16:uniqueId val="{00000007-F916-4EDF-9E31-FD8A7B264C3B}"/>
            </c:ext>
          </c:extLst>
        </c:ser>
        <c:ser>
          <c:idx val="21"/>
          <c:order val="21"/>
          <c:tx>
            <c:strRef>
              <c:f>Maakunnat!$B$28</c:f>
              <c:strCache>
                <c:ptCount val="1"/>
                <c:pt idx="0">
                  <c:v>MK21 Ahvenanmaa</c:v>
                </c:pt>
              </c:strCache>
            </c:strRef>
          </c:tx>
          <c:spPr>
            <a:ln w="28575" cap="rnd">
              <a:solidFill>
                <a:schemeClr val="accent4">
                  <a:lumMod val="80000"/>
                </a:schemeClr>
              </a:solidFill>
              <a:round/>
            </a:ln>
            <a:effectLst/>
          </c:spPr>
          <c:marker>
            <c:symbol val="none"/>
          </c:marker>
          <c:dLbls>
            <c:dLbl>
              <c:idx val="19"/>
              <c:tx>
                <c:rich>
                  <a:bodyPr/>
                  <a:lstStyle/>
                  <a:p>
                    <a:r>
                      <a:rPr lang="en-US"/>
                      <a:t>Ahvenanmaa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916-4EDF-9E31-FD8A7B264C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Maakunnat!$C$6:$V$6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Maakunnat!$C$28:$V$28</c:f>
              <c:numCache>
                <c:formatCode>General</c:formatCode>
                <c:ptCount val="20"/>
                <c:pt idx="0">
                  <c:v>30449</c:v>
                </c:pt>
                <c:pt idx="1">
                  <c:v>30664</c:v>
                </c:pt>
                <c:pt idx="2">
                  <c:v>30877</c:v>
                </c:pt>
                <c:pt idx="3">
                  <c:v>31091</c:v>
                </c:pt>
                <c:pt idx="4">
                  <c:v>31293</c:v>
                </c:pt>
                <c:pt idx="5">
                  <c:v>31488</c:v>
                </c:pt>
                <c:pt idx="6">
                  <c:v>31675</c:v>
                </c:pt>
                <c:pt idx="7">
                  <c:v>31855</c:v>
                </c:pt>
                <c:pt idx="8">
                  <c:v>32028</c:v>
                </c:pt>
                <c:pt idx="9">
                  <c:v>32197</c:v>
                </c:pt>
                <c:pt idx="10">
                  <c:v>32352</c:v>
                </c:pt>
                <c:pt idx="11">
                  <c:v>32505</c:v>
                </c:pt>
                <c:pt idx="12">
                  <c:v>32653</c:v>
                </c:pt>
                <c:pt idx="13">
                  <c:v>32792</c:v>
                </c:pt>
                <c:pt idx="14">
                  <c:v>32929</c:v>
                </c:pt>
                <c:pt idx="15">
                  <c:v>33057</c:v>
                </c:pt>
                <c:pt idx="16">
                  <c:v>33182</c:v>
                </c:pt>
                <c:pt idx="17">
                  <c:v>33310</c:v>
                </c:pt>
                <c:pt idx="18">
                  <c:v>33438</c:v>
                </c:pt>
                <c:pt idx="19">
                  <c:v>33555</c:v>
                </c:pt>
              </c:numCache>
            </c:numRef>
          </c:val>
          <c:smooth val="0"/>
          <c:extLst>
            <c:ext xmlns:c16="http://schemas.microsoft.com/office/drawing/2014/chart" uri="{C3380CC4-5D6E-409C-BE32-E72D297353CC}">
              <c16:uniqueId val="{00000009-F916-4EDF-9E31-FD8A7B264C3B}"/>
            </c:ext>
          </c:extLst>
        </c:ser>
        <c:dLbls>
          <c:showLegendKey val="0"/>
          <c:showVal val="0"/>
          <c:showCatName val="0"/>
          <c:showSerName val="0"/>
          <c:showPercent val="0"/>
          <c:showBubbleSize val="0"/>
        </c:dLbls>
        <c:smooth val="0"/>
        <c:axId val="719786608"/>
        <c:axId val="719781360"/>
        <c:extLst>
          <c:ext xmlns:c15="http://schemas.microsoft.com/office/drawing/2012/chart" uri="{02D57815-91ED-43cb-92C2-25804820EDAC}">
            <c15:filteredLineSeries>
              <c15:ser>
                <c:idx val="0"/>
                <c:order val="0"/>
                <c:tx>
                  <c:strRef>
                    <c:extLst>
                      <c:ext uri="{02D57815-91ED-43cb-92C2-25804820EDAC}">
                        <c15:formulaRef>
                          <c15:sqref>Maakunnat!$B$7</c15:sqref>
                        </c15:formulaRef>
                      </c:ext>
                    </c:extLst>
                    <c:strCache>
                      <c:ptCount val="1"/>
                      <c:pt idx="0">
                        <c:v>KOKO MAA</c:v>
                      </c:pt>
                    </c:strCache>
                  </c:strRef>
                </c:tx>
                <c:spPr>
                  <a:ln w="28575" cap="rnd">
                    <a:solidFill>
                      <a:schemeClr val="accent1"/>
                    </a:solidFill>
                    <a:round/>
                  </a:ln>
                  <a:effectLst/>
                </c:spPr>
                <c:marker>
                  <c:symbol val="none"/>
                </c:marker>
                <c:cat>
                  <c:strRef>
                    <c:extLst>
                      <c:ex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c:ext uri="{02D57815-91ED-43cb-92C2-25804820EDAC}">
                        <c15:formulaRef>
                          <c15:sqref>Maakunnat!$C$7:$V$7</c15:sqref>
                        </c15:formulaRef>
                      </c:ext>
                    </c:extLst>
                    <c:numCache>
                      <c:formatCode>General</c:formatCode>
                      <c:ptCount val="20"/>
                      <c:pt idx="0">
                        <c:v>5547045</c:v>
                      </c:pt>
                      <c:pt idx="1">
                        <c:v>5555002</c:v>
                      </c:pt>
                      <c:pt idx="2">
                        <c:v>5562569</c:v>
                      </c:pt>
                      <c:pt idx="3">
                        <c:v>5569645</c:v>
                      </c:pt>
                      <c:pt idx="4">
                        <c:v>5576186</c:v>
                      </c:pt>
                      <c:pt idx="5">
                        <c:v>5582076</c:v>
                      </c:pt>
                      <c:pt idx="6">
                        <c:v>5587372</c:v>
                      </c:pt>
                      <c:pt idx="7">
                        <c:v>5591887</c:v>
                      </c:pt>
                      <c:pt idx="8">
                        <c:v>5595724</c:v>
                      </c:pt>
                      <c:pt idx="9">
                        <c:v>5598821</c:v>
                      </c:pt>
                      <c:pt idx="10">
                        <c:v>5601111</c:v>
                      </c:pt>
                      <c:pt idx="11">
                        <c:v>5602654</c:v>
                      </c:pt>
                      <c:pt idx="12">
                        <c:v>5603390</c:v>
                      </c:pt>
                      <c:pt idx="13">
                        <c:v>5603378</c:v>
                      </c:pt>
                      <c:pt idx="14">
                        <c:v>5602579</c:v>
                      </c:pt>
                      <c:pt idx="15">
                        <c:v>5601023</c:v>
                      </c:pt>
                      <c:pt idx="16">
                        <c:v>5598774</c:v>
                      </c:pt>
                      <c:pt idx="17">
                        <c:v>5595831</c:v>
                      </c:pt>
                      <c:pt idx="18">
                        <c:v>5592248</c:v>
                      </c:pt>
                      <c:pt idx="19">
                        <c:v>5588011</c:v>
                      </c:pt>
                    </c:numCache>
                  </c:numRef>
                </c:val>
                <c:smooth val="0"/>
                <c:extLst>
                  <c:ext xmlns:c16="http://schemas.microsoft.com/office/drawing/2014/chart" uri="{C3380CC4-5D6E-409C-BE32-E72D297353CC}">
                    <c16:uniqueId val="{0000000A-F916-4EDF-9E31-FD8A7B264C3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Maakunnat!$B$8</c15:sqref>
                        </c15:formulaRef>
                      </c:ext>
                    </c:extLst>
                    <c:strCache>
                      <c:ptCount val="1"/>
                      <c:pt idx="0">
                        <c:v>MA1 MANNER-SUOMI</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Maakunnat!$C$8:$V$8</c15:sqref>
                        </c15:formulaRef>
                      </c:ext>
                    </c:extLst>
                    <c:numCache>
                      <c:formatCode>General</c:formatCode>
                      <c:ptCount val="20"/>
                      <c:pt idx="0">
                        <c:v>5516596</c:v>
                      </c:pt>
                      <c:pt idx="1">
                        <c:v>5524338</c:v>
                      </c:pt>
                      <c:pt idx="2">
                        <c:v>5531692</c:v>
                      </c:pt>
                      <c:pt idx="3">
                        <c:v>5538554</c:v>
                      </c:pt>
                      <c:pt idx="4">
                        <c:v>5544893</c:v>
                      </c:pt>
                      <c:pt idx="5">
                        <c:v>5550588</c:v>
                      </c:pt>
                      <c:pt idx="6">
                        <c:v>5555697</c:v>
                      </c:pt>
                      <c:pt idx="7">
                        <c:v>5560032</c:v>
                      </c:pt>
                      <c:pt idx="8">
                        <c:v>5563696</c:v>
                      </c:pt>
                      <c:pt idx="9">
                        <c:v>5566624</c:v>
                      </c:pt>
                      <c:pt idx="10">
                        <c:v>5568759</c:v>
                      </c:pt>
                      <c:pt idx="11">
                        <c:v>5570149</c:v>
                      </c:pt>
                      <c:pt idx="12">
                        <c:v>5570737</c:v>
                      </c:pt>
                      <c:pt idx="13">
                        <c:v>5570586</c:v>
                      </c:pt>
                      <c:pt idx="14">
                        <c:v>5569650</c:v>
                      </c:pt>
                      <c:pt idx="15">
                        <c:v>5567966</c:v>
                      </c:pt>
                      <c:pt idx="16">
                        <c:v>5565592</c:v>
                      </c:pt>
                      <c:pt idx="17">
                        <c:v>5562521</c:v>
                      </c:pt>
                      <c:pt idx="18">
                        <c:v>5558810</c:v>
                      </c:pt>
                      <c:pt idx="19">
                        <c:v>5554456</c:v>
                      </c:pt>
                    </c:numCache>
                  </c:numRef>
                </c:val>
                <c:smooth val="0"/>
                <c:extLst xmlns:c15="http://schemas.microsoft.com/office/drawing/2012/chart">
                  <c:ext xmlns:c16="http://schemas.microsoft.com/office/drawing/2014/chart" uri="{C3380CC4-5D6E-409C-BE32-E72D297353CC}">
                    <c16:uniqueId val="{0000000B-F916-4EDF-9E31-FD8A7B264C3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Maakunnat!$B$11</c15:sqref>
                        </c15:formulaRef>
                      </c:ext>
                    </c:extLst>
                    <c:strCache>
                      <c:ptCount val="1"/>
                      <c:pt idx="0">
                        <c:v>MK04 Satakunta</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Maakunnat!$C$11:$V$11</c15:sqref>
                        </c15:formulaRef>
                      </c:ext>
                    </c:extLst>
                    <c:numCache>
                      <c:formatCode>General</c:formatCode>
                      <c:ptCount val="20"/>
                      <c:pt idx="0">
                        <c:v>214037</c:v>
                      </c:pt>
                      <c:pt idx="1">
                        <c:v>212567</c:v>
                      </c:pt>
                      <c:pt idx="2">
                        <c:v>211121</c:v>
                      </c:pt>
                      <c:pt idx="3">
                        <c:v>209704</c:v>
                      </c:pt>
                      <c:pt idx="4">
                        <c:v>208307</c:v>
                      </c:pt>
                      <c:pt idx="5">
                        <c:v>206923</c:v>
                      </c:pt>
                      <c:pt idx="6">
                        <c:v>205567</c:v>
                      </c:pt>
                      <c:pt idx="7">
                        <c:v>204228</c:v>
                      </c:pt>
                      <c:pt idx="8">
                        <c:v>202892</c:v>
                      </c:pt>
                      <c:pt idx="9">
                        <c:v>201574</c:v>
                      </c:pt>
                      <c:pt idx="10">
                        <c:v>200257</c:v>
                      </c:pt>
                      <c:pt idx="11">
                        <c:v>198952</c:v>
                      </c:pt>
                      <c:pt idx="12">
                        <c:v>197652</c:v>
                      </c:pt>
                      <c:pt idx="13">
                        <c:v>196371</c:v>
                      </c:pt>
                      <c:pt idx="14">
                        <c:v>195098</c:v>
                      </c:pt>
                      <c:pt idx="15">
                        <c:v>193849</c:v>
                      </c:pt>
                      <c:pt idx="16">
                        <c:v>192631</c:v>
                      </c:pt>
                      <c:pt idx="17">
                        <c:v>191446</c:v>
                      </c:pt>
                      <c:pt idx="18">
                        <c:v>190282</c:v>
                      </c:pt>
                      <c:pt idx="19">
                        <c:v>189132</c:v>
                      </c:pt>
                    </c:numCache>
                  </c:numRef>
                </c:val>
                <c:smooth val="0"/>
                <c:extLst xmlns:c15="http://schemas.microsoft.com/office/drawing/2012/chart">
                  <c:ext xmlns:c16="http://schemas.microsoft.com/office/drawing/2014/chart" uri="{C3380CC4-5D6E-409C-BE32-E72D297353CC}">
                    <c16:uniqueId val="{0000000C-F916-4EDF-9E31-FD8A7B264C3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Maakunnat!$B$12</c15:sqref>
                        </c15:formulaRef>
                      </c:ext>
                    </c:extLst>
                    <c:strCache>
                      <c:ptCount val="1"/>
                      <c:pt idx="0">
                        <c:v>MK05 Kanta-Häme</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Maakunnat!$C$12:$V$12</c15:sqref>
                        </c15:formulaRef>
                      </c:ext>
                    </c:extLst>
                    <c:numCache>
                      <c:formatCode>General</c:formatCode>
                      <c:ptCount val="20"/>
                      <c:pt idx="0">
                        <c:v>169954</c:v>
                      </c:pt>
                      <c:pt idx="1">
                        <c:v>169268</c:v>
                      </c:pt>
                      <c:pt idx="2">
                        <c:v>168626</c:v>
                      </c:pt>
                      <c:pt idx="3">
                        <c:v>167997</c:v>
                      </c:pt>
                      <c:pt idx="4">
                        <c:v>167381</c:v>
                      </c:pt>
                      <c:pt idx="5">
                        <c:v>166772</c:v>
                      </c:pt>
                      <c:pt idx="6">
                        <c:v>166170</c:v>
                      </c:pt>
                      <c:pt idx="7">
                        <c:v>165568</c:v>
                      </c:pt>
                      <c:pt idx="8">
                        <c:v>164972</c:v>
                      </c:pt>
                      <c:pt idx="9">
                        <c:v>164397</c:v>
                      </c:pt>
                      <c:pt idx="10">
                        <c:v>163836</c:v>
                      </c:pt>
                      <c:pt idx="11">
                        <c:v>163286</c:v>
                      </c:pt>
                      <c:pt idx="12">
                        <c:v>162743</c:v>
                      </c:pt>
                      <c:pt idx="13">
                        <c:v>162202</c:v>
                      </c:pt>
                      <c:pt idx="14">
                        <c:v>161681</c:v>
                      </c:pt>
                      <c:pt idx="15">
                        <c:v>161172</c:v>
                      </c:pt>
                      <c:pt idx="16">
                        <c:v>160674</c:v>
                      </c:pt>
                      <c:pt idx="17">
                        <c:v>160184</c:v>
                      </c:pt>
                      <c:pt idx="18">
                        <c:v>159716</c:v>
                      </c:pt>
                      <c:pt idx="19">
                        <c:v>159251</c:v>
                      </c:pt>
                    </c:numCache>
                  </c:numRef>
                </c:val>
                <c:smooth val="0"/>
                <c:extLst xmlns:c15="http://schemas.microsoft.com/office/drawing/2012/chart">
                  <c:ext xmlns:c16="http://schemas.microsoft.com/office/drawing/2014/chart" uri="{C3380CC4-5D6E-409C-BE32-E72D297353CC}">
                    <c16:uniqueId val="{0000000D-F916-4EDF-9E31-FD8A7B264C3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Maakunnat!$B$14</c15:sqref>
                        </c15:formulaRef>
                      </c:ext>
                    </c:extLst>
                    <c:strCache>
                      <c:ptCount val="1"/>
                      <c:pt idx="0">
                        <c:v>MK07 Päijät-Häme</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Maakunnat!$C$14:$V$14</c15:sqref>
                        </c15:formulaRef>
                      </c:ext>
                    </c:extLst>
                    <c:numCache>
                      <c:formatCode>General</c:formatCode>
                      <c:ptCount val="20"/>
                      <c:pt idx="0">
                        <c:v>205293</c:v>
                      </c:pt>
                      <c:pt idx="1">
                        <c:v>204716</c:v>
                      </c:pt>
                      <c:pt idx="2">
                        <c:v>204141</c:v>
                      </c:pt>
                      <c:pt idx="3">
                        <c:v>203560</c:v>
                      </c:pt>
                      <c:pt idx="4">
                        <c:v>202967</c:v>
                      </c:pt>
                      <c:pt idx="5">
                        <c:v>202378</c:v>
                      </c:pt>
                      <c:pt idx="6">
                        <c:v>201786</c:v>
                      </c:pt>
                      <c:pt idx="7">
                        <c:v>201173</c:v>
                      </c:pt>
                      <c:pt idx="8">
                        <c:v>200556</c:v>
                      </c:pt>
                      <c:pt idx="9">
                        <c:v>199927</c:v>
                      </c:pt>
                      <c:pt idx="10">
                        <c:v>199278</c:v>
                      </c:pt>
                      <c:pt idx="11">
                        <c:v>198620</c:v>
                      </c:pt>
                      <c:pt idx="12">
                        <c:v>197947</c:v>
                      </c:pt>
                      <c:pt idx="13">
                        <c:v>197265</c:v>
                      </c:pt>
                      <c:pt idx="14">
                        <c:v>196579</c:v>
                      </c:pt>
                      <c:pt idx="15">
                        <c:v>195898</c:v>
                      </c:pt>
                      <c:pt idx="16">
                        <c:v>195208</c:v>
                      </c:pt>
                      <c:pt idx="17">
                        <c:v>194535</c:v>
                      </c:pt>
                      <c:pt idx="18">
                        <c:v>193867</c:v>
                      </c:pt>
                      <c:pt idx="19">
                        <c:v>193194</c:v>
                      </c:pt>
                    </c:numCache>
                  </c:numRef>
                </c:val>
                <c:smooth val="0"/>
                <c:extLst xmlns:c15="http://schemas.microsoft.com/office/drawing/2012/chart">
                  <c:ext xmlns:c16="http://schemas.microsoft.com/office/drawing/2014/chart" uri="{C3380CC4-5D6E-409C-BE32-E72D297353CC}">
                    <c16:uniqueId val="{0000000E-F916-4EDF-9E31-FD8A7B264C3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Maakunnat!$B$15</c15:sqref>
                        </c15:formulaRef>
                      </c:ext>
                    </c:extLst>
                    <c:strCache>
                      <c:ptCount val="1"/>
                      <c:pt idx="0">
                        <c:v>MK08 Kymenlaakso</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Maakunnat!$C$15:$V$15</c15:sqref>
                        </c15:formulaRef>
                      </c:ext>
                    </c:extLst>
                    <c:numCache>
                      <c:formatCode>General</c:formatCode>
                      <c:ptCount val="20"/>
                      <c:pt idx="0">
                        <c:v>161229</c:v>
                      </c:pt>
                      <c:pt idx="1">
                        <c:v>159595</c:v>
                      </c:pt>
                      <c:pt idx="2">
                        <c:v>158008</c:v>
                      </c:pt>
                      <c:pt idx="3">
                        <c:v>156461</c:v>
                      </c:pt>
                      <c:pt idx="4">
                        <c:v>154971</c:v>
                      </c:pt>
                      <c:pt idx="5">
                        <c:v>153523</c:v>
                      </c:pt>
                      <c:pt idx="6">
                        <c:v>152113</c:v>
                      </c:pt>
                      <c:pt idx="7">
                        <c:v>150730</c:v>
                      </c:pt>
                      <c:pt idx="8">
                        <c:v>149367</c:v>
                      </c:pt>
                      <c:pt idx="9">
                        <c:v>148033</c:v>
                      </c:pt>
                      <c:pt idx="10">
                        <c:v>146725</c:v>
                      </c:pt>
                      <c:pt idx="11">
                        <c:v>145443</c:v>
                      </c:pt>
                      <c:pt idx="12">
                        <c:v>144187</c:v>
                      </c:pt>
                      <c:pt idx="13">
                        <c:v>142958</c:v>
                      </c:pt>
                      <c:pt idx="14">
                        <c:v>141755</c:v>
                      </c:pt>
                      <c:pt idx="15">
                        <c:v>140591</c:v>
                      </c:pt>
                      <c:pt idx="16">
                        <c:v>139466</c:v>
                      </c:pt>
                      <c:pt idx="17">
                        <c:v>138368</c:v>
                      </c:pt>
                      <c:pt idx="18">
                        <c:v>137293</c:v>
                      </c:pt>
                      <c:pt idx="19">
                        <c:v>136233</c:v>
                      </c:pt>
                    </c:numCache>
                  </c:numRef>
                </c:val>
                <c:smooth val="0"/>
                <c:extLst xmlns:c15="http://schemas.microsoft.com/office/drawing/2012/chart">
                  <c:ext xmlns:c16="http://schemas.microsoft.com/office/drawing/2014/chart" uri="{C3380CC4-5D6E-409C-BE32-E72D297353CC}">
                    <c16:uniqueId val="{0000000F-F916-4EDF-9E31-FD8A7B264C3B}"/>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Maakunnat!$B$16</c15:sqref>
                        </c15:formulaRef>
                      </c:ext>
                    </c:extLst>
                    <c:strCache>
                      <c:ptCount val="1"/>
                      <c:pt idx="0">
                        <c:v>MK09 Etelä-Karjala</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Maakunnat!$C$16:$V$16</c15:sqref>
                        </c15:formulaRef>
                      </c:ext>
                    </c:extLst>
                    <c:numCache>
                      <c:formatCode>General</c:formatCode>
                      <c:ptCount val="20"/>
                      <c:pt idx="0">
                        <c:v>126195</c:v>
                      </c:pt>
                      <c:pt idx="1">
                        <c:v>125381</c:v>
                      </c:pt>
                      <c:pt idx="2">
                        <c:v>124591</c:v>
                      </c:pt>
                      <c:pt idx="3">
                        <c:v>123835</c:v>
                      </c:pt>
                      <c:pt idx="4">
                        <c:v>123094</c:v>
                      </c:pt>
                      <c:pt idx="5">
                        <c:v>122360</c:v>
                      </c:pt>
                      <c:pt idx="6">
                        <c:v>121645</c:v>
                      </c:pt>
                      <c:pt idx="7">
                        <c:v>120951</c:v>
                      </c:pt>
                      <c:pt idx="8">
                        <c:v>120272</c:v>
                      </c:pt>
                      <c:pt idx="9">
                        <c:v>119591</c:v>
                      </c:pt>
                      <c:pt idx="10">
                        <c:v>118916</c:v>
                      </c:pt>
                      <c:pt idx="11">
                        <c:v>118253</c:v>
                      </c:pt>
                      <c:pt idx="12">
                        <c:v>117593</c:v>
                      </c:pt>
                      <c:pt idx="13">
                        <c:v>116939</c:v>
                      </c:pt>
                      <c:pt idx="14">
                        <c:v>116279</c:v>
                      </c:pt>
                      <c:pt idx="15">
                        <c:v>115632</c:v>
                      </c:pt>
                      <c:pt idx="16">
                        <c:v>114981</c:v>
                      </c:pt>
                      <c:pt idx="17">
                        <c:v>114338</c:v>
                      </c:pt>
                      <c:pt idx="18">
                        <c:v>113702</c:v>
                      </c:pt>
                      <c:pt idx="19">
                        <c:v>113074</c:v>
                      </c:pt>
                    </c:numCache>
                  </c:numRef>
                </c:val>
                <c:smooth val="0"/>
                <c:extLst xmlns:c15="http://schemas.microsoft.com/office/drawing/2012/chart">
                  <c:ext xmlns:c16="http://schemas.microsoft.com/office/drawing/2014/chart" uri="{C3380CC4-5D6E-409C-BE32-E72D297353CC}">
                    <c16:uniqueId val="{00000010-F916-4EDF-9E31-FD8A7B264C3B}"/>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Maakunnat!$B$17</c15:sqref>
                        </c15:formulaRef>
                      </c:ext>
                    </c:extLst>
                    <c:strCache>
                      <c:ptCount val="1"/>
                      <c:pt idx="0">
                        <c:v>MK10 Etelä-Savo</c:v>
                      </c:pt>
                    </c:strCache>
                  </c:strRef>
                </c:tx>
                <c:spPr>
                  <a:ln w="28575"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Maakunnat!$C$17:$V$17</c15:sqref>
                        </c15:formulaRef>
                      </c:ext>
                    </c:extLst>
                    <c:numCache>
                      <c:formatCode>General</c:formatCode>
                      <c:ptCount val="20"/>
                      <c:pt idx="0">
                        <c:v>131025</c:v>
                      </c:pt>
                      <c:pt idx="1">
                        <c:v>129368</c:v>
                      </c:pt>
                      <c:pt idx="2">
                        <c:v>127790</c:v>
                      </c:pt>
                      <c:pt idx="3">
                        <c:v>126273</c:v>
                      </c:pt>
                      <c:pt idx="4">
                        <c:v>124814</c:v>
                      </c:pt>
                      <c:pt idx="5">
                        <c:v>123403</c:v>
                      </c:pt>
                      <c:pt idx="6">
                        <c:v>122048</c:v>
                      </c:pt>
                      <c:pt idx="7">
                        <c:v>120728</c:v>
                      </c:pt>
                      <c:pt idx="8">
                        <c:v>119446</c:v>
                      </c:pt>
                      <c:pt idx="9">
                        <c:v>118190</c:v>
                      </c:pt>
                      <c:pt idx="10">
                        <c:v>116961</c:v>
                      </c:pt>
                      <c:pt idx="11">
                        <c:v>115760</c:v>
                      </c:pt>
                      <c:pt idx="12">
                        <c:v>114566</c:v>
                      </c:pt>
                      <c:pt idx="13">
                        <c:v>113405</c:v>
                      </c:pt>
                      <c:pt idx="14">
                        <c:v>112271</c:v>
                      </c:pt>
                      <c:pt idx="15">
                        <c:v>111157</c:v>
                      </c:pt>
                      <c:pt idx="16">
                        <c:v>110078</c:v>
                      </c:pt>
                      <c:pt idx="17">
                        <c:v>109038</c:v>
                      </c:pt>
                      <c:pt idx="18">
                        <c:v>108025</c:v>
                      </c:pt>
                      <c:pt idx="19">
                        <c:v>107041</c:v>
                      </c:pt>
                    </c:numCache>
                  </c:numRef>
                </c:val>
                <c:smooth val="0"/>
                <c:extLst xmlns:c15="http://schemas.microsoft.com/office/drawing/2012/chart">
                  <c:ext xmlns:c16="http://schemas.microsoft.com/office/drawing/2014/chart" uri="{C3380CC4-5D6E-409C-BE32-E72D297353CC}">
                    <c16:uniqueId val="{00000011-F916-4EDF-9E31-FD8A7B264C3B}"/>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Maakunnat!$B$18</c15:sqref>
                        </c15:formulaRef>
                      </c:ext>
                    </c:extLst>
                    <c:strCache>
                      <c:ptCount val="1"/>
                      <c:pt idx="0">
                        <c:v>MK11 Pohjois-Savo</c:v>
                      </c:pt>
                    </c:strCache>
                  </c:strRef>
                </c:tx>
                <c:spPr>
                  <a:ln w="28575"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Maakunnat!$C$18:$V$18</c15:sqref>
                        </c15:formulaRef>
                      </c:ext>
                    </c:extLst>
                    <c:numCache>
                      <c:formatCode>General</c:formatCode>
                      <c:ptCount val="20"/>
                      <c:pt idx="0">
                        <c:v>247445</c:v>
                      </c:pt>
                      <c:pt idx="1">
                        <c:v>246557</c:v>
                      </c:pt>
                      <c:pt idx="2">
                        <c:v>245687</c:v>
                      </c:pt>
                      <c:pt idx="3">
                        <c:v>244837</c:v>
                      </c:pt>
                      <c:pt idx="4">
                        <c:v>243993</c:v>
                      </c:pt>
                      <c:pt idx="5">
                        <c:v>243160</c:v>
                      </c:pt>
                      <c:pt idx="6">
                        <c:v>242345</c:v>
                      </c:pt>
                      <c:pt idx="7">
                        <c:v>241518</c:v>
                      </c:pt>
                      <c:pt idx="8">
                        <c:v>240685</c:v>
                      </c:pt>
                      <c:pt idx="9">
                        <c:v>239850</c:v>
                      </c:pt>
                      <c:pt idx="10">
                        <c:v>238985</c:v>
                      </c:pt>
                      <c:pt idx="11">
                        <c:v>238116</c:v>
                      </c:pt>
                      <c:pt idx="12">
                        <c:v>237221</c:v>
                      </c:pt>
                      <c:pt idx="13">
                        <c:v>236295</c:v>
                      </c:pt>
                      <c:pt idx="14">
                        <c:v>235355</c:v>
                      </c:pt>
                      <c:pt idx="15">
                        <c:v>234395</c:v>
                      </c:pt>
                      <c:pt idx="16">
                        <c:v>233422</c:v>
                      </c:pt>
                      <c:pt idx="17">
                        <c:v>232427</c:v>
                      </c:pt>
                      <c:pt idx="18">
                        <c:v>231427</c:v>
                      </c:pt>
                      <c:pt idx="19">
                        <c:v>230413</c:v>
                      </c:pt>
                    </c:numCache>
                  </c:numRef>
                </c:val>
                <c:smooth val="0"/>
                <c:extLst xmlns:c15="http://schemas.microsoft.com/office/drawing/2012/chart">
                  <c:ext xmlns:c16="http://schemas.microsoft.com/office/drawing/2014/chart" uri="{C3380CC4-5D6E-409C-BE32-E72D297353CC}">
                    <c16:uniqueId val="{00000012-F916-4EDF-9E31-FD8A7B264C3B}"/>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Maakunnat!$B$19</c15:sqref>
                        </c15:formulaRef>
                      </c:ext>
                    </c:extLst>
                    <c:strCache>
                      <c:ptCount val="1"/>
                      <c:pt idx="0">
                        <c:v>MK12 Pohjois-Karjala</c:v>
                      </c:pt>
                    </c:strCache>
                  </c:strRef>
                </c:tx>
                <c:spPr>
                  <a:ln w="28575" cap="rnd">
                    <a:solidFill>
                      <a:schemeClr val="accent1">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Maakunnat!$C$19:$V$19</c15:sqref>
                        </c15:formulaRef>
                      </c:ext>
                    </c:extLst>
                    <c:numCache>
                      <c:formatCode>General</c:formatCode>
                      <c:ptCount val="20"/>
                      <c:pt idx="0">
                        <c:v>162729</c:v>
                      </c:pt>
                      <c:pt idx="1">
                        <c:v>161827</c:v>
                      </c:pt>
                      <c:pt idx="2">
                        <c:v>160951</c:v>
                      </c:pt>
                      <c:pt idx="3">
                        <c:v>160107</c:v>
                      </c:pt>
                      <c:pt idx="4">
                        <c:v>159283</c:v>
                      </c:pt>
                      <c:pt idx="5">
                        <c:v>158473</c:v>
                      </c:pt>
                      <c:pt idx="6">
                        <c:v>157686</c:v>
                      </c:pt>
                      <c:pt idx="7">
                        <c:v>156903</c:v>
                      </c:pt>
                      <c:pt idx="8">
                        <c:v>156139</c:v>
                      </c:pt>
                      <c:pt idx="9">
                        <c:v>155368</c:v>
                      </c:pt>
                      <c:pt idx="10">
                        <c:v>154597</c:v>
                      </c:pt>
                      <c:pt idx="11">
                        <c:v>153817</c:v>
                      </c:pt>
                      <c:pt idx="12">
                        <c:v>153028</c:v>
                      </c:pt>
                      <c:pt idx="13">
                        <c:v>152234</c:v>
                      </c:pt>
                      <c:pt idx="14">
                        <c:v>151428</c:v>
                      </c:pt>
                      <c:pt idx="15">
                        <c:v>150618</c:v>
                      </c:pt>
                      <c:pt idx="16">
                        <c:v>149800</c:v>
                      </c:pt>
                      <c:pt idx="17">
                        <c:v>148978</c:v>
                      </c:pt>
                      <c:pt idx="18">
                        <c:v>148153</c:v>
                      </c:pt>
                      <c:pt idx="19">
                        <c:v>147328</c:v>
                      </c:pt>
                    </c:numCache>
                  </c:numRef>
                </c:val>
                <c:smooth val="0"/>
                <c:extLst xmlns:c15="http://schemas.microsoft.com/office/drawing/2012/chart">
                  <c:ext xmlns:c16="http://schemas.microsoft.com/office/drawing/2014/chart" uri="{C3380CC4-5D6E-409C-BE32-E72D297353CC}">
                    <c16:uniqueId val="{00000013-F916-4EDF-9E31-FD8A7B264C3B}"/>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Maakunnat!$B$20</c15:sqref>
                        </c15:formulaRef>
                      </c:ext>
                    </c:extLst>
                    <c:strCache>
                      <c:ptCount val="1"/>
                      <c:pt idx="0">
                        <c:v>MK13 Keski-Suomi</c:v>
                      </c:pt>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Maakunnat!$C$20:$V$20</c15:sqref>
                        </c15:formulaRef>
                      </c:ext>
                    </c:extLst>
                    <c:numCache>
                      <c:formatCode>General</c:formatCode>
                      <c:ptCount val="20"/>
                      <c:pt idx="0">
                        <c:v>272553</c:v>
                      </c:pt>
                      <c:pt idx="1">
                        <c:v>272300</c:v>
                      </c:pt>
                      <c:pt idx="2">
                        <c:v>272014</c:v>
                      </c:pt>
                      <c:pt idx="3">
                        <c:v>271713</c:v>
                      </c:pt>
                      <c:pt idx="4">
                        <c:v>271396</c:v>
                      </c:pt>
                      <c:pt idx="5">
                        <c:v>271032</c:v>
                      </c:pt>
                      <c:pt idx="6">
                        <c:v>270644</c:v>
                      </c:pt>
                      <c:pt idx="7">
                        <c:v>270226</c:v>
                      </c:pt>
                      <c:pt idx="8">
                        <c:v>269775</c:v>
                      </c:pt>
                      <c:pt idx="9">
                        <c:v>269281</c:v>
                      </c:pt>
                      <c:pt idx="10">
                        <c:v>268752</c:v>
                      </c:pt>
                      <c:pt idx="11">
                        <c:v>268188</c:v>
                      </c:pt>
                      <c:pt idx="12">
                        <c:v>267572</c:v>
                      </c:pt>
                      <c:pt idx="13">
                        <c:v>266917</c:v>
                      </c:pt>
                      <c:pt idx="14">
                        <c:v>266228</c:v>
                      </c:pt>
                      <c:pt idx="15">
                        <c:v>265497</c:v>
                      </c:pt>
                      <c:pt idx="16">
                        <c:v>264744</c:v>
                      </c:pt>
                      <c:pt idx="17">
                        <c:v>263954</c:v>
                      </c:pt>
                      <c:pt idx="18">
                        <c:v>263150</c:v>
                      </c:pt>
                      <c:pt idx="19">
                        <c:v>262332</c:v>
                      </c:pt>
                    </c:numCache>
                  </c:numRef>
                </c:val>
                <c:smooth val="0"/>
                <c:extLst xmlns:c15="http://schemas.microsoft.com/office/drawing/2012/chart">
                  <c:ext xmlns:c16="http://schemas.microsoft.com/office/drawing/2014/chart" uri="{C3380CC4-5D6E-409C-BE32-E72D297353CC}">
                    <c16:uniqueId val="{00000014-F916-4EDF-9E31-FD8A7B264C3B}"/>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Maakunnat!$B$21</c15:sqref>
                        </c15:formulaRef>
                      </c:ext>
                    </c:extLst>
                    <c:strCache>
                      <c:ptCount val="1"/>
                      <c:pt idx="0">
                        <c:v>MK14 Etelä-Pohjanmaa</c:v>
                      </c:pt>
                    </c:strCache>
                  </c:strRef>
                </c:tx>
                <c:spPr>
                  <a:ln w="28575"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Maakunnat!$C$21:$V$21</c15:sqref>
                        </c15:formulaRef>
                      </c:ext>
                    </c:extLst>
                    <c:numCache>
                      <c:formatCode>General</c:formatCode>
                      <c:ptCount val="20"/>
                      <c:pt idx="0">
                        <c:v>191250</c:v>
                      </c:pt>
                      <c:pt idx="1">
                        <c:v>190296</c:v>
                      </c:pt>
                      <c:pt idx="2">
                        <c:v>189370</c:v>
                      </c:pt>
                      <c:pt idx="3">
                        <c:v>188439</c:v>
                      </c:pt>
                      <c:pt idx="4">
                        <c:v>187523</c:v>
                      </c:pt>
                      <c:pt idx="5">
                        <c:v>186609</c:v>
                      </c:pt>
                      <c:pt idx="6">
                        <c:v>185701</c:v>
                      </c:pt>
                      <c:pt idx="7">
                        <c:v>184780</c:v>
                      </c:pt>
                      <c:pt idx="8">
                        <c:v>183854</c:v>
                      </c:pt>
                      <c:pt idx="9">
                        <c:v>182921</c:v>
                      </c:pt>
                      <c:pt idx="10">
                        <c:v>181977</c:v>
                      </c:pt>
                      <c:pt idx="11">
                        <c:v>181045</c:v>
                      </c:pt>
                      <c:pt idx="12">
                        <c:v>180106</c:v>
                      </c:pt>
                      <c:pt idx="13">
                        <c:v>179179</c:v>
                      </c:pt>
                      <c:pt idx="14">
                        <c:v>178249</c:v>
                      </c:pt>
                      <c:pt idx="15">
                        <c:v>177315</c:v>
                      </c:pt>
                      <c:pt idx="16">
                        <c:v>176414</c:v>
                      </c:pt>
                      <c:pt idx="17">
                        <c:v>175517</c:v>
                      </c:pt>
                      <c:pt idx="18">
                        <c:v>174632</c:v>
                      </c:pt>
                      <c:pt idx="19">
                        <c:v>173749</c:v>
                      </c:pt>
                    </c:numCache>
                  </c:numRef>
                </c:val>
                <c:smooth val="0"/>
                <c:extLst xmlns:c15="http://schemas.microsoft.com/office/drawing/2012/chart">
                  <c:ext xmlns:c16="http://schemas.microsoft.com/office/drawing/2014/chart" uri="{C3380CC4-5D6E-409C-BE32-E72D297353CC}">
                    <c16:uniqueId val="{00000015-F916-4EDF-9E31-FD8A7B264C3B}"/>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Maakunnat!$B$22</c15:sqref>
                        </c15:formulaRef>
                      </c:ext>
                    </c:extLst>
                    <c:strCache>
                      <c:ptCount val="1"/>
                      <c:pt idx="0">
                        <c:v>MK15 Pohjanmaa</c:v>
                      </c:pt>
                    </c:strCache>
                  </c:strRef>
                </c:tx>
                <c:spPr>
                  <a:ln w="28575" cap="rnd">
                    <a:solidFill>
                      <a:schemeClr val="accent4">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Maakunnat!$C$22:$V$22</c15:sqref>
                        </c15:formulaRef>
                      </c:ext>
                    </c:extLst>
                    <c:numCache>
                      <c:formatCode>General</c:formatCode>
                      <c:ptCount val="20"/>
                      <c:pt idx="0">
                        <c:v>175863</c:v>
                      </c:pt>
                      <c:pt idx="1">
                        <c:v>175659</c:v>
                      </c:pt>
                      <c:pt idx="2">
                        <c:v>175453</c:v>
                      </c:pt>
                      <c:pt idx="3">
                        <c:v>175246</c:v>
                      </c:pt>
                      <c:pt idx="4">
                        <c:v>175030</c:v>
                      </c:pt>
                      <c:pt idx="5">
                        <c:v>174803</c:v>
                      </c:pt>
                      <c:pt idx="6">
                        <c:v>174561</c:v>
                      </c:pt>
                      <c:pt idx="7">
                        <c:v>174289</c:v>
                      </c:pt>
                      <c:pt idx="8">
                        <c:v>173998</c:v>
                      </c:pt>
                      <c:pt idx="9">
                        <c:v>173694</c:v>
                      </c:pt>
                      <c:pt idx="10">
                        <c:v>173375</c:v>
                      </c:pt>
                      <c:pt idx="11">
                        <c:v>173034</c:v>
                      </c:pt>
                      <c:pt idx="12">
                        <c:v>172673</c:v>
                      </c:pt>
                      <c:pt idx="13">
                        <c:v>172291</c:v>
                      </c:pt>
                      <c:pt idx="14">
                        <c:v>171882</c:v>
                      </c:pt>
                      <c:pt idx="15">
                        <c:v>171450</c:v>
                      </c:pt>
                      <c:pt idx="16">
                        <c:v>171001</c:v>
                      </c:pt>
                      <c:pt idx="17">
                        <c:v>170524</c:v>
                      </c:pt>
                      <c:pt idx="18">
                        <c:v>170029</c:v>
                      </c:pt>
                      <c:pt idx="19">
                        <c:v>169533</c:v>
                      </c:pt>
                    </c:numCache>
                  </c:numRef>
                </c:val>
                <c:smooth val="0"/>
                <c:extLst xmlns:c15="http://schemas.microsoft.com/office/drawing/2012/chart">
                  <c:ext xmlns:c16="http://schemas.microsoft.com/office/drawing/2014/chart" uri="{C3380CC4-5D6E-409C-BE32-E72D297353CC}">
                    <c16:uniqueId val="{00000016-F916-4EDF-9E31-FD8A7B264C3B}"/>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Maakunnat!$B$23</c15:sqref>
                        </c15:formulaRef>
                      </c:ext>
                    </c:extLst>
                    <c:strCache>
                      <c:ptCount val="1"/>
                      <c:pt idx="0">
                        <c:v>MK16 Keski-Pohjanmaa</c:v>
                      </c:pt>
                    </c:strCache>
                  </c:strRef>
                </c:tx>
                <c:spPr>
                  <a:ln w="28575"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Maakunnat!$C$23:$V$23</c15:sqref>
                        </c15:formulaRef>
                      </c:ext>
                    </c:extLst>
                    <c:numCache>
                      <c:formatCode>General</c:formatCode>
                      <c:ptCount val="20"/>
                      <c:pt idx="0">
                        <c:v>67788</c:v>
                      </c:pt>
                      <c:pt idx="1">
                        <c:v>67545</c:v>
                      </c:pt>
                      <c:pt idx="2">
                        <c:v>67301</c:v>
                      </c:pt>
                      <c:pt idx="3">
                        <c:v>67052</c:v>
                      </c:pt>
                      <c:pt idx="4">
                        <c:v>66783</c:v>
                      </c:pt>
                      <c:pt idx="5">
                        <c:v>66512</c:v>
                      </c:pt>
                      <c:pt idx="6">
                        <c:v>66240</c:v>
                      </c:pt>
                      <c:pt idx="7">
                        <c:v>65957</c:v>
                      </c:pt>
                      <c:pt idx="8">
                        <c:v>65660</c:v>
                      </c:pt>
                      <c:pt idx="9">
                        <c:v>65348</c:v>
                      </c:pt>
                      <c:pt idx="10">
                        <c:v>65031</c:v>
                      </c:pt>
                      <c:pt idx="11">
                        <c:v>64704</c:v>
                      </c:pt>
                      <c:pt idx="12">
                        <c:v>64369</c:v>
                      </c:pt>
                      <c:pt idx="13">
                        <c:v>64037</c:v>
                      </c:pt>
                      <c:pt idx="14">
                        <c:v>63703</c:v>
                      </c:pt>
                      <c:pt idx="15">
                        <c:v>63377</c:v>
                      </c:pt>
                      <c:pt idx="16">
                        <c:v>63051</c:v>
                      </c:pt>
                      <c:pt idx="17">
                        <c:v>62730</c:v>
                      </c:pt>
                      <c:pt idx="18">
                        <c:v>62416</c:v>
                      </c:pt>
                      <c:pt idx="19">
                        <c:v>62104</c:v>
                      </c:pt>
                    </c:numCache>
                  </c:numRef>
                </c:val>
                <c:smooth val="0"/>
                <c:extLst xmlns:c15="http://schemas.microsoft.com/office/drawing/2012/chart">
                  <c:ext xmlns:c16="http://schemas.microsoft.com/office/drawing/2014/chart" uri="{C3380CC4-5D6E-409C-BE32-E72D297353CC}">
                    <c16:uniqueId val="{00000017-F916-4EDF-9E31-FD8A7B264C3B}"/>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Maakunnat!$B$25</c15:sqref>
                        </c15:formulaRef>
                      </c:ext>
                    </c:extLst>
                    <c:strCache>
                      <c:ptCount val="1"/>
                      <c:pt idx="0">
                        <c:v>MK18 Kainuu</c:v>
                      </c:pt>
                    </c:strCache>
                  </c:strRef>
                </c:tx>
                <c:spPr>
                  <a:ln w="28575" cap="rnd">
                    <a:solidFill>
                      <a:schemeClr val="accent1">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Maakunnat!$C$25:$V$25</c15:sqref>
                        </c15:formulaRef>
                      </c:ext>
                    </c:extLst>
                    <c:numCache>
                      <c:formatCode>General</c:formatCode>
                      <c:ptCount val="20"/>
                      <c:pt idx="0">
                        <c:v>71002</c:v>
                      </c:pt>
                      <c:pt idx="1">
                        <c:v>70332</c:v>
                      </c:pt>
                      <c:pt idx="2">
                        <c:v>69684</c:v>
                      </c:pt>
                      <c:pt idx="3">
                        <c:v>69046</c:v>
                      </c:pt>
                      <c:pt idx="4">
                        <c:v>68430</c:v>
                      </c:pt>
                      <c:pt idx="5">
                        <c:v>67819</c:v>
                      </c:pt>
                      <c:pt idx="6">
                        <c:v>67223</c:v>
                      </c:pt>
                      <c:pt idx="7">
                        <c:v>66638</c:v>
                      </c:pt>
                      <c:pt idx="8">
                        <c:v>66059</c:v>
                      </c:pt>
                      <c:pt idx="9">
                        <c:v>65494</c:v>
                      </c:pt>
                      <c:pt idx="10">
                        <c:v>64942</c:v>
                      </c:pt>
                      <c:pt idx="11">
                        <c:v>64392</c:v>
                      </c:pt>
                      <c:pt idx="12">
                        <c:v>63845</c:v>
                      </c:pt>
                      <c:pt idx="13">
                        <c:v>63307</c:v>
                      </c:pt>
                      <c:pt idx="14">
                        <c:v>62786</c:v>
                      </c:pt>
                      <c:pt idx="15">
                        <c:v>62268</c:v>
                      </c:pt>
                      <c:pt idx="16">
                        <c:v>61762</c:v>
                      </c:pt>
                      <c:pt idx="17">
                        <c:v>61268</c:v>
                      </c:pt>
                      <c:pt idx="18">
                        <c:v>60787</c:v>
                      </c:pt>
                      <c:pt idx="19">
                        <c:v>60312</c:v>
                      </c:pt>
                    </c:numCache>
                  </c:numRef>
                </c:val>
                <c:smooth val="0"/>
                <c:extLst xmlns:c15="http://schemas.microsoft.com/office/drawing/2012/chart">
                  <c:ext xmlns:c16="http://schemas.microsoft.com/office/drawing/2014/chart" uri="{C3380CC4-5D6E-409C-BE32-E72D297353CC}">
                    <c16:uniqueId val="{00000018-F916-4EDF-9E31-FD8A7B264C3B}"/>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Maakunnat!$B$26</c15:sqref>
                        </c15:formulaRef>
                      </c:ext>
                    </c:extLst>
                    <c:strCache>
                      <c:ptCount val="1"/>
                      <c:pt idx="0">
                        <c:v>MK19 Lappi</c:v>
                      </c:pt>
                    </c:strCache>
                  </c:strRef>
                </c:tx>
                <c:spPr>
                  <a:ln w="28575"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Maakunnat!$C$26:$V$26</c15:sqref>
                        </c15:formulaRef>
                      </c:ext>
                    </c:extLst>
                    <c:numCache>
                      <c:formatCode>General</c:formatCode>
                      <c:ptCount val="20"/>
                      <c:pt idx="0">
                        <c:v>175901</c:v>
                      </c:pt>
                      <c:pt idx="1">
                        <c:v>175066</c:v>
                      </c:pt>
                      <c:pt idx="2">
                        <c:v>174277</c:v>
                      </c:pt>
                      <c:pt idx="3">
                        <c:v>173527</c:v>
                      </c:pt>
                      <c:pt idx="4">
                        <c:v>172821</c:v>
                      </c:pt>
                      <c:pt idx="5">
                        <c:v>172130</c:v>
                      </c:pt>
                      <c:pt idx="6">
                        <c:v>171440</c:v>
                      </c:pt>
                      <c:pt idx="7">
                        <c:v>170758</c:v>
                      </c:pt>
                      <c:pt idx="8">
                        <c:v>170070</c:v>
                      </c:pt>
                      <c:pt idx="9">
                        <c:v>169391</c:v>
                      </c:pt>
                      <c:pt idx="10">
                        <c:v>168719</c:v>
                      </c:pt>
                      <c:pt idx="11">
                        <c:v>168049</c:v>
                      </c:pt>
                      <c:pt idx="12">
                        <c:v>167392</c:v>
                      </c:pt>
                      <c:pt idx="13">
                        <c:v>166745</c:v>
                      </c:pt>
                      <c:pt idx="14">
                        <c:v>166100</c:v>
                      </c:pt>
                      <c:pt idx="15">
                        <c:v>165470</c:v>
                      </c:pt>
                      <c:pt idx="16">
                        <c:v>164837</c:v>
                      </c:pt>
                      <c:pt idx="17">
                        <c:v>164206</c:v>
                      </c:pt>
                      <c:pt idx="18">
                        <c:v>163572</c:v>
                      </c:pt>
                      <c:pt idx="19">
                        <c:v>162937</c:v>
                      </c:pt>
                    </c:numCache>
                  </c:numRef>
                </c:val>
                <c:smooth val="0"/>
                <c:extLst xmlns:c15="http://schemas.microsoft.com/office/drawing/2012/chart">
                  <c:ext xmlns:c16="http://schemas.microsoft.com/office/drawing/2014/chart" uri="{C3380CC4-5D6E-409C-BE32-E72D297353CC}">
                    <c16:uniqueId val="{00000019-F916-4EDF-9E31-FD8A7B264C3B}"/>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Maakunnat!$B$27</c15:sqref>
                        </c15:formulaRef>
                      </c:ext>
                    </c:extLst>
                    <c:strCache>
                      <c:ptCount val="1"/>
                      <c:pt idx="0">
                        <c:v>MA2 AHVENANMAA</c:v>
                      </c:pt>
                    </c:strCache>
                  </c:strRef>
                </c:tx>
                <c:spPr>
                  <a:ln w="28575"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Maakunnat!$C$6:$V$6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xmlns:c15="http://schemas.microsoft.com/office/drawing/2012/chart">
                      <c:ext xmlns:c15="http://schemas.microsoft.com/office/drawing/2012/chart" uri="{02D57815-91ED-43cb-92C2-25804820EDAC}">
                        <c15:formulaRef>
                          <c15:sqref>Maakunnat!$C$27:$V$27</c15:sqref>
                        </c15:formulaRef>
                      </c:ext>
                    </c:extLst>
                    <c:numCache>
                      <c:formatCode>General</c:formatCode>
                      <c:ptCount val="20"/>
                      <c:pt idx="0">
                        <c:v>30449</c:v>
                      </c:pt>
                      <c:pt idx="1">
                        <c:v>30664</c:v>
                      </c:pt>
                      <c:pt idx="2">
                        <c:v>30877</c:v>
                      </c:pt>
                      <c:pt idx="3">
                        <c:v>31091</c:v>
                      </c:pt>
                      <c:pt idx="4">
                        <c:v>31293</c:v>
                      </c:pt>
                      <c:pt idx="5">
                        <c:v>31488</c:v>
                      </c:pt>
                      <c:pt idx="6">
                        <c:v>31675</c:v>
                      </c:pt>
                      <c:pt idx="7">
                        <c:v>31855</c:v>
                      </c:pt>
                      <c:pt idx="8">
                        <c:v>32028</c:v>
                      </c:pt>
                      <c:pt idx="9">
                        <c:v>32197</c:v>
                      </c:pt>
                      <c:pt idx="10">
                        <c:v>32352</c:v>
                      </c:pt>
                      <c:pt idx="11">
                        <c:v>32505</c:v>
                      </c:pt>
                      <c:pt idx="12">
                        <c:v>32653</c:v>
                      </c:pt>
                      <c:pt idx="13">
                        <c:v>32792</c:v>
                      </c:pt>
                      <c:pt idx="14">
                        <c:v>32929</c:v>
                      </c:pt>
                      <c:pt idx="15">
                        <c:v>33057</c:v>
                      </c:pt>
                      <c:pt idx="16">
                        <c:v>33182</c:v>
                      </c:pt>
                      <c:pt idx="17">
                        <c:v>33310</c:v>
                      </c:pt>
                      <c:pt idx="18">
                        <c:v>33438</c:v>
                      </c:pt>
                      <c:pt idx="19">
                        <c:v>33555</c:v>
                      </c:pt>
                    </c:numCache>
                  </c:numRef>
                </c:val>
                <c:smooth val="0"/>
                <c:extLst xmlns:c15="http://schemas.microsoft.com/office/drawing/2012/chart">
                  <c:ext xmlns:c16="http://schemas.microsoft.com/office/drawing/2014/chart" uri="{C3380CC4-5D6E-409C-BE32-E72D297353CC}">
                    <c16:uniqueId val="{0000001A-F916-4EDF-9E31-FD8A7B264C3B}"/>
                  </c:ext>
                </c:extLst>
              </c15:ser>
            </c15:filteredLineSeries>
          </c:ext>
        </c:extLst>
      </c:lineChart>
      <c:catAx>
        <c:axId val="71978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9781360"/>
        <c:crosses val="autoZero"/>
        <c:auto val="1"/>
        <c:lblAlgn val="ctr"/>
        <c:lblOffset val="100"/>
        <c:noMultiLvlLbl val="0"/>
      </c:catAx>
      <c:valAx>
        <c:axId val="719781360"/>
        <c:scaling>
          <c:orientation val="minMax"/>
          <c:max val="2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978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Väestöennuste laskevan kehityksen maakunnissa 2021-2040</a:t>
            </a:r>
          </a:p>
          <a:p>
            <a:pPr>
              <a:defRPr/>
            </a:pPr>
            <a:r>
              <a:rPr lang="fi-FI"/>
              <a:t>Lähde: Tilastokeskus / Väestöennuste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4218540601499957E-2"/>
          <c:y val="0.11275112212240498"/>
          <c:w val="0.88155538361173058"/>
          <c:h val="0.78133454253112256"/>
        </c:manualLayout>
      </c:layout>
      <c:lineChart>
        <c:grouping val="standard"/>
        <c:varyColors val="0"/>
        <c:ser>
          <c:idx val="4"/>
          <c:order val="1"/>
          <c:tx>
            <c:strRef>
              <c:f>Taul3!$B$11</c:f>
              <c:strCache>
                <c:ptCount val="1"/>
                <c:pt idx="0">
                  <c:v>MK04 Satakunta</c:v>
                </c:pt>
              </c:strCache>
            </c:strRef>
          </c:tx>
          <c:spPr>
            <a:ln w="28575" cap="rnd">
              <a:solidFill>
                <a:schemeClr val="accent5"/>
              </a:solidFill>
              <a:round/>
            </a:ln>
            <a:effectLst/>
          </c:spPr>
          <c:marker>
            <c:symbol val="none"/>
          </c:marker>
          <c:dLbls>
            <c:dLbl>
              <c:idx val="19"/>
              <c:tx>
                <c:rich>
                  <a:bodyPr/>
                  <a:lstStyle/>
                  <a:p>
                    <a:r>
                      <a:rPr lang="en-US"/>
                      <a:t>Satakunta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Taul3!$C$11:$V$11</c:f>
              <c:numCache>
                <c:formatCode>General</c:formatCode>
                <c:ptCount val="20"/>
                <c:pt idx="0">
                  <c:v>214037</c:v>
                </c:pt>
                <c:pt idx="1">
                  <c:v>212567</c:v>
                </c:pt>
                <c:pt idx="2">
                  <c:v>211121</c:v>
                </c:pt>
                <c:pt idx="3">
                  <c:v>209704</c:v>
                </c:pt>
                <c:pt idx="4">
                  <c:v>208307</c:v>
                </c:pt>
                <c:pt idx="5">
                  <c:v>206923</c:v>
                </c:pt>
                <c:pt idx="6">
                  <c:v>205567</c:v>
                </c:pt>
                <c:pt idx="7">
                  <c:v>204228</c:v>
                </c:pt>
                <c:pt idx="8">
                  <c:v>202892</c:v>
                </c:pt>
                <c:pt idx="9">
                  <c:v>201574</c:v>
                </c:pt>
                <c:pt idx="10">
                  <c:v>200257</c:v>
                </c:pt>
                <c:pt idx="11">
                  <c:v>198952</c:v>
                </c:pt>
                <c:pt idx="12">
                  <c:v>197652</c:v>
                </c:pt>
                <c:pt idx="13">
                  <c:v>196371</c:v>
                </c:pt>
                <c:pt idx="14">
                  <c:v>195098</c:v>
                </c:pt>
                <c:pt idx="15">
                  <c:v>193849</c:v>
                </c:pt>
                <c:pt idx="16">
                  <c:v>192631</c:v>
                </c:pt>
                <c:pt idx="17">
                  <c:v>191446</c:v>
                </c:pt>
                <c:pt idx="18">
                  <c:v>190282</c:v>
                </c:pt>
                <c:pt idx="19">
                  <c:v>189132</c:v>
                </c:pt>
              </c:numCache>
            </c:numRef>
          </c:val>
          <c:smooth val="0"/>
          <c:extLst>
            <c:ext xmlns:c16="http://schemas.microsoft.com/office/drawing/2014/chart" uri="{C3380CC4-5D6E-409C-BE32-E72D297353CC}">
              <c16:uniqueId val="{00000001-9AC1-49E7-BCA3-085C27EB49A2}"/>
            </c:ext>
          </c:extLst>
        </c:ser>
        <c:ser>
          <c:idx val="5"/>
          <c:order val="2"/>
          <c:tx>
            <c:strRef>
              <c:f>Taul3!$B$12</c:f>
              <c:strCache>
                <c:ptCount val="1"/>
                <c:pt idx="0">
                  <c:v>MK05 Kanta-Häme</c:v>
                </c:pt>
              </c:strCache>
            </c:strRef>
          </c:tx>
          <c:spPr>
            <a:ln w="28575" cap="rnd">
              <a:solidFill>
                <a:schemeClr val="accent6"/>
              </a:solidFill>
              <a:round/>
            </a:ln>
            <a:effectLst/>
          </c:spPr>
          <c:marker>
            <c:symbol val="none"/>
          </c:marker>
          <c:dLbls>
            <c:dLbl>
              <c:idx val="19"/>
              <c:tx>
                <c:rich>
                  <a:bodyPr/>
                  <a:lstStyle/>
                  <a:p>
                    <a:r>
                      <a:rPr lang="en-US"/>
                      <a:t>Kanta-Häme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Taul3!$C$12:$V$12</c:f>
              <c:numCache>
                <c:formatCode>General</c:formatCode>
                <c:ptCount val="20"/>
                <c:pt idx="0">
                  <c:v>169954</c:v>
                </c:pt>
                <c:pt idx="1">
                  <c:v>169268</c:v>
                </c:pt>
                <c:pt idx="2">
                  <c:v>168626</c:v>
                </c:pt>
                <c:pt idx="3">
                  <c:v>167997</c:v>
                </c:pt>
                <c:pt idx="4">
                  <c:v>167381</c:v>
                </c:pt>
                <c:pt idx="5">
                  <c:v>166772</c:v>
                </c:pt>
                <c:pt idx="6">
                  <c:v>166170</c:v>
                </c:pt>
                <c:pt idx="7">
                  <c:v>165568</c:v>
                </c:pt>
                <c:pt idx="8">
                  <c:v>164972</c:v>
                </c:pt>
                <c:pt idx="9">
                  <c:v>164397</c:v>
                </c:pt>
                <c:pt idx="10">
                  <c:v>163836</c:v>
                </c:pt>
                <c:pt idx="11">
                  <c:v>163286</c:v>
                </c:pt>
                <c:pt idx="12">
                  <c:v>162743</c:v>
                </c:pt>
                <c:pt idx="13">
                  <c:v>162202</c:v>
                </c:pt>
                <c:pt idx="14">
                  <c:v>161681</c:v>
                </c:pt>
                <c:pt idx="15">
                  <c:v>161172</c:v>
                </c:pt>
                <c:pt idx="16">
                  <c:v>160674</c:v>
                </c:pt>
                <c:pt idx="17">
                  <c:v>160184</c:v>
                </c:pt>
                <c:pt idx="18">
                  <c:v>159716</c:v>
                </c:pt>
                <c:pt idx="19">
                  <c:v>159251</c:v>
                </c:pt>
              </c:numCache>
            </c:numRef>
          </c:val>
          <c:smooth val="0"/>
          <c:extLst>
            <c:ext xmlns:c16="http://schemas.microsoft.com/office/drawing/2014/chart" uri="{C3380CC4-5D6E-409C-BE32-E72D297353CC}">
              <c16:uniqueId val="{00000003-9AC1-49E7-BCA3-085C27EB49A2}"/>
            </c:ext>
          </c:extLst>
        </c:ser>
        <c:ser>
          <c:idx val="7"/>
          <c:order val="3"/>
          <c:tx>
            <c:strRef>
              <c:f>Taul3!$B$14</c:f>
              <c:strCache>
                <c:ptCount val="1"/>
                <c:pt idx="0">
                  <c:v>MK07 Päijät-Häme</c:v>
                </c:pt>
              </c:strCache>
            </c:strRef>
          </c:tx>
          <c:spPr>
            <a:ln w="28575" cap="rnd">
              <a:solidFill>
                <a:schemeClr val="accent2">
                  <a:lumMod val="60000"/>
                </a:schemeClr>
              </a:solidFill>
              <a:round/>
            </a:ln>
            <a:effectLst/>
          </c:spPr>
          <c:marker>
            <c:symbol val="none"/>
          </c:marker>
          <c:dLbls>
            <c:dLbl>
              <c:idx val="19"/>
              <c:tx>
                <c:rich>
                  <a:bodyPr/>
                  <a:lstStyle/>
                  <a:p>
                    <a:r>
                      <a:rPr lang="en-US"/>
                      <a:t>Päijät-Häme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Taul3!$C$14:$V$14</c:f>
              <c:numCache>
                <c:formatCode>General</c:formatCode>
                <c:ptCount val="20"/>
                <c:pt idx="0">
                  <c:v>205293</c:v>
                </c:pt>
                <c:pt idx="1">
                  <c:v>204716</c:v>
                </c:pt>
                <c:pt idx="2">
                  <c:v>204141</c:v>
                </c:pt>
                <c:pt idx="3">
                  <c:v>203560</c:v>
                </c:pt>
                <c:pt idx="4">
                  <c:v>202967</c:v>
                </c:pt>
                <c:pt idx="5">
                  <c:v>202378</c:v>
                </c:pt>
                <c:pt idx="6">
                  <c:v>201786</c:v>
                </c:pt>
                <c:pt idx="7">
                  <c:v>201173</c:v>
                </c:pt>
                <c:pt idx="8">
                  <c:v>200556</c:v>
                </c:pt>
                <c:pt idx="9">
                  <c:v>199927</c:v>
                </c:pt>
                <c:pt idx="10">
                  <c:v>199278</c:v>
                </c:pt>
                <c:pt idx="11">
                  <c:v>198620</c:v>
                </c:pt>
                <c:pt idx="12">
                  <c:v>197947</c:v>
                </c:pt>
                <c:pt idx="13">
                  <c:v>197265</c:v>
                </c:pt>
                <c:pt idx="14">
                  <c:v>196579</c:v>
                </c:pt>
                <c:pt idx="15">
                  <c:v>195898</c:v>
                </c:pt>
                <c:pt idx="16">
                  <c:v>195208</c:v>
                </c:pt>
                <c:pt idx="17">
                  <c:v>194535</c:v>
                </c:pt>
                <c:pt idx="18">
                  <c:v>193867</c:v>
                </c:pt>
                <c:pt idx="19">
                  <c:v>193194</c:v>
                </c:pt>
              </c:numCache>
            </c:numRef>
          </c:val>
          <c:smooth val="0"/>
          <c:extLst>
            <c:ext xmlns:c16="http://schemas.microsoft.com/office/drawing/2014/chart" uri="{C3380CC4-5D6E-409C-BE32-E72D297353CC}">
              <c16:uniqueId val="{00000005-9AC1-49E7-BCA3-085C27EB49A2}"/>
            </c:ext>
          </c:extLst>
        </c:ser>
        <c:ser>
          <c:idx val="8"/>
          <c:order val="4"/>
          <c:tx>
            <c:strRef>
              <c:f>Taul3!$B$15</c:f>
              <c:strCache>
                <c:ptCount val="1"/>
                <c:pt idx="0">
                  <c:v>MK08 Kymenlaakso</c:v>
                </c:pt>
              </c:strCache>
            </c:strRef>
          </c:tx>
          <c:spPr>
            <a:ln w="28575" cap="rnd">
              <a:solidFill>
                <a:schemeClr val="accent3">
                  <a:lumMod val="60000"/>
                </a:schemeClr>
              </a:solidFill>
              <a:round/>
            </a:ln>
            <a:effectLst/>
          </c:spPr>
          <c:marker>
            <c:symbol val="none"/>
          </c:marker>
          <c:dLbls>
            <c:dLbl>
              <c:idx val="19"/>
              <c:tx>
                <c:rich>
                  <a:bodyPr/>
                  <a:lstStyle/>
                  <a:p>
                    <a:r>
                      <a:rPr lang="en-US"/>
                      <a:t>Kymenlaakso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Taul3!$C$15:$V$15</c:f>
              <c:numCache>
                <c:formatCode>General</c:formatCode>
                <c:ptCount val="20"/>
                <c:pt idx="0">
                  <c:v>161229</c:v>
                </c:pt>
                <c:pt idx="1">
                  <c:v>159595</c:v>
                </c:pt>
                <c:pt idx="2">
                  <c:v>158008</c:v>
                </c:pt>
                <c:pt idx="3">
                  <c:v>156461</c:v>
                </c:pt>
                <c:pt idx="4">
                  <c:v>154971</c:v>
                </c:pt>
                <c:pt idx="5">
                  <c:v>153523</c:v>
                </c:pt>
                <c:pt idx="6">
                  <c:v>152113</c:v>
                </c:pt>
                <c:pt idx="7">
                  <c:v>150730</c:v>
                </c:pt>
                <c:pt idx="8">
                  <c:v>149367</c:v>
                </c:pt>
                <c:pt idx="9">
                  <c:v>148033</c:v>
                </c:pt>
                <c:pt idx="10">
                  <c:v>146725</c:v>
                </c:pt>
                <c:pt idx="11">
                  <c:v>145443</c:v>
                </c:pt>
                <c:pt idx="12">
                  <c:v>144187</c:v>
                </c:pt>
                <c:pt idx="13">
                  <c:v>142958</c:v>
                </c:pt>
                <c:pt idx="14">
                  <c:v>141755</c:v>
                </c:pt>
                <c:pt idx="15">
                  <c:v>140591</c:v>
                </c:pt>
                <c:pt idx="16">
                  <c:v>139466</c:v>
                </c:pt>
                <c:pt idx="17">
                  <c:v>138368</c:v>
                </c:pt>
                <c:pt idx="18">
                  <c:v>137293</c:v>
                </c:pt>
                <c:pt idx="19">
                  <c:v>136233</c:v>
                </c:pt>
              </c:numCache>
            </c:numRef>
          </c:val>
          <c:smooth val="0"/>
          <c:extLst>
            <c:ext xmlns:c16="http://schemas.microsoft.com/office/drawing/2014/chart" uri="{C3380CC4-5D6E-409C-BE32-E72D297353CC}">
              <c16:uniqueId val="{00000007-9AC1-49E7-BCA3-085C27EB49A2}"/>
            </c:ext>
          </c:extLst>
        </c:ser>
        <c:ser>
          <c:idx val="9"/>
          <c:order val="5"/>
          <c:tx>
            <c:strRef>
              <c:f>Taul3!$B$16</c:f>
              <c:strCache>
                <c:ptCount val="1"/>
                <c:pt idx="0">
                  <c:v>MK09 Etelä-Karjala</c:v>
                </c:pt>
              </c:strCache>
            </c:strRef>
          </c:tx>
          <c:spPr>
            <a:ln w="28575" cap="rnd">
              <a:solidFill>
                <a:schemeClr val="accent4">
                  <a:lumMod val="60000"/>
                </a:schemeClr>
              </a:solidFill>
              <a:round/>
            </a:ln>
            <a:effectLst/>
          </c:spPr>
          <c:marker>
            <c:symbol val="none"/>
          </c:marker>
          <c:dLbls>
            <c:dLbl>
              <c:idx val="19"/>
              <c:tx>
                <c:rich>
                  <a:bodyPr/>
                  <a:lstStyle/>
                  <a:p>
                    <a:r>
                      <a:rPr lang="en-US"/>
                      <a:t>Etelä-Karjala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Taul3!$C$16:$V$16</c:f>
              <c:numCache>
                <c:formatCode>General</c:formatCode>
                <c:ptCount val="20"/>
                <c:pt idx="0">
                  <c:v>126195</c:v>
                </c:pt>
                <c:pt idx="1">
                  <c:v>125381</c:v>
                </c:pt>
                <c:pt idx="2">
                  <c:v>124591</c:v>
                </c:pt>
                <c:pt idx="3">
                  <c:v>123835</c:v>
                </c:pt>
                <c:pt idx="4">
                  <c:v>123094</c:v>
                </c:pt>
                <c:pt idx="5">
                  <c:v>122360</c:v>
                </c:pt>
                <c:pt idx="6">
                  <c:v>121645</c:v>
                </c:pt>
                <c:pt idx="7">
                  <c:v>120951</c:v>
                </c:pt>
                <c:pt idx="8">
                  <c:v>120272</c:v>
                </c:pt>
                <c:pt idx="9">
                  <c:v>119591</c:v>
                </c:pt>
                <c:pt idx="10">
                  <c:v>118916</c:v>
                </c:pt>
                <c:pt idx="11">
                  <c:v>118253</c:v>
                </c:pt>
                <c:pt idx="12">
                  <c:v>117593</c:v>
                </c:pt>
                <c:pt idx="13">
                  <c:v>116939</c:v>
                </c:pt>
                <c:pt idx="14">
                  <c:v>116279</c:v>
                </c:pt>
                <c:pt idx="15">
                  <c:v>115632</c:v>
                </c:pt>
                <c:pt idx="16">
                  <c:v>114981</c:v>
                </c:pt>
                <c:pt idx="17">
                  <c:v>114338</c:v>
                </c:pt>
                <c:pt idx="18">
                  <c:v>113702</c:v>
                </c:pt>
                <c:pt idx="19">
                  <c:v>113074</c:v>
                </c:pt>
              </c:numCache>
            </c:numRef>
          </c:val>
          <c:smooth val="0"/>
          <c:extLst>
            <c:ext xmlns:c16="http://schemas.microsoft.com/office/drawing/2014/chart" uri="{C3380CC4-5D6E-409C-BE32-E72D297353CC}">
              <c16:uniqueId val="{00000009-9AC1-49E7-BCA3-085C27EB49A2}"/>
            </c:ext>
          </c:extLst>
        </c:ser>
        <c:ser>
          <c:idx val="10"/>
          <c:order val="6"/>
          <c:tx>
            <c:strRef>
              <c:f>Taul3!$B$17</c:f>
              <c:strCache>
                <c:ptCount val="1"/>
                <c:pt idx="0">
                  <c:v>MK10 Etelä-Savo</c:v>
                </c:pt>
              </c:strCache>
            </c:strRef>
          </c:tx>
          <c:spPr>
            <a:ln w="28575" cap="rnd">
              <a:solidFill>
                <a:schemeClr val="accent5">
                  <a:lumMod val="60000"/>
                </a:schemeClr>
              </a:solidFill>
              <a:round/>
            </a:ln>
            <a:effectLst/>
          </c:spPr>
          <c:marker>
            <c:symbol val="none"/>
          </c:marker>
          <c:dLbls>
            <c:dLbl>
              <c:idx val="19"/>
              <c:tx>
                <c:rich>
                  <a:bodyPr/>
                  <a:lstStyle/>
                  <a:p>
                    <a:r>
                      <a:rPr lang="en-US"/>
                      <a:t>Etelä-Savo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Taul3!$C$17:$V$17</c:f>
              <c:numCache>
                <c:formatCode>General</c:formatCode>
                <c:ptCount val="20"/>
                <c:pt idx="0">
                  <c:v>131025</c:v>
                </c:pt>
                <c:pt idx="1">
                  <c:v>129368</c:v>
                </c:pt>
                <c:pt idx="2">
                  <c:v>127790</c:v>
                </c:pt>
                <c:pt idx="3">
                  <c:v>126273</c:v>
                </c:pt>
                <c:pt idx="4">
                  <c:v>124814</c:v>
                </c:pt>
                <c:pt idx="5">
                  <c:v>123403</c:v>
                </c:pt>
                <c:pt idx="6">
                  <c:v>122048</c:v>
                </c:pt>
                <c:pt idx="7">
                  <c:v>120728</c:v>
                </c:pt>
                <c:pt idx="8">
                  <c:v>119446</c:v>
                </c:pt>
                <c:pt idx="9">
                  <c:v>118190</c:v>
                </c:pt>
                <c:pt idx="10">
                  <c:v>116961</c:v>
                </c:pt>
                <c:pt idx="11">
                  <c:v>115760</c:v>
                </c:pt>
                <c:pt idx="12">
                  <c:v>114566</c:v>
                </c:pt>
                <c:pt idx="13">
                  <c:v>113405</c:v>
                </c:pt>
                <c:pt idx="14">
                  <c:v>112271</c:v>
                </c:pt>
                <c:pt idx="15">
                  <c:v>111157</c:v>
                </c:pt>
                <c:pt idx="16">
                  <c:v>110078</c:v>
                </c:pt>
                <c:pt idx="17">
                  <c:v>109038</c:v>
                </c:pt>
                <c:pt idx="18">
                  <c:v>108025</c:v>
                </c:pt>
                <c:pt idx="19">
                  <c:v>107041</c:v>
                </c:pt>
              </c:numCache>
            </c:numRef>
          </c:val>
          <c:smooth val="0"/>
          <c:extLst>
            <c:ext xmlns:c16="http://schemas.microsoft.com/office/drawing/2014/chart" uri="{C3380CC4-5D6E-409C-BE32-E72D297353CC}">
              <c16:uniqueId val="{0000000B-9AC1-49E7-BCA3-085C27EB49A2}"/>
            </c:ext>
          </c:extLst>
        </c:ser>
        <c:ser>
          <c:idx val="11"/>
          <c:order val="7"/>
          <c:tx>
            <c:strRef>
              <c:f>Taul3!$B$18</c:f>
              <c:strCache>
                <c:ptCount val="1"/>
                <c:pt idx="0">
                  <c:v>MK11 Pohjois-Savo</c:v>
                </c:pt>
              </c:strCache>
            </c:strRef>
          </c:tx>
          <c:spPr>
            <a:ln w="28575" cap="rnd">
              <a:solidFill>
                <a:schemeClr val="accent6">
                  <a:lumMod val="60000"/>
                </a:schemeClr>
              </a:solidFill>
              <a:round/>
            </a:ln>
            <a:effectLst/>
          </c:spPr>
          <c:marker>
            <c:symbol val="none"/>
          </c:marker>
          <c:dLbls>
            <c:dLbl>
              <c:idx val="19"/>
              <c:tx>
                <c:rich>
                  <a:bodyPr/>
                  <a:lstStyle/>
                  <a:p>
                    <a:r>
                      <a:rPr lang="en-US"/>
                      <a:t>Pohjois-Savo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Taul3!$C$18:$V$18</c:f>
              <c:numCache>
                <c:formatCode>General</c:formatCode>
                <c:ptCount val="20"/>
                <c:pt idx="0">
                  <c:v>247445</c:v>
                </c:pt>
                <c:pt idx="1">
                  <c:v>246557</c:v>
                </c:pt>
                <c:pt idx="2">
                  <c:v>245687</c:v>
                </c:pt>
                <c:pt idx="3">
                  <c:v>244837</c:v>
                </c:pt>
                <c:pt idx="4">
                  <c:v>243993</c:v>
                </c:pt>
                <c:pt idx="5">
                  <c:v>243160</c:v>
                </c:pt>
                <c:pt idx="6">
                  <c:v>242345</c:v>
                </c:pt>
                <c:pt idx="7">
                  <c:v>241518</c:v>
                </c:pt>
                <c:pt idx="8">
                  <c:v>240685</c:v>
                </c:pt>
                <c:pt idx="9">
                  <c:v>239850</c:v>
                </c:pt>
                <c:pt idx="10">
                  <c:v>238985</c:v>
                </c:pt>
                <c:pt idx="11">
                  <c:v>238116</c:v>
                </c:pt>
                <c:pt idx="12">
                  <c:v>237221</c:v>
                </c:pt>
                <c:pt idx="13">
                  <c:v>236295</c:v>
                </c:pt>
                <c:pt idx="14">
                  <c:v>235355</c:v>
                </c:pt>
                <c:pt idx="15">
                  <c:v>234395</c:v>
                </c:pt>
                <c:pt idx="16">
                  <c:v>233422</c:v>
                </c:pt>
                <c:pt idx="17">
                  <c:v>232427</c:v>
                </c:pt>
                <c:pt idx="18">
                  <c:v>231427</c:v>
                </c:pt>
                <c:pt idx="19">
                  <c:v>230413</c:v>
                </c:pt>
              </c:numCache>
            </c:numRef>
          </c:val>
          <c:smooth val="0"/>
          <c:extLst>
            <c:ext xmlns:c16="http://schemas.microsoft.com/office/drawing/2014/chart" uri="{C3380CC4-5D6E-409C-BE32-E72D297353CC}">
              <c16:uniqueId val="{0000000D-9AC1-49E7-BCA3-085C27EB49A2}"/>
            </c:ext>
          </c:extLst>
        </c:ser>
        <c:ser>
          <c:idx val="12"/>
          <c:order val="8"/>
          <c:tx>
            <c:strRef>
              <c:f>Taul3!$B$19</c:f>
              <c:strCache>
                <c:ptCount val="1"/>
                <c:pt idx="0">
                  <c:v>MK12 Pohjois-Karjala</c:v>
                </c:pt>
              </c:strCache>
            </c:strRef>
          </c:tx>
          <c:spPr>
            <a:ln w="28575" cap="rnd">
              <a:solidFill>
                <a:schemeClr val="accent1">
                  <a:lumMod val="80000"/>
                  <a:lumOff val="20000"/>
                </a:schemeClr>
              </a:solidFill>
              <a:round/>
            </a:ln>
            <a:effectLst/>
          </c:spPr>
          <c:marker>
            <c:symbol val="none"/>
          </c:marker>
          <c:dLbls>
            <c:dLbl>
              <c:idx val="19"/>
              <c:tx>
                <c:rich>
                  <a:bodyPr/>
                  <a:lstStyle/>
                  <a:p>
                    <a:r>
                      <a:rPr lang="en-US"/>
                      <a:t>Pohjois-Karjala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Taul3!$C$19:$V$19</c:f>
              <c:numCache>
                <c:formatCode>General</c:formatCode>
                <c:ptCount val="20"/>
                <c:pt idx="0">
                  <c:v>162729</c:v>
                </c:pt>
                <c:pt idx="1">
                  <c:v>161827</c:v>
                </c:pt>
                <c:pt idx="2">
                  <c:v>160951</c:v>
                </c:pt>
                <c:pt idx="3">
                  <c:v>160107</c:v>
                </c:pt>
                <c:pt idx="4">
                  <c:v>159283</c:v>
                </c:pt>
                <c:pt idx="5">
                  <c:v>158473</c:v>
                </c:pt>
                <c:pt idx="6">
                  <c:v>157686</c:v>
                </c:pt>
                <c:pt idx="7">
                  <c:v>156903</c:v>
                </c:pt>
                <c:pt idx="8">
                  <c:v>156139</c:v>
                </c:pt>
                <c:pt idx="9">
                  <c:v>155368</c:v>
                </c:pt>
                <c:pt idx="10">
                  <c:v>154597</c:v>
                </c:pt>
                <c:pt idx="11">
                  <c:v>153817</c:v>
                </c:pt>
                <c:pt idx="12">
                  <c:v>153028</c:v>
                </c:pt>
                <c:pt idx="13">
                  <c:v>152234</c:v>
                </c:pt>
                <c:pt idx="14">
                  <c:v>151428</c:v>
                </c:pt>
                <c:pt idx="15">
                  <c:v>150618</c:v>
                </c:pt>
                <c:pt idx="16">
                  <c:v>149800</c:v>
                </c:pt>
                <c:pt idx="17">
                  <c:v>148978</c:v>
                </c:pt>
                <c:pt idx="18">
                  <c:v>148153</c:v>
                </c:pt>
                <c:pt idx="19">
                  <c:v>147328</c:v>
                </c:pt>
              </c:numCache>
            </c:numRef>
          </c:val>
          <c:smooth val="0"/>
          <c:extLst>
            <c:ext xmlns:c16="http://schemas.microsoft.com/office/drawing/2014/chart" uri="{C3380CC4-5D6E-409C-BE32-E72D297353CC}">
              <c16:uniqueId val="{0000000F-9AC1-49E7-BCA3-085C27EB49A2}"/>
            </c:ext>
          </c:extLst>
        </c:ser>
        <c:ser>
          <c:idx val="13"/>
          <c:order val="9"/>
          <c:tx>
            <c:strRef>
              <c:f>Taul3!$B$20</c:f>
              <c:strCache>
                <c:ptCount val="1"/>
                <c:pt idx="0">
                  <c:v>MK13 Keski-Suomi</c:v>
                </c:pt>
              </c:strCache>
            </c:strRef>
          </c:tx>
          <c:spPr>
            <a:ln w="28575" cap="rnd">
              <a:solidFill>
                <a:schemeClr val="accent2">
                  <a:lumMod val="80000"/>
                  <a:lumOff val="20000"/>
                </a:schemeClr>
              </a:solidFill>
              <a:round/>
            </a:ln>
            <a:effectLst/>
          </c:spPr>
          <c:marker>
            <c:symbol val="none"/>
          </c:marker>
          <c:dLbls>
            <c:dLbl>
              <c:idx val="19"/>
              <c:tx>
                <c:rich>
                  <a:bodyPr/>
                  <a:lstStyle/>
                  <a:p>
                    <a:r>
                      <a:rPr lang="en-US"/>
                      <a:t>Keski-Suomi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Taul3!$C$20:$V$20</c:f>
              <c:numCache>
                <c:formatCode>General</c:formatCode>
                <c:ptCount val="20"/>
                <c:pt idx="0">
                  <c:v>272553</c:v>
                </c:pt>
                <c:pt idx="1">
                  <c:v>272300</c:v>
                </c:pt>
                <c:pt idx="2">
                  <c:v>272014</c:v>
                </c:pt>
                <c:pt idx="3">
                  <c:v>271713</c:v>
                </c:pt>
                <c:pt idx="4">
                  <c:v>271396</c:v>
                </c:pt>
                <c:pt idx="5">
                  <c:v>271032</c:v>
                </c:pt>
                <c:pt idx="6">
                  <c:v>270644</c:v>
                </c:pt>
                <c:pt idx="7">
                  <c:v>270226</c:v>
                </c:pt>
                <c:pt idx="8">
                  <c:v>269775</c:v>
                </c:pt>
                <c:pt idx="9">
                  <c:v>269281</c:v>
                </c:pt>
                <c:pt idx="10">
                  <c:v>268752</c:v>
                </c:pt>
                <c:pt idx="11">
                  <c:v>268188</c:v>
                </c:pt>
                <c:pt idx="12">
                  <c:v>267572</c:v>
                </c:pt>
                <c:pt idx="13">
                  <c:v>266917</c:v>
                </c:pt>
                <c:pt idx="14">
                  <c:v>266228</c:v>
                </c:pt>
                <c:pt idx="15">
                  <c:v>265497</c:v>
                </c:pt>
                <c:pt idx="16">
                  <c:v>264744</c:v>
                </c:pt>
                <c:pt idx="17">
                  <c:v>263954</c:v>
                </c:pt>
                <c:pt idx="18">
                  <c:v>263150</c:v>
                </c:pt>
                <c:pt idx="19">
                  <c:v>262332</c:v>
                </c:pt>
              </c:numCache>
            </c:numRef>
          </c:val>
          <c:smooth val="0"/>
          <c:extLst>
            <c:ext xmlns:c16="http://schemas.microsoft.com/office/drawing/2014/chart" uri="{C3380CC4-5D6E-409C-BE32-E72D297353CC}">
              <c16:uniqueId val="{00000011-9AC1-49E7-BCA3-085C27EB49A2}"/>
            </c:ext>
          </c:extLst>
        </c:ser>
        <c:ser>
          <c:idx val="14"/>
          <c:order val="10"/>
          <c:tx>
            <c:strRef>
              <c:f>Taul3!$B$21</c:f>
              <c:strCache>
                <c:ptCount val="1"/>
                <c:pt idx="0">
                  <c:v>MK14 Etelä-Pohjanmaa</c:v>
                </c:pt>
              </c:strCache>
            </c:strRef>
          </c:tx>
          <c:spPr>
            <a:ln w="28575" cap="rnd">
              <a:solidFill>
                <a:schemeClr val="accent3">
                  <a:lumMod val="80000"/>
                  <a:lumOff val="20000"/>
                </a:schemeClr>
              </a:solidFill>
              <a:round/>
            </a:ln>
            <a:effectLst/>
          </c:spPr>
          <c:marker>
            <c:symbol val="none"/>
          </c:marker>
          <c:dLbls>
            <c:dLbl>
              <c:idx val="19"/>
              <c:layout>
                <c:manualLayout>
                  <c:x val="1.2845215157353885E-2"/>
                  <c:y val="-9.9164947102003528E-17"/>
                </c:manualLayout>
              </c:layout>
              <c:tx>
                <c:rich>
                  <a:bodyPr/>
                  <a:lstStyle/>
                  <a:p>
                    <a:r>
                      <a:rPr lang="en-US"/>
                      <a:t>Etelä-Pohjanmaa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Taul3!$C$21:$V$21</c:f>
              <c:numCache>
                <c:formatCode>General</c:formatCode>
                <c:ptCount val="20"/>
                <c:pt idx="0">
                  <c:v>191250</c:v>
                </c:pt>
                <c:pt idx="1">
                  <c:v>190296</c:v>
                </c:pt>
                <c:pt idx="2">
                  <c:v>189370</c:v>
                </c:pt>
                <c:pt idx="3">
                  <c:v>188439</c:v>
                </c:pt>
                <c:pt idx="4">
                  <c:v>187523</c:v>
                </c:pt>
                <c:pt idx="5">
                  <c:v>186609</c:v>
                </c:pt>
                <c:pt idx="6">
                  <c:v>185701</c:v>
                </c:pt>
                <c:pt idx="7">
                  <c:v>184780</c:v>
                </c:pt>
                <c:pt idx="8">
                  <c:v>183854</c:v>
                </c:pt>
                <c:pt idx="9">
                  <c:v>182921</c:v>
                </c:pt>
                <c:pt idx="10">
                  <c:v>181977</c:v>
                </c:pt>
                <c:pt idx="11">
                  <c:v>181045</c:v>
                </c:pt>
                <c:pt idx="12">
                  <c:v>180106</c:v>
                </c:pt>
                <c:pt idx="13">
                  <c:v>179179</c:v>
                </c:pt>
                <c:pt idx="14">
                  <c:v>178249</c:v>
                </c:pt>
                <c:pt idx="15">
                  <c:v>177315</c:v>
                </c:pt>
                <c:pt idx="16">
                  <c:v>176414</c:v>
                </c:pt>
                <c:pt idx="17">
                  <c:v>175517</c:v>
                </c:pt>
                <c:pt idx="18">
                  <c:v>174632</c:v>
                </c:pt>
                <c:pt idx="19">
                  <c:v>173749</c:v>
                </c:pt>
              </c:numCache>
            </c:numRef>
          </c:val>
          <c:smooth val="0"/>
          <c:extLst>
            <c:ext xmlns:c16="http://schemas.microsoft.com/office/drawing/2014/chart" uri="{C3380CC4-5D6E-409C-BE32-E72D297353CC}">
              <c16:uniqueId val="{00000013-9AC1-49E7-BCA3-085C27EB49A2}"/>
            </c:ext>
          </c:extLst>
        </c:ser>
        <c:ser>
          <c:idx val="15"/>
          <c:order val="11"/>
          <c:tx>
            <c:strRef>
              <c:f>Taul3!$B$22</c:f>
              <c:strCache>
                <c:ptCount val="1"/>
                <c:pt idx="0">
                  <c:v>MK15 Pohjanmaa</c:v>
                </c:pt>
              </c:strCache>
            </c:strRef>
          </c:tx>
          <c:spPr>
            <a:ln w="28575" cap="rnd">
              <a:solidFill>
                <a:schemeClr val="accent4">
                  <a:lumMod val="80000"/>
                  <a:lumOff val="20000"/>
                </a:schemeClr>
              </a:solidFill>
              <a:round/>
            </a:ln>
            <a:effectLst/>
          </c:spPr>
          <c:marker>
            <c:symbol val="none"/>
          </c:marker>
          <c:dLbls>
            <c:dLbl>
              <c:idx val="19"/>
              <c:tx>
                <c:rich>
                  <a:bodyPr/>
                  <a:lstStyle/>
                  <a:p>
                    <a:r>
                      <a:rPr lang="en-US"/>
                      <a:t>Pohjanmaa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Taul3!$C$22:$V$22</c:f>
              <c:numCache>
                <c:formatCode>General</c:formatCode>
                <c:ptCount val="20"/>
                <c:pt idx="0">
                  <c:v>175863</c:v>
                </c:pt>
                <c:pt idx="1">
                  <c:v>175659</c:v>
                </c:pt>
                <c:pt idx="2">
                  <c:v>175453</c:v>
                </c:pt>
                <c:pt idx="3">
                  <c:v>175246</c:v>
                </c:pt>
                <c:pt idx="4">
                  <c:v>175030</c:v>
                </c:pt>
                <c:pt idx="5">
                  <c:v>174803</c:v>
                </c:pt>
                <c:pt idx="6">
                  <c:v>174561</c:v>
                </c:pt>
                <c:pt idx="7">
                  <c:v>174289</c:v>
                </c:pt>
                <c:pt idx="8">
                  <c:v>173998</c:v>
                </c:pt>
                <c:pt idx="9">
                  <c:v>173694</c:v>
                </c:pt>
                <c:pt idx="10">
                  <c:v>173375</c:v>
                </c:pt>
                <c:pt idx="11">
                  <c:v>173034</c:v>
                </c:pt>
                <c:pt idx="12">
                  <c:v>172673</c:v>
                </c:pt>
                <c:pt idx="13">
                  <c:v>172291</c:v>
                </c:pt>
                <c:pt idx="14">
                  <c:v>171882</c:v>
                </c:pt>
                <c:pt idx="15">
                  <c:v>171450</c:v>
                </c:pt>
                <c:pt idx="16">
                  <c:v>171001</c:v>
                </c:pt>
                <c:pt idx="17">
                  <c:v>170524</c:v>
                </c:pt>
                <c:pt idx="18">
                  <c:v>170029</c:v>
                </c:pt>
                <c:pt idx="19">
                  <c:v>169533</c:v>
                </c:pt>
              </c:numCache>
            </c:numRef>
          </c:val>
          <c:smooth val="0"/>
          <c:extLst>
            <c:ext xmlns:c16="http://schemas.microsoft.com/office/drawing/2014/chart" uri="{C3380CC4-5D6E-409C-BE32-E72D297353CC}">
              <c16:uniqueId val="{00000015-9AC1-49E7-BCA3-085C27EB49A2}"/>
            </c:ext>
          </c:extLst>
        </c:ser>
        <c:ser>
          <c:idx val="16"/>
          <c:order val="12"/>
          <c:tx>
            <c:strRef>
              <c:f>Taul3!$B$23</c:f>
              <c:strCache>
                <c:ptCount val="1"/>
                <c:pt idx="0">
                  <c:v>MK16 Keski-Pohjanmaa</c:v>
                </c:pt>
              </c:strCache>
            </c:strRef>
          </c:tx>
          <c:spPr>
            <a:ln w="28575" cap="rnd">
              <a:solidFill>
                <a:schemeClr val="accent5">
                  <a:lumMod val="80000"/>
                  <a:lumOff val="20000"/>
                </a:schemeClr>
              </a:solidFill>
              <a:round/>
            </a:ln>
            <a:effectLst/>
          </c:spPr>
          <c:marker>
            <c:symbol val="none"/>
          </c:marker>
          <c:dLbls>
            <c:dLbl>
              <c:idx val="19"/>
              <c:layout>
                <c:manualLayout>
                  <c:x val="1.2845215157353885E-3"/>
                  <c:y val="-6.7613244998137173E-3"/>
                </c:manualLayout>
              </c:layout>
              <c:tx>
                <c:rich>
                  <a:bodyPr/>
                  <a:lstStyle/>
                  <a:p>
                    <a:r>
                      <a:rPr lang="en-US"/>
                      <a:t>Keski-Pohjanmaa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Taul3!$C$23:$V$23</c:f>
              <c:numCache>
                <c:formatCode>General</c:formatCode>
                <c:ptCount val="20"/>
                <c:pt idx="0">
                  <c:v>67788</c:v>
                </c:pt>
                <c:pt idx="1">
                  <c:v>67545</c:v>
                </c:pt>
                <c:pt idx="2">
                  <c:v>67301</c:v>
                </c:pt>
                <c:pt idx="3">
                  <c:v>67052</c:v>
                </c:pt>
                <c:pt idx="4">
                  <c:v>66783</c:v>
                </c:pt>
                <c:pt idx="5">
                  <c:v>66512</c:v>
                </c:pt>
                <c:pt idx="6">
                  <c:v>66240</c:v>
                </c:pt>
                <c:pt idx="7">
                  <c:v>65957</c:v>
                </c:pt>
                <c:pt idx="8">
                  <c:v>65660</c:v>
                </c:pt>
                <c:pt idx="9">
                  <c:v>65348</c:v>
                </c:pt>
                <c:pt idx="10">
                  <c:v>65031</c:v>
                </c:pt>
                <c:pt idx="11">
                  <c:v>64704</c:v>
                </c:pt>
                <c:pt idx="12">
                  <c:v>64369</c:v>
                </c:pt>
                <c:pt idx="13">
                  <c:v>64037</c:v>
                </c:pt>
                <c:pt idx="14">
                  <c:v>63703</c:v>
                </c:pt>
                <c:pt idx="15">
                  <c:v>63377</c:v>
                </c:pt>
                <c:pt idx="16">
                  <c:v>63051</c:v>
                </c:pt>
                <c:pt idx="17">
                  <c:v>62730</c:v>
                </c:pt>
                <c:pt idx="18">
                  <c:v>62416</c:v>
                </c:pt>
                <c:pt idx="19">
                  <c:v>62104</c:v>
                </c:pt>
              </c:numCache>
            </c:numRef>
          </c:val>
          <c:smooth val="0"/>
          <c:extLst>
            <c:ext xmlns:c16="http://schemas.microsoft.com/office/drawing/2014/chart" uri="{C3380CC4-5D6E-409C-BE32-E72D297353CC}">
              <c16:uniqueId val="{00000017-9AC1-49E7-BCA3-085C27EB49A2}"/>
            </c:ext>
          </c:extLst>
        </c:ser>
        <c:ser>
          <c:idx val="18"/>
          <c:order val="13"/>
          <c:tx>
            <c:strRef>
              <c:f>Taul3!$B$25</c:f>
              <c:strCache>
                <c:ptCount val="1"/>
                <c:pt idx="0">
                  <c:v>MK18 Kainuu</c:v>
                </c:pt>
              </c:strCache>
            </c:strRef>
          </c:tx>
          <c:spPr>
            <a:ln w="28575" cap="rnd">
              <a:solidFill>
                <a:schemeClr val="accent1">
                  <a:lumMod val="80000"/>
                </a:schemeClr>
              </a:solidFill>
              <a:round/>
            </a:ln>
            <a:effectLst/>
          </c:spPr>
          <c:marker>
            <c:symbol val="none"/>
          </c:marker>
          <c:dLbls>
            <c:dLbl>
              <c:idx val="19"/>
              <c:tx>
                <c:rich>
                  <a:bodyPr/>
                  <a:lstStyle/>
                  <a:p>
                    <a:r>
                      <a:rPr lang="en-US"/>
                      <a:t>Kainuu</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Taul3!$C$25:$V$25</c:f>
              <c:numCache>
                <c:formatCode>General</c:formatCode>
                <c:ptCount val="20"/>
                <c:pt idx="0">
                  <c:v>71002</c:v>
                </c:pt>
                <c:pt idx="1">
                  <c:v>70332</c:v>
                </c:pt>
                <c:pt idx="2">
                  <c:v>69684</c:v>
                </c:pt>
                <c:pt idx="3">
                  <c:v>69046</c:v>
                </c:pt>
                <c:pt idx="4">
                  <c:v>68430</c:v>
                </c:pt>
                <c:pt idx="5">
                  <c:v>67819</c:v>
                </c:pt>
                <c:pt idx="6">
                  <c:v>67223</c:v>
                </c:pt>
                <c:pt idx="7">
                  <c:v>66638</c:v>
                </c:pt>
                <c:pt idx="8">
                  <c:v>66059</c:v>
                </c:pt>
                <c:pt idx="9">
                  <c:v>65494</c:v>
                </c:pt>
                <c:pt idx="10">
                  <c:v>64942</c:v>
                </c:pt>
                <c:pt idx="11">
                  <c:v>64392</c:v>
                </c:pt>
                <c:pt idx="12">
                  <c:v>63845</c:v>
                </c:pt>
                <c:pt idx="13">
                  <c:v>63307</c:v>
                </c:pt>
                <c:pt idx="14">
                  <c:v>62786</c:v>
                </c:pt>
                <c:pt idx="15">
                  <c:v>62268</c:v>
                </c:pt>
                <c:pt idx="16">
                  <c:v>61762</c:v>
                </c:pt>
                <c:pt idx="17">
                  <c:v>61268</c:v>
                </c:pt>
                <c:pt idx="18">
                  <c:v>60787</c:v>
                </c:pt>
                <c:pt idx="19">
                  <c:v>60312</c:v>
                </c:pt>
              </c:numCache>
            </c:numRef>
          </c:val>
          <c:smooth val="0"/>
          <c:extLst>
            <c:ext xmlns:c16="http://schemas.microsoft.com/office/drawing/2014/chart" uri="{C3380CC4-5D6E-409C-BE32-E72D297353CC}">
              <c16:uniqueId val="{00000019-9AC1-49E7-BCA3-085C27EB49A2}"/>
            </c:ext>
          </c:extLst>
        </c:ser>
        <c:ser>
          <c:idx val="19"/>
          <c:order val="14"/>
          <c:tx>
            <c:strRef>
              <c:f>Taul3!$B$26</c:f>
              <c:strCache>
                <c:ptCount val="1"/>
                <c:pt idx="0">
                  <c:v>MK19 Lappi</c:v>
                </c:pt>
              </c:strCache>
            </c:strRef>
          </c:tx>
          <c:spPr>
            <a:ln w="28575" cap="rnd">
              <a:solidFill>
                <a:schemeClr val="accent2">
                  <a:lumMod val="80000"/>
                </a:schemeClr>
              </a:solidFill>
              <a:round/>
            </a:ln>
            <a:effectLst/>
          </c:spPr>
          <c:marker>
            <c:symbol val="none"/>
          </c:marker>
          <c:dLbls>
            <c:dLbl>
              <c:idx val="19"/>
              <c:tx>
                <c:rich>
                  <a:bodyPr/>
                  <a:lstStyle/>
                  <a:p>
                    <a:r>
                      <a:rPr lang="en-US"/>
                      <a:t>Lappi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9AC1-49E7-BCA3-085C27EB49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Taul3!$C$6:$V$6</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Taul3!$C$26:$V$26</c:f>
              <c:numCache>
                <c:formatCode>General</c:formatCode>
                <c:ptCount val="20"/>
                <c:pt idx="0">
                  <c:v>175901</c:v>
                </c:pt>
                <c:pt idx="1">
                  <c:v>175066</c:v>
                </c:pt>
                <c:pt idx="2">
                  <c:v>174277</c:v>
                </c:pt>
                <c:pt idx="3">
                  <c:v>173527</c:v>
                </c:pt>
                <c:pt idx="4">
                  <c:v>172821</c:v>
                </c:pt>
                <c:pt idx="5">
                  <c:v>172130</c:v>
                </c:pt>
                <c:pt idx="6">
                  <c:v>171440</c:v>
                </c:pt>
                <c:pt idx="7">
                  <c:v>170758</c:v>
                </c:pt>
                <c:pt idx="8">
                  <c:v>170070</c:v>
                </c:pt>
                <c:pt idx="9">
                  <c:v>169391</c:v>
                </c:pt>
                <c:pt idx="10">
                  <c:v>168719</c:v>
                </c:pt>
                <c:pt idx="11">
                  <c:v>168049</c:v>
                </c:pt>
                <c:pt idx="12">
                  <c:v>167392</c:v>
                </c:pt>
                <c:pt idx="13">
                  <c:v>166745</c:v>
                </c:pt>
                <c:pt idx="14">
                  <c:v>166100</c:v>
                </c:pt>
                <c:pt idx="15">
                  <c:v>165470</c:v>
                </c:pt>
                <c:pt idx="16">
                  <c:v>164837</c:v>
                </c:pt>
                <c:pt idx="17">
                  <c:v>164206</c:v>
                </c:pt>
                <c:pt idx="18">
                  <c:v>163572</c:v>
                </c:pt>
                <c:pt idx="19">
                  <c:v>162937</c:v>
                </c:pt>
              </c:numCache>
            </c:numRef>
          </c:val>
          <c:smooth val="0"/>
          <c:extLst>
            <c:ext xmlns:c16="http://schemas.microsoft.com/office/drawing/2014/chart" uri="{C3380CC4-5D6E-409C-BE32-E72D297353CC}">
              <c16:uniqueId val="{0000001B-9AC1-49E7-BCA3-085C27EB49A2}"/>
            </c:ext>
          </c:extLst>
        </c:ser>
        <c:dLbls>
          <c:showLegendKey val="0"/>
          <c:showVal val="0"/>
          <c:showCatName val="0"/>
          <c:showSerName val="0"/>
          <c:showPercent val="0"/>
          <c:showBubbleSize val="0"/>
        </c:dLbls>
        <c:smooth val="0"/>
        <c:axId val="617990192"/>
        <c:axId val="617980024"/>
        <c:extLst>
          <c:ext xmlns:c15="http://schemas.microsoft.com/office/drawing/2012/chart" uri="{02D57815-91ED-43cb-92C2-25804820EDAC}">
            <c15:filteredLineSeries>
              <c15:ser>
                <c:idx val="0"/>
                <c:order val="0"/>
                <c:tx>
                  <c:strRef>
                    <c:extLst>
                      <c:ext uri="{02D57815-91ED-43cb-92C2-25804820EDAC}">
                        <c15:formulaRef>
                          <c15:sqref>Taul3!$B$7</c15:sqref>
                        </c15:formulaRef>
                      </c:ext>
                    </c:extLst>
                    <c:strCache>
                      <c:ptCount val="1"/>
                      <c:pt idx="0">
                        <c:v>KOKO MAA</c:v>
                      </c:pt>
                    </c:strCache>
                  </c:strRef>
                </c:tx>
                <c:spPr>
                  <a:ln w="28575" cap="rnd">
                    <a:solidFill>
                      <a:schemeClr val="accent1"/>
                    </a:solidFill>
                    <a:round/>
                  </a:ln>
                  <a:effectLst/>
                </c:spPr>
                <c:marker>
                  <c:symbol val="none"/>
                </c:marker>
                <c:cat>
                  <c:strRef>
                    <c:extLst>
                      <c:ext uri="{02D57815-91ED-43cb-92C2-25804820EDAC}">
                        <c15:formulaRef>
                          <c15:sqref>Taul3!$C$6:$V$6</c15:sqref>
                        </c15:formulaRef>
                      </c:ext>
                    </c:extLst>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extLst>
                      <c:ext uri="{02D57815-91ED-43cb-92C2-25804820EDAC}">
                        <c15:formulaRef>
                          <c15:sqref>Taul3!$C$7:$V$7</c15:sqref>
                        </c15:formulaRef>
                      </c:ext>
                    </c:extLst>
                    <c:numCache>
                      <c:formatCode>General</c:formatCode>
                      <c:ptCount val="20"/>
                      <c:pt idx="0">
                        <c:v>5547045</c:v>
                      </c:pt>
                      <c:pt idx="1">
                        <c:v>5555002</c:v>
                      </c:pt>
                      <c:pt idx="2">
                        <c:v>5562569</c:v>
                      </c:pt>
                      <c:pt idx="3">
                        <c:v>5569645</c:v>
                      </c:pt>
                      <c:pt idx="4">
                        <c:v>5576186</c:v>
                      </c:pt>
                      <c:pt idx="5">
                        <c:v>5582076</c:v>
                      </c:pt>
                      <c:pt idx="6">
                        <c:v>5587372</c:v>
                      </c:pt>
                      <c:pt idx="7">
                        <c:v>5591887</c:v>
                      </c:pt>
                      <c:pt idx="8">
                        <c:v>5595724</c:v>
                      </c:pt>
                      <c:pt idx="9">
                        <c:v>5598821</c:v>
                      </c:pt>
                      <c:pt idx="10">
                        <c:v>5601111</c:v>
                      </c:pt>
                      <c:pt idx="11">
                        <c:v>5602654</c:v>
                      </c:pt>
                      <c:pt idx="12">
                        <c:v>5603390</c:v>
                      </c:pt>
                      <c:pt idx="13">
                        <c:v>5603378</c:v>
                      </c:pt>
                      <c:pt idx="14">
                        <c:v>5602579</c:v>
                      </c:pt>
                      <c:pt idx="15">
                        <c:v>5601023</c:v>
                      </c:pt>
                      <c:pt idx="16">
                        <c:v>5598774</c:v>
                      </c:pt>
                      <c:pt idx="17">
                        <c:v>5595831</c:v>
                      </c:pt>
                      <c:pt idx="18">
                        <c:v>5592248</c:v>
                      </c:pt>
                      <c:pt idx="19">
                        <c:v>5588011</c:v>
                      </c:pt>
                    </c:numCache>
                  </c:numRef>
                </c:val>
                <c:smooth val="0"/>
                <c:extLst>
                  <c:ext xmlns:c16="http://schemas.microsoft.com/office/drawing/2014/chart" uri="{C3380CC4-5D6E-409C-BE32-E72D297353CC}">
                    <c16:uniqueId val="{0000001C-9AC1-49E7-BCA3-085C27EB49A2}"/>
                  </c:ext>
                </c:extLst>
              </c15:ser>
            </c15:filteredLineSeries>
          </c:ext>
        </c:extLst>
      </c:lineChart>
      <c:catAx>
        <c:axId val="61799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7980024"/>
        <c:crosses val="autoZero"/>
        <c:auto val="1"/>
        <c:lblAlgn val="ctr"/>
        <c:lblOffset val="100"/>
        <c:noMultiLvlLbl val="0"/>
      </c:catAx>
      <c:valAx>
        <c:axId val="617980024"/>
        <c:scaling>
          <c:orientation val="minMax"/>
          <c:max val="275000"/>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799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Väestöllinen huoltosuhde alueittain v. 2021-2040</a:t>
            </a:r>
          </a:p>
          <a:p>
            <a:pPr>
              <a:defRPr/>
            </a:pPr>
            <a:r>
              <a:rPr lang="fi-FI"/>
              <a:t>Lähde: Tilastokeskus / Väestöennuste</a:t>
            </a:r>
          </a:p>
        </c:rich>
      </c:tx>
      <c:layout>
        <c:manualLayout>
          <c:xMode val="edge"/>
          <c:yMode val="edge"/>
          <c:x val="0.32462088478494505"/>
          <c:y val="3.40044790649092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5319261972476285E-2"/>
          <c:y val="0.12404546481994959"/>
          <c:w val="0.88173428182201463"/>
          <c:h val="0.67909185352454382"/>
        </c:manualLayout>
      </c:layout>
      <c:lineChart>
        <c:grouping val="standard"/>
        <c:varyColors val="0"/>
        <c:ser>
          <c:idx val="0"/>
          <c:order val="0"/>
          <c:tx>
            <c:strRef>
              <c:f>Huoltosuhde!$A$5</c:f>
              <c:strCache>
                <c:ptCount val="1"/>
                <c:pt idx="0">
                  <c:v>KOKO MAA</c:v>
                </c:pt>
              </c:strCache>
            </c:strRef>
          </c:tx>
          <c:spPr>
            <a:ln w="28575" cap="rnd">
              <a:solidFill>
                <a:schemeClr val="accent1"/>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Huoltosuhde!$B$5:$U$5</c:f>
              <c:numCache>
                <c:formatCode>General</c:formatCode>
                <c:ptCount val="20"/>
                <c:pt idx="0">
                  <c:v>62.5</c:v>
                </c:pt>
                <c:pt idx="1">
                  <c:v>62.9</c:v>
                </c:pt>
                <c:pt idx="2">
                  <c:v>63.2</c:v>
                </c:pt>
                <c:pt idx="3">
                  <c:v>63.5</c:v>
                </c:pt>
                <c:pt idx="4">
                  <c:v>63.7</c:v>
                </c:pt>
                <c:pt idx="5">
                  <c:v>64</c:v>
                </c:pt>
                <c:pt idx="6">
                  <c:v>64.3</c:v>
                </c:pt>
                <c:pt idx="7">
                  <c:v>64.599999999999994</c:v>
                </c:pt>
                <c:pt idx="8">
                  <c:v>64.900000000000006</c:v>
                </c:pt>
                <c:pt idx="9">
                  <c:v>65.3</c:v>
                </c:pt>
                <c:pt idx="10">
                  <c:v>65.7</c:v>
                </c:pt>
                <c:pt idx="11">
                  <c:v>66.2</c:v>
                </c:pt>
                <c:pt idx="12">
                  <c:v>66.7</c:v>
                </c:pt>
                <c:pt idx="13">
                  <c:v>67</c:v>
                </c:pt>
                <c:pt idx="14">
                  <c:v>67.3</c:v>
                </c:pt>
                <c:pt idx="15">
                  <c:v>67.3</c:v>
                </c:pt>
                <c:pt idx="16">
                  <c:v>67.2</c:v>
                </c:pt>
                <c:pt idx="17">
                  <c:v>67</c:v>
                </c:pt>
                <c:pt idx="18">
                  <c:v>67.099999999999994</c:v>
                </c:pt>
                <c:pt idx="19">
                  <c:v>67.3</c:v>
                </c:pt>
              </c:numCache>
            </c:numRef>
          </c:val>
          <c:smooth val="0"/>
          <c:extLst>
            <c:ext xmlns:c16="http://schemas.microsoft.com/office/drawing/2014/chart" uri="{C3380CC4-5D6E-409C-BE32-E72D297353CC}">
              <c16:uniqueId val="{00000000-42F5-400C-BECC-ED6C70B6F013}"/>
            </c:ext>
          </c:extLst>
        </c:ser>
        <c:ser>
          <c:idx val="1"/>
          <c:order val="1"/>
          <c:tx>
            <c:strRef>
              <c:f>Huoltosuhde!$A$6</c:f>
              <c:strCache>
                <c:ptCount val="1"/>
                <c:pt idx="0">
                  <c:v>MA1 MANNER-SUOMI</c:v>
                </c:pt>
              </c:strCache>
            </c:strRef>
          </c:tx>
          <c:spPr>
            <a:ln w="28575" cap="rnd">
              <a:solidFill>
                <a:schemeClr val="accent2"/>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Huoltosuhde!$B$6:$U$6</c:f>
              <c:numCache>
                <c:formatCode>General</c:formatCode>
                <c:ptCount val="20"/>
                <c:pt idx="0">
                  <c:v>62.5</c:v>
                </c:pt>
                <c:pt idx="1">
                  <c:v>62.9</c:v>
                </c:pt>
                <c:pt idx="2">
                  <c:v>63.2</c:v>
                </c:pt>
                <c:pt idx="3">
                  <c:v>63.4</c:v>
                </c:pt>
                <c:pt idx="4">
                  <c:v>63.7</c:v>
                </c:pt>
                <c:pt idx="5">
                  <c:v>64</c:v>
                </c:pt>
                <c:pt idx="6">
                  <c:v>64.2</c:v>
                </c:pt>
                <c:pt idx="7">
                  <c:v>64.599999999999994</c:v>
                </c:pt>
                <c:pt idx="8">
                  <c:v>64.900000000000006</c:v>
                </c:pt>
                <c:pt idx="9">
                  <c:v>65.2</c:v>
                </c:pt>
                <c:pt idx="10">
                  <c:v>65.599999999999994</c:v>
                </c:pt>
                <c:pt idx="11">
                  <c:v>66.099999999999994</c:v>
                </c:pt>
                <c:pt idx="12">
                  <c:v>66.599999999999994</c:v>
                </c:pt>
                <c:pt idx="13">
                  <c:v>67</c:v>
                </c:pt>
                <c:pt idx="14">
                  <c:v>67.3</c:v>
                </c:pt>
                <c:pt idx="15">
                  <c:v>67.2</c:v>
                </c:pt>
                <c:pt idx="16">
                  <c:v>67.2</c:v>
                </c:pt>
                <c:pt idx="17">
                  <c:v>67</c:v>
                </c:pt>
                <c:pt idx="18">
                  <c:v>67</c:v>
                </c:pt>
                <c:pt idx="19">
                  <c:v>67.2</c:v>
                </c:pt>
              </c:numCache>
            </c:numRef>
          </c:val>
          <c:smooth val="0"/>
          <c:extLst>
            <c:ext xmlns:c16="http://schemas.microsoft.com/office/drawing/2014/chart" uri="{C3380CC4-5D6E-409C-BE32-E72D297353CC}">
              <c16:uniqueId val="{00000001-42F5-400C-BECC-ED6C70B6F013}"/>
            </c:ext>
          </c:extLst>
        </c:ser>
        <c:ser>
          <c:idx val="2"/>
          <c:order val="2"/>
          <c:tx>
            <c:strRef>
              <c:f>Huoltosuhde!$A$7</c:f>
              <c:strCache>
                <c:ptCount val="1"/>
                <c:pt idx="0">
                  <c:v>MK01 Uusimaa</c:v>
                </c:pt>
              </c:strCache>
            </c:strRef>
          </c:tx>
          <c:spPr>
            <a:ln w="28575" cap="rnd">
              <a:solidFill>
                <a:schemeClr val="accent3"/>
              </a:solidFill>
              <a:round/>
            </a:ln>
            <a:effectLst/>
          </c:spPr>
          <c:marker>
            <c:symbol val="none"/>
          </c:marker>
          <c:dLbls>
            <c:dLbl>
              <c:idx val="19"/>
              <c:tx>
                <c:rich>
                  <a:bodyPr/>
                  <a:lstStyle/>
                  <a:p>
                    <a:r>
                      <a:rPr lang="en-US"/>
                      <a:t>Uusimaa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2F5-400C-BECC-ED6C70B6F0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Huoltosuhde!$B$7:$U$7</c:f>
              <c:numCache>
                <c:formatCode>General</c:formatCode>
                <c:ptCount val="20"/>
                <c:pt idx="0">
                  <c:v>52.1</c:v>
                </c:pt>
                <c:pt idx="1">
                  <c:v>52.3</c:v>
                </c:pt>
                <c:pt idx="2">
                  <c:v>52.4</c:v>
                </c:pt>
                <c:pt idx="3">
                  <c:v>52.6</c:v>
                </c:pt>
                <c:pt idx="4">
                  <c:v>52.7</c:v>
                </c:pt>
                <c:pt idx="5">
                  <c:v>52.9</c:v>
                </c:pt>
                <c:pt idx="6">
                  <c:v>53.2</c:v>
                </c:pt>
                <c:pt idx="7">
                  <c:v>53.5</c:v>
                </c:pt>
                <c:pt idx="8">
                  <c:v>53.8</c:v>
                </c:pt>
                <c:pt idx="9">
                  <c:v>54.2</c:v>
                </c:pt>
                <c:pt idx="10">
                  <c:v>54.5</c:v>
                </c:pt>
                <c:pt idx="11">
                  <c:v>55</c:v>
                </c:pt>
                <c:pt idx="12">
                  <c:v>55.4</c:v>
                </c:pt>
                <c:pt idx="13">
                  <c:v>55.7</c:v>
                </c:pt>
                <c:pt idx="14">
                  <c:v>55.9</c:v>
                </c:pt>
                <c:pt idx="15">
                  <c:v>55.9</c:v>
                </c:pt>
                <c:pt idx="16">
                  <c:v>55.9</c:v>
                </c:pt>
                <c:pt idx="17">
                  <c:v>55.8</c:v>
                </c:pt>
                <c:pt idx="18">
                  <c:v>55.9</c:v>
                </c:pt>
                <c:pt idx="19">
                  <c:v>56.1</c:v>
                </c:pt>
              </c:numCache>
            </c:numRef>
          </c:val>
          <c:smooth val="0"/>
          <c:extLst>
            <c:ext xmlns:c16="http://schemas.microsoft.com/office/drawing/2014/chart" uri="{C3380CC4-5D6E-409C-BE32-E72D297353CC}">
              <c16:uniqueId val="{00000003-42F5-400C-BECC-ED6C70B6F013}"/>
            </c:ext>
          </c:extLst>
        </c:ser>
        <c:ser>
          <c:idx val="3"/>
          <c:order val="3"/>
          <c:tx>
            <c:strRef>
              <c:f>Huoltosuhde!$A$8</c:f>
              <c:strCache>
                <c:ptCount val="1"/>
                <c:pt idx="0">
                  <c:v>MK02 Varsinais-Suomi</c:v>
                </c:pt>
              </c:strCache>
            </c:strRef>
          </c:tx>
          <c:spPr>
            <a:ln w="28575" cap="rnd">
              <a:solidFill>
                <a:schemeClr val="accent4"/>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Huoltosuhde!$B$8:$U$8</c:f>
              <c:numCache>
                <c:formatCode>General</c:formatCode>
                <c:ptCount val="20"/>
                <c:pt idx="0">
                  <c:v>62.6</c:v>
                </c:pt>
                <c:pt idx="1">
                  <c:v>62.9</c:v>
                </c:pt>
                <c:pt idx="2">
                  <c:v>63.1</c:v>
                </c:pt>
                <c:pt idx="3">
                  <c:v>63.3</c:v>
                </c:pt>
                <c:pt idx="4">
                  <c:v>63.5</c:v>
                </c:pt>
                <c:pt idx="5">
                  <c:v>63.7</c:v>
                </c:pt>
                <c:pt idx="6">
                  <c:v>63.9</c:v>
                </c:pt>
                <c:pt idx="7">
                  <c:v>64.400000000000006</c:v>
                </c:pt>
                <c:pt idx="8">
                  <c:v>64.7</c:v>
                </c:pt>
                <c:pt idx="9">
                  <c:v>65.099999999999994</c:v>
                </c:pt>
                <c:pt idx="10">
                  <c:v>65.599999999999994</c:v>
                </c:pt>
                <c:pt idx="11">
                  <c:v>66.099999999999994</c:v>
                </c:pt>
                <c:pt idx="12">
                  <c:v>66.8</c:v>
                </c:pt>
                <c:pt idx="13">
                  <c:v>67.2</c:v>
                </c:pt>
                <c:pt idx="14">
                  <c:v>67.5</c:v>
                </c:pt>
                <c:pt idx="15">
                  <c:v>67.599999999999994</c:v>
                </c:pt>
                <c:pt idx="16">
                  <c:v>67.5</c:v>
                </c:pt>
                <c:pt idx="17">
                  <c:v>67.400000000000006</c:v>
                </c:pt>
                <c:pt idx="18">
                  <c:v>67.400000000000006</c:v>
                </c:pt>
                <c:pt idx="19">
                  <c:v>67.7</c:v>
                </c:pt>
              </c:numCache>
            </c:numRef>
          </c:val>
          <c:smooth val="0"/>
          <c:extLst>
            <c:ext xmlns:c16="http://schemas.microsoft.com/office/drawing/2014/chart" uri="{C3380CC4-5D6E-409C-BE32-E72D297353CC}">
              <c16:uniqueId val="{00000004-42F5-400C-BECC-ED6C70B6F013}"/>
            </c:ext>
          </c:extLst>
        </c:ser>
        <c:ser>
          <c:idx val="4"/>
          <c:order val="4"/>
          <c:tx>
            <c:strRef>
              <c:f>Huoltosuhde!$A$9</c:f>
              <c:strCache>
                <c:ptCount val="1"/>
                <c:pt idx="0">
                  <c:v>MK04 Satakunta</c:v>
                </c:pt>
              </c:strCache>
            </c:strRef>
          </c:tx>
          <c:spPr>
            <a:ln w="28575" cap="rnd">
              <a:solidFill>
                <a:schemeClr val="accent5"/>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Huoltosuhde!$B$9:$U$9</c:f>
              <c:numCache>
                <c:formatCode>General</c:formatCode>
                <c:ptCount val="20"/>
                <c:pt idx="0">
                  <c:v>73.2</c:v>
                </c:pt>
                <c:pt idx="1">
                  <c:v>74</c:v>
                </c:pt>
                <c:pt idx="2">
                  <c:v>74.7</c:v>
                </c:pt>
                <c:pt idx="3">
                  <c:v>75</c:v>
                </c:pt>
                <c:pt idx="4">
                  <c:v>75.400000000000006</c:v>
                </c:pt>
                <c:pt idx="5">
                  <c:v>75.7</c:v>
                </c:pt>
                <c:pt idx="6">
                  <c:v>76.3</c:v>
                </c:pt>
                <c:pt idx="7">
                  <c:v>76.8</c:v>
                </c:pt>
                <c:pt idx="8">
                  <c:v>77.3</c:v>
                </c:pt>
                <c:pt idx="9">
                  <c:v>77.7</c:v>
                </c:pt>
                <c:pt idx="10">
                  <c:v>78.3</c:v>
                </c:pt>
                <c:pt idx="11">
                  <c:v>78.8</c:v>
                </c:pt>
                <c:pt idx="12">
                  <c:v>79.599999999999994</c:v>
                </c:pt>
                <c:pt idx="13">
                  <c:v>80.099999999999994</c:v>
                </c:pt>
                <c:pt idx="14">
                  <c:v>80.599999999999994</c:v>
                </c:pt>
                <c:pt idx="15">
                  <c:v>80.599999999999994</c:v>
                </c:pt>
                <c:pt idx="16">
                  <c:v>80.400000000000006</c:v>
                </c:pt>
                <c:pt idx="17">
                  <c:v>80</c:v>
                </c:pt>
                <c:pt idx="18">
                  <c:v>79.900000000000006</c:v>
                </c:pt>
                <c:pt idx="19">
                  <c:v>80.099999999999994</c:v>
                </c:pt>
              </c:numCache>
            </c:numRef>
          </c:val>
          <c:smooth val="0"/>
          <c:extLst>
            <c:ext xmlns:c16="http://schemas.microsoft.com/office/drawing/2014/chart" uri="{C3380CC4-5D6E-409C-BE32-E72D297353CC}">
              <c16:uniqueId val="{00000005-42F5-400C-BECC-ED6C70B6F013}"/>
            </c:ext>
          </c:extLst>
        </c:ser>
        <c:ser>
          <c:idx val="5"/>
          <c:order val="5"/>
          <c:tx>
            <c:strRef>
              <c:f>Huoltosuhde!$A$10</c:f>
              <c:strCache>
                <c:ptCount val="1"/>
                <c:pt idx="0">
                  <c:v>MK05 Kanta-Häme</c:v>
                </c:pt>
              </c:strCache>
            </c:strRef>
          </c:tx>
          <c:spPr>
            <a:ln w="28575" cap="rnd">
              <a:solidFill>
                <a:schemeClr val="accent6"/>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Huoltosuhde!$B$10:$U$10</c:f>
              <c:numCache>
                <c:formatCode>General</c:formatCode>
                <c:ptCount val="20"/>
                <c:pt idx="0">
                  <c:v>69.599999999999994</c:v>
                </c:pt>
                <c:pt idx="1">
                  <c:v>70.400000000000006</c:v>
                </c:pt>
                <c:pt idx="2">
                  <c:v>71</c:v>
                </c:pt>
                <c:pt idx="3">
                  <c:v>71.5</c:v>
                </c:pt>
                <c:pt idx="4">
                  <c:v>72.2</c:v>
                </c:pt>
                <c:pt idx="5">
                  <c:v>73</c:v>
                </c:pt>
                <c:pt idx="6">
                  <c:v>73.900000000000006</c:v>
                </c:pt>
                <c:pt idx="7">
                  <c:v>74.8</c:v>
                </c:pt>
                <c:pt idx="8">
                  <c:v>75.5</c:v>
                </c:pt>
                <c:pt idx="9">
                  <c:v>76.400000000000006</c:v>
                </c:pt>
                <c:pt idx="10">
                  <c:v>77.400000000000006</c:v>
                </c:pt>
                <c:pt idx="11">
                  <c:v>78.400000000000006</c:v>
                </c:pt>
                <c:pt idx="12">
                  <c:v>79.599999999999994</c:v>
                </c:pt>
                <c:pt idx="13">
                  <c:v>80.400000000000006</c:v>
                </c:pt>
                <c:pt idx="14">
                  <c:v>81.2</c:v>
                </c:pt>
                <c:pt idx="15">
                  <c:v>81.5</c:v>
                </c:pt>
                <c:pt idx="16">
                  <c:v>81.599999999999994</c:v>
                </c:pt>
                <c:pt idx="17">
                  <c:v>81.599999999999994</c:v>
                </c:pt>
                <c:pt idx="18">
                  <c:v>82</c:v>
                </c:pt>
                <c:pt idx="19">
                  <c:v>82.4</c:v>
                </c:pt>
              </c:numCache>
            </c:numRef>
          </c:val>
          <c:smooth val="0"/>
          <c:extLst>
            <c:ext xmlns:c16="http://schemas.microsoft.com/office/drawing/2014/chart" uri="{C3380CC4-5D6E-409C-BE32-E72D297353CC}">
              <c16:uniqueId val="{00000006-42F5-400C-BECC-ED6C70B6F013}"/>
            </c:ext>
          </c:extLst>
        </c:ser>
        <c:ser>
          <c:idx val="6"/>
          <c:order val="6"/>
          <c:tx>
            <c:strRef>
              <c:f>Huoltosuhde!$A$11</c:f>
              <c:strCache>
                <c:ptCount val="1"/>
                <c:pt idx="0">
                  <c:v>MK06 Pirkanmaa</c:v>
                </c:pt>
              </c:strCache>
            </c:strRef>
          </c:tx>
          <c:spPr>
            <a:ln w="28575" cap="rnd">
              <a:solidFill>
                <a:schemeClr val="accent1">
                  <a:lumMod val="60000"/>
                </a:schemeClr>
              </a:solidFill>
              <a:round/>
            </a:ln>
            <a:effectLst/>
          </c:spPr>
          <c:marker>
            <c:symbol val="none"/>
          </c:marker>
          <c:dLbls>
            <c:dLbl>
              <c:idx val="19"/>
              <c:tx>
                <c:rich>
                  <a:bodyPr/>
                  <a:lstStyle/>
                  <a:p>
                    <a:r>
                      <a:rPr lang="en-US"/>
                      <a:t>Pirkanmaa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2F5-400C-BECC-ED6C70B6F0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Huoltosuhde!$B$11:$U$11</c:f>
              <c:numCache>
                <c:formatCode>General</c:formatCode>
                <c:ptCount val="20"/>
                <c:pt idx="0">
                  <c:v>60.2</c:v>
                </c:pt>
                <c:pt idx="1">
                  <c:v>60.4</c:v>
                </c:pt>
                <c:pt idx="2">
                  <c:v>60.3</c:v>
                </c:pt>
                <c:pt idx="3">
                  <c:v>60.3</c:v>
                </c:pt>
                <c:pt idx="4">
                  <c:v>60.3</c:v>
                </c:pt>
                <c:pt idx="5">
                  <c:v>60.5</c:v>
                </c:pt>
                <c:pt idx="6">
                  <c:v>60.4</c:v>
                </c:pt>
                <c:pt idx="7">
                  <c:v>60.5</c:v>
                </c:pt>
                <c:pt idx="8">
                  <c:v>60.7</c:v>
                </c:pt>
                <c:pt idx="9">
                  <c:v>60.9</c:v>
                </c:pt>
                <c:pt idx="10">
                  <c:v>61.2</c:v>
                </c:pt>
                <c:pt idx="11">
                  <c:v>61.7</c:v>
                </c:pt>
                <c:pt idx="12">
                  <c:v>62.1</c:v>
                </c:pt>
                <c:pt idx="13">
                  <c:v>62.5</c:v>
                </c:pt>
                <c:pt idx="14">
                  <c:v>62.8</c:v>
                </c:pt>
                <c:pt idx="15">
                  <c:v>62.8</c:v>
                </c:pt>
                <c:pt idx="16">
                  <c:v>62.9</c:v>
                </c:pt>
                <c:pt idx="17">
                  <c:v>62.7</c:v>
                </c:pt>
                <c:pt idx="18">
                  <c:v>62.9</c:v>
                </c:pt>
                <c:pt idx="19">
                  <c:v>63.2</c:v>
                </c:pt>
              </c:numCache>
            </c:numRef>
          </c:val>
          <c:smooth val="0"/>
          <c:extLst>
            <c:ext xmlns:c16="http://schemas.microsoft.com/office/drawing/2014/chart" uri="{C3380CC4-5D6E-409C-BE32-E72D297353CC}">
              <c16:uniqueId val="{00000008-42F5-400C-BECC-ED6C70B6F013}"/>
            </c:ext>
          </c:extLst>
        </c:ser>
        <c:ser>
          <c:idx val="7"/>
          <c:order val="7"/>
          <c:tx>
            <c:strRef>
              <c:f>Huoltosuhde!$A$12</c:f>
              <c:strCache>
                <c:ptCount val="1"/>
                <c:pt idx="0">
                  <c:v>MK07 Päijät-Häme</c:v>
                </c:pt>
              </c:strCache>
            </c:strRef>
          </c:tx>
          <c:spPr>
            <a:ln w="28575" cap="rnd">
              <a:solidFill>
                <a:schemeClr val="accent2">
                  <a:lumMod val="6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Huoltosuhde!$B$12:$U$12</c:f>
              <c:numCache>
                <c:formatCode>General</c:formatCode>
                <c:ptCount val="20"/>
                <c:pt idx="0">
                  <c:v>71.7</c:v>
                </c:pt>
                <c:pt idx="1">
                  <c:v>72.5</c:v>
                </c:pt>
                <c:pt idx="2">
                  <c:v>73.099999999999994</c:v>
                </c:pt>
                <c:pt idx="3">
                  <c:v>73.7</c:v>
                </c:pt>
                <c:pt idx="4">
                  <c:v>74.3</c:v>
                </c:pt>
                <c:pt idx="5">
                  <c:v>74.8</c:v>
                </c:pt>
                <c:pt idx="6">
                  <c:v>75.3</c:v>
                </c:pt>
                <c:pt idx="7">
                  <c:v>76.2</c:v>
                </c:pt>
                <c:pt idx="8">
                  <c:v>76.900000000000006</c:v>
                </c:pt>
                <c:pt idx="9">
                  <c:v>77.599999999999994</c:v>
                </c:pt>
                <c:pt idx="10">
                  <c:v>78.3</c:v>
                </c:pt>
                <c:pt idx="11">
                  <c:v>79.2</c:v>
                </c:pt>
                <c:pt idx="12">
                  <c:v>80.099999999999994</c:v>
                </c:pt>
                <c:pt idx="13">
                  <c:v>80.7</c:v>
                </c:pt>
                <c:pt idx="14">
                  <c:v>81.099999999999994</c:v>
                </c:pt>
                <c:pt idx="15">
                  <c:v>81.2</c:v>
                </c:pt>
                <c:pt idx="16">
                  <c:v>81.099999999999994</c:v>
                </c:pt>
                <c:pt idx="17">
                  <c:v>81</c:v>
                </c:pt>
                <c:pt idx="18">
                  <c:v>81.2</c:v>
                </c:pt>
                <c:pt idx="19">
                  <c:v>81.400000000000006</c:v>
                </c:pt>
              </c:numCache>
            </c:numRef>
          </c:val>
          <c:smooth val="0"/>
          <c:extLst>
            <c:ext xmlns:c16="http://schemas.microsoft.com/office/drawing/2014/chart" uri="{C3380CC4-5D6E-409C-BE32-E72D297353CC}">
              <c16:uniqueId val="{00000009-42F5-400C-BECC-ED6C70B6F013}"/>
            </c:ext>
          </c:extLst>
        </c:ser>
        <c:ser>
          <c:idx val="8"/>
          <c:order val="8"/>
          <c:tx>
            <c:strRef>
              <c:f>Huoltosuhde!$A$13</c:f>
              <c:strCache>
                <c:ptCount val="1"/>
                <c:pt idx="0">
                  <c:v>MK08 Kymenlaakso</c:v>
                </c:pt>
              </c:strCache>
            </c:strRef>
          </c:tx>
          <c:spPr>
            <a:ln w="28575" cap="rnd">
              <a:solidFill>
                <a:schemeClr val="accent3">
                  <a:lumMod val="6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Huoltosuhde!$B$13:$U$13</c:f>
              <c:numCache>
                <c:formatCode>General</c:formatCode>
                <c:ptCount val="20"/>
                <c:pt idx="0">
                  <c:v>72.8</c:v>
                </c:pt>
                <c:pt idx="1">
                  <c:v>74</c:v>
                </c:pt>
                <c:pt idx="2">
                  <c:v>75</c:v>
                </c:pt>
                <c:pt idx="3">
                  <c:v>76</c:v>
                </c:pt>
                <c:pt idx="4">
                  <c:v>76.8</c:v>
                </c:pt>
                <c:pt idx="5">
                  <c:v>77.900000000000006</c:v>
                </c:pt>
                <c:pt idx="6">
                  <c:v>78.7</c:v>
                </c:pt>
                <c:pt idx="7">
                  <c:v>79.599999999999994</c:v>
                </c:pt>
                <c:pt idx="8">
                  <c:v>80.599999999999994</c:v>
                </c:pt>
                <c:pt idx="9">
                  <c:v>81.5</c:v>
                </c:pt>
                <c:pt idx="10">
                  <c:v>82.3</c:v>
                </c:pt>
                <c:pt idx="11">
                  <c:v>83.5</c:v>
                </c:pt>
                <c:pt idx="12">
                  <c:v>84.7</c:v>
                </c:pt>
                <c:pt idx="13">
                  <c:v>85.5</c:v>
                </c:pt>
                <c:pt idx="14">
                  <c:v>86.2</c:v>
                </c:pt>
                <c:pt idx="15">
                  <c:v>86.5</c:v>
                </c:pt>
                <c:pt idx="16">
                  <c:v>86.5</c:v>
                </c:pt>
                <c:pt idx="17">
                  <c:v>86.4</c:v>
                </c:pt>
                <c:pt idx="18">
                  <c:v>86.5</c:v>
                </c:pt>
                <c:pt idx="19">
                  <c:v>86.8</c:v>
                </c:pt>
              </c:numCache>
            </c:numRef>
          </c:val>
          <c:smooth val="0"/>
          <c:extLst>
            <c:ext xmlns:c16="http://schemas.microsoft.com/office/drawing/2014/chart" uri="{C3380CC4-5D6E-409C-BE32-E72D297353CC}">
              <c16:uniqueId val="{0000000A-42F5-400C-BECC-ED6C70B6F013}"/>
            </c:ext>
          </c:extLst>
        </c:ser>
        <c:ser>
          <c:idx val="9"/>
          <c:order val="9"/>
          <c:tx>
            <c:strRef>
              <c:f>Huoltosuhde!$A$14</c:f>
              <c:strCache>
                <c:ptCount val="1"/>
                <c:pt idx="0">
                  <c:v>MK09 Etelä-Karjala</c:v>
                </c:pt>
              </c:strCache>
            </c:strRef>
          </c:tx>
          <c:spPr>
            <a:ln w="28575" cap="rnd">
              <a:solidFill>
                <a:schemeClr val="accent4">
                  <a:lumMod val="6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Huoltosuhde!$B$14:$U$14</c:f>
              <c:numCache>
                <c:formatCode>General</c:formatCode>
                <c:ptCount val="20"/>
                <c:pt idx="0">
                  <c:v>70.400000000000006</c:v>
                </c:pt>
                <c:pt idx="1">
                  <c:v>71.2</c:v>
                </c:pt>
                <c:pt idx="2">
                  <c:v>71.8</c:v>
                </c:pt>
                <c:pt idx="3">
                  <c:v>72.599999999999994</c:v>
                </c:pt>
                <c:pt idx="4">
                  <c:v>73.2</c:v>
                </c:pt>
                <c:pt idx="5">
                  <c:v>73.7</c:v>
                </c:pt>
                <c:pt idx="6">
                  <c:v>74.2</c:v>
                </c:pt>
                <c:pt idx="7">
                  <c:v>74.8</c:v>
                </c:pt>
                <c:pt idx="8">
                  <c:v>75.400000000000006</c:v>
                </c:pt>
                <c:pt idx="9">
                  <c:v>75.900000000000006</c:v>
                </c:pt>
                <c:pt idx="10">
                  <c:v>76.7</c:v>
                </c:pt>
                <c:pt idx="11">
                  <c:v>77.3</c:v>
                </c:pt>
                <c:pt idx="12">
                  <c:v>78.099999999999994</c:v>
                </c:pt>
                <c:pt idx="13">
                  <c:v>78.7</c:v>
                </c:pt>
                <c:pt idx="14">
                  <c:v>79.099999999999994</c:v>
                </c:pt>
                <c:pt idx="15">
                  <c:v>79.5</c:v>
                </c:pt>
                <c:pt idx="16">
                  <c:v>79.5</c:v>
                </c:pt>
                <c:pt idx="17">
                  <c:v>79.2</c:v>
                </c:pt>
                <c:pt idx="18">
                  <c:v>79.3</c:v>
                </c:pt>
                <c:pt idx="19">
                  <c:v>79.599999999999994</c:v>
                </c:pt>
              </c:numCache>
            </c:numRef>
          </c:val>
          <c:smooth val="0"/>
          <c:extLst>
            <c:ext xmlns:c16="http://schemas.microsoft.com/office/drawing/2014/chart" uri="{C3380CC4-5D6E-409C-BE32-E72D297353CC}">
              <c16:uniqueId val="{0000000B-42F5-400C-BECC-ED6C70B6F013}"/>
            </c:ext>
          </c:extLst>
        </c:ser>
        <c:ser>
          <c:idx val="10"/>
          <c:order val="10"/>
          <c:tx>
            <c:strRef>
              <c:f>Huoltosuhde!$A$15</c:f>
              <c:strCache>
                <c:ptCount val="1"/>
                <c:pt idx="0">
                  <c:v>MK10 Etelä-Savo</c:v>
                </c:pt>
              </c:strCache>
            </c:strRef>
          </c:tx>
          <c:spPr>
            <a:ln w="28575" cap="rnd">
              <a:solidFill>
                <a:schemeClr val="accent5">
                  <a:lumMod val="60000"/>
                </a:schemeClr>
              </a:solidFill>
              <a:round/>
            </a:ln>
            <a:effectLst/>
          </c:spPr>
          <c:marker>
            <c:symbol val="none"/>
          </c:marker>
          <c:dLbls>
            <c:dLbl>
              <c:idx val="19"/>
              <c:tx>
                <c:rich>
                  <a:bodyPr/>
                  <a:lstStyle/>
                  <a:p>
                    <a:r>
                      <a:rPr lang="en-US"/>
                      <a:t>Etelä-Savo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2F5-400C-BECC-ED6C70B6F0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Huoltosuhde!$B$15:$U$15</c:f>
              <c:numCache>
                <c:formatCode>General</c:formatCode>
                <c:ptCount val="20"/>
                <c:pt idx="0">
                  <c:v>81</c:v>
                </c:pt>
                <c:pt idx="1">
                  <c:v>83.1</c:v>
                </c:pt>
                <c:pt idx="2">
                  <c:v>84.7</c:v>
                </c:pt>
                <c:pt idx="3">
                  <c:v>86.2</c:v>
                </c:pt>
                <c:pt idx="4">
                  <c:v>88.1</c:v>
                </c:pt>
                <c:pt idx="5">
                  <c:v>89.3</c:v>
                </c:pt>
                <c:pt idx="6">
                  <c:v>90.9</c:v>
                </c:pt>
                <c:pt idx="7">
                  <c:v>92.1</c:v>
                </c:pt>
                <c:pt idx="8">
                  <c:v>93.4</c:v>
                </c:pt>
                <c:pt idx="9">
                  <c:v>94.7</c:v>
                </c:pt>
                <c:pt idx="10">
                  <c:v>95.9</c:v>
                </c:pt>
                <c:pt idx="11">
                  <c:v>96.9</c:v>
                </c:pt>
                <c:pt idx="12">
                  <c:v>98.1</c:v>
                </c:pt>
                <c:pt idx="13">
                  <c:v>98.9</c:v>
                </c:pt>
                <c:pt idx="14">
                  <c:v>99.6</c:v>
                </c:pt>
                <c:pt idx="15">
                  <c:v>99.7</c:v>
                </c:pt>
                <c:pt idx="16">
                  <c:v>99.6</c:v>
                </c:pt>
                <c:pt idx="17">
                  <c:v>99.1</c:v>
                </c:pt>
                <c:pt idx="18">
                  <c:v>99.1</c:v>
                </c:pt>
                <c:pt idx="19">
                  <c:v>99.2</c:v>
                </c:pt>
              </c:numCache>
            </c:numRef>
          </c:val>
          <c:smooth val="0"/>
          <c:extLst>
            <c:ext xmlns:c16="http://schemas.microsoft.com/office/drawing/2014/chart" uri="{C3380CC4-5D6E-409C-BE32-E72D297353CC}">
              <c16:uniqueId val="{0000000D-42F5-400C-BECC-ED6C70B6F013}"/>
            </c:ext>
          </c:extLst>
        </c:ser>
        <c:ser>
          <c:idx val="11"/>
          <c:order val="11"/>
          <c:tx>
            <c:strRef>
              <c:f>Huoltosuhde!$A$16</c:f>
              <c:strCache>
                <c:ptCount val="1"/>
                <c:pt idx="0">
                  <c:v>MK11 Pohjois-Savo</c:v>
                </c:pt>
              </c:strCache>
            </c:strRef>
          </c:tx>
          <c:spPr>
            <a:ln w="28575" cap="rnd">
              <a:solidFill>
                <a:schemeClr val="accent6">
                  <a:lumMod val="6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Huoltosuhde!$B$16:$U$16</c:f>
              <c:numCache>
                <c:formatCode>General</c:formatCode>
                <c:ptCount val="20"/>
                <c:pt idx="0">
                  <c:v>68.599999999999994</c:v>
                </c:pt>
                <c:pt idx="1">
                  <c:v>69.7</c:v>
                </c:pt>
                <c:pt idx="2">
                  <c:v>70.7</c:v>
                </c:pt>
                <c:pt idx="3">
                  <c:v>71.599999999999994</c:v>
                </c:pt>
                <c:pt idx="4">
                  <c:v>72.400000000000006</c:v>
                </c:pt>
                <c:pt idx="5">
                  <c:v>73</c:v>
                </c:pt>
                <c:pt idx="6">
                  <c:v>73.8</c:v>
                </c:pt>
                <c:pt idx="7">
                  <c:v>74.400000000000006</c:v>
                </c:pt>
                <c:pt idx="8">
                  <c:v>75.099999999999994</c:v>
                </c:pt>
                <c:pt idx="9">
                  <c:v>75.5</c:v>
                </c:pt>
                <c:pt idx="10">
                  <c:v>76.099999999999994</c:v>
                </c:pt>
                <c:pt idx="11">
                  <c:v>76.7</c:v>
                </c:pt>
                <c:pt idx="12">
                  <c:v>77.3</c:v>
                </c:pt>
                <c:pt idx="13">
                  <c:v>77.8</c:v>
                </c:pt>
                <c:pt idx="14">
                  <c:v>78.099999999999994</c:v>
                </c:pt>
                <c:pt idx="15">
                  <c:v>77.900000000000006</c:v>
                </c:pt>
                <c:pt idx="16">
                  <c:v>77.599999999999994</c:v>
                </c:pt>
                <c:pt idx="17">
                  <c:v>77.2</c:v>
                </c:pt>
                <c:pt idx="18">
                  <c:v>76.900000000000006</c:v>
                </c:pt>
                <c:pt idx="19">
                  <c:v>76.900000000000006</c:v>
                </c:pt>
              </c:numCache>
            </c:numRef>
          </c:val>
          <c:smooth val="0"/>
          <c:extLst>
            <c:ext xmlns:c16="http://schemas.microsoft.com/office/drawing/2014/chart" uri="{C3380CC4-5D6E-409C-BE32-E72D297353CC}">
              <c16:uniqueId val="{0000000E-42F5-400C-BECC-ED6C70B6F013}"/>
            </c:ext>
          </c:extLst>
        </c:ser>
        <c:ser>
          <c:idx val="12"/>
          <c:order val="12"/>
          <c:tx>
            <c:strRef>
              <c:f>Huoltosuhde!$A$17</c:f>
              <c:strCache>
                <c:ptCount val="1"/>
                <c:pt idx="0">
                  <c:v>MK12 Pohjois-Karjala</c:v>
                </c:pt>
              </c:strCache>
            </c:strRef>
          </c:tx>
          <c:spPr>
            <a:ln w="28575" cap="rnd">
              <a:solidFill>
                <a:schemeClr val="accent1">
                  <a:lumMod val="80000"/>
                  <a:lumOff val="2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Huoltosuhde!$B$17:$U$17</c:f>
              <c:numCache>
                <c:formatCode>General</c:formatCode>
                <c:ptCount val="20"/>
                <c:pt idx="0">
                  <c:v>70.599999999999994</c:v>
                </c:pt>
                <c:pt idx="1">
                  <c:v>72</c:v>
                </c:pt>
                <c:pt idx="2">
                  <c:v>73.099999999999994</c:v>
                </c:pt>
                <c:pt idx="3">
                  <c:v>74.2</c:v>
                </c:pt>
                <c:pt idx="4">
                  <c:v>75.2</c:v>
                </c:pt>
                <c:pt idx="5">
                  <c:v>75.8</c:v>
                </c:pt>
                <c:pt idx="6">
                  <c:v>76.2</c:v>
                </c:pt>
                <c:pt idx="7">
                  <c:v>77</c:v>
                </c:pt>
                <c:pt idx="8">
                  <c:v>77.2</c:v>
                </c:pt>
                <c:pt idx="9">
                  <c:v>77.5</c:v>
                </c:pt>
                <c:pt idx="10">
                  <c:v>77.8</c:v>
                </c:pt>
                <c:pt idx="11">
                  <c:v>78</c:v>
                </c:pt>
                <c:pt idx="12">
                  <c:v>78.3</c:v>
                </c:pt>
                <c:pt idx="13">
                  <c:v>78.5</c:v>
                </c:pt>
                <c:pt idx="14">
                  <c:v>78.5</c:v>
                </c:pt>
                <c:pt idx="15">
                  <c:v>78.099999999999994</c:v>
                </c:pt>
                <c:pt idx="16">
                  <c:v>77.7</c:v>
                </c:pt>
                <c:pt idx="17">
                  <c:v>77.099999999999994</c:v>
                </c:pt>
                <c:pt idx="18">
                  <c:v>76.8</c:v>
                </c:pt>
                <c:pt idx="19">
                  <c:v>76.7</c:v>
                </c:pt>
              </c:numCache>
            </c:numRef>
          </c:val>
          <c:smooth val="0"/>
          <c:extLst>
            <c:ext xmlns:c16="http://schemas.microsoft.com/office/drawing/2014/chart" uri="{C3380CC4-5D6E-409C-BE32-E72D297353CC}">
              <c16:uniqueId val="{0000000F-42F5-400C-BECC-ED6C70B6F013}"/>
            </c:ext>
          </c:extLst>
        </c:ser>
        <c:ser>
          <c:idx val="13"/>
          <c:order val="13"/>
          <c:tx>
            <c:strRef>
              <c:f>Huoltosuhde!$A$18</c:f>
              <c:strCache>
                <c:ptCount val="1"/>
                <c:pt idx="0">
                  <c:v>MK13 Keski-Suomi</c:v>
                </c:pt>
              </c:strCache>
            </c:strRef>
          </c:tx>
          <c:spPr>
            <a:ln w="28575" cap="rnd">
              <a:solidFill>
                <a:schemeClr val="accent2">
                  <a:lumMod val="80000"/>
                  <a:lumOff val="2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Huoltosuhde!$B$18:$U$18</c:f>
              <c:numCache>
                <c:formatCode>General</c:formatCode>
                <c:ptCount val="20"/>
                <c:pt idx="0">
                  <c:v>64.8</c:v>
                </c:pt>
                <c:pt idx="1">
                  <c:v>65.3</c:v>
                </c:pt>
                <c:pt idx="2">
                  <c:v>65.599999999999994</c:v>
                </c:pt>
                <c:pt idx="3">
                  <c:v>65.900000000000006</c:v>
                </c:pt>
                <c:pt idx="4">
                  <c:v>66.2</c:v>
                </c:pt>
                <c:pt idx="5">
                  <c:v>66.5</c:v>
                </c:pt>
                <c:pt idx="6">
                  <c:v>66.8</c:v>
                </c:pt>
                <c:pt idx="7">
                  <c:v>67.2</c:v>
                </c:pt>
                <c:pt idx="8">
                  <c:v>67.3</c:v>
                </c:pt>
                <c:pt idx="9">
                  <c:v>67.5</c:v>
                </c:pt>
                <c:pt idx="10">
                  <c:v>67.8</c:v>
                </c:pt>
                <c:pt idx="11">
                  <c:v>68.099999999999994</c:v>
                </c:pt>
                <c:pt idx="12">
                  <c:v>68.7</c:v>
                </c:pt>
                <c:pt idx="13">
                  <c:v>69.099999999999994</c:v>
                </c:pt>
                <c:pt idx="14">
                  <c:v>69.400000000000006</c:v>
                </c:pt>
                <c:pt idx="15">
                  <c:v>69.400000000000006</c:v>
                </c:pt>
                <c:pt idx="16">
                  <c:v>69.400000000000006</c:v>
                </c:pt>
                <c:pt idx="17">
                  <c:v>69.3</c:v>
                </c:pt>
                <c:pt idx="18">
                  <c:v>69.5</c:v>
                </c:pt>
                <c:pt idx="19">
                  <c:v>69.7</c:v>
                </c:pt>
              </c:numCache>
            </c:numRef>
          </c:val>
          <c:smooth val="0"/>
          <c:extLst>
            <c:ext xmlns:c16="http://schemas.microsoft.com/office/drawing/2014/chart" uri="{C3380CC4-5D6E-409C-BE32-E72D297353CC}">
              <c16:uniqueId val="{00000010-42F5-400C-BECC-ED6C70B6F013}"/>
            </c:ext>
          </c:extLst>
        </c:ser>
        <c:ser>
          <c:idx val="14"/>
          <c:order val="14"/>
          <c:tx>
            <c:strRef>
              <c:f>Huoltosuhde!$A$19</c:f>
              <c:strCache>
                <c:ptCount val="1"/>
                <c:pt idx="0">
                  <c:v>MK14 Etelä-Pohjanmaa</c:v>
                </c:pt>
              </c:strCache>
            </c:strRef>
          </c:tx>
          <c:spPr>
            <a:ln w="28575" cap="rnd">
              <a:solidFill>
                <a:schemeClr val="accent3">
                  <a:lumMod val="80000"/>
                  <a:lumOff val="2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Huoltosuhde!$B$19:$U$19</c:f>
              <c:numCache>
                <c:formatCode>General</c:formatCode>
                <c:ptCount val="20"/>
                <c:pt idx="0">
                  <c:v>74.5</c:v>
                </c:pt>
                <c:pt idx="1">
                  <c:v>75.3</c:v>
                </c:pt>
                <c:pt idx="2">
                  <c:v>75.8</c:v>
                </c:pt>
                <c:pt idx="3">
                  <c:v>76.400000000000006</c:v>
                </c:pt>
                <c:pt idx="4">
                  <c:v>77</c:v>
                </c:pt>
                <c:pt idx="5">
                  <c:v>77.3</c:v>
                </c:pt>
                <c:pt idx="6">
                  <c:v>77.5</c:v>
                </c:pt>
                <c:pt idx="7">
                  <c:v>78.2</c:v>
                </c:pt>
                <c:pt idx="8">
                  <c:v>78.599999999999994</c:v>
                </c:pt>
                <c:pt idx="9">
                  <c:v>79.099999999999994</c:v>
                </c:pt>
                <c:pt idx="10">
                  <c:v>79.599999999999994</c:v>
                </c:pt>
                <c:pt idx="11">
                  <c:v>80.3</c:v>
                </c:pt>
                <c:pt idx="12">
                  <c:v>80.900000000000006</c:v>
                </c:pt>
                <c:pt idx="13">
                  <c:v>81.5</c:v>
                </c:pt>
                <c:pt idx="14">
                  <c:v>82</c:v>
                </c:pt>
                <c:pt idx="15">
                  <c:v>82</c:v>
                </c:pt>
                <c:pt idx="16">
                  <c:v>81.8</c:v>
                </c:pt>
                <c:pt idx="17">
                  <c:v>81.599999999999994</c:v>
                </c:pt>
                <c:pt idx="18">
                  <c:v>81.599999999999994</c:v>
                </c:pt>
                <c:pt idx="19">
                  <c:v>81.900000000000006</c:v>
                </c:pt>
              </c:numCache>
            </c:numRef>
          </c:val>
          <c:smooth val="0"/>
          <c:extLst>
            <c:ext xmlns:c16="http://schemas.microsoft.com/office/drawing/2014/chart" uri="{C3380CC4-5D6E-409C-BE32-E72D297353CC}">
              <c16:uniqueId val="{00000011-42F5-400C-BECC-ED6C70B6F013}"/>
            </c:ext>
          </c:extLst>
        </c:ser>
        <c:ser>
          <c:idx val="15"/>
          <c:order val="15"/>
          <c:tx>
            <c:strRef>
              <c:f>Huoltosuhde!$A$20</c:f>
              <c:strCache>
                <c:ptCount val="1"/>
                <c:pt idx="0">
                  <c:v>MK15 Pohjanmaa</c:v>
                </c:pt>
              </c:strCache>
            </c:strRef>
          </c:tx>
          <c:spPr>
            <a:ln w="28575" cap="rnd">
              <a:solidFill>
                <a:schemeClr val="accent4">
                  <a:lumMod val="80000"/>
                  <a:lumOff val="2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Huoltosuhde!$B$20:$U$20</c:f>
              <c:numCache>
                <c:formatCode>General</c:formatCode>
                <c:ptCount val="20"/>
                <c:pt idx="0">
                  <c:v>68.2</c:v>
                </c:pt>
                <c:pt idx="1">
                  <c:v>68.5</c:v>
                </c:pt>
                <c:pt idx="2">
                  <c:v>68.5</c:v>
                </c:pt>
                <c:pt idx="3">
                  <c:v>68.5</c:v>
                </c:pt>
                <c:pt idx="4">
                  <c:v>68.400000000000006</c:v>
                </c:pt>
                <c:pt idx="5">
                  <c:v>68.5</c:v>
                </c:pt>
                <c:pt idx="6">
                  <c:v>68.5</c:v>
                </c:pt>
                <c:pt idx="7">
                  <c:v>68.8</c:v>
                </c:pt>
                <c:pt idx="8">
                  <c:v>68.8</c:v>
                </c:pt>
                <c:pt idx="9">
                  <c:v>69</c:v>
                </c:pt>
                <c:pt idx="10">
                  <c:v>69.2</c:v>
                </c:pt>
                <c:pt idx="11">
                  <c:v>69.599999999999994</c:v>
                </c:pt>
                <c:pt idx="12">
                  <c:v>70.099999999999994</c:v>
                </c:pt>
                <c:pt idx="13">
                  <c:v>70.599999999999994</c:v>
                </c:pt>
                <c:pt idx="14">
                  <c:v>71</c:v>
                </c:pt>
                <c:pt idx="15">
                  <c:v>71.099999999999994</c:v>
                </c:pt>
                <c:pt idx="16">
                  <c:v>71.2</c:v>
                </c:pt>
                <c:pt idx="17">
                  <c:v>71.099999999999994</c:v>
                </c:pt>
                <c:pt idx="18">
                  <c:v>71.3</c:v>
                </c:pt>
                <c:pt idx="19">
                  <c:v>71.599999999999994</c:v>
                </c:pt>
              </c:numCache>
            </c:numRef>
          </c:val>
          <c:smooth val="0"/>
          <c:extLst>
            <c:ext xmlns:c16="http://schemas.microsoft.com/office/drawing/2014/chart" uri="{C3380CC4-5D6E-409C-BE32-E72D297353CC}">
              <c16:uniqueId val="{00000012-42F5-400C-BECC-ED6C70B6F013}"/>
            </c:ext>
          </c:extLst>
        </c:ser>
        <c:ser>
          <c:idx val="16"/>
          <c:order val="16"/>
          <c:tx>
            <c:strRef>
              <c:f>Huoltosuhde!$A$21</c:f>
              <c:strCache>
                <c:ptCount val="1"/>
                <c:pt idx="0">
                  <c:v>MK16 Keski-Pohjanmaa</c:v>
                </c:pt>
              </c:strCache>
            </c:strRef>
          </c:tx>
          <c:spPr>
            <a:ln w="28575" cap="rnd">
              <a:solidFill>
                <a:schemeClr val="accent5">
                  <a:lumMod val="80000"/>
                  <a:lumOff val="2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Huoltosuhde!$B$21:$U$21</c:f>
              <c:numCache>
                <c:formatCode>General</c:formatCode>
                <c:ptCount val="20"/>
                <c:pt idx="0">
                  <c:v>74.599999999999994</c:v>
                </c:pt>
                <c:pt idx="1">
                  <c:v>75</c:v>
                </c:pt>
                <c:pt idx="2">
                  <c:v>75.2</c:v>
                </c:pt>
                <c:pt idx="3">
                  <c:v>75.5</c:v>
                </c:pt>
                <c:pt idx="4">
                  <c:v>75.599999999999994</c:v>
                </c:pt>
                <c:pt idx="5">
                  <c:v>75.7</c:v>
                </c:pt>
                <c:pt idx="6">
                  <c:v>75.900000000000006</c:v>
                </c:pt>
                <c:pt idx="7">
                  <c:v>76.2</c:v>
                </c:pt>
                <c:pt idx="8">
                  <c:v>75.900000000000006</c:v>
                </c:pt>
                <c:pt idx="9">
                  <c:v>76.3</c:v>
                </c:pt>
                <c:pt idx="10">
                  <c:v>76.7</c:v>
                </c:pt>
                <c:pt idx="11">
                  <c:v>77.400000000000006</c:v>
                </c:pt>
                <c:pt idx="12">
                  <c:v>77.900000000000006</c:v>
                </c:pt>
                <c:pt idx="13">
                  <c:v>78.400000000000006</c:v>
                </c:pt>
                <c:pt idx="14">
                  <c:v>78.599999999999994</c:v>
                </c:pt>
                <c:pt idx="15">
                  <c:v>78.7</c:v>
                </c:pt>
                <c:pt idx="16">
                  <c:v>78.8</c:v>
                </c:pt>
                <c:pt idx="17">
                  <c:v>78.599999999999994</c:v>
                </c:pt>
                <c:pt idx="18">
                  <c:v>78.599999999999994</c:v>
                </c:pt>
                <c:pt idx="19">
                  <c:v>78.900000000000006</c:v>
                </c:pt>
              </c:numCache>
            </c:numRef>
          </c:val>
          <c:smooth val="0"/>
          <c:extLst>
            <c:ext xmlns:c16="http://schemas.microsoft.com/office/drawing/2014/chart" uri="{C3380CC4-5D6E-409C-BE32-E72D297353CC}">
              <c16:uniqueId val="{00000013-42F5-400C-BECC-ED6C70B6F013}"/>
            </c:ext>
          </c:extLst>
        </c:ser>
        <c:ser>
          <c:idx val="17"/>
          <c:order val="17"/>
          <c:tx>
            <c:strRef>
              <c:f>Huoltosuhde!$A$22</c:f>
              <c:strCache>
                <c:ptCount val="1"/>
                <c:pt idx="0">
                  <c:v>MK17 Pohjois-Pohjanmaa</c:v>
                </c:pt>
              </c:strCache>
            </c:strRef>
          </c:tx>
          <c:spPr>
            <a:ln w="28575" cap="rnd">
              <a:solidFill>
                <a:schemeClr val="accent6">
                  <a:lumMod val="80000"/>
                  <a:lumOff val="2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Huoltosuhde!$B$22:$U$22</c:f>
              <c:numCache>
                <c:formatCode>General</c:formatCode>
                <c:ptCount val="20"/>
                <c:pt idx="0">
                  <c:v>64.3</c:v>
                </c:pt>
                <c:pt idx="1">
                  <c:v>64.599999999999994</c:v>
                </c:pt>
                <c:pt idx="2">
                  <c:v>64.7</c:v>
                </c:pt>
                <c:pt idx="3">
                  <c:v>64.8</c:v>
                </c:pt>
                <c:pt idx="4">
                  <c:v>64.8</c:v>
                </c:pt>
                <c:pt idx="5">
                  <c:v>65</c:v>
                </c:pt>
                <c:pt idx="6">
                  <c:v>65.099999999999994</c:v>
                </c:pt>
                <c:pt idx="7">
                  <c:v>65.2</c:v>
                </c:pt>
                <c:pt idx="8">
                  <c:v>65.400000000000006</c:v>
                </c:pt>
                <c:pt idx="9">
                  <c:v>65.8</c:v>
                </c:pt>
                <c:pt idx="10">
                  <c:v>66.2</c:v>
                </c:pt>
                <c:pt idx="11">
                  <c:v>66.900000000000006</c:v>
                </c:pt>
                <c:pt idx="12">
                  <c:v>67.5</c:v>
                </c:pt>
                <c:pt idx="13">
                  <c:v>68.099999999999994</c:v>
                </c:pt>
                <c:pt idx="14">
                  <c:v>68.5</c:v>
                </c:pt>
                <c:pt idx="15">
                  <c:v>68.8</c:v>
                </c:pt>
                <c:pt idx="16">
                  <c:v>68.900000000000006</c:v>
                </c:pt>
                <c:pt idx="17">
                  <c:v>69</c:v>
                </c:pt>
                <c:pt idx="18">
                  <c:v>69.3</c:v>
                </c:pt>
                <c:pt idx="19">
                  <c:v>69.8</c:v>
                </c:pt>
              </c:numCache>
            </c:numRef>
          </c:val>
          <c:smooth val="0"/>
          <c:extLst>
            <c:ext xmlns:c16="http://schemas.microsoft.com/office/drawing/2014/chart" uri="{C3380CC4-5D6E-409C-BE32-E72D297353CC}">
              <c16:uniqueId val="{00000014-42F5-400C-BECC-ED6C70B6F013}"/>
            </c:ext>
          </c:extLst>
        </c:ser>
        <c:ser>
          <c:idx val="18"/>
          <c:order val="18"/>
          <c:tx>
            <c:strRef>
              <c:f>Huoltosuhde!$A$23</c:f>
              <c:strCache>
                <c:ptCount val="1"/>
                <c:pt idx="0">
                  <c:v>MK18 Kainuu</c:v>
                </c:pt>
              </c:strCache>
            </c:strRef>
          </c:tx>
          <c:spPr>
            <a:ln w="28575" cap="rnd">
              <a:solidFill>
                <a:schemeClr val="accent1">
                  <a:lumMod val="80000"/>
                </a:schemeClr>
              </a:solidFill>
              <a:round/>
            </a:ln>
            <a:effectLst/>
          </c:spPr>
          <c:marker>
            <c:symbol val="none"/>
          </c:marker>
          <c:dLbls>
            <c:dLbl>
              <c:idx val="19"/>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Kainuu, Kymenlaakso</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7.5425613581032169E-2"/>
                      <c:h val="6.266465908062431E-2"/>
                    </c:manualLayout>
                  </c15:layout>
                  <c15:showDataLabelsRange val="0"/>
                </c:ext>
                <c:ext xmlns:c16="http://schemas.microsoft.com/office/drawing/2014/chart" uri="{C3380CC4-5D6E-409C-BE32-E72D297353CC}">
                  <c16:uniqueId val="{00000015-42F5-400C-BECC-ED6C70B6F0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Huoltosuhde!$B$23:$U$23</c:f>
              <c:numCache>
                <c:formatCode>General</c:formatCode>
                <c:ptCount val="20"/>
                <c:pt idx="0">
                  <c:v>76.900000000000006</c:v>
                </c:pt>
                <c:pt idx="1">
                  <c:v>78.8</c:v>
                </c:pt>
                <c:pt idx="2">
                  <c:v>79.8</c:v>
                </c:pt>
                <c:pt idx="3">
                  <c:v>81</c:v>
                </c:pt>
                <c:pt idx="4">
                  <c:v>82.2</c:v>
                </c:pt>
                <c:pt idx="5">
                  <c:v>83.4</c:v>
                </c:pt>
                <c:pt idx="6">
                  <c:v>84.6</c:v>
                </c:pt>
                <c:pt idx="7">
                  <c:v>85.6</c:v>
                </c:pt>
                <c:pt idx="8">
                  <c:v>86.4</c:v>
                </c:pt>
                <c:pt idx="9">
                  <c:v>87.3</c:v>
                </c:pt>
                <c:pt idx="10">
                  <c:v>87.5</c:v>
                </c:pt>
                <c:pt idx="11">
                  <c:v>88.2</c:v>
                </c:pt>
                <c:pt idx="12">
                  <c:v>88.7</c:v>
                </c:pt>
                <c:pt idx="13">
                  <c:v>89.3</c:v>
                </c:pt>
                <c:pt idx="14">
                  <c:v>89.5</c:v>
                </c:pt>
                <c:pt idx="15">
                  <c:v>89.1</c:v>
                </c:pt>
                <c:pt idx="16">
                  <c:v>88.5</c:v>
                </c:pt>
                <c:pt idx="17">
                  <c:v>87.7</c:v>
                </c:pt>
                <c:pt idx="18">
                  <c:v>87.4</c:v>
                </c:pt>
                <c:pt idx="19">
                  <c:v>86.9</c:v>
                </c:pt>
              </c:numCache>
            </c:numRef>
          </c:val>
          <c:smooth val="0"/>
          <c:extLst>
            <c:ext xmlns:c16="http://schemas.microsoft.com/office/drawing/2014/chart" uri="{C3380CC4-5D6E-409C-BE32-E72D297353CC}">
              <c16:uniqueId val="{00000016-42F5-400C-BECC-ED6C70B6F013}"/>
            </c:ext>
          </c:extLst>
        </c:ser>
        <c:ser>
          <c:idx val="19"/>
          <c:order val="19"/>
          <c:tx>
            <c:strRef>
              <c:f>Huoltosuhde!$A$24</c:f>
              <c:strCache>
                <c:ptCount val="1"/>
                <c:pt idx="0">
                  <c:v>MK19 Lappi</c:v>
                </c:pt>
              </c:strCache>
            </c:strRef>
          </c:tx>
          <c:spPr>
            <a:ln w="28575" cap="rnd">
              <a:solidFill>
                <a:schemeClr val="accent2">
                  <a:lumMod val="8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Huoltosuhde!$B$24:$U$24</c:f>
              <c:numCache>
                <c:formatCode>General</c:formatCode>
                <c:ptCount val="20"/>
                <c:pt idx="0">
                  <c:v>70.3</c:v>
                </c:pt>
                <c:pt idx="1">
                  <c:v>71.7</c:v>
                </c:pt>
                <c:pt idx="2">
                  <c:v>72.5</c:v>
                </c:pt>
                <c:pt idx="3">
                  <c:v>73.3</c:v>
                </c:pt>
                <c:pt idx="4">
                  <c:v>73.900000000000006</c:v>
                </c:pt>
                <c:pt idx="5">
                  <c:v>74.599999999999994</c:v>
                </c:pt>
                <c:pt idx="6">
                  <c:v>75.400000000000006</c:v>
                </c:pt>
                <c:pt idx="7">
                  <c:v>75.900000000000006</c:v>
                </c:pt>
                <c:pt idx="8">
                  <c:v>76.400000000000006</c:v>
                </c:pt>
                <c:pt idx="9">
                  <c:v>76.8</c:v>
                </c:pt>
                <c:pt idx="10">
                  <c:v>77.2</c:v>
                </c:pt>
                <c:pt idx="11">
                  <c:v>77.599999999999994</c:v>
                </c:pt>
                <c:pt idx="12">
                  <c:v>77.900000000000006</c:v>
                </c:pt>
                <c:pt idx="13">
                  <c:v>77.900000000000006</c:v>
                </c:pt>
                <c:pt idx="14">
                  <c:v>77.8</c:v>
                </c:pt>
                <c:pt idx="15">
                  <c:v>77.400000000000006</c:v>
                </c:pt>
                <c:pt idx="16">
                  <c:v>76.900000000000006</c:v>
                </c:pt>
                <c:pt idx="17">
                  <c:v>76.3</c:v>
                </c:pt>
                <c:pt idx="18">
                  <c:v>75.900000000000006</c:v>
                </c:pt>
                <c:pt idx="19">
                  <c:v>75.8</c:v>
                </c:pt>
              </c:numCache>
            </c:numRef>
          </c:val>
          <c:smooth val="0"/>
          <c:extLst>
            <c:ext xmlns:c16="http://schemas.microsoft.com/office/drawing/2014/chart" uri="{C3380CC4-5D6E-409C-BE32-E72D297353CC}">
              <c16:uniqueId val="{00000017-42F5-400C-BECC-ED6C70B6F013}"/>
            </c:ext>
          </c:extLst>
        </c:ser>
        <c:ser>
          <c:idx val="20"/>
          <c:order val="20"/>
          <c:tx>
            <c:strRef>
              <c:f>Huoltosuhde!$A$25</c:f>
              <c:strCache>
                <c:ptCount val="1"/>
                <c:pt idx="0">
                  <c:v>MA2 AHVENANMAA</c:v>
                </c:pt>
              </c:strCache>
            </c:strRef>
          </c:tx>
          <c:spPr>
            <a:ln w="28575" cap="rnd">
              <a:solidFill>
                <a:schemeClr val="accent3">
                  <a:lumMod val="8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Huoltosuhde!$B$25:$U$25</c:f>
              <c:numCache>
                <c:formatCode>General</c:formatCode>
                <c:ptCount val="20"/>
                <c:pt idx="0">
                  <c:v>65.599999999999994</c:v>
                </c:pt>
                <c:pt idx="1">
                  <c:v>66.099999999999994</c:v>
                </c:pt>
                <c:pt idx="2">
                  <c:v>66.5</c:v>
                </c:pt>
                <c:pt idx="3">
                  <c:v>67.3</c:v>
                </c:pt>
                <c:pt idx="4">
                  <c:v>67.8</c:v>
                </c:pt>
                <c:pt idx="5">
                  <c:v>67.900000000000006</c:v>
                </c:pt>
                <c:pt idx="6">
                  <c:v>68.5</c:v>
                </c:pt>
                <c:pt idx="7">
                  <c:v>68.8</c:v>
                </c:pt>
                <c:pt idx="8">
                  <c:v>69.3</c:v>
                </c:pt>
                <c:pt idx="9">
                  <c:v>70.2</c:v>
                </c:pt>
                <c:pt idx="10">
                  <c:v>70.7</c:v>
                </c:pt>
                <c:pt idx="11">
                  <c:v>71.7</c:v>
                </c:pt>
                <c:pt idx="12">
                  <c:v>72.400000000000006</c:v>
                </c:pt>
                <c:pt idx="13">
                  <c:v>72.7</c:v>
                </c:pt>
                <c:pt idx="14">
                  <c:v>73.099999999999994</c:v>
                </c:pt>
                <c:pt idx="15">
                  <c:v>73.5</c:v>
                </c:pt>
                <c:pt idx="16">
                  <c:v>73.7</c:v>
                </c:pt>
                <c:pt idx="17">
                  <c:v>73.900000000000006</c:v>
                </c:pt>
                <c:pt idx="18">
                  <c:v>74.099999999999994</c:v>
                </c:pt>
                <c:pt idx="19">
                  <c:v>74.3</c:v>
                </c:pt>
              </c:numCache>
            </c:numRef>
          </c:val>
          <c:smooth val="0"/>
          <c:extLst>
            <c:ext xmlns:c16="http://schemas.microsoft.com/office/drawing/2014/chart" uri="{C3380CC4-5D6E-409C-BE32-E72D297353CC}">
              <c16:uniqueId val="{00000018-42F5-400C-BECC-ED6C70B6F013}"/>
            </c:ext>
          </c:extLst>
        </c:ser>
        <c:ser>
          <c:idx val="21"/>
          <c:order val="21"/>
          <c:tx>
            <c:strRef>
              <c:f>Huoltosuhde!$A$26</c:f>
              <c:strCache>
                <c:ptCount val="1"/>
                <c:pt idx="0">
                  <c:v>MK21 Ahvenanmaa</c:v>
                </c:pt>
              </c:strCache>
            </c:strRef>
          </c:tx>
          <c:spPr>
            <a:ln w="28575" cap="rnd">
              <a:solidFill>
                <a:schemeClr val="accent4">
                  <a:lumMod val="80000"/>
                </a:schemeClr>
              </a:solidFill>
              <a:round/>
            </a:ln>
            <a:effectLst/>
          </c:spPr>
          <c:marker>
            <c:symbol val="none"/>
          </c:marker>
          <c:cat>
            <c:strRef>
              <c:f>Huoltosuhde!$B$4:$U$4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Huoltosuhde!$B$26:$U$26</c:f>
              <c:numCache>
                <c:formatCode>General</c:formatCode>
                <c:ptCount val="20"/>
                <c:pt idx="0">
                  <c:v>65.599999999999994</c:v>
                </c:pt>
                <c:pt idx="1">
                  <c:v>66.099999999999994</c:v>
                </c:pt>
                <c:pt idx="2">
                  <c:v>66.5</c:v>
                </c:pt>
                <c:pt idx="3">
                  <c:v>67.3</c:v>
                </c:pt>
                <c:pt idx="4">
                  <c:v>67.8</c:v>
                </c:pt>
                <c:pt idx="5">
                  <c:v>67.900000000000006</c:v>
                </c:pt>
                <c:pt idx="6">
                  <c:v>68.5</c:v>
                </c:pt>
                <c:pt idx="7">
                  <c:v>68.8</c:v>
                </c:pt>
                <c:pt idx="8">
                  <c:v>69.3</c:v>
                </c:pt>
                <c:pt idx="9">
                  <c:v>70.2</c:v>
                </c:pt>
                <c:pt idx="10">
                  <c:v>70.7</c:v>
                </c:pt>
                <c:pt idx="11">
                  <c:v>71.7</c:v>
                </c:pt>
                <c:pt idx="12">
                  <c:v>72.400000000000006</c:v>
                </c:pt>
                <c:pt idx="13">
                  <c:v>72.7</c:v>
                </c:pt>
                <c:pt idx="14">
                  <c:v>73.099999999999994</c:v>
                </c:pt>
                <c:pt idx="15">
                  <c:v>73.5</c:v>
                </c:pt>
                <c:pt idx="16">
                  <c:v>73.7</c:v>
                </c:pt>
                <c:pt idx="17">
                  <c:v>73.900000000000006</c:v>
                </c:pt>
                <c:pt idx="18">
                  <c:v>74.099999999999994</c:v>
                </c:pt>
                <c:pt idx="19">
                  <c:v>74.3</c:v>
                </c:pt>
              </c:numCache>
            </c:numRef>
          </c:val>
          <c:smooth val="0"/>
          <c:extLst>
            <c:ext xmlns:c16="http://schemas.microsoft.com/office/drawing/2014/chart" uri="{C3380CC4-5D6E-409C-BE32-E72D297353CC}">
              <c16:uniqueId val="{00000019-42F5-400C-BECC-ED6C70B6F013}"/>
            </c:ext>
          </c:extLst>
        </c:ser>
        <c:dLbls>
          <c:showLegendKey val="0"/>
          <c:showVal val="0"/>
          <c:showCatName val="0"/>
          <c:showSerName val="0"/>
          <c:showPercent val="0"/>
          <c:showBubbleSize val="0"/>
        </c:dLbls>
        <c:smooth val="0"/>
        <c:axId val="627975408"/>
        <c:axId val="627972784"/>
      </c:lineChart>
      <c:catAx>
        <c:axId val="62797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7972784"/>
        <c:crosses val="autoZero"/>
        <c:auto val="1"/>
        <c:lblAlgn val="ctr"/>
        <c:lblOffset val="100"/>
        <c:noMultiLvlLbl val="0"/>
      </c:catAx>
      <c:valAx>
        <c:axId val="627972784"/>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797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a:effectLst/>
              </a:rPr>
              <a:t>Väestöennuste 2021 - 2040: ETELÄ-SAVO</a:t>
            </a:r>
            <a:endParaRPr lang="fi-FI">
              <a:effectLst/>
            </a:endParaRPr>
          </a:p>
        </c:rich>
      </c:tx>
      <c:layout>
        <c:manualLayout>
          <c:xMode val="edge"/>
          <c:yMode val="edge"/>
          <c:x val="0.30969205208401601"/>
          <c:y val="1.59441911461613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v>Luonnollinen väestönlisäys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Lit>
          </c:cat>
          <c:val>
            <c:numRef>
              <c:f>Taul1!$C$7:$X$7</c:f>
              <c:numCache>
                <c:formatCode>General</c:formatCode>
                <c:ptCount val="22"/>
                <c:pt idx="0">
                  <c:v>-1204</c:v>
                </c:pt>
                <c:pt idx="1">
                  <c:v>-1228</c:v>
                </c:pt>
                <c:pt idx="2">
                  <c:v>-1245</c:v>
                </c:pt>
                <c:pt idx="3">
                  <c:v>-1264</c:v>
                </c:pt>
                <c:pt idx="4">
                  <c:v>-1281</c:v>
                </c:pt>
                <c:pt idx="5">
                  <c:v>-1300</c:v>
                </c:pt>
                <c:pt idx="6">
                  <c:v>-1313</c:v>
                </c:pt>
                <c:pt idx="7">
                  <c:v>-1326</c:v>
                </c:pt>
                <c:pt idx="8">
                  <c:v>-1339</c:v>
                </c:pt>
                <c:pt idx="9">
                  <c:v>-1354</c:v>
                </c:pt>
                <c:pt idx="10">
                  <c:v>-1366</c:v>
                </c:pt>
                <c:pt idx="11">
                  <c:v>-1378</c:v>
                </c:pt>
                <c:pt idx="12">
                  <c:v>-1391</c:v>
                </c:pt>
                <c:pt idx="13">
                  <c:v>-1401</c:v>
                </c:pt>
                <c:pt idx="14">
                  <c:v>-1410</c:v>
                </c:pt>
                <c:pt idx="15">
                  <c:v>-1417</c:v>
                </c:pt>
                <c:pt idx="16">
                  <c:v>-1430</c:v>
                </c:pt>
                <c:pt idx="17">
                  <c:v>-1437</c:v>
                </c:pt>
                <c:pt idx="18">
                  <c:v>-1439</c:v>
                </c:pt>
                <c:pt idx="19">
                  <c:v>-1447</c:v>
                </c:pt>
              </c:numCache>
            </c:numRef>
          </c:val>
          <c:extLst>
            <c:ext xmlns:c16="http://schemas.microsoft.com/office/drawing/2014/chart" uri="{C3380CC4-5D6E-409C-BE32-E72D297353CC}">
              <c16:uniqueId val="{00000000-C8B6-461A-8DD6-6CB949CC1505}"/>
            </c:ext>
          </c:extLst>
        </c:ser>
        <c:ser>
          <c:idx val="1"/>
          <c:order val="1"/>
          <c:tx>
            <c:v>Kokonaisnettomuutto</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Lit>
          </c:cat>
          <c:val>
            <c:numRef>
              <c:f>Taul1!$C$10:$X$10</c:f>
              <c:numCache>
                <c:formatCode>General</c:formatCode>
                <c:ptCount val="22"/>
                <c:pt idx="0">
                  <c:v>-476</c:v>
                </c:pt>
                <c:pt idx="1">
                  <c:v>-424</c:v>
                </c:pt>
                <c:pt idx="2">
                  <c:v>-331</c:v>
                </c:pt>
                <c:pt idx="3">
                  <c:v>-253</c:v>
                </c:pt>
                <c:pt idx="4">
                  <c:v>-177</c:v>
                </c:pt>
                <c:pt idx="5">
                  <c:v>-109</c:v>
                </c:pt>
                <c:pt idx="6">
                  <c:v>-48</c:v>
                </c:pt>
                <c:pt idx="7">
                  <c:v>3</c:v>
                </c:pt>
                <c:pt idx="8">
                  <c:v>58</c:v>
                </c:pt>
                <c:pt idx="9">
                  <c:v>95</c:v>
                </c:pt>
                <c:pt idx="10">
                  <c:v>139</c:v>
                </c:pt>
                <c:pt idx="11">
                  <c:v>168</c:v>
                </c:pt>
                <c:pt idx="12">
                  <c:v>203</c:v>
                </c:pt>
                <c:pt idx="13">
                  <c:v>239</c:v>
                </c:pt>
                <c:pt idx="14">
                  <c:v>273</c:v>
                </c:pt>
                <c:pt idx="15">
                  <c:v>305</c:v>
                </c:pt>
                <c:pt idx="16">
                  <c:v>347</c:v>
                </c:pt>
                <c:pt idx="17">
                  <c:v>392</c:v>
                </c:pt>
                <c:pt idx="18">
                  <c:v>431</c:v>
                </c:pt>
                <c:pt idx="19">
                  <c:v>467</c:v>
                </c:pt>
              </c:numCache>
            </c:numRef>
          </c:val>
          <c:extLst>
            <c:ext xmlns:c16="http://schemas.microsoft.com/office/drawing/2014/chart" uri="{C3380CC4-5D6E-409C-BE32-E72D297353CC}">
              <c16:uniqueId val="{00000001-C8B6-461A-8DD6-6CB949CC1505}"/>
            </c:ext>
          </c:extLst>
        </c:ser>
        <c:dLbls>
          <c:showLegendKey val="0"/>
          <c:showVal val="0"/>
          <c:showCatName val="0"/>
          <c:showSerName val="0"/>
          <c:showPercent val="0"/>
          <c:showBubbleSize val="0"/>
        </c:dLbls>
        <c:gapWidth val="219"/>
        <c:overlap val="-27"/>
        <c:axId val="1780952095"/>
        <c:axId val="1777375727"/>
      </c:barChart>
      <c:lineChart>
        <c:grouping val="standard"/>
        <c:varyColors val="0"/>
        <c:ser>
          <c:idx val="2"/>
          <c:order val="2"/>
          <c:tx>
            <c:v>Väestönlisäys</c:v>
          </c:tx>
          <c:spPr>
            <a:ln w="28575" cap="rnd">
              <a:solidFill>
                <a:schemeClr val="accent3"/>
              </a:solidFill>
              <a:round/>
            </a:ln>
            <a:effectLst/>
          </c:spPr>
          <c:marker>
            <c:symbol val="none"/>
          </c:marker>
          <c:cat>
            <c:numLit>
              <c:formatCode>General</c:formatCode>
              <c:ptCount val="20"/>
              <c:pt idx="0">
                <c:v>2021</c:v>
              </c:pt>
              <c:pt idx="1">
                <c:v>2022</c:v>
              </c:pt>
              <c:pt idx="2">
                <c:v>2023</c:v>
              </c:pt>
              <c:pt idx="3">
                <c:v>2024</c:v>
              </c:pt>
              <c:pt idx="4">
                <c:v>2025</c:v>
              </c:pt>
              <c:pt idx="5">
                <c:v>2026</c:v>
              </c:pt>
              <c:pt idx="6">
                <c:v>20207</c:v>
              </c:pt>
              <c:pt idx="7">
                <c:v>20208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Lit>
          </c:cat>
          <c:val>
            <c:numRef>
              <c:f>Taul1!$C$11:$X$11</c:f>
              <c:numCache>
                <c:formatCode>General</c:formatCode>
                <c:ptCount val="22"/>
                <c:pt idx="0">
                  <c:v>-1680</c:v>
                </c:pt>
                <c:pt idx="1">
                  <c:v>-1652</c:v>
                </c:pt>
                <c:pt idx="2">
                  <c:v>-1576</c:v>
                </c:pt>
                <c:pt idx="3">
                  <c:v>-1517</c:v>
                </c:pt>
                <c:pt idx="4">
                  <c:v>-1458</c:v>
                </c:pt>
                <c:pt idx="5">
                  <c:v>-1409</c:v>
                </c:pt>
                <c:pt idx="6">
                  <c:v>-1361</c:v>
                </c:pt>
                <c:pt idx="7">
                  <c:v>-1323</c:v>
                </c:pt>
                <c:pt idx="8">
                  <c:v>-1281</c:v>
                </c:pt>
                <c:pt idx="9">
                  <c:v>-1259</c:v>
                </c:pt>
                <c:pt idx="10">
                  <c:v>-1227</c:v>
                </c:pt>
                <c:pt idx="11">
                  <c:v>-1210</c:v>
                </c:pt>
                <c:pt idx="12">
                  <c:v>-1188</c:v>
                </c:pt>
                <c:pt idx="13">
                  <c:v>-1162</c:v>
                </c:pt>
                <c:pt idx="14">
                  <c:v>-1137</c:v>
                </c:pt>
                <c:pt idx="15">
                  <c:v>-1112</c:v>
                </c:pt>
                <c:pt idx="16">
                  <c:v>-1083</c:v>
                </c:pt>
                <c:pt idx="17">
                  <c:v>-1045</c:v>
                </c:pt>
                <c:pt idx="18">
                  <c:v>-1008</c:v>
                </c:pt>
                <c:pt idx="19">
                  <c:v>-980</c:v>
                </c:pt>
              </c:numCache>
            </c:numRef>
          </c:val>
          <c:smooth val="0"/>
          <c:extLst>
            <c:ext xmlns:c16="http://schemas.microsoft.com/office/drawing/2014/chart" uri="{C3380CC4-5D6E-409C-BE32-E72D297353CC}">
              <c16:uniqueId val="{00000002-C8B6-461A-8DD6-6CB949CC1505}"/>
            </c:ext>
          </c:extLst>
        </c:ser>
        <c:dLbls>
          <c:showLegendKey val="0"/>
          <c:showVal val="0"/>
          <c:showCatName val="0"/>
          <c:showSerName val="0"/>
          <c:showPercent val="0"/>
          <c:showBubbleSize val="0"/>
        </c:dLbls>
        <c:marker val="1"/>
        <c:smooth val="0"/>
        <c:axId val="1780952095"/>
        <c:axId val="1777375727"/>
      </c:lineChart>
      <c:catAx>
        <c:axId val="178095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375727"/>
        <c:crosses val="autoZero"/>
        <c:auto val="1"/>
        <c:lblAlgn val="ctr"/>
        <c:lblOffset val="100"/>
        <c:noMultiLvlLbl val="0"/>
      </c:catAx>
      <c:valAx>
        <c:axId val="1777375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80952095"/>
        <c:crosses val="autoZero"/>
        <c:crossBetween val="between"/>
      </c:valAx>
      <c:spPr>
        <a:noFill/>
        <a:ln>
          <a:noFill/>
        </a:ln>
        <a:effectLst>
          <a:outerShdw blurRad="50800" dist="50800" dir="5400000" sx="7000" sy="7000" algn="ctr" rotWithShape="0">
            <a:schemeClr val="bg2">
              <a:alpha val="43000"/>
            </a:schemeClr>
          </a:outerShdw>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Väestöllinen</a:t>
            </a:r>
            <a:r>
              <a:rPr lang="fi-FI" baseline="0"/>
              <a:t> huoltosuhde Etelä-Savossa ja kunnissa 2021-2040</a:t>
            </a:r>
          </a:p>
          <a:p>
            <a:pPr>
              <a:defRPr/>
            </a:pPr>
            <a:r>
              <a:rPr lang="fi-FI" baseline="0"/>
              <a:t>Lähde: Tilastokeskus / Väestöennuste</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945938722725599E-2"/>
          <c:y val="0.11394321766561515"/>
          <c:w val="0.82361113727917767"/>
          <c:h val="0.75682754166770161"/>
        </c:manualLayout>
      </c:layout>
      <c:lineChart>
        <c:grouping val="standard"/>
        <c:varyColors val="0"/>
        <c:ser>
          <c:idx val="0"/>
          <c:order val="0"/>
          <c:tx>
            <c:strRef>
              <c:f>Huoltosuhde!$B$65</c:f>
              <c:strCache>
                <c:ptCount val="1"/>
                <c:pt idx="0">
                  <c:v>MK10 Etelä-Savo</c:v>
                </c:pt>
              </c:strCache>
            </c:strRef>
          </c:tx>
          <c:spPr>
            <a:ln w="28575" cap="rnd">
              <a:solidFill>
                <a:schemeClr val="accent1"/>
              </a:solidFill>
              <a:round/>
            </a:ln>
            <a:effectLst/>
          </c:spPr>
          <c:marker>
            <c:symbol val="none"/>
          </c:marker>
          <c:dLbls>
            <c:dLbl>
              <c:idx val="19"/>
              <c:layout>
                <c:manualLayout>
                  <c:x val="1.2448134135778758E-2"/>
                  <c:y val="-7.7110921335641591E-17"/>
                </c:manualLayout>
              </c:layout>
              <c:tx>
                <c:rich>
                  <a:bodyPr/>
                  <a:lstStyle/>
                  <a:p>
                    <a:r>
                      <a:rPr lang="en-US"/>
                      <a:t>Etelä-Savo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Huoltosuhde!$C$65:$V$65</c:f>
              <c:numCache>
                <c:formatCode>General</c:formatCode>
                <c:ptCount val="20"/>
                <c:pt idx="0">
                  <c:v>81</c:v>
                </c:pt>
                <c:pt idx="1">
                  <c:v>83.1</c:v>
                </c:pt>
                <c:pt idx="2">
                  <c:v>84.7</c:v>
                </c:pt>
                <c:pt idx="3">
                  <c:v>86.2</c:v>
                </c:pt>
                <c:pt idx="4">
                  <c:v>88.1</c:v>
                </c:pt>
                <c:pt idx="5">
                  <c:v>89.3</c:v>
                </c:pt>
                <c:pt idx="6">
                  <c:v>90.9</c:v>
                </c:pt>
                <c:pt idx="7">
                  <c:v>92.1</c:v>
                </c:pt>
                <c:pt idx="8">
                  <c:v>93.4</c:v>
                </c:pt>
                <c:pt idx="9">
                  <c:v>94.7</c:v>
                </c:pt>
                <c:pt idx="10">
                  <c:v>95.9</c:v>
                </c:pt>
                <c:pt idx="11">
                  <c:v>96.9</c:v>
                </c:pt>
                <c:pt idx="12">
                  <c:v>98.1</c:v>
                </c:pt>
                <c:pt idx="13">
                  <c:v>98.9</c:v>
                </c:pt>
                <c:pt idx="14">
                  <c:v>99.6</c:v>
                </c:pt>
                <c:pt idx="15">
                  <c:v>99.7</c:v>
                </c:pt>
                <c:pt idx="16">
                  <c:v>99.6</c:v>
                </c:pt>
                <c:pt idx="17">
                  <c:v>99.1</c:v>
                </c:pt>
                <c:pt idx="18">
                  <c:v>99.1</c:v>
                </c:pt>
                <c:pt idx="19">
                  <c:v>99.2</c:v>
                </c:pt>
              </c:numCache>
            </c:numRef>
          </c:val>
          <c:smooth val="0"/>
          <c:extLst>
            <c:ext xmlns:c16="http://schemas.microsoft.com/office/drawing/2014/chart" uri="{C3380CC4-5D6E-409C-BE32-E72D297353CC}">
              <c16:uniqueId val="{00000001-7382-415D-BC96-225692C8DC43}"/>
            </c:ext>
          </c:extLst>
        </c:ser>
        <c:ser>
          <c:idx val="1"/>
          <c:order val="1"/>
          <c:tx>
            <c:strRef>
              <c:f>Huoltosuhde!$B$66</c:f>
              <c:strCache>
                <c:ptCount val="1"/>
                <c:pt idx="0">
                  <c:v>Enonkoski</c:v>
                </c:pt>
              </c:strCache>
            </c:strRef>
          </c:tx>
          <c:spPr>
            <a:ln w="28575" cap="rnd">
              <a:solidFill>
                <a:schemeClr val="accent2"/>
              </a:solidFill>
              <a:round/>
            </a:ln>
            <a:effectLst/>
          </c:spPr>
          <c:marker>
            <c:symbol val="none"/>
          </c:marker>
          <c:dLbls>
            <c:dLbl>
              <c:idx val="19"/>
              <c:tx>
                <c:rich>
                  <a:bodyPr/>
                  <a:lstStyle/>
                  <a:p>
                    <a:r>
                      <a:rPr lang="en-US"/>
                      <a:t>Enonkoski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Huoltosuhde!$C$66:$V$66</c:f>
              <c:numCache>
                <c:formatCode>General</c:formatCode>
                <c:ptCount val="20"/>
                <c:pt idx="0">
                  <c:v>101.8</c:v>
                </c:pt>
                <c:pt idx="1">
                  <c:v>104.9</c:v>
                </c:pt>
                <c:pt idx="2">
                  <c:v>104.8</c:v>
                </c:pt>
                <c:pt idx="3">
                  <c:v>107.3</c:v>
                </c:pt>
                <c:pt idx="4">
                  <c:v>105</c:v>
                </c:pt>
                <c:pt idx="5">
                  <c:v>105.6</c:v>
                </c:pt>
                <c:pt idx="6">
                  <c:v>107.5</c:v>
                </c:pt>
                <c:pt idx="7">
                  <c:v>108.8</c:v>
                </c:pt>
                <c:pt idx="8">
                  <c:v>111.2</c:v>
                </c:pt>
                <c:pt idx="9">
                  <c:v>113.5</c:v>
                </c:pt>
                <c:pt idx="10">
                  <c:v>113</c:v>
                </c:pt>
                <c:pt idx="11">
                  <c:v>116.2</c:v>
                </c:pt>
                <c:pt idx="12">
                  <c:v>117.4</c:v>
                </c:pt>
                <c:pt idx="13">
                  <c:v>116.6</c:v>
                </c:pt>
                <c:pt idx="14">
                  <c:v>119.7</c:v>
                </c:pt>
                <c:pt idx="15">
                  <c:v>117.7</c:v>
                </c:pt>
                <c:pt idx="16">
                  <c:v>116.4</c:v>
                </c:pt>
                <c:pt idx="17">
                  <c:v>113.9</c:v>
                </c:pt>
                <c:pt idx="18">
                  <c:v>113.2</c:v>
                </c:pt>
                <c:pt idx="19">
                  <c:v>112.6</c:v>
                </c:pt>
              </c:numCache>
            </c:numRef>
          </c:val>
          <c:smooth val="0"/>
          <c:extLst>
            <c:ext xmlns:c16="http://schemas.microsoft.com/office/drawing/2014/chart" uri="{C3380CC4-5D6E-409C-BE32-E72D297353CC}">
              <c16:uniqueId val="{00000003-7382-415D-BC96-225692C8DC43}"/>
            </c:ext>
          </c:extLst>
        </c:ser>
        <c:ser>
          <c:idx val="2"/>
          <c:order val="2"/>
          <c:tx>
            <c:strRef>
              <c:f>Huoltosuhde!$B$67</c:f>
              <c:strCache>
                <c:ptCount val="1"/>
                <c:pt idx="0">
                  <c:v>Hirvensalmi</c:v>
                </c:pt>
              </c:strCache>
            </c:strRef>
          </c:tx>
          <c:spPr>
            <a:ln w="28575" cap="rnd">
              <a:solidFill>
                <a:schemeClr val="accent3"/>
              </a:solidFill>
              <a:round/>
            </a:ln>
            <a:effectLst/>
          </c:spPr>
          <c:marker>
            <c:symbol val="none"/>
          </c:marker>
          <c:dLbls>
            <c:dLbl>
              <c:idx val="19"/>
              <c:layout>
                <c:manualLayout>
                  <c:x val="1.2448134135778758E-2"/>
                  <c:y val="4.206098843322818E-3"/>
                </c:manualLayout>
              </c:layout>
              <c:tx>
                <c:rich>
                  <a:bodyPr/>
                  <a:lstStyle/>
                  <a:p>
                    <a:r>
                      <a:rPr lang="en-US"/>
                      <a:t>Hirvensalmi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Huoltosuhde!$C$67:$V$67</c:f>
              <c:numCache>
                <c:formatCode>General</c:formatCode>
                <c:ptCount val="20"/>
                <c:pt idx="0">
                  <c:v>94.6</c:v>
                </c:pt>
                <c:pt idx="1">
                  <c:v>98.9</c:v>
                </c:pt>
                <c:pt idx="2">
                  <c:v>101.9</c:v>
                </c:pt>
                <c:pt idx="3">
                  <c:v>104.6</c:v>
                </c:pt>
                <c:pt idx="4">
                  <c:v>106.9</c:v>
                </c:pt>
                <c:pt idx="5">
                  <c:v>108.4</c:v>
                </c:pt>
                <c:pt idx="6">
                  <c:v>109.5</c:v>
                </c:pt>
                <c:pt idx="7">
                  <c:v>112.6</c:v>
                </c:pt>
                <c:pt idx="8">
                  <c:v>115.4</c:v>
                </c:pt>
                <c:pt idx="9">
                  <c:v>115.4</c:v>
                </c:pt>
                <c:pt idx="10">
                  <c:v>118</c:v>
                </c:pt>
                <c:pt idx="11">
                  <c:v>118.8</c:v>
                </c:pt>
                <c:pt idx="12">
                  <c:v>119.3</c:v>
                </c:pt>
                <c:pt idx="13">
                  <c:v>120.4</c:v>
                </c:pt>
                <c:pt idx="14">
                  <c:v>123</c:v>
                </c:pt>
                <c:pt idx="15">
                  <c:v>122.4</c:v>
                </c:pt>
                <c:pt idx="16">
                  <c:v>123.2</c:v>
                </c:pt>
                <c:pt idx="17">
                  <c:v>122.1</c:v>
                </c:pt>
                <c:pt idx="18">
                  <c:v>120.9</c:v>
                </c:pt>
                <c:pt idx="19">
                  <c:v>122</c:v>
                </c:pt>
              </c:numCache>
            </c:numRef>
          </c:val>
          <c:smooth val="0"/>
          <c:extLst>
            <c:ext xmlns:c16="http://schemas.microsoft.com/office/drawing/2014/chart" uri="{C3380CC4-5D6E-409C-BE32-E72D297353CC}">
              <c16:uniqueId val="{00000005-7382-415D-BC96-225692C8DC43}"/>
            </c:ext>
          </c:extLst>
        </c:ser>
        <c:ser>
          <c:idx val="3"/>
          <c:order val="3"/>
          <c:tx>
            <c:strRef>
              <c:f>Huoltosuhde!$B$68</c:f>
              <c:strCache>
                <c:ptCount val="1"/>
                <c:pt idx="0">
                  <c:v>Juva</c:v>
                </c:pt>
              </c:strCache>
            </c:strRef>
          </c:tx>
          <c:spPr>
            <a:ln w="28575" cap="rnd">
              <a:solidFill>
                <a:schemeClr val="accent4"/>
              </a:solidFill>
              <a:round/>
            </a:ln>
            <a:effectLst/>
          </c:spPr>
          <c:marker>
            <c:symbol val="none"/>
          </c:marker>
          <c:dLbls>
            <c:dLbl>
              <c:idx val="19"/>
              <c:tx>
                <c:rich>
                  <a:bodyPr/>
                  <a:lstStyle/>
                  <a:p>
                    <a:r>
                      <a:rPr lang="en-US"/>
                      <a:t>Juva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Huoltosuhde!$C$68:$V$68</c:f>
              <c:numCache>
                <c:formatCode>General</c:formatCode>
                <c:ptCount val="20"/>
                <c:pt idx="0">
                  <c:v>95.6</c:v>
                </c:pt>
                <c:pt idx="1">
                  <c:v>97.9</c:v>
                </c:pt>
                <c:pt idx="2">
                  <c:v>101.7</c:v>
                </c:pt>
                <c:pt idx="3">
                  <c:v>104.9</c:v>
                </c:pt>
                <c:pt idx="4">
                  <c:v>109.4</c:v>
                </c:pt>
                <c:pt idx="5">
                  <c:v>111.9</c:v>
                </c:pt>
                <c:pt idx="6">
                  <c:v>113.8</c:v>
                </c:pt>
                <c:pt idx="7">
                  <c:v>117.5</c:v>
                </c:pt>
                <c:pt idx="8">
                  <c:v>118.3</c:v>
                </c:pt>
                <c:pt idx="9">
                  <c:v>120.9</c:v>
                </c:pt>
                <c:pt idx="10">
                  <c:v>123.8</c:v>
                </c:pt>
                <c:pt idx="11">
                  <c:v>124.8</c:v>
                </c:pt>
                <c:pt idx="12">
                  <c:v>127.1</c:v>
                </c:pt>
                <c:pt idx="13">
                  <c:v>127.9</c:v>
                </c:pt>
                <c:pt idx="14">
                  <c:v>128.9</c:v>
                </c:pt>
                <c:pt idx="15">
                  <c:v>129.19999999999999</c:v>
                </c:pt>
                <c:pt idx="16">
                  <c:v>129.1</c:v>
                </c:pt>
                <c:pt idx="17">
                  <c:v>128</c:v>
                </c:pt>
                <c:pt idx="18">
                  <c:v>128</c:v>
                </c:pt>
                <c:pt idx="19">
                  <c:v>127.1</c:v>
                </c:pt>
              </c:numCache>
            </c:numRef>
          </c:val>
          <c:smooth val="0"/>
          <c:extLst>
            <c:ext xmlns:c16="http://schemas.microsoft.com/office/drawing/2014/chart" uri="{C3380CC4-5D6E-409C-BE32-E72D297353CC}">
              <c16:uniqueId val="{00000007-7382-415D-BC96-225692C8DC43}"/>
            </c:ext>
          </c:extLst>
        </c:ser>
        <c:ser>
          <c:idx val="4"/>
          <c:order val="4"/>
          <c:tx>
            <c:strRef>
              <c:f>Huoltosuhde!$B$69</c:f>
              <c:strCache>
                <c:ptCount val="1"/>
                <c:pt idx="0">
                  <c:v>Kangasniemi</c:v>
                </c:pt>
              </c:strCache>
            </c:strRef>
          </c:tx>
          <c:spPr>
            <a:ln w="28575" cap="rnd">
              <a:solidFill>
                <a:schemeClr val="accent5"/>
              </a:solidFill>
              <a:round/>
            </a:ln>
            <a:effectLst/>
          </c:spPr>
          <c:marker>
            <c:symbol val="none"/>
          </c:marker>
          <c:dLbls>
            <c:dLbl>
              <c:idx val="19"/>
              <c:tx>
                <c:rich>
                  <a:bodyPr/>
                  <a:lstStyle/>
                  <a:p>
                    <a:r>
                      <a:rPr lang="en-US"/>
                      <a:t>Kangasniemi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Huoltosuhde!$C$69:$V$69</c:f>
              <c:numCache>
                <c:formatCode>General</c:formatCode>
                <c:ptCount val="20"/>
                <c:pt idx="0">
                  <c:v>96.8</c:v>
                </c:pt>
                <c:pt idx="1">
                  <c:v>97.1</c:v>
                </c:pt>
                <c:pt idx="2">
                  <c:v>98.9</c:v>
                </c:pt>
                <c:pt idx="3">
                  <c:v>100</c:v>
                </c:pt>
                <c:pt idx="4">
                  <c:v>102.7</c:v>
                </c:pt>
                <c:pt idx="5">
                  <c:v>105</c:v>
                </c:pt>
                <c:pt idx="6">
                  <c:v>108.1</c:v>
                </c:pt>
                <c:pt idx="7">
                  <c:v>108.8</c:v>
                </c:pt>
                <c:pt idx="8">
                  <c:v>111.2</c:v>
                </c:pt>
                <c:pt idx="9">
                  <c:v>113.1</c:v>
                </c:pt>
                <c:pt idx="10">
                  <c:v>115.3</c:v>
                </c:pt>
                <c:pt idx="11">
                  <c:v>117</c:v>
                </c:pt>
                <c:pt idx="12">
                  <c:v>118.6</c:v>
                </c:pt>
                <c:pt idx="13">
                  <c:v>119</c:v>
                </c:pt>
                <c:pt idx="14">
                  <c:v>118.5</c:v>
                </c:pt>
                <c:pt idx="15">
                  <c:v>117.2</c:v>
                </c:pt>
                <c:pt idx="16">
                  <c:v>116.1</c:v>
                </c:pt>
                <c:pt idx="17">
                  <c:v>115.9</c:v>
                </c:pt>
                <c:pt idx="18">
                  <c:v>115.7</c:v>
                </c:pt>
                <c:pt idx="19">
                  <c:v>115</c:v>
                </c:pt>
              </c:numCache>
            </c:numRef>
          </c:val>
          <c:smooth val="0"/>
          <c:extLst>
            <c:ext xmlns:c16="http://schemas.microsoft.com/office/drawing/2014/chart" uri="{C3380CC4-5D6E-409C-BE32-E72D297353CC}">
              <c16:uniqueId val="{00000009-7382-415D-BC96-225692C8DC43}"/>
            </c:ext>
          </c:extLst>
        </c:ser>
        <c:ser>
          <c:idx val="5"/>
          <c:order val="5"/>
          <c:tx>
            <c:strRef>
              <c:f>Huoltosuhde!$B$70</c:f>
              <c:strCache>
                <c:ptCount val="1"/>
                <c:pt idx="0">
                  <c:v>Mikkeli</c:v>
                </c:pt>
              </c:strCache>
            </c:strRef>
          </c:tx>
          <c:spPr>
            <a:ln w="28575" cap="rnd">
              <a:solidFill>
                <a:schemeClr val="accent6"/>
              </a:solidFill>
              <a:round/>
            </a:ln>
            <a:effectLst/>
          </c:spPr>
          <c:marker>
            <c:symbol val="none"/>
          </c:marker>
          <c:dLbls>
            <c:dLbl>
              <c:idx val="19"/>
              <c:tx>
                <c:rich>
                  <a:bodyPr/>
                  <a:lstStyle/>
                  <a:p>
                    <a:r>
                      <a:rPr lang="en-US"/>
                      <a:t>Mikkeli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Huoltosuhde!$C$70:$V$70</c:f>
              <c:numCache>
                <c:formatCode>General</c:formatCode>
                <c:ptCount val="20"/>
                <c:pt idx="0">
                  <c:v>71.099999999999994</c:v>
                </c:pt>
                <c:pt idx="1">
                  <c:v>72.2</c:v>
                </c:pt>
                <c:pt idx="2">
                  <c:v>73.3</c:v>
                </c:pt>
                <c:pt idx="3">
                  <c:v>73.900000000000006</c:v>
                </c:pt>
                <c:pt idx="4">
                  <c:v>75.099999999999994</c:v>
                </c:pt>
                <c:pt idx="5">
                  <c:v>75.8</c:v>
                </c:pt>
                <c:pt idx="6">
                  <c:v>76.8</c:v>
                </c:pt>
                <c:pt idx="7">
                  <c:v>77.400000000000006</c:v>
                </c:pt>
                <c:pt idx="8">
                  <c:v>78</c:v>
                </c:pt>
                <c:pt idx="9">
                  <c:v>78.7</c:v>
                </c:pt>
                <c:pt idx="10">
                  <c:v>79.5</c:v>
                </c:pt>
                <c:pt idx="11">
                  <c:v>80</c:v>
                </c:pt>
                <c:pt idx="12">
                  <c:v>81.2</c:v>
                </c:pt>
                <c:pt idx="13">
                  <c:v>81.7</c:v>
                </c:pt>
                <c:pt idx="14">
                  <c:v>82.2</c:v>
                </c:pt>
                <c:pt idx="15">
                  <c:v>82.4</c:v>
                </c:pt>
                <c:pt idx="16">
                  <c:v>82.4</c:v>
                </c:pt>
                <c:pt idx="17">
                  <c:v>82</c:v>
                </c:pt>
                <c:pt idx="18">
                  <c:v>82.2</c:v>
                </c:pt>
                <c:pt idx="19">
                  <c:v>82.5</c:v>
                </c:pt>
              </c:numCache>
            </c:numRef>
          </c:val>
          <c:smooth val="0"/>
          <c:extLst>
            <c:ext xmlns:c16="http://schemas.microsoft.com/office/drawing/2014/chart" uri="{C3380CC4-5D6E-409C-BE32-E72D297353CC}">
              <c16:uniqueId val="{0000000B-7382-415D-BC96-225692C8DC43}"/>
            </c:ext>
          </c:extLst>
        </c:ser>
        <c:ser>
          <c:idx val="6"/>
          <c:order val="6"/>
          <c:tx>
            <c:strRef>
              <c:f>Huoltosuhde!$B$71</c:f>
              <c:strCache>
                <c:ptCount val="1"/>
                <c:pt idx="0">
                  <c:v>Mäntyharju</c:v>
                </c:pt>
              </c:strCache>
            </c:strRef>
          </c:tx>
          <c:spPr>
            <a:ln w="28575" cap="rnd">
              <a:solidFill>
                <a:schemeClr val="accent1">
                  <a:lumMod val="60000"/>
                </a:schemeClr>
              </a:solidFill>
              <a:round/>
            </a:ln>
            <a:effectLst/>
          </c:spPr>
          <c:marker>
            <c:symbol val="none"/>
          </c:marker>
          <c:dLbls>
            <c:dLbl>
              <c:idx val="19"/>
              <c:layout>
                <c:manualLayout>
                  <c:x val="1.0142806940063252E-16"/>
                  <c:y val="-1.261829652996845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Mäntyharju, Pertunmaa, Rantasalmi</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0.19143150166427089"/>
                      <c:h val="6.726611854906149E-2"/>
                    </c:manualLayout>
                  </c15:layout>
                  <c15:showDataLabelsRange val="0"/>
                </c:ext>
                <c:ext xmlns:c16="http://schemas.microsoft.com/office/drawing/2014/chart" uri="{C3380CC4-5D6E-409C-BE32-E72D297353CC}">
                  <c16:uniqueId val="{0000000C-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Huoltosuhde!$C$71:$V$71</c:f>
              <c:numCache>
                <c:formatCode>General</c:formatCode>
                <c:ptCount val="20"/>
                <c:pt idx="0">
                  <c:v>99.1</c:v>
                </c:pt>
                <c:pt idx="1">
                  <c:v>102.9</c:v>
                </c:pt>
                <c:pt idx="2">
                  <c:v>104.2</c:v>
                </c:pt>
                <c:pt idx="3">
                  <c:v>107.1</c:v>
                </c:pt>
                <c:pt idx="4">
                  <c:v>110.2</c:v>
                </c:pt>
                <c:pt idx="5">
                  <c:v>112.2</c:v>
                </c:pt>
                <c:pt idx="6">
                  <c:v>115.1</c:v>
                </c:pt>
                <c:pt idx="7">
                  <c:v>117.2</c:v>
                </c:pt>
                <c:pt idx="8">
                  <c:v>120.1</c:v>
                </c:pt>
                <c:pt idx="9">
                  <c:v>122.3</c:v>
                </c:pt>
                <c:pt idx="10">
                  <c:v>125.1</c:v>
                </c:pt>
                <c:pt idx="11">
                  <c:v>127</c:v>
                </c:pt>
                <c:pt idx="12">
                  <c:v>128</c:v>
                </c:pt>
                <c:pt idx="13">
                  <c:v>129.1</c:v>
                </c:pt>
                <c:pt idx="14">
                  <c:v>130.69999999999999</c:v>
                </c:pt>
                <c:pt idx="15">
                  <c:v>131.5</c:v>
                </c:pt>
                <c:pt idx="16">
                  <c:v>131.4</c:v>
                </c:pt>
                <c:pt idx="17">
                  <c:v>130.80000000000001</c:v>
                </c:pt>
                <c:pt idx="18">
                  <c:v>130.5</c:v>
                </c:pt>
                <c:pt idx="19">
                  <c:v>130.69999999999999</c:v>
                </c:pt>
              </c:numCache>
            </c:numRef>
          </c:val>
          <c:smooth val="0"/>
          <c:extLst>
            <c:ext xmlns:c16="http://schemas.microsoft.com/office/drawing/2014/chart" uri="{C3380CC4-5D6E-409C-BE32-E72D297353CC}">
              <c16:uniqueId val="{0000000D-7382-415D-BC96-225692C8DC43}"/>
            </c:ext>
          </c:extLst>
        </c:ser>
        <c:ser>
          <c:idx val="7"/>
          <c:order val="7"/>
          <c:tx>
            <c:strRef>
              <c:f>Huoltosuhde!$B$72</c:f>
              <c:strCache>
                <c:ptCount val="1"/>
                <c:pt idx="0">
                  <c:v>Pertunmaa</c:v>
                </c:pt>
              </c:strCache>
            </c:strRef>
          </c:tx>
          <c:spPr>
            <a:ln w="28575" cap="rnd">
              <a:solidFill>
                <a:schemeClr val="accent2">
                  <a:lumMod val="60000"/>
                </a:schemeClr>
              </a:solidFill>
              <a:round/>
            </a:ln>
            <a:effectLst/>
          </c:spPr>
          <c:marker>
            <c:symbol val="none"/>
          </c:marker>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Huoltosuhde!$C$72:$V$72</c:f>
              <c:numCache>
                <c:formatCode>General</c:formatCode>
                <c:ptCount val="20"/>
                <c:pt idx="0">
                  <c:v>100.2</c:v>
                </c:pt>
                <c:pt idx="1">
                  <c:v>100.4</c:v>
                </c:pt>
                <c:pt idx="2">
                  <c:v>101.7</c:v>
                </c:pt>
                <c:pt idx="3">
                  <c:v>108.4</c:v>
                </c:pt>
                <c:pt idx="4">
                  <c:v>111.4</c:v>
                </c:pt>
                <c:pt idx="5">
                  <c:v>113.2</c:v>
                </c:pt>
                <c:pt idx="6">
                  <c:v>116.9</c:v>
                </c:pt>
                <c:pt idx="7">
                  <c:v>118</c:v>
                </c:pt>
                <c:pt idx="8">
                  <c:v>122.1</c:v>
                </c:pt>
                <c:pt idx="9">
                  <c:v>125</c:v>
                </c:pt>
                <c:pt idx="10">
                  <c:v>124</c:v>
                </c:pt>
                <c:pt idx="11">
                  <c:v>126.4</c:v>
                </c:pt>
                <c:pt idx="12">
                  <c:v>128.19999999999999</c:v>
                </c:pt>
                <c:pt idx="13">
                  <c:v>128.5</c:v>
                </c:pt>
                <c:pt idx="14">
                  <c:v>129.80000000000001</c:v>
                </c:pt>
                <c:pt idx="15">
                  <c:v>128.80000000000001</c:v>
                </c:pt>
                <c:pt idx="16">
                  <c:v>129.80000000000001</c:v>
                </c:pt>
                <c:pt idx="17">
                  <c:v>130.9</c:v>
                </c:pt>
                <c:pt idx="18">
                  <c:v>130.69999999999999</c:v>
                </c:pt>
                <c:pt idx="19">
                  <c:v>129.9</c:v>
                </c:pt>
              </c:numCache>
            </c:numRef>
          </c:val>
          <c:smooth val="0"/>
          <c:extLst>
            <c:ext xmlns:c16="http://schemas.microsoft.com/office/drawing/2014/chart" uri="{C3380CC4-5D6E-409C-BE32-E72D297353CC}">
              <c16:uniqueId val="{0000000E-7382-415D-BC96-225692C8DC43}"/>
            </c:ext>
          </c:extLst>
        </c:ser>
        <c:ser>
          <c:idx val="8"/>
          <c:order val="8"/>
          <c:tx>
            <c:strRef>
              <c:f>Huoltosuhde!$B$73</c:f>
              <c:strCache>
                <c:ptCount val="1"/>
                <c:pt idx="0">
                  <c:v>Pieksämäki</c:v>
                </c:pt>
              </c:strCache>
            </c:strRef>
          </c:tx>
          <c:spPr>
            <a:ln w="28575" cap="rnd">
              <a:solidFill>
                <a:schemeClr val="accent3">
                  <a:lumMod val="60000"/>
                </a:schemeClr>
              </a:solidFill>
              <a:round/>
            </a:ln>
            <a:effectLst/>
          </c:spPr>
          <c:marker>
            <c:symbol val="none"/>
          </c:marker>
          <c:dLbls>
            <c:dLbl>
              <c:idx val="19"/>
              <c:layout>
                <c:manualLayout>
                  <c:x val="2.0746890226298033E-2"/>
                  <c:y val="2.1030494216613318E-3"/>
                </c:manualLayout>
              </c:layout>
              <c:tx>
                <c:rich>
                  <a:bodyPr/>
                  <a:lstStyle/>
                  <a:p>
                    <a:r>
                      <a:rPr lang="en-US"/>
                      <a:t>Pieksämäki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Huoltosuhde!$C$73:$V$73</c:f>
              <c:numCache>
                <c:formatCode>General</c:formatCode>
                <c:ptCount val="20"/>
                <c:pt idx="0">
                  <c:v>84.2</c:v>
                </c:pt>
                <c:pt idx="1">
                  <c:v>87.1</c:v>
                </c:pt>
                <c:pt idx="2">
                  <c:v>89.1</c:v>
                </c:pt>
                <c:pt idx="3">
                  <c:v>91</c:v>
                </c:pt>
                <c:pt idx="4">
                  <c:v>93.7</c:v>
                </c:pt>
                <c:pt idx="5">
                  <c:v>95.1</c:v>
                </c:pt>
                <c:pt idx="6">
                  <c:v>97</c:v>
                </c:pt>
                <c:pt idx="7">
                  <c:v>98.5</c:v>
                </c:pt>
                <c:pt idx="8">
                  <c:v>100.7</c:v>
                </c:pt>
                <c:pt idx="9">
                  <c:v>102.6</c:v>
                </c:pt>
                <c:pt idx="10">
                  <c:v>103.6</c:v>
                </c:pt>
                <c:pt idx="11">
                  <c:v>104.5</c:v>
                </c:pt>
                <c:pt idx="12">
                  <c:v>105.4</c:v>
                </c:pt>
                <c:pt idx="13">
                  <c:v>105.6</c:v>
                </c:pt>
                <c:pt idx="14">
                  <c:v>106.2</c:v>
                </c:pt>
                <c:pt idx="15">
                  <c:v>105.8</c:v>
                </c:pt>
                <c:pt idx="16">
                  <c:v>105.2</c:v>
                </c:pt>
                <c:pt idx="17">
                  <c:v>104.2</c:v>
                </c:pt>
                <c:pt idx="18">
                  <c:v>103.8</c:v>
                </c:pt>
                <c:pt idx="19">
                  <c:v>103.8</c:v>
                </c:pt>
              </c:numCache>
            </c:numRef>
          </c:val>
          <c:smooth val="0"/>
          <c:extLst>
            <c:ext xmlns:c16="http://schemas.microsoft.com/office/drawing/2014/chart" uri="{C3380CC4-5D6E-409C-BE32-E72D297353CC}">
              <c16:uniqueId val="{00000010-7382-415D-BC96-225692C8DC43}"/>
            </c:ext>
          </c:extLst>
        </c:ser>
        <c:ser>
          <c:idx val="9"/>
          <c:order val="9"/>
          <c:tx>
            <c:strRef>
              <c:f>Huoltosuhde!$B$74</c:f>
              <c:strCache>
                <c:ptCount val="1"/>
                <c:pt idx="0">
                  <c:v>Puumala</c:v>
                </c:pt>
              </c:strCache>
            </c:strRef>
          </c:tx>
          <c:spPr>
            <a:ln w="28575" cap="rnd">
              <a:solidFill>
                <a:schemeClr val="accent4">
                  <a:lumMod val="60000"/>
                </a:schemeClr>
              </a:solidFill>
              <a:round/>
            </a:ln>
            <a:effectLst/>
          </c:spPr>
          <c:marker>
            <c:symbol val="none"/>
          </c:marker>
          <c:dLbls>
            <c:dLbl>
              <c:idx val="19"/>
              <c:tx>
                <c:rich>
                  <a:bodyPr/>
                  <a:lstStyle/>
                  <a:p>
                    <a:r>
                      <a:rPr lang="en-US"/>
                      <a:t>Puumala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Huoltosuhde!$C$74:$V$74</c:f>
              <c:numCache>
                <c:formatCode>General</c:formatCode>
                <c:ptCount val="20"/>
                <c:pt idx="0">
                  <c:v>106.4</c:v>
                </c:pt>
                <c:pt idx="1">
                  <c:v>111.6</c:v>
                </c:pt>
                <c:pt idx="2">
                  <c:v>116.2</c:v>
                </c:pt>
                <c:pt idx="3">
                  <c:v>121.6</c:v>
                </c:pt>
                <c:pt idx="4">
                  <c:v>125.9</c:v>
                </c:pt>
                <c:pt idx="5">
                  <c:v>127.5</c:v>
                </c:pt>
                <c:pt idx="6">
                  <c:v>128.1</c:v>
                </c:pt>
                <c:pt idx="7">
                  <c:v>133.6</c:v>
                </c:pt>
                <c:pt idx="8">
                  <c:v>136.5</c:v>
                </c:pt>
                <c:pt idx="9">
                  <c:v>141.5</c:v>
                </c:pt>
                <c:pt idx="10">
                  <c:v>144.9</c:v>
                </c:pt>
                <c:pt idx="11">
                  <c:v>146.69999999999999</c:v>
                </c:pt>
                <c:pt idx="12">
                  <c:v>150.1</c:v>
                </c:pt>
                <c:pt idx="13">
                  <c:v>151.19999999999999</c:v>
                </c:pt>
                <c:pt idx="14">
                  <c:v>153.19999999999999</c:v>
                </c:pt>
                <c:pt idx="15">
                  <c:v>153.1</c:v>
                </c:pt>
                <c:pt idx="16">
                  <c:v>152</c:v>
                </c:pt>
                <c:pt idx="17">
                  <c:v>151.4</c:v>
                </c:pt>
                <c:pt idx="18">
                  <c:v>151.69999999999999</c:v>
                </c:pt>
                <c:pt idx="19">
                  <c:v>151</c:v>
                </c:pt>
              </c:numCache>
            </c:numRef>
          </c:val>
          <c:smooth val="0"/>
          <c:extLst>
            <c:ext xmlns:c16="http://schemas.microsoft.com/office/drawing/2014/chart" uri="{C3380CC4-5D6E-409C-BE32-E72D297353CC}">
              <c16:uniqueId val="{00000012-7382-415D-BC96-225692C8DC43}"/>
            </c:ext>
          </c:extLst>
        </c:ser>
        <c:ser>
          <c:idx val="10"/>
          <c:order val="10"/>
          <c:tx>
            <c:strRef>
              <c:f>Huoltosuhde!$B$75</c:f>
              <c:strCache>
                <c:ptCount val="1"/>
                <c:pt idx="0">
                  <c:v>Rantasalmi</c:v>
                </c:pt>
              </c:strCache>
            </c:strRef>
          </c:tx>
          <c:spPr>
            <a:ln w="28575" cap="rnd">
              <a:solidFill>
                <a:schemeClr val="accent5">
                  <a:lumMod val="60000"/>
                </a:schemeClr>
              </a:solidFill>
              <a:round/>
            </a:ln>
            <a:effectLst/>
          </c:spPr>
          <c:marker>
            <c:symbol val="none"/>
          </c:marker>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Huoltosuhde!$C$75:$V$75</c:f>
              <c:numCache>
                <c:formatCode>General</c:formatCode>
                <c:ptCount val="20"/>
                <c:pt idx="0">
                  <c:v>93.5</c:v>
                </c:pt>
                <c:pt idx="1">
                  <c:v>97.2</c:v>
                </c:pt>
                <c:pt idx="2">
                  <c:v>99.9</c:v>
                </c:pt>
                <c:pt idx="3">
                  <c:v>104.1</c:v>
                </c:pt>
                <c:pt idx="4">
                  <c:v>107.3</c:v>
                </c:pt>
                <c:pt idx="5">
                  <c:v>111.2</c:v>
                </c:pt>
                <c:pt idx="6">
                  <c:v>113</c:v>
                </c:pt>
                <c:pt idx="7">
                  <c:v>116.3</c:v>
                </c:pt>
                <c:pt idx="8">
                  <c:v>117</c:v>
                </c:pt>
                <c:pt idx="9">
                  <c:v>121</c:v>
                </c:pt>
                <c:pt idx="10">
                  <c:v>123.5</c:v>
                </c:pt>
                <c:pt idx="11">
                  <c:v>124.3</c:v>
                </c:pt>
                <c:pt idx="12">
                  <c:v>127.8</c:v>
                </c:pt>
                <c:pt idx="13">
                  <c:v>129.5</c:v>
                </c:pt>
                <c:pt idx="14">
                  <c:v>130.1</c:v>
                </c:pt>
                <c:pt idx="15">
                  <c:v>129.30000000000001</c:v>
                </c:pt>
                <c:pt idx="16">
                  <c:v>129.19999999999999</c:v>
                </c:pt>
                <c:pt idx="17">
                  <c:v>129.9</c:v>
                </c:pt>
                <c:pt idx="18">
                  <c:v>128.80000000000001</c:v>
                </c:pt>
                <c:pt idx="19">
                  <c:v>128.80000000000001</c:v>
                </c:pt>
              </c:numCache>
            </c:numRef>
          </c:val>
          <c:smooth val="0"/>
          <c:extLst>
            <c:ext xmlns:c16="http://schemas.microsoft.com/office/drawing/2014/chart" uri="{C3380CC4-5D6E-409C-BE32-E72D297353CC}">
              <c16:uniqueId val="{00000013-7382-415D-BC96-225692C8DC43}"/>
            </c:ext>
          </c:extLst>
        </c:ser>
        <c:ser>
          <c:idx val="11"/>
          <c:order val="11"/>
          <c:tx>
            <c:strRef>
              <c:f>Huoltosuhde!$B$76</c:f>
              <c:strCache>
                <c:ptCount val="1"/>
                <c:pt idx="0">
                  <c:v>Savonlinna</c:v>
                </c:pt>
              </c:strCache>
            </c:strRef>
          </c:tx>
          <c:spPr>
            <a:ln w="28575" cap="rnd">
              <a:solidFill>
                <a:schemeClr val="accent6">
                  <a:lumMod val="60000"/>
                </a:schemeClr>
              </a:solidFill>
              <a:round/>
            </a:ln>
            <a:effectLst/>
          </c:spPr>
          <c:marker>
            <c:symbol val="none"/>
          </c:marker>
          <c:dLbls>
            <c:dLbl>
              <c:idx val="19"/>
              <c:layout>
                <c:manualLayout>
                  <c:x val="1.6597512181038242E-2"/>
                  <c:y val="0"/>
                </c:manualLayout>
              </c:layout>
              <c:tx>
                <c:rich>
                  <a:bodyPr/>
                  <a:lstStyle/>
                  <a:p>
                    <a:r>
                      <a:rPr lang="en-US"/>
                      <a:t>Savonlinna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Huoltosuhde!$C$76:$V$76</c:f>
              <c:numCache>
                <c:formatCode>General</c:formatCode>
                <c:ptCount val="20"/>
                <c:pt idx="0">
                  <c:v>82.8</c:v>
                </c:pt>
                <c:pt idx="1">
                  <c:v>85.5</c:v>
                </c:pt>
                <c:pt idx="2">
                  <c:v>87.4</c:v>
                </c:pt>
                <c:pt idx="3">
                  <c:v>89.2</c:v>
                </c:pt>
                <c:pt idx="4">
                  <c:v>91</c:v>
                </c:pt>
                <c:pt idx="5">
                  <c:v>92.8</c:v>
                </c:pt>
                <c:pt idx="6">
                  <c:v>94.7</c:v>
                </c:pt>
                <c:pt idx="7">
                  <c:v>96.1</c:v>
                </c:pt>
                <c:pt idx="8">
                  <c:v>97.8</c:v>
                </c:pt>
                <c:pt idx="9">
                  <c:v>99.5</c:v>
                </c:pt>
                <c:pt idx="10">
                  <c:v>100.9</c:v>
                </c:pt>
                <c:pt idx="11">
                  <c:v>102.6</c:v>
                </c:pt>
                <c:pt idx="12">
                  <c:v>103.9</c:v>
                </c:pt>
                <c:pt idx="13">
                  <c:v>105.3</c:v>
                </c:pt>
                <c:pt idx="14">
                  <c:v>106.8</c:v>
                </c:pt>
                <c:pt idx="15">
                  <c:v>107.4</c:v>
                </c:pt>
                <c:pt idx="16">
                  <c:v>107.5</c:v>
                </c:pt>
                <c:pt idx="17">
                  <c:v>107.2</c:v>
                </c:pt>
                <c:pt idx="18">
                  <c:v>107.2</c:v>
                </c:pt>
                <c:pt idx="19">
                  <c:v>107.6</c:v>
                </c:pt>
              </c:numCache>
            </c:numRef>
          </c:val>
          <c:smooth val="0"/>
          <c:extLst>
            <c:ext xmlns:c16="http://schemas.microsoft.com/office/drawing/2014/chart" uri="{C3380CC4-5D6E-409C-BE32-E72D297353CC}">
              <c16:uniqueId val="{00000015-7382-415D-BC96-225692C8DC43}"/>
            </c:ext>
          </c:extLst>
        </c:ser>
        <c:ser>
          <c:idx val="12"/>
          <c:order val="12"/>
          <c:tx>
            <c:strRef>
              <c:f>Huoltosuhde!$B$77</c:f>
              <c:strCache>
                <c:ptCount val="1"/>
                <c:pt idx="0">
                  <c:v>Sulkava</c:v>
                </c:pt>
              </c:strCache>
            </c:strRef>
          </c:tx>
          <c:spPr>
            <a:ln w="28575" cap="rnd">
              <a:solidFill>
                <a:schemeClr val="accent1">
                  <a:lumMod val="80000"/>
                  <a:lumOff val="20000"/>
                </a:schemeClr>
              </a:solidFill>
              <a:round/>
            </a:ln>
            <a:effectLst/>
          </c:spPr>
          <c:marker>
            <c:symbol val="none"/>
          </c:marker>
          <c:dLbls>
            <c:dLbl>
              <c:idx val="19"/>
              <c:tx>
                <c:rich>
                  <a:bodyPr/>
                  <a:lstStyle/>
                  <a:p>
                    <a:r>
                      <a:rPr lang="en-US"/>
                      <a:t>Sulkava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7382-415D-BC96-225692C8DC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Huoltosuhde!$C$64:$V$64</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Huoltosuhde!$C$77:$V$77</c:f>
              <c:numCache>
                <c:formatCode>General</c:formatCode>
                <c:ptCount val="20"/>
                <c:pt idx="0">
                  <c:v>93.8</c:v>
                </c:pt>
                <c:pt idx="1">
                  <c:v>100.5</c:v>
                </c:pt>
                <c:pt idx="2">
                  <c:v>103.3</c:v>
                </c:pt>
                <c:pt idx="3">
                  <c:v>108.5</c:v>
                </c:pt>
                <c:pt idx="4">
                  <c:v>110.9</c:v>
                </c:pt>
                <c:pt idx="5">
                  <c:v>112.2</c:v>
                </c:pt>
                <c:pt idx="6">
                  <c:v>117.6</c:v>
                </c:pt>
                <c:pt idx="7">
                  <c:v>119.7</c:v>
                </c:pt>
                <c:pt idx="8">
                  <c:v>121.1</c:v>
                </c:pt>
                <c:pt idx="9">
                  <c:v>123.3</c:v>
                </c:pt>
                <c:pt idx="10">
                  <c:v>123.8</c:v>
                </c:pt>
                <c:pt idx="11">
                  <c:v>123.9</c:v>
                </c:pt>
                <c:pt idx="12">
                  <c:v>126</c:v>
                </c:pt>
                <c:pt idx="13">
                  <c:v>128.30000000000001</c:v>
                </c:pt>
                <c:pt idx="14">
                  <c:v>127.8</c:v>
                </c:pt>
                <c:pt idx="15">
                  <c:v>126.6</c:v>
                </c:pt>
                <c:pt idx="16">
                  <c:v>126.3</c:v>
                </c:pt>
                <c:pt idx="17">
                  <c:v>125.3</c:v>
                </c:pt>
                <c:pt idx="18">
                  <c:v>124.9</c:v>
                </c:pt>
                <c:pt idx="19">
                  <c:v>125</c:v>
                </c:pt>
              </c:numCache>
            </c:numRef>
          </c:val>
          <c:smooth val="0"/>
          <c:extLst>
            <c:ext xmlns:c16="http://schemas.microsoft.com/office/drawing/2014/chart" uri="{C3380CC4-5D6E-409C-BE32-E72D297353CC}">
              <c16:uniqueId val="{00000017-7382-415D-BC96-225692C8DC43}"/>
            </c:ext>
          </c:extLst>
        </c:ser>
        <c:dLbls>
          <c:showLegendKey val="0"/>
          <c:showVal val="0"/>
          <c:showCatName val="0"/>
          <c:showSerName val="0"/>
          <c:showPercent val="0"/>
          <c:showBubbleSize val="0"/>
        </c:dLbls>
        <c:smooth val="0"/>
        <c:axId val="770434920"/>
        <c:axId val="770434592"/>
      </c:lineChart>
      <c:catAx>
        <c:axId val="77043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70434592"/>
        <c:crosses val="autoZero"/>
        <c:auto val="1"/>
        <c:lblAlgn val="ctr"/>
        <c:lblOffset val="100"/>
        <c:noMultiLvlLbl val="0"/>
      </c:catAx>
      <c:valAx>
        <c:axId val="770434592"/>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70434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i-FI" sz="1800" b="0" i="0" baseline="0">
                <a:effectLst/>
              </a:rPr>
              <a:t>Väestöennuste 2021 - 2040: ENONKOSKI</a:t>
            </a:r>
            <a:endParaRPr lang="fi-FI">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i-FI"/>
        </a:p>
      </c:txPr>
    </c:title>
    <c:autoTitleDeleted val="0"/>
    <c:plotArea>
      <c:layout/>
      <c:barChart>
        <c:barDir val="col"/>
        <c:grouping val="clustered"/>
        <c:varyColors val="0"/>
        <c:ser>
          <c:idx val="0"/>
          <c:order val="0"/>
          <c:tx>
            <c:strRef>
              <c:f>Taul1!$B$33</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Taul1!$C$30:$X$30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Taul1!$C$33:$X$33</c:f>
              <c:numCache>
                <c:formatCode>General</c:formatCode>
                <c:ptCount val="22"/>
                <c:pt idx="0">
                  <c:v>-18</c:v>
                </c:pt>
                <c:pt idx="1">
                  <c:v>-18</c:v>
                </c:pt>
                <c:pt idx="2">
                  <c:v>-18</c:v>
                </c:pt>
                <c:pt idx="3">
                  <c:v>-18</c:v>
                </c:pt>
                <c:pt idx="4">
                  <c:v>-18</c:v>
                </c:pt>
                <c:pt idx="5">
                  <c:v>-19</c:v>
                </c:pt>
                <c:pt idx="6">
                  <c:v>-18</c:v>
                </c:pt>
                <c:pt idx="7">
                  <c:v>-18</c:v>
                </c:pt>
                <c:pt idx="8">
                  <c:v>-18</c:v>
                </c:pt>
                <c:pt idx="9">
                  <c:v>-18</c:v>
                </c:pt>
                <c:pt idx="10">
                  <c:v>-18</c:v>
                </c:pt>
                <c:pt idx="11">
                  <c:v>-18</c:v>
                </c:pt>
                <c:pt idx="12">
                  <c:v>-18</c:v>
                </c:pt>
                <c:pt idx="13">
                  <c:v>-18</c:v>
                </c:pt>
                <c:pt idx="14">
                  <c:v>-18</c:v>
                </c:pt>
                <c:pt idx="15">
                  <c:v>-18</c:v>
                </c:pt>
                <c:pt idx="16">
                  <c:v>-18</c:v>
                </c:pt>
                <c:pt idx="17">
                  <c:v>-17</c:v>
                </c:pt>
                <c:pt idx="18">
                  <c:v>-17</c:v>
                </c:pt>
                <c:pt idx="19">
                  <c:v>-17</c:v>
                </c:pt>
              </c:numCache>
            </c:numRef>
          </c:val>
          <c:extLst>
            <c:ext xmlns:c16="http://schemas.microsoft.com/office/drawing/2014/chart" uri="{C3380CC4-5D6E-409C-BE32-E72D297353CC}">
              <c16:uniqueId val="{00000000-C212-4417-8A13-AC5FC92B05B2}"/>
            </c:ext>
          </c:extLst>
        </c:ser>
        <c:ser>
          <c:idx val="1"/>
          <c:order val="1"/>
          <c:tx>
            <c:strRef>
              <c:f>Taul1!$B$36</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Taul1!$C$30:$X$30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Taul1!$C$36:$X$36</c:f>
              <c:numCache>
                <c:formatCode>General</c:formatCode>
                <c:ptCount val="22"/>
                <c:pt idx="0">
                  <c:v>7</c:v>
                </c:pt>
                <c:pt idx="1">
                  <c:v>5</c:v>
                </c:pt>
                <c:pt idx="2">
                  <c:v>4</c:v>
                </c:pt>
                <c:pt idx="3">
                  <c:v>3</c:v>
                </c:pt>
                <c:pt idx="4">
                  <c:v>4</c:v>
                </c:pt>
                <c:pt idx="5">
                  <c:v>5</c:v>
                </c:pt>
                <c:pt idx="6">
                  <c:v>5</c:v>
                </c:pt>
                <c:pt idx="7">
                  <c:v>5</c:v>
                </c:pt>
                <c:pt idx="8">
                  <c:v>3</c:v>
                </c:pt>
                <c:pt idx="9">
                  <c:v>3</c:v>
                </c:pt>
                <c:pt idx="10">
                  <c:v>3</c:v>
                </c:pt>
                <c:pt idx="11">
                  <c:v>2</c:v>
                </c:pt>
                <c:pt idx="12">
                  <c:v>3</c:v>
                </c:pt>
                <c:pt idx="13">
                  <c:v>5</c:v>
                </c:pt>
                <c:pt idx="14">
                  <c:v>5</c:v>
                </c:pt>
                <c:pt idx="15">
                  <c:v>5</c:v>
                </c:pt>
                <c:pt idx="16">
                  <c:v>7</c:v>
                </c:pt>
                <c:pt idx="17">
                  <c:v>8</c:v>
                </c:pt>
                <c:pt idx="18">
                  <c:v>6</c:v>
                </c:pt>
                <c:pt idx="19">
                  <c:v>6</c:v>
                </c:pt>
              </c:numCache>
            </c:numRef>
          </c:val>
          <c:extLst>
            <c:ext xmlns:c16="http://schemas.microsoft.com/office/drawing/2014/chart" uri="{C3380CC4-5D6E-409C-BE32-E72D297353CC}">
              <c16:uniqueId val="{00000001-C212-4417-8A13-AC5FC92B05B2}"/>
            </c:ext>
          </c:extLst>
        </c:ser>
        <c:dLbls>
          <c:showLegendKey val="0"/>
          <c:showVal val="0"/>
          <c:showCatName val="0"/>
          <c:showSerName val="0"/>
          <c:showPercent val="0"/>
          <c:showBubbleSize val="0"/>
        </c:dLbls>
        <c:gapWidth val="219"/>
        <c:overlap val="-27"/>
        <c:axId val="1981775775"/>
        <c:axId val="1777943167"/>
      </c:barChart>
      <c:lineChart>
        <c:grouping val="standard"/>
        <c:varyColors val="0"/>
        <c:ser>
          <c:idx val="2"/>
          <c:order val="2"/>
          <c:tx>
            <c:strRef>
              <c:f>Taul1!$B$37</c:f>
              <c:strCache>
                <c:ptCount val="1"/>
                <c:pt idx="0">
                  <c:v>Väestönlisäys (ennuste 2021)</c:v>
                </c:pt>
              </c:strCache>
            </c:strRef>
          </c:tx>
          <c:spPr>
            <a:ln w="28575" cap="rnd">
              <a:solidFill>
                <a:schemeClr val="accent3"/>
              </a:solidFill>
              <a:round/>
            </a:ln>
            <a:effectLst/>
          </c:spPr>
          <c:marker>
            <c:symbol val="none"/>
          </c:marker>
          <c:cat>
            <c:strRef>
              <c:f>Taul1!$C$30:$X$30</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Taul1!$C$37:$X$37</c:f>
              <c:numCache>
                <c:formatCode>General</c:formatCode>
                <c:ptCount val="22"/>
                <c:pt idx="0">
                  <c:v>-11</c:v>
                </c:pt>
                <c:pt idx="1">
                  <c:v>-13</c:v>
                </c:pt>
                <c:pt idx="2">
                  <c:v>-14</c:v>
                </c:pt>
                <c:pt idx="3">
                  <c:v>-15</c:v>
                </c:pt>
                <c:pt idx="4">
                  <c:v>-14</c:v>
                </c:pt>
                <c:pt idx="5">
                  <c:v>-14</c:v>
                </c:pt>
                <c:pt idx="6">
                  <c:v>-13</c:v>
                </c:pt>
                <c:pt idx="7">
                  <c:v>-13</c:v>
                </c:pt>
                <c:pt idx="8">
                  <c:v>-15</c:v>
                </c:pt>
                <c:pt idx="9">
                  <c:v>-15</c:v>
                </c:pt>
                <c:pt idx="10">
                  <c:v>-15</c:v>
                </c:pt>
                <c:pt idx="11">
                  <c:v>-16</c:v>
                </c:pt>
                <c:pt idx="12">
                  <c:v>-15</c:v>
                </c:pt>
                <c:pt idx="13">
                  <c:v>-13</c:v>
                </c:pt>
                <c:pt idx="14">
                  <c:v>-13</c:v>
                </c:pt>
                <c:pt idx="15">
                  <c:v>-13</c:v>
                </c:pt>
                <c:pt idx="16">
                  <c:v>-11</c:v>
                </c:pt>
                <c:pt idx="17">
                  <c:v>-9</c:v>
                </c:pt>
                <c:pt idx="18">
                  <c:v>-11</c:v>
                </c:pt>
                <c:pt idx="19">
                  <c:v>-11</c:v>
                </c:pt>
              </c:numCache>
            </c:numRef>
          </c:val>
          <c:smooth val="0"/>
          <c:extLst>
            <c:ext xmlns:c16="http://schemas.microsoft.com/office/drawing/2014/chart" uri="{C3380CC4-5D6E-409C-BE32-E72D297353CC}">
              <c16:uniqueId val="{00000002-C212-4417-8A13-AC5FC92B05B2}"/>
            </c:ext>
          </c:extLst>
        </c:ser>
        <c:dLbls>
          <c:showLegendKey val="0"/>
          <c:showVal val="0"/>
          <c:showCatName val="0"/>
          <c:showSerName val="0"/>
          <c:showPercent val="0"/>
          <c:showBubbleSize val="0"/>
        </c:dLbls>
        <c:marker val="1"/>
        <c:smooth val="0"/>
        <c:axId val="1981775775"/>
        <c:axId val="1777943167"/>
      </c:lineChart>
      <c:catAx>
        <c:axId val="198177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943167"/>
        <c:crosses val="autoZero"/>
        <c:auto val="1"/>
        <c:lblAlgn val="ctr"/>
        <c:lblOffset val="100"/>
        <c:noMultiLvlLbl val="0"/>
      </c:catAx>
      <c:valAx>
        <c:axId val="1777943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1775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a:effectLst/>
              </a:rPr>
              <a:t>Väestöennuste 2021 - 2040: HIRVENSALMI</a:t>
            </a:r>
            <a:endParaRPr lang="fi-FI">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Taul1!$B$61</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Taul1!$C$58:$X$58</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Taul1!$C$61:$X$61</c:f>
              <c:numCache>
                <c:formatCode>General</c:formatCode>
                <c:ptCount val="22"/>
                <c:pt idx="0">
                  <c:v>-32</c:v>
                </c:pt>
                <c:pt idx="1">
                  <c:v>-31</c:v>
                </c:pt>
                <c:pt idx="2">
                  <c:v>-32</c:v>
                </c:pt>
                <c:pt idx="3">
                  <c:v>-32</c:v>
                </c:pt>
                <c:pt idx="4">
                  <c:v>-32</c:v>
                </c:pt>
                <c:pt idx="5">
                  <c:v>-32</c:v>
                </c:pt>
                <c:pt idx="6">
                  <c:v>-32</c:v>
                </c:pt>
                <c:pt idx="7">
                  <c:v>-31</c:v>
                </c:pt>
                <c:pt idx="8">
                  <c:v>-32</c:v>
                </c:pt>
                <c:pt idx="9">
                  <c:v>-32</c:v>
                </c:pt>
                <c:pt idx="10">
                  <c:v>-33</c:v>
                </c:pt>
                <c:pt idx="11">
                  <c:v>-34</c:v>
                </c:pt>
                <c:pt idx="12">
                  <c:v>-34</c:v>
                </c:pt>
                <c:pt idx="13">
                  <c:v>-34</c:v>
                </c:pt>
                <c:pt idx="14">
                  <c:v>-34</c:v>
                </c:pt>
                <c:pt idx="15">
                  <c:v>-34</c:v>
                </c:pt>
                <c:pt idx="16">
                  <c:v>-35</c:v>
                </c:pt>
                <c:pt idx="17">
                  <c:v>-35</c:v>
                </c:pt>
                <c:pt idx="18">
                  <c:v>-35</c:v>
                </c:pt>
                <c:pt idx="19">
                  <c:v>-35</c:v>
                </c:pt>
              </c:numCache>
            </c:numRef>
          </c:val>
          <c:extLst>
            <c:ext xmlns:c16="http://schemas.microsoft.com/office/drawing/2014/chart" uri="{C3380CC4-5D6E-409C-BE32-E72D297353CC}">
              <c16:uniqueId val="{00000000-2DAF-4716-B2D3-2B5C29198F47}"/>
            </c:ext>
          </c:extLst>
        </c:ser>
        <c:ser>
          <c:idx val="1"/>
          <c:order val="1"/>
          <c:tx>
            <c:strRef>
              <c:f>Taul1!$B$64</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Taul1!$C$58:$X$58</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Taul1!$C$64:$X$64</c:f>
              <c:numCache>
                <c:formatCode>General</c:formatCode>
                <c:ptCount val="22"/>
                <c:pt idx="0">
                  <c:v>17</c:v>
                </c:pt>
                <c:pt idx="1">
                  <c:v>18</c:v>
                </c:pt>
                <c:pt idx="2">
                  <c:v>18</c:v>
                </c:pt>
                <c:pt idx="3">
                  <c:v>18</c:v>
                </c:pt>
                <c:pt idx="4">
                  <c:v>20</c:v>
                </c:pt>
                <c:pt idx="5">
                  <c:v>21</c:v>
                </c:pt>
                <c:pt idx="6">
                  <c:v>20</c:v>
                </c:pt>
                <c:pt idx="7">
                  <c:v>21</c:v>
                </c:pt>
                <c:pt idx="8">
                  <c:v>19</c:v>
                </c:pt>
                <c:pt idx="9">
                  <c:v>20</c:v>
                </c:pt>
                <c:pt idx="10">
                  <c:v>19</c:v>
                </c:pt>
                <c:pt idx="11">
                  <c:v>20</c:v>
                </c:pt>
                <c:pt idx="12">
                  <c:v>21</c:v>
                </c:pt>
                <c:pt idx="13">
                  <c:v>21</c:v>
                </c:pt>
                <c:pt idx="14">
                  <c:v>22</c:v>
                </c:pt>
                <c:pt idx="15">
                  <c:v>22</c:v>
                </c:pt>
                <c:pt idx="16">
                  <c:v>23</c:v>
                </c:pt>
                <c:pt idx="17">
                  <c:v>22</c:v>
                </c:pt>
                <c:pt idx="18">
                  <c:v>24</c:v>
                </c:pt>
                <c:pt idx="19">
                  <c:v>24</c:v>
                </c:pt>
              </c:numCache>
            </c:numRef>
          </c:val>
          <c:extLst>
            <c:ext xmlns:c16="http://schemas.microsoft.com/office/drawing/2014/chart" uri="{C3380CC4-5D6E-409C-BE32-E72D297353CC}">
              <c16:uniqueId val="{00000001-2DAF-4716-B2D3-2B5C29198F47}"/>
            </c:ext>
          </c:extLst>
        </c:ser>
        <c:dLbls>
          <c:showLegendKey val="0"/>
          <c:showVal val="0"/>
          <c:showCatName val="0"/>
          <c:showSerName val="0"/>
          <c:showPercent val="0"/>
          <c:showBubbleSize val="0"/>
        </c:dLbls>
        <c:gapWidth val="219"/>
        <c:overlap val="-27"/>
        <c:axId val="1923179743"/>
        <c:axId val="1777928191"/>
      </c:barChart>
      <c:lineChart>
        <c:grouping val="standard"/>
        <c:varyColors val="0"/>
        <c:ser>
          <c:idx val="2"/>
          <c:order val="2"/>
          <c:tx>
            <c:strRef>
              <c:f>Taul1!$B$65</c:f>
              <c:strCache>
                <c:ptCount val="1"/>
                <c:pt idx="0">
                  <c:v>Väestönlisäys (ennuste 2021)</c:v>
                </c:pt>
              </c:strCache>
            </c:strRef>
          </c:tx>
          <c:spPr>
            <a:ln w="28575" cap="rnd">
              <a:solidFill>
                <a:schemeClr val="accent3"/>
              </a:solidFill>
              <a:round/>
            </a:ln>
            <a:effectLst/>
          </c:spPr>
          <c:marker>
            <c:symbol val="none"/>
          </c:marker>
          <c:cat>
            <c:strRef>
              <c:f>Taul1!$C$58:$X$58</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Taul1!$C$65:$X$65</c:f>
              <c:numCache>
                <c:formatCode>General</c:formatCode>
                <c:ptCount val="22"/>
                <c:pt idx="0">
                  <c:v>-15</c:v>
                </c:pt>
                <c:pt idx="1">
                  <c:v>-13</c:v>
                </c:pt>
                <c:pt idx="2">
                  <c:v>-14</c:v>
                </c:pt>
                <c:pt idx="3">
                  <c:v>-14</c:v>
                </c:pt>
                <c:pt idx="4">
                  <c:v>-12</c:v>
                </c:pt>
                <c:pt idx="5">
                  <c:v>-11</c:v>
                </c:pt>
                <c:pt idx="6">
                  <c:v>-12</c:v>
                </c:pt>
                <c:pt idx="7">
                  <c:v>-10</c:v>
                </c:pt>
                <c:pt idx="8">
                  <c:v>-13</c:v>
                </c:pt>
                <c:pt idx="9">
                  <c:v>-12</c:v>
                </c:pt>
                <c:pt idx="10">
                  <c:v>-14</c:v>
                </c:pt>
                <c:pt idx="11">
                  <c:v>-14</c:v>
                </c:pt>
                <c:pt idx="12">
                  <c:v>-13</c:v>
                </c:pt>
                <c:pt idx="13">
                  <c:v>-13</c:v>
                </c:pt>
                <c:pt idx="14">
                  <c:v>-12</c:v>
                </c:pt>
                <c:pt idx="15">
                  <c:v>-12</c:v>
                </c:pt>
                <c:pt idx="16">
                  <c:v>-12</c:v>
                </c:pt>
                <c:pt idx="17">
                  <c:v>-13</c:v>
                </c:pt>
                <c:pt idx="18">
                  <c:v>-11</c:v>
                </c:pt>
                <c:pt idx="19">
                  <c:v>-11</c:v>
                </c:pt>
              </c:numCache>
            </c:numRef>
          </c:val>
          <c:smooth val="0"/>
          <c:extLst>
            <c:ext xmlns:c16="http://schemas.microsoft.com/office/drawing/2014/chart" uri="{C3380CC4-5D6E-409C-BE32-E72D297353CC}">
              <c16:uniqueId val="{00000002-2DAF-4716-B2D3-2B5C29198F47}"/>
            </c:ext>
          </c:extLst>
        </c:ser>
        <c:dLbls>
          <c:showLegendKey val="0"/>
          <c:showVal val="0"/>
          <c:showCatName val="0"/>
          <c:showSerName val="0"/>
          <c:showPercent val="0"/>
          <c:showBubbleSize val="0"/>
        </c:dLbls>
        <c:marker val="1"/>
        <c:smooth val="0"/>
        <c:axId val="1923179743"/>
        <c:axId val="1777928191"/>
      </c:lineChart>
      <c:catAx>
        <c:axId val="192317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928191"/>
        <c:crosses val="autoZero"/>
        <c:auto val="1"/>
        <c:lblAlgn val="ctr"/>
        <c:lblOffset val="100"/>
        <c:noMultiLvlLbl val="0"/>
      </c:catAx>
      <c:valAx>
        <c:axId val="1777928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23179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Väestöennuste 2021-2040: JUVA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Taul1!$B$88</c:f>
              <c:strCache>
                <c:ptCount val="1"/>
                <c:pt idx="0">
                  <c:v>Luonnollinen väestönlisäys (ennuste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Taul1!$C$85:$X$85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Taul1!$C$88:$X$88</c:f>
              <c:numCache>
                <c:formatCode>General</c:formatCode>
                <c:ptCount val="22"/>
                <c:pt idx="0">
                  <c:v>-76</c:v>
                </c:pt>
                <c:pt idx="1">
                  <c:v>-77</c:v>
                </c:pt>
                <c:pt idx="2">
                  <c:v>-77</c:v>
                </c:pt>
                <c:pt idx="3">
                  <c:v>-78</c:v>
                </c:pt>
                <c:pt idx="4">
                  <c:v>-78</c:v>
                </c:pt>
                <c:pt idx="5">
                  <c:v>-79</c:v>
                </c:pt>
                <c:pt idx="6">
                  <c:v>-78</c:v>
                </c:pt>
                <c:pt idx="7">
                  <c:v>-78</c:v>
                </c:pt>
                <c:pt idx="8">
                  <c:v>-79</c:v>
                </c:pt>
                <c:pt idx="9">
                  <c:v>-78</c:v>
                </c:pt>
                <c:pt idx="10">
                  <c:v>-79</c:v>
                </c:pt>
                <c:pt idx="11">
                  <c:v>-80</c:v>
                </c:pt>
                <c:pt idx="12">
                  <c:v>-79</c:v>
                </c:pt>
                <c:pt idx="13">
                  <c:v>-80</c:v>
                </c:pt>
                <c:pt idx="14">
                  <c:v>-82</c:v>
                </c:pt>
                <c:pt idx="15">
                  <c:v>-80</c:v>
                </c:pt>
                <c:pt idx="16">
                  <c:v>-80</c:v>
                </c:pt>
                <c:pt idx="17">
                  <c:v>-81</c:v>
                </c:pt>
                <c:pt idx="18">
                  <c:v>-80</c:v>
                </c:pt>
                <c:pt idx="19">
                  <c:v>-80</c:v>
                </c:pt>
              </c:numCache>
            </c:numRef>
          </c:val>
          <c:extLst>
            <c:ext xmlns:c16="http://schemas.microsoft.com/office/drawing/2014/chart" uri="{C3380CC4-5D6E-409C-BE32-E72D297353CC}">
              <c16:uniqueId val="{00000000-0C1B-4E18-BB61-C6B8CFD50624}"/>
            </c:ext>
          </c:extLst>
        </c:ser>
        <c:ser>
          <c:idx val="1"/>
          <c:order val="1"/>
          <c:tx>
            <c:strRef>
              <c:f>Taul1!$B$91</c:f>
              <c:strCache>
                <c:ptCount val="1"/>
                <c:pt idx="0">
                  <c:v>Kokonaisnettomuutto (ennuste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Taul1!$C$85:$X$85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Taul1!$C$91:$X$91</c:f>
              <c:numCache>
                <c:formatCode>General</c:formatCode>
                <c:ptCount val="22"/>
                <c:pt idx="0">
                  <c:v>-40</c:v>
                </c:pt>
                <c:pt idx="1">
                  <c:v>-29</c:v>
                </c:pt>
                <c:pt idx="2">
                  <c:v>-21</c:v>
                </c:pt>
                <c:pt idx="3">
                  <c:v>-16</c:v>
                </c:pt>
                <c:pt idx="4">
                  <c:v>-12</c:v>
                </c:pt>
                <c:pt idx="5">
                  <c:v>-7</c:v>
                </c:pt>
                <c:pt idx="6">
                  <c:v>-1</c:v>
                </c:pt>
                <c:pt idx="7">
                  <c:v>1</c:v>
                </c:pt>
                <c:pt idx="8">
                  <c:v>7</c:v>
                </c:pt>
                <c:pt idx="9">
                  <c:v>8</c:v>
                </c:pt>
                <c:pt idx="10">
                  <c:v>10</c:v>
                </c:pt>
                <c:pt idx="11">
                  <c:v>12</c:v>
                </c:pt>
                <c:pt idx="12">
                  <c:v>14</c:v>
                </c:pt>
                <c:pt idx="13">
                  <c:v>16</c:v>
                </c:pt>
                <c:pt idx="14">
                  <c:v>19</c:v>
                </c:pt>
                <c:pt idx="15">
                  <c:v>22</c:v>
                </c:pt>
                <c:pt idx="16">
                  <c:v>24</c:v>
                </c:pt>
                <c:pt idx="17">
                  <c:v>27</c:v>
                </c:pt>
                <c:pt idx="18">
                  <c:v>29</c:v>
                </c:pt>
                <c:pt idx="19">
                  <c:v>30</c:v>
                </c:pt>
              </c:numCache>
            </c:numRef>
          </c:val>
          <c:extLst>
            <c:ext xmlns:c16="http://schemas.microsoft.com/office/drawing/2014/chart" uri="{C3380CC4-5D6E-409C-BE32-E72D297353CC}">
              <c16:uniqueId val="{00000001-0C1B-4E18-BB61-C6B8CFD50624}"/>
            </c:ext>
          </c:extLst>
        </c:ser>
        <c:dLbls>
          <c:showLegendKey val="0"/>
          <c:showVal val="0"/>
          <c:showCatName val="0"/>
          <c:showSerName val="0"/>
          <c:showPercent val="0"/>
          <c:showBubbleSize val="0"/>
        </c:dLbls>
        <c:gapWidth val="219"/>
        <c:overlap val="-27"/>
        <c:axId val="1916050351"/>
        <c:axId val="1777942335"/>
      </c:barChart>
      <c:lineChart>
        <c:grouping val="standard"/>
        <c:varyColors val="0"/>
        <c:ser>
          <c:idx val="2"/>
          <c:order val="2"/>
          <c:tx>
            <c:strRef>
              <c:f>Taul1!$B$92</c:f>
              <c:strCache>
                <c:ptCount val="1"/>
                <c:pt idx="0">
                  <c:v>Väestönlisäys (ennuste 2021)</c:v>
                </c:pt>
              </c:strCache>
            </c:strRef>
          </c:tx>
          <c:spPr>
            <a:ln w="28575" cap="rnd">
              <a:solidFill>
                <a:schemeClr val="accent3"/>
              </a:solidFill>
              <a:round/>
            </a:ln>
            <a:effectLst/>
          </c:spPr>
          <c:marker>
            <c:symbol val="none"/>
          </c:marker>
          <c:cat>
            <c:strRef>
              <c:f>Taul1!$C$85:$X$85</c:f>
              <c:strCach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strCache>
            </c:strRef>
          </c:cat>
          <c:val>
            <c:numRef>
              <c:f>Taul1!$C$92:$X$92</c:f>
              <c:numCache>
                <c:formatCode>General</c:formatCode>
                <c:ptCount val="22"/>
                <c:pt idx="0">
                  <c:v>-116</c:v>
                </c:pt>
                <c:pt idx="1">
                  <c:v>-106</c:v>
                </c:pt>
                <c:pt idx="2">
                  <c:v>-98</c:v>
                </c:pt>
                <c:pt idx="3">
                  <c:v>-94</c:v>
                </c:pt>
                <c:pt idx="4">
                  <c:v>-90</c:v>
                </c:pt>
                <c:pt idx="5">
                  <c:v>-86</c:v>
                </c:pt>
                <c:pt idx="6">
                  <c:v>-79</c:v>
                </c:pt>
                <c:pt idx="7">
                  <c:v>-77</c:v>
                </c:pt>
                <c:pt idx="8">
                  <c:v>-72</c:v>
                </c:pt>
                <c:pt idx="9">
                  <c:v>-70</c:v>
                </c:pt>
                <c:pt idx="10">
                  <c:v>-69</c:v>
                </c:pt>
                <c:pt idx="11">
                  <c:v>-68</c:v>
                </c:pt>
                <c:pt idx="12">
                  <c:v>-65</c:v>
                </c:pt>
                <c:pt idx="13">
                  <c:v>-64</c:v>
                </c:pt>
                <c:pt idx="14">
                  <c:v>-63</c:v>
                </c:pt>
                <c:pt idx="15">
                  <c:v>-58</c:v>
                </c:pt>
                <c:pt idx="16">
                  <c:v>-56</c:v>
                </c:pt>
                <c:pt idx="17">
                  <c:v>-54</c:v>
                </c:pt>
                <c:pt idx="18">
                  <c:v>-51</c:v>
                </c:pt>
                <c:pt idx="19">
                  <c:v>-50</c:v>
                </c:pt>
              </c:numCache>
            </c:numRef>
          </c:val>
          <c:smooth val="0"/>
          <c:extLst>
            <c:ext xmlns:c16="http://schemas.microsoft.com/office/drawing/2014/chart" uri="{C3380CC4-5D6E-409C-BE32-E72D297353CC}">
              <c16:uniqueId val="{00000002-0C1B-4E18-BB61-C6B8CFD50624}"/>
            </c:ext>
          </c:extLst>
        </c:ser>
        <c:dLbls>
          <c:showLegendKey val="0"/>
          <c:showVal val="0"/>
          <c:showCatName val="0"/>
          <c:showSerName val="0"/>
          <c:showPercent val="0"/>
          <c:showBubbleSize val="0"/>
        </c:dLbls>
        <c:marker val="1"/>
        <c:smooth val="0"/>
        <c:axId val="1916050351"/>
        <c:axId val="1777942335"/>
      </c:lineChart>
      <c:catAx>
        <c:axId val="1916050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77942335"/>
        <c:crosses val="autoZero"/>
        <c:auto val="1"/>
        <c:lblAlgn val="ctr"/>
        <c:lblOffset val="100"/>
        <c:noMultiLvlLbl val="0"/>
      </c:catAx>
      <c:valAx>
        <c:axId val="1777942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16050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914400" y="1441652"/>
            <a:ext cx="10363200" cy="1470025"/>
          </a:xfrm>
        </p:spPr>
        <p:txBody>
          <a:bodyPr anchor="b" anchorCtr="0"/>
          <a:lstStyle>
            <a:lvl1pPr algn="ctr">
              <a:defRPr>
                <a:solidFill>
                  <a:schemeClr val="bg1"/>
                </a:solidFill>
              </a:defRPr>
            </a:lvl1pPr>
          </a:lstStyle>
          <a:p>
            <a:r>
              <a:rPr lang="fi-FI"/>
              <a:t>Muokkaa perustyyl. napsautt.</a:t>
            </a:r>
          </a:p>
        </p:txBody>
      </p:sp>
      <p:sp>
        <p:nvSpPr>
          <p:cNvPr id="3" name="Alaotsikko 2"/>
          <p:cNvSpPr>
            <a:spLocks noGrp="1"/>
          </p:cNvSpPr>
          <p:nvPr>
            <p:ph type="subTitle" idx="1"/>
          </p:nvPr>
        </p:nvSpPr>
        <p:spPr>
          <a:xfrm>
            <a:off x="1769205" y="3060000"/>
            <a:ext cx="864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a:xfrm>
            <a:off x="5136000" y="4426838"/>
            <a:ext cx="1920000" cy="252000"/>
          </a:xfrm>
        </p:spPr>
        <p:txBody>
          <a:bodyPr/>
          <a:lstStyle>
            <a:lvl1pPr algn="ctr">
              <a:defRPr>
                <a:solidFill>
                  <a:schemeClr val="bg1"/>
                </a:solidFill>
              </a:defRPr>
            </a:lvl1pPr>
          </a:lstStyle>
          <a:p>
            <a:fld id="{9F3CA18B-9E35-4533-979C-C6E5EEC99A99}" type="datetime1">
              <a:rPr lang="fi-FI" smtClean="0"/>
              <a:pPr/>
              <a:t>8.10.2021</a:t>
            </a:fld>
            <a:endParaRPr lang="fi-FI"/>
          </a:p>
        </p:txBody>
      </p:sp>
      <p:sp>
        <p:nvSpPr>
          <p:cNvPr id="5" name="Alatunnisteen paikkamerkki 4"/>
          <p:cNvSpPr>
            <a:spLocks noGrp="1"/>
          </p:cNvSpPr>
          <p:nvPr>
            <p:ph type="ftr" sz="quarter" idx="11"/>
          </p:nvPr>
        </p:nvSpPr>
        <p:spPr>
          <a:xfrm>
            <a:off x="3696000" y="4138846"/>
            <a:ext cx="4800000" cy="252000"/>
          </a:xfrm>
        </p:spPr>
        <p:txBody>
          <a:bodyPr lIns="0"/>
          <a:lstStyle>
            <a:lvl1pPr algn="ctr">
              <a:defRPr>
                <a:solidFill>
                  <a:schemeClr val="bg1"/>
                </a:solidFill>
              </a:defRPr>
            </a:lvl1pPr>
          </a:lstStyle>
          <a:p>
            <a:r>
              <a:rPr lang="fi-FI"/>
              <a:t>Etunimi Sukunimi</a:t>
            </a:r>
          </a:p>
        </p:txBody>
      </p:sp>
      <p:sp>
        <p:nvSpPr>
          <p:cNvPr id="10" name="Kuvan paikkamerkki 18"/>
          <p:cNvSpPr>
            <a:spLocks noGrp="1"/>
          </p:cNvSpPr>
          <p:nvPr>
            <p:ph type="pic" sz="quarter" idx="12" hasCustomPrompt="1"/>
          </p:nvPr>
        </p:nvSpPr>
        <p:spPr>
          <a:xfrm>
            <a:off x="480000" y="5796001"/>
            <a:ext cx="1920000" cy="719137"/>
          </a:xfrm>
        </p:spPr>
        <p:txBody>
          <a:bodyPr/>
          <a:lstStyle>
            <a:lvl1pPr>
              <a:defRPr sz="1400">
                <a:solidFill>
                  <a:schemeClr val="bg2"/>
                </a:solidFill>
              </a:defRPr>
            </a:lvl1pPr>
          </a:lstStyle>
          <a:p>
            <a:r>
              <a:rPr lang="fi-FI"/>
              <a:t>logo</a:t>
            </a:r>
          </a:p>
        </p:txBody>
      </p:sp>
      <p:sp>
        <p:nvSpPr>
          <p:cNvPr id="12" name="Kuvan paikkamerkki 18"/>
          <p:cNvSpPr>
            <a:spLocks noGrp="1"/>
          </p:cNvSpPr>
          <p:nvPr>
            <p:ph type="pic" sz="quarter" idx="13" hasCustomPrompt="1"/>
          </p:nvPr>
        </p:nvSpPr>
        <p:spPr>
          <a:xfrm>
            <a:off x="2708443" y="5794991"/>
            <a:ext cx="1920000" cy="719137"/>
          </a:xfrm>
        </p:spPr>
        <p:txBody>
          <a:bodyPr/>
          <a:lstStyle>
            <a:lvl1pPr>
              <a:defRPr sz="1400">
                <a:solidFill>
                  <a:schemeClr val="bg2"/>
                </a:solidFill>
              </a:defRPr>
            </a:lvl1pPr>
          </a:lstStyle>
          <a:p>
            <a:r>
              <a:rPr lang="fi-FI"/>
              <a:t>logo</a:t>
            </a:r>
          </a:p>
        </p:txBody>
      </p:sp>
      <p:sp>
        <p:nvSpPr>
          <p:cNvPr id="13" name="Kuvan paikkamerkki 18"/>
          <p:cNvSpPr>
            <a:spLocks noGrp="1"/>
          </p:cNvSpPr>
          <p:nvPr>
            <p:ph type="pic" sz="quarter" idx="14" hasCustomPrompt="1"/>
          </p:nvPr>
        </p:nvSpPr>
        <p:spPr>
          <a:xfrm>
            <a:off x="4930507" y="5794991"/>
            <a:ext cx="1920000" cy="719137"/>
          </a:xfrm>
        </p:spPr>
        <p:txBody>
          <a:bodyPr/>
          <a:lstStyle>
            <a:lvl1pPr>
              <a:defRPr sz="1400">
                <a:solidFill>
                  <a:schemeClr val="bg2"/>
                </a:solidFill>
              </a:defRPr>
            </a:lvl1pPr>
          </a:lstStyle>
          <a:p>
            <a:r>
              <a:rPr lang="fi-FI"/>
              <a:t>logo</a:t>
            </a:r>
          </a:p>
        </p:txBody>
      </p:sp>
      <p:pic>
        <p:nvPicPr>
          <p:cNvPr id="14" name="Kuva 8" descr="VipuvoimaaEU_2014_2020_rgb-01.png"/>
          <p:cNvPicPr>
            <a:picLocks noChangeAspect="1"/>
          </p:cNvPicPr>
          <p:nvPr userDrawn="1"/>
        </p:nvPicPr>
        <p:blipFill>
          <a:blip r:embed="rId3"/>
          <a:stretch>
            <a:fillRect/>
          </a:stretch>
        </p:blipFill>
        <p:spPr>
          <a:xfrm>
            <a:off x="8630400" y="5842801"/>
            <a:ext cx="1627587" cy="864095"/>
          </a:xfrm>
          <a:prstGeom prst="rect">
            <a:avLst/>
          </a:prstGeom>
        </p:spPr>
      </p:pic>
      <p:pic>
        <p:nvPicPr>
          <p:cNvPr id="15" name="Picture 14" descr="EU_EAKR_ESR_FI_vertical_20mm_rgb.png"/>
          <p:cNvPicPr>
            <a:picLocks noChangeAspect="1"/>
          </p:cNvPicPr>
          <p:nvPr userDrawn="1"/>
        </p:nvPicPr>
        <p:blipFill>
          <a:blip r:embed="rId4"/>
          <a:stretch>
            <a:fillRect/>
          </a:stretch>
        </p:blipFill>
        <p:spPr>
          <a:xfrm>
            <a:off x="10407221" y="5580000"/>
            <a:ext cx="1435215" cy="1112900"/>
          </a:xfrm>
          <a:prstGeom prst="rect">
            <a:avLst/>
          </a:prstGeom>
        </p:spPr>
      </p:pic>
    </p:spTree>
    <p:extLst>
      <p:ext uri="{BB962C8B-B14F-4D97-AF65-F5344CB8AC3E}">
        <p14:creationId xmlns:p14="http://schemas.microsoft.com/office/powerpoint/2010/main" val="143005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Päivämäärän paikkamerkki 1"/>
          <p:cNvSpPr>
            <a:spLocks noGrp="1"/>
          </p:cNvSpPr>
          <p:nvPr>
            <p:ph type="dt" sz="half" idx="10"/>
          </p:nvPr>
        </p:nvSpPr>
        <p:spPr/>
        <p:txBody>
          <a:bodyPr/>
          <a:lstStyle/>
          <a:p>
            <a:fld id="{7356B9E0-AE4D-47F9-9DDE-55B177305E0F}" type="datetime1">
              <a:rPr lang="fi-FI" smtClean="0"/>
              <a:pPr/>
              <a:t>8.10.2021</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2A4837A0-F8B5-40DF-B7A3-2778985E9851}" type="slidenum">
              <a:rPr lang="fi-FI" smtClean="0"/>
              <a:pPr/>
              <a:t>‹#›</a:t>
            </a:fld>
            <a:endParaRPr lang="fi-FI"/>
          </a:p>
        </p:txBody>
      </p:sp>
      <p:pic>
        <p:nvPicPr>
          <p:cNvPr id="8" name="Picture 7"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0"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26406739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914400" y="1441652"/>
            <a:ext cx="10363200" cy="1470025"/>
          </a:xfrm>
        </p:spPr>
        <p:txBody>
          <a:bodyPr anchor="b" anchorCtr="0"/>
          <a:lstStyle>
            <a:lvl1pPr algn="ctr">
              <a:defRPr>
                <a:solidFill>
                  <a:schemeClr val="bg1"/>
                </a:solidFill>
              </a:defRPr>
            </a:lvl1pPr>
          </a:lstStyle>
          <a:p>
            <a:r>
              <a:rPr lang="fi-FI"/>
              <a:t>Muokkaa perustyyl. napsautt.</a:t>
            </a:r>
          </a:p>
        </p:txBody>
      </p:sp>
      <p:sp>
        <p:nvSpPr>
          <p:cNvPr id="4" name="Päivämäärän paikkamerkki 3"/>
          <p:cNvSpPr>
            <a:spLocks noGrp="1"/>
          </p:cNvSpPr>
          <p:nvPr>
            <p:ph type="dt" sz="half" idx="10"/>
          </p:nvPr>
        </p:nvSpPr>
        <p:spPr>
          <a:xfrm>
            <a:off x="5136000" y="4428000"/>
            <a:ext cx="1920000" cy="252000"/>
          </a:xfrm>
        </p:spPr>
        <p:txBody>
          <a:bodyPr/>
          <a:lstStyle>
            <a:lvl1pPr algn="ctr">
              <a:defRPr>
                <a:solidFill>
                  <a:schemeClr val="bg1"/>
                </a:solidFill>
              </a:defRPr>
            </a:lvl1pPr>
          </a:lstStyle>
          <a:p>
            <a:fld id="{9F3CA18B-9E35-4533-979C-C6E5EEC99A99}" type="datetime1">
              <a:rPr lang="fi-FI" smtClean="0"/>
              <a:pPr/>
              <a:t>8.10.2021</a:t>
            </a:fld>
            <a:endParaRPr lang="fi-FI"/>
          </a:p>
        </p:txBody>
      </p:sp>
      <p:sp>
        <p:nvSpPr>
          <p:cNvPr id="5" name="Alatunnisteen paikkamerkki 4"/>
          <p:cNvSpPr>
            <a:spLocks noGrp="1"/>
          </p:cNvSpPr>
          <p:nvPr>
            <p:ph type="ftr" sz="quarter" idx="11"/>
          </p:nvPr>
        </p:nvSpPr>
        <p:spPr>
          <a:xfrm>
            <a:off x="3696000" y="4140000"/>
            <a:ext cx="4800000" cy="252000"/>
          </a:xfrm>
        </p:spPr>
        <p:txBody>
          <a:bodyPr lIns="0"/>
          <a:lstStyle>
            <a:lvl1pPr algn="ctr">
              <a:defRPr>
                <a:solidFill>
                  <a:schemeClr val="bg1"/>
                </a:solidFill>
              </a:defRPr>
            </a:lvl1pPr>
          </a:lstStyle>
          <a:p>
            <a:r>
              <a:rPr lang="fi-FI"/>
              <a:t>Etunimi Sukunimi</a:t>
            </a:r>
          </a:p>
        </p:txBody>
      </p:sp>
      <p:sp>
        <p:nvSpPr>
          <p:cNvPr id="12" name="Alaotsikko 2"/>
          <p:cNvSpPr>
            <a:spLocks noGrp="1"/>
          </p:cNvSpPr>
          <p:nvPr>
            <p:ph type="subTitle" idx="1"/>
          </p:nvPr>
        </p:nvSpPr>
        <p:spPr>
          <a:xfrm>
            <a:off x="1762781" y="3060000"/>
            <a:ext cx="864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9" name="Kuvan paikkamerkki 18"/>
          <p:cNvSpPr>
            <a:spLocks noGrp="1"/>
          </p:cNvSpPr>
          <p:nvPr>
            <p:ph type="pic" sz="quarter" idx="12" hasCustomPrompt="1"/>
          </p:nvPr>
        </p:nvSpPr>
        <p:spPr>
          <a:xfrm>
            <a:off x="480000" y="5796001"/>
            <a:ext cx="1920000" cy="719137"/>
          </a:xfrm>
        </p:spPr>
        <p:txBody>
          <a:bodyPr/>
          <a:lstStyle>
            <a:lvl1pPr>
              <a:defRPr sz="1400">
                <a:solidFill>
                  <a:schemeClr val="bg2"/>
                </a:solidFill>
              </a:defRPr>
            </a:lvl1pPr>
          </a:lstStyle>
          <a:p>
            <a:r>
              <a:rPr lang="fi-FI"/>
              <a:t>logo</a:t>
            </a:r>
          </a:p>
        </p:txBody>
      </p:sp>
      <p:sp>
        <p:nvSpPr>
          <p:cNvPr id="20" name="Kuvan paikkamerkki 18"/>
          <p:cNvSpPr>
            <a:spLocks noGrp="1"/>
          </p:cNvSpPr>
          <p:nvPr>
            <p:ph type="pic" sz="quarter" idx="13" hasCustomPrompt="1"/>
          </p:nvPr>
        </p:nvSpPr>
        <p:spPr>
          <a:xfrm>
            <a:off x="2708443" y="5794991"/>
            <a:ext cx="1920000" cy="719137"/>
          </a:xfrm>
        </p:spPr>
        <p:txBody>
          <a:bodyPr/>
          <a:lstStyle>
            <a:lvl1pPr>
              <a:defRPr sz="1400">
                <a:solidFill>
                  <a:schemeClr val="bg2"/>
                </a:solidFill>
              </a:defRPr>
            </a:lvl1pPr>
          </a:lstStyle>
          <a:p>
            <a:r>
              <a:rPr lang="fi-FI"/>
              <a:t>logo</a:t>
            </a:r>
          </a:p>
        </p:txBody>
      </p:sp>
      <p:sp>
        <p:nvSpPr>
          <p:cNvPr id="21" name="Kuvan paikkamerkki 18"/>
          <p:cNvSpPr>
            <a:spLocks noGrp="1"/>
          </p:cNvSpPr>
          <p:nvPr>
            <p:ph type="pic" sz="quarter" idx="14" hasCustomPrompt="1"/>
          </p:nvPr>
        </p:nvSpPr>
        <p:spPr>
          <a:xfrm>
            <a:off x="4930507" y="5794991"/>
            <a:ext cx="1920000" cy="719137"/>
          </a:xfrm>
        </p:spPr>
        <p:txBody>
          <a:bodyPr/>
          <a:lstStyle>
            <a:lvl1pPr>
              <a:defRPr sz="1400">
                <a:solidFill>
                  <a:schemeClr val="bg2"/>
                </a:solidFill>
              </a:defRPr>
            </a:lvl1pPr>
          </a:lstStyle>
          <a:p>
            <a:r>
              <a:rPr lang="fi-FI"/>
              <a:t>logo</a:t>
            </a:r>
          </a:p>
        </p:txBody>
      </p:sp>
      <p:pic>
        <p:nvPicPr>
          <p:cNvPr id="15" name="Picture 14"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7"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395354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6" y="616415"/>
            <a:ext cx="3933461" cy="1470025"/>
          </a:xfrm>
        </p:spPr>
        <p:txBody>
          <a:bodyPr wrap="square" anchor="t" anchorCtr="0"/>
          <a:lstStyle>
            <a:lvl1pPr algn="r">
              <a:defRPr>
                <a:solidFill>
                  <a:schemeClr val="tx2"/>
                </a:solidFill>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8.10.2021</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30511493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6" y="616415"/>
            <a:ext cx="3933461" cy="1470025"/>
          </a:xfrm>
        </p:spPr>
        <p:txBody>
          <a:bodyPr wrap="square" anchor="t" anchorCtr="0"/>
          <a:lstStyle>
            <a:lvl1pPr algn="r">
              <a:defRPr>
                <a:solidFill>
                  <a:schemeClr val="tx2"/>
                </a:solidFill>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8.10.2021</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22785218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6" y="616415"/>
            <a:ext cx="3933461" cy="1470025"/>
          </a:xfrm>
        </p:spPr>
        <p:txBody>
          <a:bodyPr wrap="square" anchor="t" anchorCtr="0"/>
          <a:lstStyle>
            <a:lvl1pPr algn="r">
              <a:defRPr>
                <a:solidFill>
                  <a:schemeClr val="bg2"/>
                </a:solidFill>
              </a:defRPr>
            </a:lvl1pPr>
          </a:lstStyle>
          <a:p>
            <a:r>
              <a:rPr lang="fi-FI"/>
              <a:t>Muokkaa perustyyl. napsautt.</a:t>
            </a:r>
          </a:p>
        </p:txBody>
      </p:sp>
      <p:sp>
        <p:nvSpPr>
          <p:cNvPr id="4" name="Päivämäärän paikkamerkki 3"/>
          <p:cNvSpPr>
            <a:spLocks noGrp="1"/>
          </p:cNvSpPr>
          <p:nvPr>
            <p:ph type="dt" sz="half" idx="10"/>
          </p:nvPr>
        </p:nvSpPr>
        <p:spPr/>
        <p:txBody>
          <a:bodyPr/>
          <a:lstStyle>
            <a:lvl1pPr>
              <a:defRPr>
                <a:solidFill>
                  <a:schemeClr val="bg2"/>
                </a:solidFill>
              </a:defRPr>
            </a:lvl1pPr>
          </a:lstStyle>
          <a:p>
            <a:fld id="{57A8F801-9BF5-46D1-98A5-513B8005DAC3}" type="datetime1">
              <a:rPr lang="fi-FI" smtClean="0"/>
              <a:pPr/>
              <a:t>8.10.2021</a:t>
            </a:fld>
            <a:endParaRPr lang="fi-FI"/>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bg2"/>
                </a:solidFill>
              </a:defRPr>
            </a:lvl1p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93469556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720000" y="1584000"/>
            <a:ext cx="10752000" cy="4140000"/>
          </a:xfrm>
        </p:spPr>
        <p:txBody>
          <a:bodyPr/>
          <a:lstStyle>
            <a:lvl2pPr>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wrap="none"/>
          <a:lstStyle/>
          <a:p>
            <a:fld id="{E926D19E-78B6-4D02-8772-4056A94F9977}" type="datetime1">
              <a:rPr lang="fi-FI" smtClean="0"/>
              <a:pPr/>
              <a:t>8.10.2021</a:t>
            </a:fld>
            <a:endParaRPr lang="fi-FI"/>
          </a:p>
        </p:txBody>
      </p:sp>
      <p:sp>
        <p:nvSpPr>
          <p:cNvPr id="5" name="Alatunnisteen paikkamerkki 4"/>
          <p:cNvSpPr>
            <a:spLocks noGrp="1"/>
          </p:cNvSpPr>
          <p:nvPr>
            <p:ph type="ftr" sz="quarter" idx="11"/>
          </p:nvPr>
        </p:nvSpPr>
        <p:spPr/>
        <p:txBody>
          <a:bodyPr wrap="none" rIns="0"/>
          <a:lstStyle/>
          <a:p>
            <a:r>
              <a:rPr lang="fi-FI"/>
              <a:t>Etunimi Sukunimi</a:t>
            </a:r>
          </a:p>
        </p:txBody>
      </p:sp>
      <p:sp>
        <p:nvSpPr>
          <p:cNvPr id="6" name="Dian numeron paikkamerkki 5"/>
          <p:cNvSpPr>
            <a:spLocks noGrp="1"/>
          </p:cNvSpPr>
          <p:nvPr>
            <p:ph type="sldNum" sz="quarter" idx="12"/>
          </p:nvPr>
        </p:nvSpPr>
        <p:spPr/>
        <p:txBody>
          <a:bodyPr wrap="none" rIns="0"/>
          <a:lstStyle>
            <a:lvl1pPr algn="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17049737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720000" y="1584000"/>
            <a:ext cx="5232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584000"/>
            <a:ext cx="528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00111C6-550F-476F-A8E9-87059F984CC5}" type="datetime1">
              <a:rPr lang="fi-FI" smtClean="0"/>
              <a:pPr/>
              <a:t>8.10.2021</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15815743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720000" y="1584000"/>
            <a:ext cx="10752597"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720000" y="1980000"/>
            <a:ext cx="10752597"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3952FA39-4A70-4416-BD6A-317A14324BE2}" type="datetime1">
              <a:rPr lang="fi-FI" smtClean="0"/>
              <a:pPr/>
              <a:t>8.10.2021</a:t>
            </a:fld>
            <a:endParaRPr lang="fi-FI"/>
          </a:p>
        </p:txBody>
      </p:sp>
      <p:sp>
        <p:nvSpPr>
          <p:cNvPr id="8" name="Alatunnisteen paikkamerkki 7"/>
          <p:cNvSpPr>
            <a:spLocks noGrp="1"/>
          </p:cNvSpPr>
          <p:nvPr>
            <p:ph type="ftr" sz="quarter" idx="11"/>
          </p:nvPr>
        </p:nvSpPr>
        <p:spPr/>
        <p:txBody>
          <a:bodyPr/>
          <a:lstStyle/>
          <a:p>
            <a:r>
              <a:rPr lang="fi-FI"/>
              <a:t>Etunimi Sukunimi</a:t>
            </a:r>
          </a:p>
        </p:txBody>
      </p:sp>
      <p:sp>
        <p:nvSpPr>
          <p:cNvPr id="9" name="Dian numeron paikkamerkki 8"/>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20038963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CC2D5EEE-C8B3-43A5-8984-4E9E998B8BE3}" type="datetime1">
              <a:rPr lang="fi-FI" smtClean="0"/>
              <a:pPr/>
              <a:t>8.10.2021</a:t>
            </a:fld>
            <a:endParaRPr lang="fi-FI"/>
          </a:p>
        </p:txBody>
      </p:sp>
      <p:sp>
        <p:nvSpPr>
          <p:cNvPr id="4" name="Alatunnisteen paikkamerkki 3"/>
          <p:cNvSpPr>
            <a:spLocks noGrp="1"/>
          </p:cNvSpPr>
          <p:nvPr>
            <p:ph type="ftr" sz="quarter" idx="11"/>
          </p:nvPr>
        </p:nvSpPr>
        <p:spPr/>
        <p:txBody>
          <a:bodyPr/>
          <a:lstStyle/>
          <a:p>
            <a:r>
              <a:rPr lang="fi-FI"/>
              <a:t>Etunimi Sukunimi</a:t>
            </a:r>
          </a:p>
        </p:txBody>
      </p:sp>
      <p:sp>
        <p:nvSpPr>
          <p:cNvPr id="5" name="Dian numeron paikkamerkki 4"/>
          <p:cNvSpPr>
            <a:spLocks noGrp="1"/>
          </p:cNvSpPr>
          <p:nvPr>
            <p:ph type="sldNum" sz="quarter" idx="12"/>
          </p:nvPr>
        </p:nvSpPr>
        <p:spPr/>
        <p:txBody>
          <a:body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a:stretch>
            <a:fillRect/>
          </a:stretch>
        </p:blipFill>
        <p:spPr>
          <a:xfrm>
            <a:off x="10407221" y="5580000"/>
            <a:ext cx="1435215" cy="1112900"/>
          </a:xfrm>
          <a:prstGeom prst="rect">
            <a:avLst/>
          </a:prstGeom>
        </p:spPr>
      </p:pic>
      <p:pic>
        <p:nvPicPr>
          <p:cNvPr id="11" name="Kuva 8" descr="VipuvoimaaEU_2014_2020_rgb-01.png"/>
          <p:cNvPicPr>
            <a:picLocks noChangeAspect="1"/>
          </p:cNvPicPr>
          <p:nvPr userDrawn="1"/>
        </p:nvPicPr>
        <p:blipFill>
          <a:blip r:embed="rId4"/>
          <a:stretch>
            <a:fillRect/>
          </a:stretch>
        </p:blipFill>
        <p:spPr>
          <a:xfrm>
            <a:off x="8630400" y="5842801"/>
            <a:ext cx="1627587" cy="864095"/>
          </a:xfrm>
          <a:prstGeom prst="rect">
            <a:avLst/>
          </a:prstGeom>
        </p:spPr>
      </p:pic>
    </p:spTree>
    <p:extLst>
      <p:ext uri="{BB962C8B-B14F-4D97-AF65-F5344CB8AC3E}">
        <p14:creationId xmlns:p14="http://schemas.microsoft.com/office/powerpoint/2010/main" val="40610216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20000" y="612000"/>
            <a:ext cx="10752000" cy="900000"/>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20000" y="1584000"/>
            <a:ext cx="10752000" cy="41400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3555045" y="6309320"/>
            <a:ext cx="1440000" cy="360000"/>
          </a:xfrm>
          <a:prstGeom prst="rect">
            <a:avLst/>
          </a:prstGeom>
        </p:spPr>
        <p:txBody>
          <a:bodyPr vert="horz" lIns="91440" tIns="45720" rIns="91440" bIns="45720" rtlCol="0" anchor="ctr"/>
          <a:lstStyle>
            <a:lvl1pPr algn="r">
              <a:defRPr sz="1000">
                <a:solidFill>
                  <a:schemeClr val="tx2"/>
                </a:solidFill>
              </a:defRPr>
            </a:lvl1pPr>
          </a:lstStyle>
          <a:p>
            <a:fld id="{B21B48D5-7DCF-4B12-8FC3-76BB2D33A198}" type="datetime1">
              <a:rPr lang="fi-FI" smtClean="0"/>
              <a:pPr/>
              <a:t>8.10.2021</a:t>
            </a:fld>
            <a:endParaRPr lang="fi-FI"/>
          </a:p>
        </p:txBody>
      </p:sp>
      <p:sp>
        <p:nvSpPr>
          <p:cNvPr id="5" name="Alatunnisteen paikkamerkki 4"/>
          <p:cNvSpPr>
            <a:spLocks noGrp="1"/>
          </p:cNvSpPr>
          <p:nvPr>
            <p:ph type="ftr" sz="quarter" idx="3"/>
          </p:nvPr>
        </p:nvSpPr>
        <p:spPr>
          <a:xfrm>
            <a:off x="872040" y="6309320"/>
            <a:ext cx="2640000" cy="360000"/>
          </a:xfrm>
          <a:prstGeom prst="rect">
            <a:avLst/>
          </a:prstGeom>
        </p:spPr>
        <p:txBody>
          <a:bodyPr vert="horz" lIns="91440" tIns="45720" rIns="0" bIns="45720" rtlCol="0" anchor="ctr"/>
          <a:lstStyle>
            <a:lvl1pPr algn="l">
              <a:defRPr sz="1000">
                <a:solidFill>
                  <a:schemeClr val="tx2"/>
                </a:solidFill>
              </a:defRPr>
            </a:lvl1pPr>
          </a:lstStyle>
          <a:p>
            <a:r>
              <a:rPr lang="fi-FI"/>
              <a:t>Etunimi Sukunimi</a:t>
            </a:r>
          </a:p>
        </p:txBody>
      </p:sp>
      <p:sp>
        <p:nvSpPr>
          <p:cNvPr id="6" name="Dian numeron paikkamerkki 5"/>
          <p:cNvSpPr>
            <a:spLocks noGrp="1"/>
          </p:cNvSpPr>
          <p:nvPr>
            <p:ph type="sldNum" sz="quarter" idx="4"/>
          </p:nvPr>
        </p:nvSpPr>
        <p:spPr>
          <a:xfrm>
            <a:off x="252183" y="6309320"/>
            <a:ext cx="576000" cy="360000"/>
          </a:xfrm>
          <a:prstGeom prst="rect">
            <a:avLst/>
          </a:prstGeom>
        </p:spPr>
        <p:txBody>
          <a:bodyPr vert="horz" lIns="91440" tIns="45720" rIns="91440" bIns="45720" rtlCol="0" anchor="ctr"/>
          <a:lstStyle>
            <a:lvl1pPr algn="l">
              <a:defRPr sz="1000">
                <a:solidFill>
                  <a:schemeClr val="tx2"/>
                </a:solidFill>
              </a:defRPr>
            </a:lvl1pPr>
          </a:lstStyle>
          <a:p>
            <a:fld id="{2A4837A0-F8B5-40DF-B7A3-2778985E9851}" type="slidenum">
              <a:rPr lang="fi-FI" smtClean="0"/>
              <a:pPr/>
              <a:t>‹#›</a:t>
            </a:fld>
            <a:endParaRPr lang="fi-FI"/>
          </a:p>
        </p:txBody>
      </p:sp>
    </p:spTree>
    <p:extLst>
      <p:ext uri="{BB962C8B-B14F-4D97-AF65-F5344CB8AC3E}">
        <p14:creationId xmlns:p14="http://schemas.microsoft.com/office/powerpoint/2010/main" val="363909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7.xlsx"/><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9.xlsx"/><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11.xlsx"/><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13.xlsx"/><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16.xlsx"/><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18.xlsx"/><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20.xlsx"/><Relationship Id="rId1" Type="http://schemas.openxmlformats.org/officeDocument/2006/relationships/slideLayout" Target="../slideLayouts/slideLayout9.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22.xlsx"/><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openxmlformats.org/officeDocument/2006/relationships/chart" Target="../charts/chart15.xml"/><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26.xlsx"/><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28.xlsx"/><Relationship Id="rId1" Type="http://schemas.openxmlformats.org/officeDocument/2006/relationships/slideLayout" Target="../slideLayouts/slideLayout9.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Excel_Worksheet30.xlsx"/><Relationship Id="rId1" Type="http://schemas.openxmlformats.org/officeDocument/2006/relationships/slideLayout" Target="../slideLayouts/slideLayout9.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http://pxnet2.stat.fi/PXWeb/pxweb/fi/StatFin/StatFin__vrm__vaenn/?tablelist=true"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mailto:vaesto.tilasto@tilastokeskus.fi"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xlsx"/><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5.xlsx"/><Relationship Id="rId1" Type="http://schemas.openxmlformats.org/officeDocument/2006/relationships/slideLayout" Target="../slideLayouts/slideLayout9.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Otsikko 6"/>
          <p:cNvSpPr>
            <a:spLocks noGrp="1"/>
          </p:cNvSpPr>
          <p:nvPr>
            <p:ph type="ctrTitle"/>
          </p:nvPr>
        </p:nvSpPr>
        <p:spPr>
          <a:xfrm>
            <a:off x="1985210" y="2065259"/>
            <a:ext cx="7772400" cy="1470025"/>
          </a:xfrm>
        </p:spPr>
        <p:txBody>
          <a:bodyPr/>
          <a:lstStyle/>
          <a:p>
            <a:r>
              <a:rPr lang="fi-FI" sz="3600" dirty="0"/>
              <a:t>Etelä-Savon väestöennuste </a:t>
            </a:r>
            <a:br>
              <a:rPr lang="fi-FI" sz="3600" dirty="0"/>
            </a:br>
            <a:r>
              <a:rPr lang="fi-FI" sz="3600" dirty="0"/>
              <a:t>vuoteen 2040</a:t>
            </a:r>
            <a:br>
              <a:rPr lang="fi-FI" dirty="0"/>
            </a:br>
            <a:endParaRPr lang="fi-FI" dirty="0"/>
          </a:p>
        </p:txBody>
      </p:sp>
      <p:sp>
        <p:nvSpPr>
          <p:cNvPr id="8" name="Alaotsikko 7"/>
          <p:cNvSpPr>
            <a:spLocks noGrp="1"/>
          </p:cNvSpPr>
          <p:nvPr>
            <p:ph type="subTitle" idx="1"/>
          </p:nvPr>
        </p:nvSpPr>
        <p:spPr>
          <a:xfrm>
            <a:off x="2861387" y="3535284"/>
            <a:ext cx="6480000" cy="900000"/>
          </a:xfrm>
        </p:spPr>
        <p:txBody>
          <a:bodyPr/>
          <a:lstStyle/>
          <a:p>
            <a:r>
              <a:rPr lang="fi-FI" dirty="0"/>
              <a:t>Lähde: Tilastokeskus / Väestöennuste 2021</a:t>
            </a:r>
          </a:p>
        </p:txBody>
      </p:sp>
      <p:sp>
        <p:nvSpPr>
          <p:cNvPr id="5" name="Alatunnisteen paikkamerkki 4"/>
          <p:cNvSpPr>
            <a:spLocks noGrp="1"/>
          </p:cNvSpPr>
          <p:nvPr>
            <p:ph type="ftr" sz="quarter" idx="11"/>
          </p:nvPr>
        </p:nvSpPr>
        <p:spPr>
          <a:xfrm>
            <a:off x="4231450" y="3906809"/>
            <a:ext cx="3600000" cy="528475"/>
          </a:xfrm>
        </p:spPr>
        <p:txBody>
          <a:bodyPr/>
          <a:lstStyle/>
          <a:p>
            <a:endParaRPr lang="fi-FI" dirty="0">
              <a:solidFill>
                <a:srgbClr val="FFFFFF"/>
              </a:solidFill>
              <a:latin typeface="Arial"/>
              <a:cs typeface="Arial"/>
            </a:endParaRPr>
          </a:p>
          <a:p>
            <a:r>
              <a:rPr lang="fi-FI" dirty="0">
                <a:solidFill>
                  <a:srgbClr val="FFFFFF"/>
                </a:solidFill>
                <a:latin typeface="Arial"/>
              </a:rPr>
              <a:t>Etelä-Savon maakuntaliitto</a:t>
            </a:r>
          </a:p>
          <a:p>
            <a:endParaRPr lang="fi-FI" dirty="0">
              <a:solidFill>
                <a:srgbClr val="FFFFFF"/>
              </a:solidFill>
              <a:latin typeface="Arial"/>
            </a:endParaRPr>
          </a:p>
        </p:txBody>
      </p:sp>
      <p:pic>
        <p:nvPicPr>
          <p:cNvPr id="2" name="Kuvan paikkamerkki 1">
            <a:extLst>
              <a:ext uri="{C183D7F6-B498-43B3-948B-1728B52AA6E4}">
                <adec:decorative xmlns:adec="http://schemas.microsoft.com/office/drawing/2017/decorative" val="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699562" y="5924177"/>
            <a:ext cx="1582046" cy="460764"/>
          </a:xfrm>
        </p:spPr>
      </p:pic>
      <p:pic>
        <p:nvPicPr>
          <p:cNvPr id="3" name="Kuva 5">
            <a:extLst>
              <a:ext uri="{FF2B5EF4-FFF2-40B4-BE49-F238E27FC236}">
                <a16:creationId xmlns:a16="http://schemas.microsoft.com/office/drawing/2014/main" id="{1F9E128E-5E03-40AB-88A6-41CD8EB0AB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25011" y="5921828"/>
            <a:ext cx="472752" cy="464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A60602-D28C-4C72-88DA-70296EA6C3AA}"/>
              </a:ext>
            </a:extLst>
          </p:cNvPr>
          <p:cNvSpPr>
            <a:spLocks noGrp="1"/>
          </p:cNvSpPr>
          <p:nvPr>
            <p:ph type="title"/>
          </p:nvPr>
        </p:nvSpPr>
        <p:spPr/>
        <p:txBody>
          <a:bodyPr/>
          <a:lstStyle/>
          <a:p>
            <a:r>
              <a:rPr lang="fi-FI" dirty="0"/>
              <a:t>Väestöennuste Etelä-Savon maakunnassa, seutukunnissa ja kunnissa 2021-2040</a:t>
            </a:r>
          </a:p>
        </p:txBody>
      </p:sp>
      <p:sp>
        <p:nvSpPr>
          <p:cNvPr id="5" name="Dian numeron paikkamerkki 4">
            <a:extLst>
              <a:ext uri="{FF2B5EF4-FFF2-40B4-BE49-F238E27FC236}">
                <a16:creationId xmlns:a16="http://schemas.microsoft.com/office/drawing/2014/main" id="{DAE67887-C6E7-4D6F-94D7-5AB5EA60A203}"/>
              </a:ext>
            </a:extLst>
          </p:cNvPr>
          <p:cNvSpPr>
            <a:spLocks noGrp="1"/>
          </p:cNvSpPr>
          <p:nvPr>
            <p:ph type="sldNum" sz="quarter" idx="12"/>
          </p:nvPr>
        </p:nvSpPr>
        <p:spPr/>
        <p:txBody>
          <a:bodyPr/>
          <a:lstStyle/>
          <a:p>
            <a:fld id="{2A4837A0-F8B5-40DF-B7A3-2778985E9851}" type="slidenum">
              <a:rPr lang="fi-FI" smtClean="0"/>
              <a:pPr/>
              <a:t>10</a:t>
            </a:fld>
            <a:endParaRPr lang="fi-FI"/>
          </a:p>
        </p:txBody>
      </p:sp>
      <p:graphicFrame>
        <p:nvGraphicFramePr>
          <p:cNvPr id="6" name="Objekti 5" descr="Kaikissa Etelä-Savon kunnissa on odotettavissa väkiluvun laskua vuoteen 2040 mennessä.">
            <a:extLst>
              <a:ext uri="{FF2B5EF4-FFF2-40B4-BE49-F238E27FC236}">
                <a16:creationId xmlns:a16="http://schemas.microsoft.com/office/drawing/2014/main" id="{DD26C111-75D9-400C-BDD9-D14699D8DEB8}"/>
              </a:ext>
            </a:extLst>
          </p:cNvPr>
          <p:cNvGraphicFramePr>
            <a:graphicFrameLocks noChangeAspect="1"/>
          </p:cNvGraphicFramePr>
          <p:nvPr>
            <p:extLst>
              <p:ext uri="{D42A27DB-BD31-4B8C-83A1-F6EECF244321}">
                <p14:modId xmlns:p14="http://schemas.microsoft.com/office/powerpoint/2010/main" val="194452005"/>
              </p:ext>
            </p:extLst>
          </p:nvPr>
        </p:nvGraphicFramePr>
        <p:xfrm>
          <a:off x="306977" y="1868905"/>
          <a:ext cx="11578045" cy="2302041"/>
        </p:xfrm>
        <a:graphic>
          <a:graphicData uri="http://schemas.openxmlformats.org/presentationml/2006/ole">
            <mc:AlternateContent xmlns:mc="http://schemas.openxmlformats.org/markup-compatibility/2006">
              <mc:Choice xmlns:v="urn:schemas-microsoft-com:vml" Requires="v">
                <p:oleObj name="Worksheet" r:id="rId2" imgW="13887582" imgH="2762250" progId="Excel.Sheet.12">
                  <p:embed/>
                </p:oleObj>
              </mc:Choice>
              <mc:Fallback>
                <p:oleObj name="Worksheet" r:id="rId2" imgW="13887582" imgH="2762250" progId="Excel.Sheet.12">
                  <p:embed/>
                  <p:pic>
                    <p:nvPicPr>
                      <p:cNvPr id="6" name="Objekti 5" descr="Kaikissa Etelä-Savon kunnissa on odotettavissa väkiluvun laskua vuoteen 2040 mennessä.">
                        <a:extLst>
                          <a:ext uri="{FF2B5EF4-FFF2-40B4-BE49-F238E27FC236}">
                            <a16:creationId xmlns:a16="http://schemas.microsoft.com/office/drawing/2014/main" id="{DD26C111-75D9-400C-BDD9-D14699D8DEB8}"/>
                          </a:ext>
                        </a:extLst>
                      </p:cNvPr>
                      <p:cNvPicPr/>
                      <p:nvPr/>
                    </p:nvPicPr>
                    <p:blipFill>
                      <a:blip r:embed="rId3"/>
                      <a:stretch>
                        <a:fillRect/>
                      </a:stretch>
                    </p:blipFill>
                    <p:spPr>
                      <a:xfrm>
                        <a:off x="306977" y="1868905"/>
                        <a:ext cx="11578045" cy="2302041"/>
                      </a:xfrm>
                      <a:prstGeom prst="rect">
                        <a:avLst/>
                      </a:prstGeom>
                    </p:spPr>
                  </p:pic>
                </p:oleObj>
              </mc:Fallback>
            </mc:AlternateContent>
          </a:graphicData>
        </a:graphic>
      </p:graphicFrame>
    </p:spTree>
    <p:extLst>
      <p:ext uri="{BB962C8B-B14F-4D97-AF65-F5344CB8AC3E}">
        <p14:creationId xmlns:p14="http://schemas.microsoft.com/office/powerpoint/2010/main" val="95566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Huoltosuhde kunnittain Etelä-Savossa</a:t>
            </a:r>
          </a:p>
        </p:txBody>
      </p:sp>
      <p:sp>
        <p:nvSpPr>
          <p:cNvPr id="5" name="Dian numeron paikkamerkki 4">
            <a:extLst>
              <a:ext uri="{FF2B5EF4-FFF2-40B4-BE49-F238E27FC236}">
                <a16:creationId xmlns:a16="http://schemas.microsoft.com/office/drawing/2014/main" id="{2F1731B3-41BE-448B-8113-9FB69BC01BC0}"/>
              </a:ext>
            </a:extLst>
          </p:cNvPr>
          <p:cNvSpPr>
            <a:spLocks noGrp="1"/>
          </p:cNvSpPr>
          <p:nvPr>
            <p:ph type="sldNum" sz="quarter" idx="12"/>
          </p:nvPr>
        </p:nvSpPr>
        <p:spPr/>
        <p:txBody>
          <a:bodyPr/>
          <a:lstStyle/>
          <a:p>
            <a:fld id="{2A4837A0-F8B5-40DF-B7A3-2778985E9851}" type="slidenum">
              <a:rPr lang="fi-FI" smtClean="0"/>
              <a:pPr/>
              <a:t>11</a:t>
            </a:fld>
            <a:endParaRPr lang="fi-FI"/>
          </a:p>
        </p:txBody>
      </p:sp>
      <p:graphicFrame>
        <p:nvGraphicFramePr>
          <p:cNvPr id="6" name="Kaavio 5" descr="Väestöllinen huoltosuhde on suurin Puumalassa.">
            <a:extLst>
              <a:ext uri="{FF2B5EF4-FFF2-40B4-BE49-F238E27FC236}">
                <a16:creationId xmlns:a16="http://schemas.microsoft.com/office/drawing/2014/main" id="{EC4FC6F1-2DA0-4E2E-BB43-E0C05F50A442}"/>
              </a:ext>
            </a:extLst>
          </p:cNvPr>
          <p:cNvGraphicFramePr>
            <a:graphicFrameLocks/>
          </p:cNvGraphicFramePr>
          <p:nvPr>
            <p:extLst>
              <p:ext uri="{D42A27DB-BD31-4B8C-83A1-F6EECF244321}">
                <p14:modId xmlns:p14="http://schemas.microsoft.com/office/powerpoint/2010/main" val="3600409691"/>
              </p:ext>
            </p:extLst>
          </p:nvPr>
        </p:nvGraphicFramePr>
        <p:xfrm>
          <a:off x="1040842" y="1050757"/>
          <a:ext cx="8393029" cy="5397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784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12</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8" name="Otsikko 1">
            <a:extLst>
              <a:ext uri="{FF2B5EF4-FFF2-40B4-BE49-F238E27FC236}">
                <a16:creationId xmlns:a16="http://schemas.microsoft.com/office/drawing/2014/main" id="{24B99808-B2CB-46E9-9959-6B55BFE9BF7D}"/>
              </a:ext>
              <a:ext uri="{C183D7F6-B498-43B3-948B-1728B52AA6E4}">
                <adec:decorative xmlns:adec="http://schemas.microsoft.com/office/drawing/2017/decorative" val="1"/>
              </a:ext>
            </a:extLst>
          </p:cNvPr>
          <p:cNvSpPr txBox="1">
            <a:spLocks/>
          </p:cNvSpPr>
          <p:nvPr/>
        </p:nvSpPr>
        <p:spPr>
          <a:xfrm>
            <a:off x="1143000" y="669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6" name="Otsikko 1">
            <a:extLst>
              <a:ext uri="{FF2B5EF4-FFF2-40B4-BE49-F238E27FC236}">
                <a16:creationId xmlns:a16="http://schemas.microsoft.com/office/drawing/2014/main" id="{199DE384-3D95-48B6-827F-A6C221EACF93}"/>
              </a:ext>
            </a:extLst>
          </p:cNvPr>
          <p:cNvSpPr txBox="1">
            <a:spLocks noGrp="1"/>
          </p:cNvSpPr>
          <p:nvPr>
            <p:ph type="title" idx="4294967295"/>
          </p:nvPr>
        </p:nvSpPr>
        <p:spPr>
          <a:xfrm>
            <a:off x="473365" y="231199"/>
            <a:ext cx="11358418" cy="729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rgbClr val="92D050"/>
                </a:solidFill>
                <a:effectLst/>
                <a:uLnTx/>
                <a:uFillTx/>
                <a:latin typeface="Calibri Light" panose="020F0302020204030204"/>
                <a:ea typeface="+mj-ea"/>
                <a:cs typeface="+mj-cs"/>
              </a:rPr>
              <a:t>Etelä-Savon ikäpyramidit</a:t>
            </a:r>
          </a:p>
        </p:txBody>
      </p:sp>
      <p:pic>
        <p:nvPicPr>
          <p:cNvPr id="2" name="Kuva 13" descr="Pyramidikaavio väestön ikä- ja sukupuolirakenne-ennusteesta 5-vuotisikäryhmittäin Etelä-Savossa vuonna 2030. Väestön ikä- ja sukupuolirakenne  painottuu vanhempaan väestöön; 60-84-vuotiaiden ikäryhmissä sekä miesten että naisten osuudet väestöstä on yli kolme prosenttia jokaisessa viisivuotisikäryhmässä.">
            <a:extLst>
              <a:ext uri="{FF2B5EF4-FFF2-40B4-BE49-F238E27FC236}">
                <a16:creationId xmlns:a16="http://schemas.microsoft.com/office/drawing/2014/main" id="{018FAD08-770C-432D-8D24-21939ECE081B}"/>
              </a:ext>
            </a:extLst>
          </p:cNvPr>
          <p:cNvPicPr>
            <a:picLocks noChangeAspect="1"/>
          </p:cNvPicPr>
          <p:nvPr/>
        </p:nvPicPr>
        <p:blipFill>
          <a:blip r:embed="rId2"/>
          <a:stretch>
            <a:fillRect/>
          </a:stretch>
        </p:blipFill>
        <p:spPr>
          <a:xfrm>
            <a:off x="677333" y="1085452"/>
            <a:ext cx="3962400" cy="4196028"/>
          </a:xfrm>
          <a:prstGeom prst="rect">
            <a:avLst/>
          </a:prstGeom>
        </p:spPr>
      </p:pic>
      <p:pic>
        <p:nvPicPr>
          <p:cNvPr id="14" name="Kuva 14" descr="Pyramidikaavio väestön ikä- ja sukupuolirakenne-ennusteesta 5-vuotisikäryhmittäin Etelä-Savossa vuonna 2040. Väestön ikä- ja sukupuolirakenne  painottuu vanhempaan väestöön; 50-84-vuotiaiden ikäryhmissä sekä miesten että naisten osuudet väestöstä on yli kolme prosenttia jokaisessa viisivuotisikäryhmässä.">
            <a:extLst>
              <a:ext uri="{FF2B5EF4-FFF2-40B4-BE49-F238E27FC236}">
                <a16:creationId xmlns:a16="http://schemas.microsoft.com/office/drawing/2014/main" id="{1403B1B3-E66E-4AFC-BF87-EED3FAF5AF69}"/>
              </a:ext>
            </a:extLst>
          </p:cNvPr>
          <p:cNvPicPr>
            <a:picLocks noChangeAspect="1"/>
          </p:cNvPicPr>
          <p:nvPr/>
        </p:nvPicPr>
        <p:blipFill>
          <a:blip r:embed="rId3"/>
          <a:stretch>
            <a:fillRect/>
          </a:stretch>
        </p:blipFill>
        <p:spPr>
          <a:xfrm>
            <a:off x="5257799" y="1105520"/>
            <a:ext cx="3962400" cy="4189759"/>
          </a:xfrm>
          <a:prstGeom prst="rect">
            <a:avLst/>
          </a:prstGeom>
        </p:spPr>
      </p:pic>
    </p:spTree>
    <p:extLst>
      <p:ext uri="{BB962C8B-B14F-4D97-AF65-F5344CB8AC3E}">
        <p14:creationId xmlns:p14="http://schemas.microsoft.com/office/powerpoint/2010/main" val="380011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13</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8" name="Otsikko 1">
            <a:extLst>
              <a:ext uri="{FF2B5EF4-FFF2-40B4-BE49-F238E27FC236}">
                <a16:creationId xmlns:a16="http://schemas.microsoft.com/office/drawing/2014/main" id="{24B99808-B2CB-46E9-9959-6B55BFE9BF7D}"/>
              </a:ext>
              <a:ext uri="{C183D7F6-B498-43B3-948B-1728B52AA6E4}">
                <adec:decorative xmlns:adec="http://schemas.microsoft.com/office/drawing/2017/decorative" val="1"/>
              </a:ext>
            </a:extLst>
          </p:cNvPr>
          <p:cNvSpPr txBox="1">
            <a:spLocks/>
          </p:cNvSpPr>
          <p:nvPr/>
        </p:nvSpPr>
        <p:spPr>
          <a:xfrm>
            <a:off x="1143000" y="669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6" name="Otsikko 1">
            <a:extLst>
              <a:ext uri="{FF2B5EF4-FFF2-40B4-BE49-F238E27FC236}">
                <a16:creationId xmlns:a16="http://schemas.microsoft.com/office/drawing/2014/main" id="{199DE384-3D95-48B6-827F-A6C221EACF93}"/>
              </a:ext>
            </a:extLst>
          </p:cNvPr>
          <p:cNvSpPr txBox="1">
            <a:spLocks noGrp="1"/>
          </p:cNvSpPr>
          <p:nvPr>
            <p:ph type="title" idx="4294967295"/>
          </p:nvPr>
        </p:nvSpPr>
        <p:spPr>
          <a:xfrm>
            <a:off x="473365" y="231199"/>
            <a:ext cx="11358418" cy="729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rgbClr val="92D050"/>
                </a:solidFill>
                <a:effectLst/>
                <a:uLnTx/>
                <a:uFillTx/>
                <a:latin typeface="Calibri Light" panose="020F0302020204030204"/>
                <a:ea typeface="+mj-ea"/>
                <a:cs typeface="+mj-cs"/>
              </a:rPr>
              <a:t>Mikkelin seutukunnan ikäpyramidit</a:t>
            </a:r>
          </a:p>
        </p:txBody>
      </p:sp>
      <p:pic>
        <p:nvPicPr>
          <p:cNvPr id="7" name="Kuva 8" descr="Pyramidikaavio väestön ikä- ja sukupuolirakenne-ennusteesta 5-vuotisikäryhmittäin Mikkelin seutukunnassa vuonna 2030. Väestön ikä- ja sukupuolirakenne  painottuu vanhempaan väestöön; 60-84-vuotiaiden ikäryhmissä sekä miesten että naisten osuudet väestöstä on lähes kolme prosenttia tai yli kolme prosenttia jokaisessa viisivuotisikäryhmässä.">
            <a:extLst>
              <a:ext uri="{FF2B5EF4-FFF2-40B4-BE49-F238E27FC236}">
                <a16:creationId xmlns:a16="http://schemas.microsoft.com/office/drawing/2014/main" id="{0C325E20-2597-472B-B9C5-80206CB22709}"/>
              </a:ext>
            </a:extLst>
          </p:cNvPr>
          <p:cNvPicPr>
            <a:picLocks noChangeAspect="1"/>
          </p:cNvPicPr>
          <p:nvPr/>
        </p:nvPicPr>
        <p:blipFill>
          <a:blip r:embed="rId2"/>
          <a:stretch>
            <a:fillRect/>
          </a:stretch>
        </p:blipFill>
        <p:spPr>
          <a:xfrm>
            <a:off x="770467" y="1059097"/>
            <a:ext cx="4174066" cy="4316474"/>
          </a:xfrm>
          <a:prstGeom prst="rect">
            <a:avLst/>
          </a:prstGeom>
        </p:spPr>
      </p:pic>
      <p:pic>
        <p:nvPicPr>
          <p:cNvPr id="9" name="Kuva 9" descr="Pyramidikaavio väestön ikä- ja sukupuolirakenne-ennusteesta 5-vuotisikäryhmittäin Mikkelin seutukunnassa vuonna 2040. Väestön ikä- ja sukupuolirakenne  painottuu vanhempaan väestöön; 50-84-vuotiaiden ikäryhmissä sekä miesten että naisten osuudet väestöstä on yli kolme prosenttia jokaisessa viisivuotisikäryhmässä.">
            <a:extLst>
              <a:ext uri="{FF2B5EF4-FFF2-40B4-BE49-F238E27FC236}">
                <a16:creationId xmlns:a16="http://schemas.microsoft.com/office/drawing/2014/main" id="{B243A232-50F3-43E4-BC22-81EEC5D1AC7F}"/>
              </a:ext>
            </a:extLst>
          </p:cNvPr>
          <p:cNvPicPr>
            <a:picLocks noChangeAspect="1"/>
          </p:cNvPicPr>
          <p:nvPr/>
        </p:nvPicPr>
        <p:blipFill>
          <a:blip r:embed="rId3"/>
          <a:stretch>
            <a:fillRect/>
          </a:stretch>
        </p:blipFill>
        <p:spPr>
          <a:xfrm>
            <a:off x="5173133" y="1059097"/>
            <a:ext cx="4174066" cy="4316474"/>
          </a:xfrm>
          <a:prstGeom prst="rect">
            <a:avLst/>
          </a:prstGeom>
        </p:spPr>
      </p:pic>
    </p:spTree>
    <p:extLst>
      <p:ext uri="{BB962C8B-B14F-4D97-AF65-F5344CB8AC3E}">
        <p14:creationId xmlns:p14="http://schemas.microsoft.com/office/powerpoint/2010/main" val="75992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14</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8" name="Otsikko 1">
            <a:extLst>
              <a:ext uri="{FF2B5EF4-FFF2-40B4-BE49-F238E27FC236}">
                <a16:creationId xmlns:a16="http://schemas.microsoft.com/office/drawing/2014/main" id="{24B99808-B2CB-46E9-9959-6B55BFE9BF7D}"/>
              </a:ext>
              <a:ext uri="{C183D7F6-B498-43B3-948B-1728B52AA6E4}">
                <adec:decorative xmlns:adec="http://schemas.microsoft.com/office/drawing/2017/decorative" val="1"/>
              </a:ext>
            </a:extLst>
          </p:cNvPr>
          <p:cNvSpPr txBox="1">
            <a:spLocks/>
          </p:cNvSpPr>
          <p:nvPr/>
        </p:nvSpPr>
        <p:spPr>
          <a:xfrm>
            <a:off x="1143000" y="669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6" name="Otsikko 1">
            <a:extLst>
              <a:ext uri="{FF2B5EF4-FFF2-40B4-BE49-F238E27FC236}">
                <a16:creationId xmlns:a16="http://schemas.microsoft.com/office/drawing/2014/main" id="{199DE384-3D95-48B6-827F-A6C221EACF93}"/>
              </a:ext>
              <a:ext uri="{C183D7F6-B498-43B3-948B-1728B52AA6E4}">
                <adec:decorative xmlns:adec="http://schemas.microsoft.com/office/drawing/2017/decorative" val="0"/>
              </a:ext>
            </a:extLst>
          </p:cNvPr>
          <p:cNvSpPr txBox="1">
            <a:spLocks noGrp="1"/>
          </p:cNvSpPr>
          <p:nvPr>
            <p:ph type="title" idx="4294967295"/>
          </p:nvPr>
        </p:nvSpPr>
        <p:spPr>
          <a:xfrm>
            <a:off x="473365" y="231199"/>
            <a:ext cx="11358418" cy="729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rgbClr val="92D050"/>
                </a:solidFill>
                <a:effectLst/>
                <a:uLnTx/>
                <a:uFillTx/>
                <a:latin typeface="Calibri Light" panose="020F0302020204030204"/>
                <a:ea typeface="+mj-ea"/>
                <a:cs typeface="+mj-cs"/>
              </a:rPr>
              <a:t>Pieksämäen seutukunnan ikäpyramidit</a:t>
            </a:r>
          </a:p>
        </p:txBody>
      </p:sp>
      <p:pic>
        <p:nvPicPr>
          <p:cNvPr id="7" name="Kuva 8" descr="Pyramidikaavio väestön ikä- ja sukupuolirakenne-ennusteesta 5-vuotisikäryhmittäin Pieksämäen seutukunnassa vuonna 2040. Väestön ikä- ja sukupuolirakenne painottuu vanhempaan väestöön; 70-84-vuotiaiden ikäryhmissä sekä miesten että naisten osuudet väestöstä on lähes neljä prosenttia tai yli neljä prosenttia jokaisessa viisivuotisikäryhmässä. ">
            <a:extLst>
              <a:ext uri="{FF2B5EF4-FFF2-40B4-BE49-F238E27FC236}">
                <a16:creationId xmlns:a16="http://schemas.microsoft.com/office/drawing/2014/main" id="{DBC4773A-9E01-4EFE-A1E4-3FDDE62F53D7}"/>
              </a:ext>
            </a:extLst>
          </p:cNvPr>
          <p:cNvPicPr>
            <a:picLocks noChangeAspect="1"/>
          </p:cNvPicPr>
          <p:nvPr/>
        </p:nvPicPr>
        <p:blipFill>
          <a:blip r:embed="rId2"/>
          <a:stretch>
            <a:fillRect/>
          </a:stretch>
        </p:blipFill>
        <p:spPr>
          <a:xfrm>
            <a:off x="5308600" y="1105143"/>
            <a:ext cx="4131733" cy="4241315"/>
          </a:xfrm>
          <a:prstGeom prst="rect">
            <a:avLst/>
          </a:prstGeom>
        </p:spPr>
      </p:pic>
      <p:pic>
        <p:nvPicPr>
          <p:cNvPr id="9" name="Kuva 9" descr="Pyramidikaavio väestön ikä- ja sukupuolirakenne-ennusteesta 5-vuotisikäryhmittäin Pieksämäen seutukunnassa vuonna 2030. Väestön ikä- ja sukupuolirakenne painottuu vanhempaan väestöön; 60-84-vuotiaiden ikäryhmissä sekä miesten että naisten osuudet väestöstä on yli kolme prosenttia jokaisessa viisivuotisikäryhmässä. Suurimmat osuudet ovat 65-79-vuotiaiden ikäryhmissä, noin viisi prosenttia.">
            <a:extLst>
              <a:ext uri="{FF2B5EF4-FFF2-40B4-BE49-F238E27FC236}">
                <a16:creationId xmlns:a16="http://schemas.microsoft.com/office/drawing/2014/main" id="{F11A8CB7-FA54-4CAE-BEEF-F8F126C34846}"/>
              </a:ext>
            </a:extLst>
          </p:cNvPr>
          <p:cNvPicPr>
            <a:picLocks noChangeAspect="1"/>
          </p:cNvPicPr>
          <p:nvPr/>
        </p:nvPicPr>
        <p:blipFill>
          <a:blip r:embed="rId3"/>
          <a:stretch>
            <a:fillRect/>
          </a:stretch>
        </p:blipFill>
        <p:spPr>
          <a:xfrm>
            <a:off x="685800" y="1105143"/>
            <a:ext cx="4131733" cy="4241315"/>
          </a:xfrm>
          <a:prstGeom prst="rect">
            <a:avLst/>
          </a:prstGeom>
        </p:spPr>
      </p:pic>
    </p:spTree>
    <p:extLst>
      <p:ext uri="{BB962C8B-B14F-4D97-AF65-F5344CB8AC3E}">
        <p14:creationId xmlns:p14="http://schemas.microsoft.com/office/powerpoint/2010/main" val="51492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15</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8" name="Otsikko 1">
            <a:extLst>
              <a:ext uri="{FF2B5EF4-FFF2-40B4-BE49-F238E27FC236}">
                <a16:creationId xmlns:a16="http://schemas.microsoft.com/office/drawing/2014/main" id="{24B99808-B2CB-46E9-9959-6B55BFE9BF7D}"/>
              </a:ext>
              <a:ext uri="{C183D7F6-B498-43B3-948B-1728B52AA6E4}">
                <adec:decorative xmlns:adec="http://schemas.microsoft.com/office/drawing/2017/decorative" val="1"/>
              </a:ext>
            </a:extLst>
          </p:cNvPr>
          <p:cNvSpPr txBox="1">
            <a:spLocks/>
          </p:cNvSpPr>
          <p:nvPr/>
        </p:nvSpPr>
        <p:spPr>
          <a:xfrm>
            <a:off x="1143000" y="669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6" name="Otsikko 1">
            <a:extLst>
              <a:ext uri="{FF2B5EF4-FFF2-40B4-BE49-F238E27FC236}">
                <a16:creationId xmlns:a16="http://schemas.microsoft.com/office/drawing/2014/main" id="{199DE384-3D95-48B6-827F-A6C221EACF93}"/>
              </a:ext>
            </a:extLst>
          </p:cNvPr>
          <p:cNvSpPr txBox="1">
            <a:spLocks noGrp="1"/>
          </p:cNvSpPr>
          <p:nvPr>
            <p:ph type="title" idx="4294967295"/>
          </p:nvPr>
        </p:nvSpPr>
        <p:spPr>
          <a:xfrm>
            <a:off x="473365" y="231199"/>
            <a:ext cx="11358418" cy="729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rgbClr val="92D050"/>
                </a:solidFill>
                <a:effectLst/>
                <a:uLnTx/>
                <a:uFillTx/>
                <a:latin typeface="Calibri Light" panose="020F0302020204030204"/>
                <a:ea typeface="+mj-ea"/>
                <a:cs typeface="+mj-cs"/>
              </a:rPr>
              <a:t>Savonlinnan seutukunnan ikäpyramidit</a:t>
            </a:r>
          </a:p>
        </p:txBody>
      </p:sp>
      <p:pic>
        <p:nvPicPr>
          <p:cNvPr id="7" name="Kuva 8" descr="Pyramidikaavio väestön ikä- ja sukupuolirakenne-ennusteesta 5-vuotisikäryhmittäin Savonlinnan seutukunnassa vuonna 2030. Väestön ikä- ja sukupuolirakenne painottuu vanhempaan väestöön; 60-84-vuotiaiden ikäryhmissä sekä miesten että naisten osuudet väestöstä on yli kolme prosenttia jokaisessa viisivuotisikäryhmässä. Suurimmat osuudet ovat 65-79-vuotiaiden ikäryhmissä.">
            <a:extLst>
              <a:ext uri="{FF2B5EF4-FFF2-40B4-BE49-F238E27FC236}">
                <a16:creationId xmlns:a16="http://schemas.microsoft.com/office/drawing/2014/main" id="{C3006500-0F34-4B9D-B1B0-6A62E40B9F77}"/>
              </a:ext>
            </a:extLst>
          </p:cNvPr>
          <p:cNvPicPr>
            <a:picLocks noChangeAspect="1"/>
          </p:cNvPicPr>
          <p:nvPr/>
        </p:nvPicPr>
        <p:blipFill>
          <a:blip r:embed="rId2"/>
          <a:stretch>
            <a:fillRect/>
          </a:stretch>
        </p:blipFill>
        <p:spPr>
          <a:xfrm>
            <a:off x="685800" y="1090052"/>
            <a:ext cx="4182533" cy="4364630"/>
          </a:xfrm>
          <a:prstGeom prst="rect">
            <a:avLst/>
          </a:prstGeom>
        </p:spPr>
      </p:pic>
      <p:pic>
        <p:nvPicPr>
          <p:cNvPr id="9" name="Kuva 9" descr="Pyramidikaavio väestön ikä- ja sukupuolirakenne-ennusteesta 5-vuotisikäryhmittäin Savonlinnan seutukunnassa vuonna 2040. Väestön ikä- ja sukupuolirakenne painottuu vanhempaan väestöön; 55-84-vuotiaiden ikäryhmissä sekä miesten että naisten osuudet väestöstä on yli kolme prosenttia jokaisessa viisivuotisikäryhmässä. Suurimmat osuudet ovat 70-84-vuotiaiden ikäryhmissä.">
            <a:extLst>
              <a:ext uri="{FF2B5EF4-FFF2-40B4-BE49-F238E27FC236}">
                <a16:creationId xmlns:a16="http://schemas.microsoft.com/office/drawing/2014/main" id="{C39A1AB5-F0CE-482F-9D12-58751826BD97}"/>
              </a:ext>
            </a:extLst>
          </p:cNvPr>
          <p:cNvPicPr>
            <a:picLocks noChangeAspect="1"/>
          </p:cNvPicPr>
          <p:nvPr/>
        </p:nvPicPr>
        <p:blipFill>
          <a:blip r:embed="rId3"/>
          <a:stretch>
            <a:fillRect/>
          </a:stretch>
        </p:blipFill>
        <p:spPr>
          <a:xfrm>
            <a:off x="5080000" y="1122101"/>
            <a:ext cx="4182533" cy="4317463"/>
          </a:xfrm>
          <a:prstGeom prst="rect">
            <a:avLst/>
          </a:prstGeom>
        </p:spPr>
      </p:pic>
    </p:spTree>
    <p:extLst>
      <p:ext uri="{BB962C8B-B14F-4D97-AF65-F5344CB8AC3E}">
        <p14:creationId xmlns:p14="http://schemas.microsoft.com/office/powerpoint/2010/main" val="84419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16</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8" name="Otsikko 1">
            <a:extLst>
              <a:ext uri="{FF2B5EF4-FFF2-40B4-BE49-F238E27FC236}">
                <a16:creationId xmlns:a16="http://schemas.microsoft.com/office/drawing/2014/main" id="{24B99808-B2CB-46E9-9959-6B55BFE9BF7D}"/>
              </a:ext>
              <a:ext uri="{C183D7F6-B498-43B3-948B-1728B52AA6E4}">
                <adec:decorative xmlns:adec="http://schemas.microsoft.com/office/drawing/2017/decorative" val="1"/>
              </a:ext>
            </a:extLst>
          </p:cNvPr>
          <p:cNvSpPr txBox="1">
            <a:spLocks/>
          </p:cNvSpPr>
          <p:nvPr/>
        </p:nvSpPr>
        <p:spPr>
          <a:xfrm>
            <a:off x="1143000" y="669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6" name="Otsikko 1">
            <a:extLst>
              <a:ext uri="{FF2B5EF4-FFF2-40B4-BE49-F238E27FC236}">
                <a16:creationId xmlns:a16="http://schemas.microsoft.com/office/drawing/2014/main" id="{199DE384-3D95-48B6-827F-A6C221EACF93}"/>
              </a:ext>
            </a:extLst>
          </p:cNvPr>
          <p:cNvSpPr txBox="1">
            <a:spLocks noGrp="1"/>
          </p:cNvSpPr>
          <p:nvPr>
            <p:ph type="title" idx="4294967295"/>
          </p:nvPr>
        </p:nvSpPr>
        <p:spPr>
          <a:xfrm>
            <a:off x="473365" y="231199"/>
            <a:ext cx="11358418" cy="729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rgbClr val="92D050"/>
                </a:solidFill>
                <a:effectLst/>
                <a:uLnTx/>
                <a:uFillTx/>
                <a:latin typeface="Calibri Light" panose="020F0302020204030204"/>
                <a:ea typeface="+mj-ea"/>
                <a:cs typeface="+mj-cs"/>
              </a:rPr>
              <a:t>Koko maan ikäpyramidit</a:t>
            </a:r>
          </a:p>
        </p:txBody>
      </p:sp>
      <p:pic>
        <p:nvPicPr>
          <p:cNvPr id="2" name="Kuva 6" descr="Pyramidikaavio väestön ikä- ja sukupuolirakenne-ennusteesta 5-vuotisikäryhmittäin koko maassa vuonna 2040. Väestön ikä- ja sukupuolirakenteessa osuudet väkimäärästä ovat enimmäkseen 2,1 prosentin ja 3,5 prosentin välillä sekä naisten että miesten viisivuotisikäryhmissä 84-vuotiaisiin saakka, jonka jälkeen luonnollisesti prosenttiosuudet pienenevät huomattavasti.">
            <a:extLst>
              <a:ext uri="{FF2B5EF4-FFF2-40B4-BE49-F238E27FC236}">
                <a16:creationId xmlns:a16="http://schemas.microsoft.com/office/drawing/2014/main" id="{3C17A490-38AE-4DBC-9BDF-62F95366B80A}"/>
              </a:ext>
            </a:extLst>
          </p:cNvPr>
          <p:cNvPicPr>
            <a:picLocks noChangeAspect="1"/>
          </p:cNvPicPr>
          <p:nvPr/>
        </p:nvPicPr>
        <p:blipFill>
          <a:blip r:embed="rId2"/>
          <a:stretch>
            <a:fillRect/>
          </a:stretch>
        </p:blipFill>
        <p:spPr>
          <a:xfrm>
            <a:off x="5147733" y="1029320"/>
            <a:ext cx="4140200" cy="4376026"/>
          </a:xfrm>
          <a:prstGeom prst="rect">
            <a:avLst/>
          </a:prstGeom>
        </p:spPr>
      </p:pic>
      <p:pic>
        <p:nvPicPr>
          <p:cNvPr id="7" name="Kuva 8" descr="Pyramidikaavio väestön ikä- ja sukupuolirakenne-ennusteesta 5-vuotisikäryhmittäin koko maassa vuonna 2030. Väestön ikä- ja sukupuolirakenteessa osuudet väkimäärästä ovat enimmäkseen 2,1 prosentin ja 3,4 prosentin välillä sekä naisten että miesten viisivuotisikäryhmissä 84-vuotiaisiin saakka, jonka jälkeen luonnollisesti prosenttiosuudet pienenevät huomattavasti.">
            <a:extLst>
              <a:ext uri="{FF2B5EF4-FFF2-40B4-BE49-F238E27FC236}">
                <a16:creationId xmlns:a16="http://schemas.microsoft.com/office/drawing/2014/main" id="{E8057839-6789-49C6-AF4B-B5F445F096F4}"/>
              </a:ext>
            </a:extLst>
          </p:cNvPr>
          <p:cNvPicPr>
            <a:picLocks noChangeAspect="1"/>
          </p:cNvPicPr>
          <p:nvPr/>
        </p:nvPicPr>
        <p:blipFill>
          <a:blip r:embed="rId3"/>
          <a:stretch>
            <a:fillRect/>
          </a:stretch>
        </p:blipFill>
        <p:spPr>
          <a:xfrm>
            <a:off x="601133" y="1026185"/>
            <a:ext cx="4140200" cy="4390761"/>
          </a:xfrm>
          <a:prstGeom prst="rect">
            <a:avLst/>
          </a:prstGeom>
        </p:spPr>
      </p:pic>
    </p:spTree>
    <p:extLst>
      <p:ext uri="{BB962C8B-B14F-4D97-AF65-F5344CB8AC3E}">
        <p14:creationId xmlns:p14="http://schemas.microsoft.com/office/powerpoint/2010/main" val="202956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BF49B-FF6F-466A-A124-12AC22AF3D3A}"/>
              </a:ext>
            </a:extLst>
          </p:cNvPr>
          <p:cNvSpPr>
            <a:spLocks noGrp="1"/>
          </p:cNvSpPr>
          <p:nvPr>
            <p:ph type="ctrTitle"/>
          </p:nvPr>
        </p:nvSpPr>
        <p:spPr>
          <a:xfrm>
            <a:off x="1400063" y="2308857"/>
            <a:ext cx="7992590" cy="1470025"/>
          </a:xfrm>
        </p:spPr>
        <p:txBody>
          <a:bodyPr/>
          <a:lstStyle/>
          <a:p>
            <a:r>
              <a:rPr lang="fi-FI" dirty="0"/>
              <a:t>Kuntakohtaiset väestöennusteen indikaattorit</a:t>
            </a:r>
          </a:p>
        </p:txBody>
      </p:sp>
      <p:sp>
        <p:nvSpPr>
          <p:cNvPr id="5" name="Dian numeron paikkamerkki 4">
            <a:extLst>
              <a:ext uri="{FF2B5EF4-FFF2-40B4-BE49-F238E27FC236}">
                <a16:creationId xmlns:a16="http://schemas.microsoft.com/office/drawing/2014/main" id="{382FFA54-CC83-4B5F-B8D7-A413F16F590E}"/>
              </a:ext>
            </a:extLst>
          </p:cNvPr>
          <p:cNvSpPr>
            <a:spLocks noGrp="1"/>
          </p:cNvSpPr>
          <p:nvPr>
            <p:ph type="sldNum" sz="quarter" idx="12"/>
          </p:nvPr>
        </p:nvSpPr>
        <p:spPr/>
        <p:txBody>
          <a:bodyPr/>
          <a:lstStyle/>
          <a:p>
            <a:fld id="{2A4837A0-F8B5-40DF-B7A3-2778985E9851}" type="slidenum">
              <a:rPr lang="fi-FI" smtClean="0"/>
              <a:pPr/>
              <a:t>17</a:t>
            </a:fld>
            <a:endParaRPr lang="fi-FI"/>
          </a:p>
        </p:txBody>
      </p:sp>
    </p:spTree>
    <p:extLst>
      <p:ext uri="{BB962C8B-B14F-4D97-AF65-F5344CB8AC3E}">
        <p14:creationId xmlns:p14="http://schemas.microsoft.com/office/powerpoint/2010/main" val="43175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Enonkoski</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18</a:t>
            </a:fld>
            <a:endParaRPr lang="fi-FI"/>
          </a:p>
        </p:txBody>
      </p:sp>
      <p:graphicFrame>
        <p:nvGraphicFramePr>
          <p:cNvPr id="3" name="Objekti 2" descr="Enonkosken väkiluku putoaa 1099:n vuoteen 2040 mennessä.">
            <a:extLst>
              <a:ext uri="{FF2B5EF4-FFF2-40B4-BE49-F238E27FC236}">
                <a16:creationId xmlns:a16="http://schemas.microsoft.com/office/drawing/2014/main" id="{A79C6ECA-428E-4766-BC0D-369345EBDB69}"/>
              </a:ext>
            </a:extLst>
          </p:cNvPr>
          <p:cNvGraphicFramePr>
            <a:graphicFrameLocks noChangeAspect="1"/>
          </p:cNvGraphicFramePr>
          <p:nvPr>
            <p:extLst>
              <p:ext uri="{D42A27DB-BD31-4B8C-83A1-F6EECF244321}">
                <p14:modId xmlns:p14="http://schemas.microsoft.com/office/powerpoint/2010/main" val="4094502100"/>
              </p:ext>
            </p:extLst>
          </p:nvPr>
        </p:nvGraphicFramePr>
        <p:xfrm>
          <a:off x="399158" y="1082777"/>
          <a:ext cx="11515271" cy="1315709"/>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Enonkosken väkiluku putoaa 1099:n vuoteen 2040 mennessä.">
                        <a:extLst>
                          <a:ext uri="{FF2B5EF4-FFF2-40B4-BE49-F238E27FC236}">
                            <a16:creationId xmlns:a16="http://schemas.microsoft.com/office/drawing/2014/main" id="{A79C6ECA-428E-4766-BC0D-369345EBDB69}"/>
                          </a:ext>
                        </a:extLst>
                      </p:cNvPr>
                      <p:cNvPicPr/>
                      <p:nvPr/>
                    </p:nvPicPr>
                    <p:blipFill>
                      <a:blip r:embed="rId3"/>
                      <a:stretch>
                        <a:fillRect/>
                      </a:stretch>
                    </p:blipFill>
                    <p:spPr>
                      <a:xfrm>
                        <a:off x="399158" y="1082777"/>
                        <a:ext cx="11515271" cy="1315709"/>
                      </a:xfrm>
                      <a:prstGeom prst="rect">
                        <a:avLst/>
                      </a:prstGeom>
                    </p:spPr>
                  </p:pic>
                </p:oleObj>
              </mc:Fallback>
            </mc:AlternateContent>
          </a:graphicData>
        </a:graphic>
      </p:graphicFrame>
      <p:graphicFrame>
        <p:nvGraphicFramePr>
          <p:cNvPr id="7" name="Kaavio 6" descr="Enonkoski saa ennusteen mukaan pientä muuttovoittoa vuosittain.">
            <a:extLst>
              <a:ext uri="{FF2B5EF4-FFF2-40B4-BE49-F238E27FC236}">
                <a16:creationId xmlns:a16="http://schemas.microsoft.com/office/drawing/2014/main" id="{5EBE5424-C57E-442C-8B4F-64732CE8B507}"/>
              </a:ext>
            </a:extLst>
          </p:cNvPr>
          <p:cNvGraphicFramePr>
            <a:graphicFrameLocks/>
          </p:cNvGraphicFramePr>
          <p:nvPr>
            <p:extLst>
              <p:ext uri="{D42A27DB-BD31-4B8C-83A1-F6EECF244321}">
                <p14:modId xmlns:p14="http://schemas.microsoft.com/office/powerpoint/2010/main" val="3114500172"/>
              </p:ext>
            </p:extLst>
          </p:nvPr>
        </p:nvGraphicFramePr>
        <p:xfrm>
          <a:off x="758992" y="2694888"/>
          <a:ext cx="8877299" cy="3024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573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Hirvensalmi</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19</a:t>
            </a:fld>
            <a:endParaRPr lang="fi-FI"/>
          </a:p>
        </p:txBody>
      </p:sp>
      <p:graphicFrame>
        <p:nvGraphicFramePr>
          <p:cNvPr id="3" name="Objekti 2" descr="&#10;Hirvensalmen väkiluku on ennusteen mukaan 1909 vuonna 2040.">
            <a:extLst>
              <a:ext uri="{FF2B5EF4-FFF2-40B4-BE49-F238E27FC236}">
                <a16:creationId xmlns:a16="http://schemas.microsoft.com/office/drawing/2014/main" id="{CAFF1409-9A54-465C-A09E-3A1365A2D54A}"/>
              </a:ext>
            </a:extLst>
          </p:cNvPr>
          <p:cNvGraphicFramePr>
            <a:graphicFrameLocks noChangeAspect="1"/>
          </p:cNvGraphicFramePr>
          <p:nvPr>
            <p:extLst>
              <p:ext uri="{D42A27DB-BD31-4B8C-83A1-F6EECF244321}">
                <p14:modId xmlns:p14="http://schemas.microsoft.com/office/powerpoint/2010/main" val="3636598615"/>
              </p:ext>
            </p:extLst>
          </p:nvPr>
        </p:nvGraphicFramePr>
        <p:xfrm>
          <a:off x="399158" y="1136985"/>
          <a:ext cx="11600770" cy="1325478"/>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10;Hirvensalmen väkiluku on ennusteen mukaan 1909 vuonna 2040.">
                        <a:extLst>
                          <a:ext uri="{FF2B5EF4-FFF2-40B4-BE49-F238E27FC236}">
                            <a16:creationId xmlns:a16="http://schemas.microsoft.com/office/drawing/2014/main" id="{CAFF1409-9A54-465C-A09E-3A1365A2D54A}"/>
                          </a:ext>
                        </a:extLst>
                      </p:cNvPr>
                      <p:cNvPicPr/>
                      <p:nvPr/>
                    </p:nvPicPr>
                    <p:blipFill>
                      <a:blip r:embed="rId3"/>
                      <a:stretch>
                        <a:fillRect/>
                      </a:stretch>
                    </p:blipFill>
                    <p:spPr>
                      <a:xfrm>
                        <a:off x="399158" y="1136985"/>
                        <a:ext cx="11600770" cy="1325478"/>
                      </a:xfrm>
                      <a:prstGeom prst="rect">
                        <a:avLst/>
                      </a:prstGeom>
                    </p:spPr>
                  </p:pic>
                </p:oleObj>
              </mc:Fallback>
            </mc:AlternateContent>
          </a:graphicData>
        </a:graphic>
      </p:graphicFrame>
      <p:graphicFrame>
        <p:nvGraphicFramePr>
          <p:cNvPr id="6" name="Kaavio 5" descr="Hirvensalmi saa ennusteen mukaan muuttovoittoa vuosittain.">
            <a:extLst>
              <a:ext uri="{FF2B5EF4-FFF2-40B4-BE49-F238E27FC236}">
                <a16:creationId xmlns:a16="http://schemas.microsoft.com/office/drawing/2014/main" id="{BA58F840-10CE-43FB-98B5-481D7CA5F5D2}"/>
              </a:ext>
            </a:extLst>
          </p:cNvPr>
          <p:cNvGraphicFramePr>
            <a:graphicFrameLocks/>
          </p:cNvGraphicFramePr>
          <p:nvPr>
            <p:extLst>
              <p:ext uri="{D42A27DB-BD31-4B8C-83A1-F6EECF244321}">
                <p14:modId xmlns:p14="http://schemas.microsoft.com/office/powerpoint/2010/main" val="138507925"/>
              </p:ext>
            </p:extLst>
          </p:nvPr>
        </p:nvGraphicFramePr>
        <p:xfrm>
          <a:off x="983456" y="2906691"/>
          <a:ext cx="10225087" cy="24884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926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E0EA54-9449-4533-8263-7BE6C75072A2}"/>
              </a:ext>
            </a:extLst>
          </p:cNvPr>
          <p:cNvSpPr>
            <a:spLocks noGrp="1"/>
          </p:cNvSpPr>
          <p:nvPr>
            <p:ph type="title"/>
          </p:nvPr>
        </p:nvSpPr>
        <p:spPr/>
        <p:txBody>
          <a:bodyPr/>
          <a:lstStyle/>
          <a:p>
            <a:r>
              <a:rPr lang="fi-FI"/>
              <a:t>Tilastokeskuksen väestöennuste 2021</a:t>
            </a:r>
            <a:br>
              <a:rPr lang="fi-FI"/>
            </a:br>
            <a:endParaRPr lang="fi-FI"/>
          </a:p>
        </p:txBody>
      </p:sp>
      <p:sp>
        <p:nvSpPr>
          <p:cNvPr id="4" name="Dian numeron paikkamerkki 3">
            <a:extLst>
              <a:ext uri="{FF2B5EF4-FFF2-40B4-BE49-F238E27FC236}">
                <a16:creationId xmlns:a16="http://schemas.microsoft.com/office/drawing/2014/main" id="{B1AA81B8-A989-4F05-8F88-B078876ED597}"/>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2</a:t>
            </a:fld>
            <a:endParaRPr lang="fi-FI">
              <a:solidFill>
                <a:srgbClr val="646464"/>
              </a:solidFill>
              <a:latin typeface="Arial"/>
            </a:endParaRPr>
          </a:p>
        </p:txBody>
      </p:sp>
      <p:sp>
        <p:nvSpPr>
          <p:cNvPr id="6" name="Sisällön paikkamerkki 2">
            <a:extLst>
              <a:ext uri="{FF2B5EF4-FFF2-40B4-BE49-F238E27FC236}">
                <a16:creationId xmlns:a16="http://schemas.microsoft.com/office/drawing/2014/main" id="{342F6468-EE22-4CB8-A303-F24E11DDB5D3}"/>
              </a:ext>
            </a:extLst>
          </p:cNvPr>
          <p:cNvSpPr txBox="1">
            <a:spLocks/>
          </p:cNvSpPr>
          <p:nvPr/>
        </p:nvSpPr>
        <p:spPr>
          <a:xfrm>
            <a:off x="703435" y="1512000"/>
            <a:ext cx="11166447" cy="4843695"/>
          </a:xfrm>
          <a:prstGeom prst="rect">
            <a:avLst/>
          </a:prstGeom>
          <a:solidFill>
            <a:schemeClr val="bg1"/>
          </a:solidFill>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effectLst/>
                <a:uLnTx/>
                <a:uFillTx/>
                <a:latin typeface="Calibri" panose="020F0502020204030204"/>
                <a:ea typeface="+mn-ea"/>
                <a:cs typeface="+mn-cs"/>
              </a:rPr>
              <a:t>Tilastokeskus on julkaissut uuden väestöennusteen </a:t>
            </a:r>
            <a:r>
              <a:rPr lang="fi-FI" dirty="0">
                <a:latin typeface="Calibri" panose="020F0502020204030204"/>
              </a:rPr>
              <a:t>30.9.2021</a:t>
            </a:r>
            <a:r>
              <a:rPr kumimoji="0" lang="fi-FI" sz="2800" b="0" i="0" u="none" strike="noStrike" kern="1200" cap="none" spc="0" normalizeH="0" baseline="0" noProof="0" dirty="0">
                <a:ln>
                  <a:noFill/>
                </a:ln>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Koko maan tasolla ennuste yltää vuoteen 2070 asti.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Aluetasolla (kunnat ja maakunnat) ennuste yltää vuoteen 2040.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effectLst/>
                <a:uLnTx/>
                <a:uFillTx/>
                <a:latin typeface="Calibri" panose="020F0502020204030204"/>
                <a:ea typeface="+mn-ea"/>
                <a:cs typeface="+mn-cs"/>
              </a:rPr>
              <a:t>Laskentaperusteena on käytetty vuosina </a:t>
            </a:r>
            <a:r>
              <a:rPr lang="fi-FI" dirty="0">
                <a:latin typeface="Calibri" panose="020F0502020204030204"/>
              </a:rPr>
              <a:t>2016–2020</a:t>
            </a:r>
            <a:r>
              <a:rPr kumimoji="0" lang="fi-FI" sz="2800" b="0" i="0" u="none" strike="noStrike" kern="1200" cap="none" spc="0" normalizeH="0" baseline="0" noProof="0" dirty="0">
                <a:ln>
                  <a:noFill/>
                </a:ln>
                <a:effectLst/>
                <a:uLnTx/>
                <a:uFillTx/>
                <a:latin typeface="Calibri" panose="020F0502020204030204"/>
                <a:ea typeface="+mn-ea"/>
                <a:cs typeface="+mn-cs"/>
              </a:rPr>
              <a:t> tapahtunutta kehitystä.</a:t>
            </a:r>
            <a:endParaRPr lang="fi-FI" sz="2800" b="0" i="0" u="none" strike="noStrike" kern="1200" cap="none" spc="0" normalizeH="0" baseline="0" noProof="0" dirty="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Kyseessä on ennuste, </a:t>
            </a:r>
            <a:r>
              <a:rPr kumimoji="0" lang="fi-FI"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ei vääjäämätön kehityskulku</a:t>
            </a:r>
            <a:r>
              <a:rPr kumimoji="0" lang="fi-FI"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Väestöennusteen laskelmat ilmaisevat sen, mihin väestönkehitys johtaa, mikäli se jatkuu edeltävien vuosien kaltaisena.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Väestöennuste on trendilaskelma. Se perustuu havaintoihin syntyvyyden, kuolevuuden ja muuttoliikkeen menneestä kehityksestä. Sitä laadittaessa ei oteta huomioon taloudellisten, sosiaalisten eikä muiden yhteiskunta- tai aluepoliittisten päätösten mahdollista vaikutusta tulevaan väestönkehitykseen.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Tilastokeskuksen mukaan väestöennusteen tehtävä on tarjota päättäjille työkaluja sen arvioimiseksi, tarvitaanko toimia, joilla kehitykseen voidaan vaikuttaa.</a:t>
            </a:r>
          </a:p>
          <a:p>
            <a:r>
              <a:rPr lang="fi-FI" dirty="0">
                <a:latin typeface="Calibri" panose="020F0502020204030204"/>
              </a:rPr>
              <a:t>Edellinen Tilastokeskuksen väestöennuste on julkaistu vuonna 2019.</a:t>
            </a:r>
            <a:endParaRPr lang="fi-FI" sz="2800" b="0" i="0" u="none" strike="noStrike" kern="1200" cap="none" spc="0" normalizeH="0" baseline="0" noProof="0" dirty="0">
              <a:ln>
                <a:noFill/>
              </a:ln>
              <a:effectLst/>
              <a:uLnTx/>
              <a:uFillTx/>
              <a:latin typeface="Calibri" panose="020F0502020204030204"/>
              <a:cs typeface="Calibri"/>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fi-FI"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50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Juva</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20</a:t>
            </a:fld>
            <a:endParaRPr lang="fi-FI"/>
          </a:p>
        </p:txBody>
      </p:sp>
      <p:graphicFrame>
        <p:nvGraphicFramePr>
          <p:cNvPr id="3" name="Objekti 2" descr="Juvan väkiluku on ennusteen mukaan 4443 vuonna 2040.">
            <a:extLst>
              <a:ext uri="{FF2B5EF4-FFF2-40B4-BE49-F238E27FC236}">
                <a16:creationId xmlns:a16="http://schemas.microsoft.com/office/drawing/2014/main" id="{33F35346-9148-4D6F-930A-2AE3836F8830}"/>
              </a:ext>
            </a:extLst>
          </p:cNvPr>
          <p:cNvGraphicFramePr>
            <a:graphicFrameLocks noChangeAspect="1"/>
          </p:cNvGraphicFramePr>
          <p:nvPr>
            <p:extLst>
              <p:ext uri="{D42A27DB-BD31-4B8C-83A1-F6EECF244321}">
                <p14:modId xmlns:p14="http://schemas.microsoft.com/office/powerpoint/2010/main" val="2351926353"/>
              </p:ext>
            </p:extLst>
          </p:nvPr>
        </p:nvGraphicFramePr>
        <p:xfrm>
          <a:off x="540183" y="997332"/>
          <a:ext cx="11207152" cy="1280504"/>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Juvan väkiluku on ennusteen mukaan 4443 vuonna 2040.">
                        <a:extLst>
                          <a:ext uri="{FF2B5EF4-FFF2-40B4-BE49-F238E27FC236}">
                            <a16:creationId xmlns:a16="http://schemas.microsoft.com/office/drawing/2014/main" id="{33F35346-9148-4D6F-930A-2AE3836F8830}"/>
                          </a:ext>
                        </a:extLst>
                      </p:cNvPr>
                      <p:cNvPicPr/>
                      <p:nvPr/>
                    </p:nvPicPr>
                    <p:blipFill>
                      <a:blip r:embed="rId3"/>
                      <a:stretch>
                        <a:fillRect/>
                      </a:stretch>
                    </p:blipFill>
                    <p:spPr>
                      <a:xfrm>
                        <a:off x="540183" y="997332"/>
                        <a:ext cx="11207152" cy="1280504"/>
                      </a:xfrm>
                      <a:prstGeom prst="rect">
                        <a:avLst/>
                      </a:prstGeom>
                    </p:spPr>
                  </p:pic>
                </p:oleObj>
              </mc:Fallback>
            </mc:AlternateContent>
          </a:graphicData>
        </a:graphic>
      </p:graphicFrame>
      <p:graphicFrame>
        <p:nvGraphicFramePr>
          <p:cNvPr id="6" name="Kaavio 5" descr="Juva alkaa saamaan ennusteen mukaan muuttovoittoa 2020-luvun lopulla.">
            <a:extLst>
              <a:ext uri="{FF2B5EF4-FFF2-40B4-BE49-F238E27FC236}">
                <a16:creationId xmlns:a16="http://schemas.microsoft.com/office/drawing/2014/main" id="{8E853EED-BBAD-44DC-9FBB-A5E9DBBA05D5}"/>
              </a:ext>
            </a:extLst>
          </p:cNvPr>
          <p:cNvGraphicFramePr>
            <a:graphicFrameLocks/>
          </p:cNvGraphicFramePr>
          <p:nvPr>
            <p:extLst>
              <p:ext uri="{D42A27DB-BD31-4B8C-83A1-F6EECF244321}">
                <p14:modId xmlns:p14="http://schemas.microsoft.com/office/powerpoint/2010/main" val="4151092797"/>
              </p:ext>
            </p:extLst>
          </p:nvPr>
        </p:nvGraphicFramePr>
        <p:xfrm>
          <a:off x="540183" y="2626008"/>
          <a:ext cx="9546431" cy="2797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9631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Kangasniemi</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21</a:t>
            </a:fld>
            <a:endParaRPr lang="fi-FI"/>
          </a:p>
        </p:txBody>
      </p:sp>
      <p:pic>
        <p:nvPicPr>
          <p:cNvPr id="3" name="Kuva 2" descr="Kangasniemen väkiluku on ennusteen mukaan 4368 vuonna 2040.">
            <a:extLst>
              <a:ext uri="{FF2B5EF4-FFF2-40B4-BE49-F238E27FC236}">
                <a16:creationId xmlns:a16="http://schemas.microsoft.com/office/drawing/2014/main" id="{D8C3999E-683F-4CC3-9CFE-C5EEE0B67D0C}"/>
              </a:ext>
            </a:extLst>
          </p:cNvPr>
          <p:cNvPicPr>
            <a:picLocks noChangeAspect="1"/>
          </p:cNvPicPr>
          <p:nvPr/>
        </p:nvPicPr>
        <p:blipFill>
          <a:blip r:embed="rId2"/>
          <a:stretch>
            <a:fillRect/>
          </a:stretch>
        </p:blipFill>
        <p:spPr>
          <a:xfrm>
            <a:off x="311603" y="1217104"/>
            <a:ext cx="11568793" cy="1327566"/>
          </a:xfrm>
          <a:prstGeom prst="rect">
            <a:avLst/>
          </a:prstGeom>
        </p:spPr>
      </p:pic>
      <p:graphicFrame>
        <p:nvGraphicFramePr>
          <p:cNvPr id="6" name="Kaavio 5" descr="Kangasniemi saa ennusteen mukaan muuttovoittoa vuosittain.">
            <a:extLst>
              <a:ext uri="{FF2B5EF4-FFF2-40B4-BE49-F238E27FC236}">
                <a16:creationId xmlns:a16="http://schemas.microsoft.com/office/drawing/2014/main" id="{6E35849E-6179-48A2-9F0D-A0795023F50D}"/>
              </a:ext>
            </a:extLst>
          </p:cNvPr>
          <p:cNvGraphicFramePr>
            <a:graphicFrameLocks/>
          </p:cNvGraphicFramePr>
          <p:nvPr>
            <p:extLst>
              <p:ext uri="{D42A27DB-BD31-4B8C-83A1-F6EECF244321}">
                <p14:modId xmlns:p14="http://schemas.microsoft.com/office/powerpoint/2010/main" val="883838018"/>
              </p:ext>
            </p:extLst>
          </p:nvPr>
        </p:nvGraphicFramePr>
        <p:xfrm>
          <a:off x="828183" y="3010151"/>
          <a:ext cx="9558337" cy="2833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49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Mikkeli</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22</a:t>
            </a:fld>
            <a:endParaRPr lang="fi-FI"/>
          </a:p>
        </p:txBody>
      </p:sp>
      <p:graphicFrame>
        <p:nvGraphicFramePr>
          <p:cNvPr id="3" name="Objekti 2" descr="Mikkelin väkiluku on ennusteen mukaan 45 066 vuonna 2040.">
            <a:extLst>
              <a:ext uri="{FF2B5EF4-FFF2-40B4-BE49-F238E27FC236}">
                <a16:creationId xmlns:a16="http://schemas.microsoft.com/office/drawing/2014/main" id="{C793F20B-29F8-4801-9DA3-1F5EE7A4E022}"/>
              </a:ext>
            </a:extLst>
          </p:cNvPr>
          <p:cNvGraphicFramePr>
            <a:graphicFrameLocks noChangeAspect="1"/>
          </p:cNvGraphicFramePr>
          <p:nvPr>
            <p:extLst>
              <p:ext uri="{D42A27DB-BD31-4B8C-83A1-F6EECF244321}">
                <p14:modId xmlns:p14="http://schemas.microsoft.com/office/powerpoint/2010/main" val="1885755401"/>
              </p:ext>
            </p:extLst>
          </p:nvPr>
        </p:nvGraphicFramePr>
        <p:xfrm>
          <a:off x="540183" y="1020535"/>
          <a:ext cx="11432800" cy="1306286"/>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Mikkelin väkiluku on ennusteen mukaan 45 066 vuonna 2040.">
                        <a:extLst>
                          <a:ext uri="{FF2B5EF4-FFF2-40B4-BE49-F238E27FC236}">
                            <a16:creationId xmlns:a16="http://schemas.microsoft.com/office/drawing/2014/main" id="{C793F20B-29F8-4801-9DA3-1F5EE7A4E022}"/>
                          </a:ext>
                        </a:extLst>
                      </p:cNvPr>
                      <p:cNvPicPr/>
                      <p:nvPr/>
                    </p:nvPicPr>
                    <p:blipFill>
                      <a:blip r:embed="rId3"/>
                      <a:stretch>
                        <a:fillRect/>
                      </a:stretch>
                    </p:blipFill>
                    <p:spPr>
                      <a:xfrm>
                        <a:off x="540183" y="1020535"/>
                        <a:ext cx="11432800" cy="1306286"/>
                      </a:xfrm>
                      <a:prstGeom prst="rect">
                        <a:avLst/>
                      </a:prstGeom>
                    </p:spPr>
                  </p:pic>
                </p:oleObj>
              </mc:Fallback>
            </mc:AlternateContent>
          </a:graphicData>
        </a:graphic>
      </p:graphicFrame>
      <p:graphicFrame>
        <p:nvGraphicFramePr>
          <p:cNvPr id="6" name="Kaavio 5" descr="Mikkeli kääntyy ennusteen mukaan muuttovoittoiseksi vasta 2030-luvun puolivälissä.">
            <a:extLst>
              <a:ext uri="{FF2B5EF4-FFF2-40B4-BE49-F238E27FC236}">
                <a16:creationId xmlns:a16="http://schemas.microsoft.com/office/drawing/2014/main" id="{01BEB406-CC1A-448A-AB71-C9179C4F6963}"/>
              </a:ext>
            </a:extLst>
          </p:cNvPr>
          <p:cNvGraphicFramePr>
            <a:graphicFrameLocks/>
          </p:cNvGraphicFramePr>
          <p:nvPr>
            <p:extLst>
              <p:ext uri="{D42A27DB-BD31-4B8C-83A1-F6EECF244321}">
                <p14:modId xmlns:p14="http://schemas.microsoft.com/office/powerpoint/2010/main" val="1088564569"/>
              </p:ext>
            </p:extLst>
          </p:nvPr>
        </p:nvGraphicFramePr>
        <p:xfrm>
          <a:off x="603135" y="2766330"/>
          <a:ext cx="9169514" cy="27119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455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Mäntyharju</a:t>
            </a:r>
          </a:p>
        </p:txBody>
      </p:sp>
      <p:sp>
        <p:nvSpPr>
          <p:cNvPr id="5" name="Dian numeron paikkamerkki 4">
            <a:extLst>
              <a:ext uri="{FF2B5EF4-FFF2-40B4-BE49-F238E27FC236}">
                <a16:creationId xmlns:a16="http://schemas.microsoft.com/office/drawing/2014/main" id="{2F1731B3-41BE-448B-8113-9FB69BC01BC0}"/>
              </a:ext>
            </a:extLst>
          </p:cNvPr>
          <p:cNvSpPr>
            <a:spLocks noGrp="1"/>
          </p:cNvSpPr>
          <p:nvPr>
            <p:ph type="sldNum" sz="quarter" idx="12"/>
          </p:nvPr>
        </p:nvSpPr>
        <p:spPr/>
        <p:txBody>
          <a:bodyPr/>
          <a:lstStyle/>
          <a:p>
            <a:fld id="{2A4837A0-F8B5-40DF-B7A3-2778985E9851}" type="slidenum">
              <a:rPr lang="fi-FI" smtClean="0"/>
              <a:pPr/>
              <a:t>23</a:t>
            </a:fld>
            <a:endParaRPr lang="fi-FI"/>
          </a:p>
        </p:txBody>
      </p:sp>
      <p:graphicFrame>
        <p:nvGraphicFramePr>
          <p:cNvPr id="3" name="Objekti 2" descr="Mäntyharjun väkiluku on ennusteen mukaan 4607 vuonna 2040.">
            <a:extLst>
              <a:ext uri="{FF2B5EF4-FFF2-40B4-BE49-F238E27FC236}">
                <a16:creationId xmlns:a16="http://schemas.microsoft.com/office/drawing/2014/main" id="{C4430CF6-53BC-40F5-8359-5A970099C074}"/>
              </a:ext>
            </a:extLst>
          </p:cNvPr>
          <p:cNvGraphicFramePr>
            <a:graphicFrameLocks noChangeAspect="1"/>
          </p:cNvGraphicFramePr>
          <p:nvPr>
            <p:extLst>
              <p:ext uri="{D42A27DB-BD31-4B8C-83A1-F6EECF244321}">
                <p14:modId xmlns:p14="http://schemas.microsoft.com/office/powerpoint/2010/main" val="2199392569"/>
              </p:ext>
            </p:extLst>
          </p:nvPr>
        </p:nvGraphicFramePr>
        <p:xfrm>
          <a:off x="652739" y="1309576"/>
          <a:ext cx="11118178" cy="1270338"/>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Mäntyharjun väkiluku on ennusteen mukaan 4607 vuonna 2040.">
                        <a:extLst>
                          <a:ext uri="{FF2B5EF4-FFF2-40B4-BE49-F238E27FC236}">
                            <a16:creationId xmlns:a16="http://schemas.microsoft.com/office/drawing/2014/main" id="{C4430CF6-53BC-40F5-8359-5A970099C074}"/>
                          </a:ext>
                        </a:extLst>
                      </p:cNvPr>
                      <p:cNvPicPr/>
                      <p:nvPr/>
                    </p:nvPicPr>
                    <p:blipFill>
                      <a:blip r:embed="rId3"/>
                      <a:stretch>
                        <a:fillRect/>
                      </a:stretch>
                    </p:blipFill>
                    <p:spPr>
                      <a:xfrm>
                        <a:off x="652739" y="1309576"/>
                        <a:ext cx="11118178" cy="1270338"/>
                      </a:xfrm>
                      <a:prstGeom prst="rect">
                        <a:avLst/>
                      </a:prstGeom>
                    </p:spPr>
                  </p:pic>
                </p:oleObj>
              </mc:Fallback>
            </mc:AlternateContent>
          </a:graphicData>
        </a:graphic>
      </p:graphicFrame>
      <p:graphicFrame>
        <p:nvGraphicFramePr>
          <p:cNvPr id="6" name="Kaavio 5" descr="Mäntyharju saa ennusteen mukaan muuttovoittoa jo vuonna 2022.">
            <a:extLst>
              <a:ext uri="{FF2B5EF4-FFF2-40B4-BE49-F238E27FC236}">
                <a16:creationId xmlns:a16="http://schemas.microsoft.com/office/drawing/2014/main" id="{16895054-AF75-4F90-81B1-7705140F9B76}"/>
              </a:ext>
            </a:extLst>
          </p:cNvPr>
          <p:cNvGraphicFramePr>
            <a:graphicFrameLocks/>
          </p:cNvGraphicFramePr>
          <p:nvPr>
            <p:extLst>
              <p:ext uri="{D42A27DB-BD31-4B8C-83A1-F6EECF244321}">
                <p14:modId xmlns:p14="http://schemas.microsoft.com/office/powerpoint/2010/main" val="4010571384"/>
              </p:ext>
            </p:extLst>
          </p:nvPr>
        </p:nvGraphicFramePr>
        <p:xfrm>
          <a:off x="598031" y="2798080"/>
          <a:ext cx="11227593" cy="27503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584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Pertunmaa</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24</a:t>
            </a:fld>
            <a:endParaRPr lang="fi-FI"/>
          </a:p>
        </p:txBody>
      </p:sp>
      <p:graphicFrame>
        <p:nvGraphicFramePr>
          <p:cNvPr id="3" name="Objekti 2" descr="Pertunmaan väkiluku on ennusteen mukaan 1359 vuonna 2040.">
            <a:extLst>
              <a:ext uri="{FF2B5EF4-FFF2-40B4-BE49-F238E27FC236}">
                <a16:creationId xmlns:a16="http://schemas.microsoft.com/office/drawing/2014/main" id="{6E8C8979-DA81-481C-AA94-37C666F0DDB2}"/>
              </a:ext>
            </a:extLst>
          </p:cNvPr>
          <p:cNvGraphicFramePr>
            <a:graphicFrameLocks noChangeAspect="1"/>
          </p:cNvGraphicFramePr>
          <p:nvPr>
            <p:extLst>
              <p:ext uri="{D42A27DB-BD31-4B8C-83A1-F6EECF244321}">
                <p14:modId xmlns:p14="http://schemas.microsoft.com/office/powerpoint/2010/main" val="3369281571"/>
              </p:ext>
            </p:extLst>
          </p:nvPr>
        </p:nvGraphicFramePr>
        <p:xfrm>
          <a:off x="399158" y="1143000"/>
          <a:ext cx="11504243" cy="1314449"/>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Pertunmaan väkiluku on ennusteen mukaan 1359 vuonna 2040.">
                        <a:extLst>
                          <a:ext uri="{FF2B5EF4-FFF2-40B4-BE49-F238E27FC236}">
                            <a16:creationId xmlns:a16="http://schemas.microsoft.com/office/drawing/2014/main" id="{6E8C8979-DA81-481C-AA94-37C666F0DDB2}"/>
                          </a:ext>
                        </a:extLst>
                      </p:cNvPr>
                      <p:cNvPicPr/>
                      <p:nvPr/>
                    </p:nvPicPr>
                    <p:blipFill>
                      <a:blip r:embed="rId3"/>
                      <a:stretch>
                        <a:fillRect/>
                      </a:stretch>
                    </p:blipFill>
                    <p:spPr>
                      <a:xfrm>
                        <a:off x="399158" y="1143000"/>
                        <a:ext cx="11504243" cy="1314449"/>
                      </a:xfrm>
                      <a:prstGeom prst="rect">
                        <a:avLst/>
                      </a:prstGeom>
                    </p:spPr>
                  </p:pic>
                </p:oleObj>
              </mc:Fallback>
            </mc:AlternateContent>
          </a:graphicData>
        </a:graphic>
      </p:graphicFrame>
      <p:graphicFrame>
        <p:nvGraphicFramePr>
          <p:cNvPr id="6" name="Kaavio 5" descr="Pertunmaa kääntyy muuttovoittoiseksi ennusteen mukaan vuonna 2024.">
            <a:extLst>
              <a:ext uri="{FF2B5EF4-FFF2-40B4-BE49-F238E27FC236}">
                <a16:creationId xmlns:a16="http://schemas.microsoft.com/office/drawing/2014/main" id="{1FB7FBDF-3281-4F96-825E-0953BC6860AF}"/>
              </a:ext>
            </a:extLst>
          </p:cNvPr>
          <p:cNvGraphicFramePr>
            <a:graphicFrameLocks/>
          </p:cNvGraphicFramePr>
          <p:nvPr>
            <p:extLst>
              <p:ext uri="{D42A27DB-BD31-4B8C-83A1-F6EECF244321}">
                <p14:modId xmlns:p14="http://schemas.microsoft.com/office/powerpoint/2010/main" val="342553416"/>
              </p:ext>
            </p:extLst>
          </p:nvPr>
        </p:nvGraphicFramePr>
        <p:xfrm>
          <a:off x="399158" y="2707480"/>
          <a:ext cx="9594057" cy="29289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270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Pieksämäki</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25</a:t>
            </a:fld>
            <a:endParaRPr lang="fi-FI"/>
          </a:p>
        </p:txBody>
      </p:sp>
      <p:graphicFrame>
        <p:nvGraphicFramePr>
          <p:cNvPr id="3" name="Objekti 2" descr="Pieksämäen väkiluku on 13149 vuonna 2040 ennusteen mukaan.">
            <a:extLst>
              <a:ext uri="{FF2B5EF4-FFF2-40B4-BE49-F238E27FC236}">
                <a16:creationId xmlns:a16="http://schemas.microsoft.com/office/drawing/2014/main" id="{21D748CC-E691-4AB3-AD9A-DAC5F7790DD0}"/>
              </a:ext>
            </a:extLst>
          </p:cNvPr>
          <p:cNvGraphicFramePr>
            <a:graphicFrameLocks noChangeAspect="1"/>
          </p:cNvGraphicFramePr>
          <p:nvPr>
            <p:extLst>
              <p:ext uri="{D42A27DB-BD31-4B8C-83A1-F6EECF244321}">
                <p14:modId xmlns:p14="http://schemas.microsoft.com/office/powerpoint/2010/main" val="989933240"/>
              </p:ext>
            </p:extLst>
          </p:nvPr>
        </p:nvGraphicFramePr>
        <p:xfrm>
          <a:off x="399158" y="1130968"/>
          <a:ext cx="11372620" cy="1299410"/>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Pieksämäen väkiluku on 13149 vuonna 2040 ennusteen mukaan.">
                        <a:extLst>
                          <a:ext uri="{FF2B5EF4-FFF2-40B4-BE49-F238E27FC236}">
                            <a16:creationId xmlns:a16="http://schemas.microsoft.com/office/drawing/2014/main" id="{21D748CC-E691-4AB3-AD9A-DAC5F7790DD0}"/>
                          </a:ext>
                        </a:extLst>
                      </p:cNvPr>
                      <p:cNvPicPr/>
                      <p:nvPr/>
                    </p:nvPicPr>
                    <p:blipFill>
                      <a:blip r:embed="rId3"/>
                      <a:stretch>
                        <a:fillRect/>
                      </a:stretch>
                    </p:blipFill>
                    <p:spPr>
                      <a:xfrm>
                        <a:off x="399158" y="1130968"/>
                        <a:ext cx="11372620" cy="1299410"/>
                      </a:xfrm>
                      <a:prstGeom prst="rect">
                        <a:avLst/>
                      </a:prstGeom>
                    </p:spPr>
                  </p:pic>
                </p:oleObj>
              </mc:Fallback>
            </mc:AlternateContent>
          </a:graphicData>
        </a:graphic>
      </p:graphicFrame>
      <p:graphicFrame>
        <p:nvGraphicFramePr>
          <p:cNvPr id="6" name="Kaavio 5" descr="Pieksämäen muuttoliike kääntyy ennusteen mukaan plussalle 2030-luvulla.">
            <a:extLst>
              <a:ext uri="{FF2B5EF4-FFF2-40B4-BE49-F238E27FC236}">
                <a16:creationId xmlns:a16="http://schemas.microsoft.com/office/drawing/2014/main" id="{1E347A50-4087-4796-8D49-5FD8CFF9468D}"/>
              </a:ext>
            </a:extLst>
          </p:cNvPr>
          <p:cNvGraphicFramePr>
            <a:graphicFrameLocks/>
          </p:cNvGraphicFramePr>
          <p:nvPr>
            <p:extLst>
              <p:ext uri="{D42A27DB-BD31-4B8C-83A1-F6EECF244321}">
                <p14:modId xmlns:p14="http://schemas.microsoft.com/office/powerpoint/2010/main" val="3583757669"/>
              </p:ext>
            </p:extLst>
          </p:nvPr>
        </p:nvGraphicFramePr>
        <p:xfrm>
          <a:off x="540183" y="2751159"/>
          <a:ext cx="9808369" cy="2655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965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Puumala</a:t>
            </a:r>
          </a:p>
        </p:txBody>
      </p:sp>
      <p:sp>
        <p:nvSpPr>
          <p:cNvPr id="5" name="Dian numeron paikkamerkki 4">
            <a:extLst>
              <a:ext uri="{FF2B5EF4-FFF2-40B4-BE49-F238E27FC236}">
                <a16:creationId xmlns:a16="http://schemas.microsoft.com/office/drawing/2014/main" id="{2F1731B3-41BE-448B-8113-9FB69BC01BC0}"/>
              </a:ext>
            </a:extLst>
          </p:cNvPr>
          <p:cNvSpPr>
            <a:spLocks noGrp="1"/>
          </p:cNvSpPr>
          <p:nvPr>
            <p:ph type="sldNum" sz="quarter" idx="12"/>
          </p:nvPr>
        </p:nvSpPr>
        <p:spPr/>
        <p:txBody>
          <a:bodyPr/>
          <a:lstStyle/>
          <a:p>
            <a:fld id="{2A4837A0-F8B5-40DF-B7A3-2778985E9851}" type="slidenum">
              <a:rPr lang="fi-FI" smtClean="0"/>
              <a:pPr/>
              <a:t>26</a:t>
            </a:fld>
            <a:endParaRPr lang="fi-FI"/>
          </a:p>
        </p:txBody>
      </p:sp>
      <p:graphicFrame>
        <p:nvGraphicFramePr>
          <p:cNvPr id="6" name="Kaavio 5" descr="Puumalan väkiluku on ennusteen mukaan 1820 vuonna2040.">
            <a:extLst>
              <a:ext uri="{FF2B5EF4-FFF2-40B4-BE49-F238E27FC236}">
                <a16:creationId xmlns:a16="http://schemas.microsoft.com/office/drawing/2014/main" id="{40865615-CEC7-4BF4-B034-32B35E38B503}"/>
              </a:ext>
            </a:extLst>
          </p:cNvPr>
          <p:cNvGraphicFramePr>
            <a:graphicFrameLocks/>
          </p:cNvGraphicFramePr>
          <p:nvPr>
            <p:extLst>
              <p:ext uri="{D42A27DB-BD31-4B8C-83A1-F6EECF244321}">
                <p14:modId xmlns:p14="http://schemas.microsoft.com/office/powerpoint/2010/main" val="1920208204"/>
              </p:ext>
            </p:extLst>
          </p:nvPr>
        </p:nvGraphicFramePr>
        <p:xfrm>
          <a:off x="950056" y="2833304"/>
          <a:ext cx="7308056" cy="3000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kti 3" descr="Puumala on ennusteen mukaan muuttovoittoinen kunta 2021-2040.">
            <a:extLst>
              <a:ext uri="{FF2B5EF4-FFF2-40B4-BE49-F238E27FC236}">
                <a16:creationId xmlns:a16="http://schemas.microsoft.com/office/drawing/2014/main" id="{91BC68D9-CA8F-4B87-9EAA-BE1559AF3A43}"/>
              </a:ext>
            </a:extLst>
          </p:cNvPr>
          <p:cNvGraphicFramePr>
            <a:graphicFrameLocks noChangeAspect="1"/>
          </p:cNvGraphicFramePr>
          <p:nvPr>
            <p:extLst>
              <p:ext uri="{D42A27DB-BD31-4B8C-83A1-F6EECF244321}">
                <p14:modId xmlns:p14="http://schemas.microsoft.com/office/powerpoint/2010/main" val="338793586"/>
              </p:ext>
            </p:extLst>
          </p:nvPr>
        </p:nvGraphicFramePr>
        <p:xfrm>
          <a:off x="828183" y="1309576"/>
          <a:ext cx="10848288" cy="1239501"/>
        </p:xfrm>
        <a:graphic>
          <a:graphicData uri="http://schemas.openxmlformats.org/presentationml/2006/ole">
            <mc:AlternateContent xmlns:mc="http://schemas.openxmlformats.org/markup-compatibility/2006">
              <mc:Choice xmlns:v="urn:schemas-microsoft-com:vml" Requires="v">
                <p:oleObj name="Worksheet" r:id="rId3" imgW="15097132" imgH="1724025" progId="Excel.Sheet.12">
                  <p:embed/>
                </p:oleObj>
              </mc:Choice>
              <mc:Fallback>
                <p:oleObj name="Worksheet" r:id="rId3" imgW="15097132" imgH="1724025" progId="Excel.Sheet.12">
                  <p:embed/>
                  <p:pic>
                    <p:nvPicPr>
                      <p:cNvPr id="4" name="Objekti 3" descr="Puumala on ennusteen mukaan muuttovoittoinen kunta 2021-2040.">
                        <a:extLst>
                          <a:ext uri="{FF2B5EF4-FFF2-40B4-BE49-F238E27FC236}">
                            <a16:creationId xmlns:a16="http://schemas.microsoft.com/office/drawing/2014/main" id="{91BC68D9-CA8F-4B87-9EAA-BE1559AF3A43}"/>
                          </a:ext>
                        </a:extLst>
                      </p:cNvPr>
                      <p:cNvPicPr/>
                      <p:nvPr/>
                    </p:nvPicPr>
                    <p:blipFill>
                      <a:blip r:embed="rId4"/>
                      <a:stretch>
                        <a:fillRect/>
                      </a:stretch>
                    </p:blipFill>
                    <p:spPr>
                      <a:xfrm>
                        <a:off x="828183" y="1309576"/>
                        <a:ext cx="10848288" cy="1239501"/>
                      </a:xfrm>
                      <a:prstGeom prst="rect">
                        <a:avLst/>
                      </a:prstGeom>
                    </p:spPr>
                  </p:pic>
                </p:oleObj>
              </mc:Fallback>
            </mc:AlternateContent>
          </a:graphicData>
        </a:graphic>
      </p:graphicFrame>
    </p:spTree>
    <p:extLst>
      <p:ext uri="{BB962C8B-B14F-4D97-AF65-F5344CB8AC3E}">
        <p14:creationId xmlns:p14="http://schemas.microsoft.com/office/powerpoint/2010/main" val="203723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Rantasalmi</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27</a:t>
            </a:fld>
            <a:endParaRPr lang="fi-FI"/>
          </a:p>
        </p:txBody>
      </p:sp>
      <p:graphicFrame>
        <p:nvGraphicFramePr>
          <p:cNvPr id="3" name="Objekti 2" descr="Rantasalmen väkiluku on ennusteen mukaan 2471 vuonna 2040.">
            <a:extLst>
              <a:ext uri="{FF2B5EF4-FFF2-40B4-BE49-F238E27FC236}">
                <a16:creationId xmlns:a16="http://schemas.microsoft.com/office/drawing/2014/main" id="{7DB118D8-120C-47AE-AA71-16432143D43B}"/>
              </a:ext>
            </a:extLst>
          </p:cNvPr>
          <p:cNvGraphicFramePr>
            <a:graphicFrameLocks noChangeAspect="1"/>
          </p:cNvGraphicFramePr>
          <p:nvPr>
            <p:extLst>
              <p:ext uri="{D42A27DB-BD31-4B8C-83A1-F6EECF244321}">
                <p14:modId xmlns:p14="http://schemas.microsoft.com/office/powerpoint/2010/main" val="792962809"/>
              </p:ext>
            </p:extLst>
          </p:nvPr>
        </p:nvGraphicFramePr>
        <p:xfrm>
          <a:off x="460076" y="997333"/>
          <a:ext cx="11350048" cy="1296831"/>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Rantasalmen väkiluku on ennusteen mukaan 2471 vuonna 2040.">
                        <a:extLst>
                          <a:ext uri="{FF2B5EF4-FFF2-40B4-BE49-F238E27FC236}">
                            <a16:creationId xmlns:a16="http://schemas.microsoft.com/office/drawing/2014/main" id="{7DB118D8-120C-47AE-AA71-16432143D43B}"/>
                          </a:ext>
                        </a:extLst>
                      </p:cNvPr>
                      <p:cNvPicPr/>
                      <p:nvPr/>
                    </p:nvPicPr>
                    <p:blipFill>
                      <a:blip r:embed="rId3"/>
                      <a:stretch>
                        <a:fillRect/>
                      </a:stretch>
                    </p:blipFill>
                    <p:spPr>
                      <a:xfrm>
                        <a:off x="460076" y="997333"/>
                        <a:ext cx="11350048" cy="1296831"/>
                      </a:xfrm>
                      <a:prstGeom prst="rect">
                        <a:avLst/>
                      </a:prstGeom>
                    </p:spPr>
                  </p:pic>
                </p:oleObj>
              </mc:Fallback>
            </mc:AlternateContent>
          </a:graphicData>
        </a:graphic>
      </p:graphicFrame>
      <p:graphicFrame>
        <p:nvGraphicFramePr>
          <p:cNvPr id="6" name="Kaavio 5" descr="Rantasalmi alkaa ennusteen mukaan saamaan muuttovoittoa 2020-luvun lopulla.">
            <a:extLst>
              <a:ext uri="{FF2B5EF4-FFF2-40B4-BE49-F238E27FC236}">
                <a16:creationId xmlns:a16="http://schemas.microsoft.com/office/drawing/2014/main" id="{CF24DD98-5A73-487F-90BF-4ABAA2C1DFBF}"/>
              </a:ext>
            </a:extLst>
          </p:cNvPr>
          <p:cNvGraphicFramePr>
            <a:graphicFrameLocks/>
          </p:cNvGraphicFramePr>
          <p:nvPr>
            <p:extLst>
              <p:ext uri="{D42A27DB-BD31-4B8C-83A1-F6EECF244321}">
                <p14:modId xmlns:p14="http://schemas.microsoft.com/office/powerpoint/2010/main" val="2052820954"/>
              </p:ext>
            </p:extLst>
          </p:nvPr>
        </p:nvGraphicFramePr>
        <p:xfrm>
          <a:off x="943995" y="2792186"/>
          <a:ext cx="860583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817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Savonlinna</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28</a:t>
            </a:fld>
            <a:endParaRPr lang="fi-FI"/>
          </a:p>
        </p:txBody>
      </p:sp>
      <p:graphicFrame>
        <p:nvGraphicFramePr>
          <p:cNvPr id="3" name="Objekti 2" descr="Savonlinnan väkiluku on ennusteen mukaan 24894 vuonna 2040.">
            <a:extLst>
              <a:ext uri="{FF2B5EF4-FFF2-40B4-BE49-F238E27FC236}">
                <a16:creationId xmlns:a16="http://schemas.microsoft.com/office/drawing/2014/main" id="{1CB587EC-97A9-468C-9A7B-5201B8A5BBEA}"/>
              </a:ext>
            </a:extLst>
          </p:cNvPr>
          <p:cNvGraphicFramePr>
            <a:graphicFrameLocks noChangeAspect="1"/>
          </p:cNvGraphicFramePr>
          <p:nvPr>
            <p:extLst>
              <p:ext uri="{D42A27DB-BD31-4B8C-83A1-F6EECF244321}">
                <p14:modId xmlns:p14="http://schemas.microsoft.com/office/powerpoint/2010/main" val="1098850452"/>
              </p:ext>
            </p:extLst>
          </p:nvPr>
        </p:nvGraphicFramePr>
        <p:xfrm>
          <a:off x="399157" y="1085850"/>
          <a:ext cx="11432799" cy="1306286"/>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Savonlinnan väkiluku on ennusteen mukaan 24894 vuonna 2040.">
                        <a:extLst>
                          <a:ext uri="{FF2B5EF4-FFF2-40B4-BE49-F238E27FC236}">
                            <a16:creationId xmlns:a16="http://schemas.microsoft.com/office/drawing/2014/main" id="{1CB587EC-97A9-468C-9A7B-5201B8A5BBEA}"/>
                          </a:ext>
                        </a:extLst>
                      </p:cNvPr>
                      <p:cNvPicPr/>
                      <p:nvPr/>
                    </p:nvPicPr>
                    <p:blipFill>
                      <a:blip r:embed="rId3"/>
                      <a:stretch>
                        <a:fillRect/>
                      </a:stretch>
                    </p:blipFill>
                    <p:spPr>
                      <a:xfrm>
                        <a:off x="399157" y="1085850"/>
                        <a:ext cx="11432799" cy="1306286"/>
                      </a:xfrm>
                      <a:prstGeom prst="rect">
                        <a:avLst/>
                      </a:prstGeom>
                    </p:spPr>
                  </p:pic>
                </p:oleObj>
              </mc:Fallback>
            </mc:AlternateContent>
          </a:graphicData>
        </a:graphic>
      </p:graphicFrame>
      <p:graphicFrame>
        <p:nvGraphicFramePr>
          <p:cNvPr id="6" name="Kaavio 5" descr="Savonlinna kääntyy ennusteen mukaan muuttovoittoiseksi vuonna2031.">
            <a:extLst>
              <a:ext uri="{FF2B5EF4-FFF2-40B4-BE49-F238E27FC236}">
                <a16:creationId xmlns:a16="http://schemas.microsoft.com/office/drawing/2014/main" id="{2A33D9AD-3A5E-455F-A90F-30B380D59144}"/>
              </a:ext>
            </a:extLst>
          </p:cNvPr>
          <p:cNvGraphicFramePr>
            <a:graphicFrameLocks/>
          </p:cNvGraphicFramePr>
          <p:nvPr>
            <p:extLst>
              <p:ext uri="{D42A27DB-BD31-4B8C-83A1-F6EECF244321}">
                <p14:modId xmlns:p14="http://schemas.microsoft.com/office/powerpoint/2010/main" val="2954678611"/>
              </p:ext>
            </p:extLst>
          </p:nvPr>
        </p:nvGraphicFramePr>
        <p:xfrm>
          <a:off x="540183" y="2793546"/>
          <a:ext cx="10787063" cy="27241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9481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1040842" y="409576"/>
            <a:ext cx="10752000" cy="900000"/>
          </a:xfrm>
        </p:spPr>
        <p:txBody>
          <a:bodyPr/>
          <a:lstStyle/>
          <a:p>
            <a:r>
              <a:rPr lang="fi-FI" dirty="0"/>
              <a:t>Sulkava</a:t>
            </a:r>
          </a:p>
        </p:txBody>
      </p:sp>
      <p:sp>
        <p:nvSpPr>
          <p:cNvPr id="5" name="Dian numeron paikkamerkki 4">
            <a:extLst>
              <a:ext uri="{FF2B5EF4-FFF2-40B4-BE49-F238E27FC236}">
                <a16:creationId xmlns:a16="http://schemas.microsoft.com/office/drawing/2014/main" id="{2F1731B3-41BE-448B-8113-9FB69BC01BC0}"/>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29</a:t>
            </a:fld>
            <a:endParaRPr lang="fi-FI"/>
          </a:p>
        </p:txBody>
      </p:sp>
      <p:graphicFrame>
        <p:nvGraphicFramePr>
          <p:cNvPr id="3" name="Objekti 2" descr="Sulkavan väkiluku on ennusteen mukaan 1856 vuonna 2040.">
            <a:extLst>
              <a:ext uri="{FF2B5EF4-FFF2-40B4-BE49-F238E27FC236}">
                <a16:creationId xmlns:a16="http://schemas.microsoft.com/office/drawing/2014/main" id="{215B1F3F-90CD-4DA7-B692-3B1F13E40950}"/>
              </a:ext>
            </a:extLst>
          </p:cNvPr>
          <p:cNvGraphicFramePr>
            <a:graphicFrameLocks noChangeAspect="1"/>
          </p:cNvGraphicFramePr>
          <p:nvPr>
            <p:extLst>
              <p:ext uri="{D42A27DB-BD31-4B8C-83A1-F6EECF244321}">
                <p14:modId xmlns:p14="http://schemas.microsoft.com/office/powerpoint/2010/main" val="1865400089"/>
              </p:ext>
            </p:extLst>
          </p:nvPr>
        </p:nvGraphicFramePr>
        <p:xfrm>
          <a:off x="540183" y="1134836"/>
          <a:ext cx="11432792" cy="1306285"/>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3" name="Objekti 2" descr="Sulkavan väkiluku on ennusteen mukaan 1856 vuonna 2040.">
                        <a:extLst>
                          <a:ext uri="{FF2B5EF4-FFF2-40B4-BE49-F238E27FC236}">
                            <a16:creationId xmlns:a16="http://schemas.microsoft.com/office/drawing/2014/main" id="{215B1F3F-90CD-4DA7-B692-3B1F13E40950}"/>
                          </a:ext>
                        </a:extLst>
                      </p:cNvPr>
                      <p:cNvPicPr/>
                      <p:nvPr/>
                    </p:nvPicPr>
                    <p:blipFill>
                      <a:blip r:embed="rId3"/>
                      <a:stretch>
                        <a:fillRect/>
                      </a:stretch>
                    </p:blipFill>
                    <p:spPr>
                      <a:xfrm>
                        <a:off x="540183" y="1134836"/>
                        <a:ext cx="11432792" cy="1306285"/>
                      </a:xfrm>
                      <a:prstGeom prst="rect">
                        <a:avLst/>
                      </a:prstGeom>
                    </p:spPr>
                  </p:pic>
                </p:oleObj>
              </mc:Fallback>
            </mc:AlternateContent>
          </a:graphicData>
        </a:graphic>
      </p:graphicFrame>
      <p:graphicFrame>
        <p:nvGraphicFramePr>
          <p:cNvPr id="6" name="Kaavio 5" descr="Sulkava kääntyy muuttovoittoiseksi ennusteen mukaan vuonna 2025.">
            <a:extLst>
              <a:ext uri="{FF2B5EF4-FFF2-40B4-BE49-F238E27FC236}">
                <a16:creationId xmlns:a16="http://schemas.microsoft.com/office/drawing/2014/main" id="{BB542EB6-E886-417B-A00E-89092903F1C8}"/>
              </a:ext>
            </a:extLst>
          </p:cNvPr>
          <p:cNvGraphicFramePr>
            <a:graphicFrameLocks/>
          </p:cNvGraphicFramePr>
          <p:nvPr>
            <p:extLst>
              <p:ext uri="{D42A27DB-BD31-4B8C-83A1-F6EECF244321}">
                <p14:modId xmlns:p14="http://schemas.microsoft.com/office/powerpoint/2010/main" val="3157970243"/>
              </p:ext>
            </p:extLst>
          </p:nvPr>
        </p:nvGraphicFramePr>
        <p:xfrm>
          <a:off x="396647" y="2718708"/>
          <a:ext cx="10010775"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677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81576C-D5DA-4B37-9F4E-E5C412E22A41}"/>
              </a:ext>
            </a:extLst>
          </p:cNvPr>
          <p:cNvSpPr>
            <a:spLocks noGrp="1"/>
          </p:cNvSpPr>
          <p:nvPr>
            <p:ph type="title"/>
          </p:nvPr>
        </p:nvSpPr>
        <p:spPr/>
        <p:txBody>
          <a:bodyPr/>
          <a:lstStyle/>
          <a:p>
            <a:r>
              <a:rPr lang="fi-FI"/>
              <a:t>Etelä-Savon ja alueen kuntien ennuste 2021</a:t>
            </a:r>
            <a:br>
              <a:rPr lang="fi-FI"/>
            </a:br>
            <a:endParaRPr lang="fi-FI"/>
          </a:p>
        </p:txBody>
      </p:sp>
      <p:sp>
        <p:nvSpPr>
          <p:cNvPr id="4" name="Dian numeron paikkamerkki 3">
            <a:extLst>
              <a:ext uri="{FF2B5EF4-FFF2-40B4-BE49-F238E27FC236}">
                <a16:creationId xmlns:a16="http://schemas.microsoft.com/office/drawing/2014/main" id="{B1AA81B8-A989-4F05-8F88-B078876ED597}"/>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3</a:t>
            </a:fld>
            <a:endParaRPr lang="fi-FI">
              <a:solidFill>
                <a:srgbClr val="646464"/>
              </a:solidFill>
              <a:latin typeface="Arial"/>
            </a:endParaRPr>
          </a:p>
        </p:txBody>
      </p:sp>
      <p:sp>
        <p:nvSpPr>
          <p:cNvPr id="5" name="Sisällön paikkamerkki 2">
            <a:extLst>
              <a:ext uri="{FF2B5EF4-FFF2-40B4-BE49-F238E27FC236}">
                <a16:creationId xmlns:a16="http://schemas.microsoft.com/office/drawing/2014/main" id="{B5EA8436-039A-402B-A4BB-149E55622699}"/>
              </a:ext>
            </a:extLst>
          </p:cNvPr>
          <p:cNvSpPr txBox="1">
            <a:spLocks/>
          </p:cNvSpPr>
          <p:nvPr/>
        </p:nvSpPr>
        <p:spPr>
          <a:xfrm>
            <a:off x="639416" y="1512000"/>
            <a:ext cx="11101617" cy="4843695"/>
          </a:xfrm>
          <a:prstGeom prst="rect">
            <a:avLst/>
          </a:prstGeom>
          <a:solidFill>
            <a:schemeClr val="bg1"/>
          </a:solidFill>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fi-FI" sz="2800" b="0" i="0" u="none" strike="noStrike" kern="1200" cap="none" spc="0" normalizeH="0" baseline="0" noProof="0" dirty="0">
                <a:ln>
                  <a:noFill/>
                </a:ln>
                <a:effectLst/>
                <a:uLnTx/>
                <a:uFillTx/>
                <a:latin typeface="Calibri" panose="020F0502020204030204"/>
                <a:ea typeface="+mn-ea"/>
                <a:cs typeface="+mn-cs"/>
              </a:rPr>
              <a:t>Etelä-Savon väestöennusteen mukaan väestökehitys on laskeva vuoteen 2040 saakka koko alueella.</a:t>
            </a:r>
            <a:r>
              <a:rPr lang="fi-FI" dirty="0">
                <a:latin typeface="Calibri" panose="020F0502020204030204"/>
              </a:rPr>
              <a:t> </a:t>
            </a:r>
          </a:p>
          <a:p>
            <a:pPr>
              <a:defRPr/>
            </a:pPr>
            <a:r>
              <a:rPr lang="fi-FI" dirty="0">
                <a:latin typeface="Calibri" panose="020F0502020204030204"/>
              </a:rPr>
              <a:t>Väestön ennustetaan vähenevän nykyisestä reilusta 130 000 henkilöstä  </a:t>
            </a:r>
            <a:r>
              <a:rPr kumimoji="0" lang="fi-FI" sz="2800" b="0" i="0" u="none" strike="noStrike" kern="1200" cap="none" spc="0" normalizeH="0" baseline="0" noProof="0" dirty="0">
                <a:ln>
                  <a:noFill/>
                </a:ln>
                <a:effectLst/>
                <a:uLnTx/>
                <a:uFillTx/>
                <a:latin typeface="Calibri" panose="020F0502020204030204"/>
                <a:ea typeface="+mn-ea"/>
                <a:cs typeface="+mn-cs"/>
              </a:rPr>
              <a:t>107 041 henkilöön vuoteen 2040 mennessä. Vuositasolla väestön alenema Etelä-Savossa on jopa 1 </a:t>
            </a:r>
            <a:r>
              <a:rPr lang="fi-FI" dirty="0">
                <a:latin typeface="Calibri" panose="020F0502020204030204"/>
              </a:rPr>
              <a:t>262</a:t>
            </a:r>
            <a:r>
              <a:rPr kumimoji="0" lang="fi-FI" sz="2800" b="0" i="0" u="none" strike="noStrike" kern="1200" cap="none" spc="0" normalizeH="0" baseline="0" noProof="0" dirty="0">
                <a:ln>
                  <a:noFill/>
                </a:ln>
                <a:effectLst/>
                <a:uLnTx/>
                <a:uFillTx/>
                <a:latin typeface="Calibri" panose="020F0502020204030204"/>
                <a:ea typeface="+mn-ea"/>
                <a:cs typeface="+mn-cs"/>
              </a:rPr>
              <a:t> henkilöä / vuosi.</a:t>
            </a:r>
            <a:endParaRPr lang="fi-FI" sz="2800" b="0" i="0" u="none" strike="noStrike" kern="1200" cap="none" spc="0" normalizeH="0" baseline="0" noProof="0" dirty="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effectLst/>
                <a:uLnTx/>
                <a:uFillTx/>
                <a:latin typeface="Calibri" panose="020F0502020204030204"/>
                <a:ea typeface="+mn-ea"/>
                <a:cs typeface="+mn-cs"/>
              </a:rPr>
              <a:t>Maakunnista ennusteen mukaan kasvaa vain Uusimaa. Hyvin l</a:t>
            </a:r>
            <a:r>
              <a:rPr lang="fi-FI" dirty="0" err="1">
                <a:latin typeface="Calibri" panose="020F0502020204030204"/>
              </a:rPr>
              <a:t>ievästi</a:t>
            </a:r>
            <a:r>
              <a:rPr lang="fi-FI" dirty="0">
                <a:latin typeface="Calibri" panose="020F0502020204030204"/>
              </a:rPr>
              <a:t> n</a:t>
            </a:r>
            <a:r>
              <a:rPr kumimoji="0" lang="fi-FI" sz="2800" b="0" i="0" u="none" strike="noStrike" kern="1200" cap="none" spc="0" normalizeH="0" baseline="0" noProof="0" dirty="0" err="1">
                <a:ln>
                  <a:noFill/>
                </a:ln>
                <a:effectLst/>
                <a:uLnTx/>
                <a:uFillTx/>
                <a:latin typeface="Calibri" panose="020F0502020204030204"/>
                <a:ea typeface="+mn-ea"/>
                <a:cs typeface="+mn-cs"/>
              </a:rPr>
              <a:t>oususuuntaista</a:t>
            </a:r>
            <a:r>
              <a:rPr kumimoji="0" lang="fi-FI" sz="2800" b="0" i="0" u="none" strike="noStrike" kern="1200" cap="none" spc="0" normalizeH="0" baseline="0" noProof="0" dirty="0">
                <a:ln>
                  <a:noFill/>
                </a:ln>
                <a:effectLst/>
                <a:uLnTx/>
                <a:uFillTx/>
                <a:latin typeface="Calibri" panose="020F0502020204030204"/>
                <a:ea typeface="+mn-ea"/>
                <a:cs typeface="+mn-cs"/>
              </a:rPr>
              <a:t> väestönkehitys on lisäksi Pirkanmaalla, Varsinais-Suomessa, Pohjois-Pohjanmaalla ja Ahvenanmaalla. Kaikkien muiden maakuntien väestönkehityksen ennustetaan laskevan.</a:t>
            </a:r>
            <a:endParaRPr lang="fi-FI" sz="2800" b="0" i="0" u="none" strike="noStrike" kern="1200" cap="none" spc="0" normalizeH="0" baseline="0" noProof="0" dirty="0">
              <a:ln>
                <a:noFill/>
              </a:ln>
              <a:effectLst/>
              <a:uLnTx/>
              <a:uFillTx/>
              <a:latin typeface="Calibri" panose="020F0502020204030204"/>
              <a:cs typeface="Calibri"/>
            </a:endParaRPr>
          </a:p>
          <a:p>
            <a:pPr lvl="0">
              <a:defRPr/>
            </a:pPr>
            <a:r>
              <a:rPr kumimoji="0" lang="fi-FI" sz="2800" b="0" i="0" u="none" strike="noStrike" kern="1200" cap="none" spc="0" normalizeH="0" baseline="0" noProof="0" dirty="0">
                <a:ln>
                  <a:noFill/>
                </a:ln>
                <a:effectLst/>
                <a:uLnTx/>
                <a:uFillTx/>
                <a:latin typeface="Calibri" panose="020F0502020204030204"/>
                <a:ea typeface="+mn-ea"/>
                <a:cs typeface="+mn-cs"/>
              </a:rPr>
              <a:t>Koko maan tasolla väestö kasvaa tulevina vuosina hieman, mutta alhaisen </a:t>
            </a:r>
            <a:r>
              <a:rPr lang="fi-FI" dirty="0">
                <a:latin typeface="Calibri" panose="020F0502020204030204"/>
              </a:rPr>
              <a:t>syntyvyyden vuoksi väkiluku lähtee nykyisellä kehityksellä laskuun vuonna 2034.</a:t>
            </a:r>
            <a:endParaRPr lang="fi-FI" sz="2800" b="0" i="0" u="none" strike="noStrike" kern="1200" cap="none" spc="0" normalizeH="0" baseline="0" noProof="0" dirty="0">
              <a:ln>
                <a:noFill/>
              </a:ln>
              <a:effectLst/>
              <a:uLnTx/>
              <a:uFillTx/>
              <a:latin typeface="Calibri" panose="020F0502020204030204"/>
              <a:cs typeface="Calibri"/>
            </a:endParaRPr>
          </a:p>
          <a:p>
            <a:pPr>
              <a:defRPr/>
            </a:pPr>
            <a:r>
              <a:rPr kumimoji="0" lang="fi-FI" sz="2800" b="0" i="0" u="none" strike="noStrike" kern="1200" cap="none" spc="0" normalizeH="0" baseline="0" noProof="0" dirty="0">
                <a:ln>
                  <a:noFill/>
                </a:ln>
                <a:effectLst/>
                <a:uLnTx/>
                <a:uFillTx/>
                <a:latin typeface="Calibri" panose="020F0502020204030204"/>
                <a:ea typeface="+mn-ea"/>
                <a:cs typeface="+mn-cs"/>
              </a:rPr>
              <a:t>Laskentaperusteena käytetylle ajanjaksolle 2016 - 2020 Etelä-Savossa osui mm. Savonlinnan OKL:n lakkautus, jonka vaikutukset alueen väestönkehitykseen olivat hyvin negatiiviset.</a:t>
            </a:r>
            <a:r>
              <a:rPr lang="fi-FI" dirty="0">
                <a:latin typeface="Calibri" panose="020F0502020204030204"/>
              </a:rPr>
              <a:t> </a:t>
            </a:r>
            <a:endParaRPr lang="fi-FI" sz="2800" b="0" i="0" u="none" strike="noStrike" kern="1200" cap="none" spc="0" normalizeH="0" baseline="0" noProof="0" dirty="0">
              <a:ln>
                <a:noFill/>
              </a:ln>
              <a:effectLst/>
              <a:uLnTx/>
              <a:uFillTx/>
              <a:latin typeface="Calibri" panose="020F0502020204030204"/>
              <a:cs typeface="Calibri"/>
            </a:endParaRPr>
          </a:p>
        </p:txBody>
      </p:sp>
    </p:spTree>
    <p:extLst>
      <p:ext uri="{BB962C8B-B14F-4D97-AF65-F5344CB8AC3E}">
        <p14:creationId xmlns:p14="http://schemas.microsoft.com/office/powerpoint/2010/main" val="291951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30</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8" name="Otsikko 1">
            <a:extLst>
              <a:ext uri="{FF2B5EF4-FFF2-40B4-BE49-F238E27FC236}">
                <a16:creationId xmlns:a16="http://schemas.microsoft.com/office/drawing/2014/main" id="{24B99808-B2CB-46E9-9959-6B55BFE9BF7D}"/>
              </a:ext>
              <a:ext uri="{C183D7F6-B498-43B3-948B-1728B52AA6E4}">
                <adec:decorative xmlns:adec="http://schemas.microsoft.com/office/drawing/2017/decorative" val="1"/>
              </a:ext>
            </a:extLst>
          </p:cNvPr>
          <p:cNvSpPr txBox="1">
            <a:spLocks/>
          </p:cNvSpPr>
          <p:nvPr/>
        </p:nvSpPr>
        <p:spPr>
          <a:xfrm>
            <a:off x="1143000" y="669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9" name="Otsikko 1">
            <a:extLst>
              <a:ext uri="{FF2B5EF4-FFF2-40B4-BE49-F238E27FC236}">
                <a16:creationId xmlns:a16="http://schemas.microsoft.com/office/drawing/2014/main" id="{53F3C699-262D-411F-9F35-209275045CEC}"/>
              </a:ext>
            </a:extLst>
          </p:cNvPr>
          <p:cNvSpPr txBox="1">
            <a:spLocks noGrp="1"/>
          </p:cNvSpPr>
          <p:nvPr>
            <p:ph type="title" idx="4294967295"/>
          </p:nvPr>
        </p:nvSpPr>
        <p:spPr>
          <a:xfrm>
            <a:off x="1066799" y="365125"/>
            <a:ext cx="1087301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Laatuseloste (Tilastokeskus), tietoa mm. väestöennusteen pohjana olevista oletuksista ja ennustemenetelmästä</a:t>
            </a:r>
          </a:p>
        </p:txBody>
      </p:sp>
      <p:sp>
        <p:nvSpPr>
          <p:cNvPr id="11" name="Tekstiruutu 10">
            <a:extLst>
              <a:ext uri="{FF2B5EF4-FFF2-40B4-BE49-F238E27FC236}">
                <a16:creationId xmlns:a16="http://schemas.microsoft.com/office/drawing/2014/main" id="{234252CB-F74D-4046-8DCE-324FE9381298}"/>
              </a:ext>
            </a:extLst>
          </p:cNvPr>
          <p:cNvSpPr txBox="1"/>
          <p:nvPr/>
        </p:nvSpPr>
        <p:spPr>
          <a:xfrm>
            <a:off x="1066800" y="1690688"/>
            <a:ext cx="10873017" cy="5355312"/>
          </a:xfrm>
          <a:prstGeom prst="rect">
            <a:avLst/>
          </a:prstGeom>
          <a:solidFill>
            <a:schemeClr val="bg1"/>
          </a:solidFill>
        </p:spPr>
        <p:txBody>
          <a:bodyPr wrap="square" lIns="91440" tIns="45720" rIns="91440" bIns="45720" rtlCol="0" anchor="t">
            <a:spAutoFit/>
          </a:bodyPr>
          <a:lstStyle/>
          <a:p>
            <a:r>
              <a:rPr lang="fi-FI" sz="1200" b="1"/>
              <a:t>1. Tilastotietojen relevanssi</a:t>
            </a:r>
          </a:p>
          <a:p>
            <a:endParaRPr lang="fi-FI" sz="1200" b="1">
              <a:ea typeface="+mn-lt"/>
              <a:cs typeface="+mn-lt"/>
            </a:endParaRPr>
          </a:p>
          <a:p>
            <a:r>
              <a:rPr lang="fi-FI" sz="1200">
                <a:ea typeface="+mn-lt"/>
                <a:cs typeface="+mn-lt"/>
              </a:rPr>
              <a:t>Tämän väestöennusteen perusväkilukuina ovat olleet vuoden 2020 lopun kunnittaiset väkiluvut 1-vuotisikäryhmittäin sukupuolen mukaan. Ennuste on laskettu kunnittain ja kunnittaisista tiedoista on saatu summaamalla maakuntien ja koko maan luvut. Ennustetietoja on mahdollista tulostaa myös käyttäen mitä tahansa muutakin kunnista muodostuvaa aluejakoa. Väkilukutietojen lisäksi on saatavana ennusteen mukaiset syntyneiden, kuolleiden ja muuttaneiden määrät sekä ennusteen laskennassa käytetyt kertoimet.</a:t>
            </a:r>
            <a:endParaRPr lang="fi-FI"/>
          </a:p>
          <a:p>
            <a:r>
              <a:rPr lang="fi-FI" sz="1200">
                <a:ea typeface="+mn-lt"/>
                <a:cs typeface="+mn-lt"/>
              </a:rPr>
              <a:t>Ennusteesta on kaksi laskelmaa:</a:t>
            </a:r>
            <a:endParaRPr lang="fi-FI"/>
          </a:p>
          <a:p>
            <a:pPr marL="285750" indent="-285750">
              <a:buFont typeface="Arial"/>
              <a:buChar char="•"/>
            </a:pPr>
            <a:r>
              <a:rPr lang="fi-FI" sz="1200">
                <a:ea typeface="+mn-lt"/>
                <a:cs typeface="+mn-lt"/>
              </a:rPr>
              <a:t>Muuttoliikkeen sisältävä laskelma (laskelma 1), jossa on otettu huomioon syntyvyyden, kuolevuuden, kuntien välisen muuttoliikkeen ja siirtolaisuuden vaikutus väestönkehitykseen.</a:t>
            </a:r>
            <a:endParaRPr lang="fi-FI"/>
          </a:p>
          <a:p>
            <a:pPr marL="285750" indent="-285750">
              <a:buFont typeface="Arial"/>
              <a:buChar char="•"/>
            </a:pPr>
            <a:r>
              <a:rPr lang="fi-FI" sz="1200">
                <a:ea typeface="+mn-lt"/>
                <a:cs typeface="+mn-lt"/>
              </a:rPr>
              <a:t>Omavaraislaskelma (laskelma 2) ilmaisee, millainen tuleva väestönkehitys olisi ilman muuttoliikettä. Laskelmassa on otettu huomioon vain syntyvyyden ja kuolevuuden vaikutus väestönkehitykseen. Syntyvyys- ja kuolevuusoletukset ovat samat kuin laskelmassa 1. Etenkin syntyneiden määrät ovat laskelmissa kuitenkin erilaiset, koska muuttoliikkeen sisältävässä laskelmassa muuttajat omaksuvat tuloalueen hedelmällisyyden.</a:t>
            </a:r>
            <a:endParaRPr lang="fi-FI"/>
          </a:p>
          <a:p>
            <a:r>
              <a:rPr lang="fi-FI" sz="1200">
                <a:ea typeface="+mn-lt"/>
                <a:cs typeface="+mn-lt"/>
              </a:rPr>
              <a:t>Tilastollinen päätoimisto julkaisi ensimmäisen Suomen tulevaa väestönkehitystä koskevan ennustelaskelman vuonna 1934. Vuonna 1953 asetetun tilastokomitean mietinnössä vuonna 1956 esitettiin, että väestöennusteita on laadittava säännöllisin väliajoin. Ensimmäiset ennusteet koskivat koko maan tulevaa väestönkehitystä. Alueellisia ennusteita ryhdyttiin laatimaan 1960-luvulla.</a:t>
            </a:r>
            <a:endParaRPr lang="fi-FI"/>
          </a:p>
          <a:p>
            <a:r>
              <a:rPr lang="fi-FI" sz="1200">
                <a:ea typeface="+mn-lt"/>
                <a:cs typeface="+mn-lt"/>
              </a:rPr>
              <a:t>Vuonna 1973 valtioneuvoston kanslian asettama ns. väestöennusteryhmä julkaisi raporttinsa ”Väestöennusteiden laadinnan järjestäminen” (Valtioneuvoston kanslian julkaisuja 1973:1). Väestöennusteet määriteltiin raportissa seuraavasti: ”Väestöennusteet ovat väestönkehitykseen vaikuttavien tekijöiden menneeseen kehitykseen perustuvia laskelmia, joihin ei sisälly ennusteen laatijan suunnittelemaa väestönkehitystä eikä aluepoliittista tahdonilmaisua.”</a:t>
            </a:r>
            <a:endParaRPr lang="fi-FI"/>
          </a:p>
          <a:p>
            <a:r>
              <a:rPr lang="fi-FI" sz="1200">
                <a:ea typeface="+mn-lt"/>
                <a:cs typeface="+mn-lt"/>
              </a:rPr>
              <a:t>Raportin mukaan väestöennusteet ”ilmaisevat päätöksentekijöille lähinnä sen, mihin kehitys johtaa, jos yhteiskuntapolitiikka pysyy entisellään. Päätöksentekijöiden on arvioitava kehityksen suotavuus ja harkittava tämän perusteella, voidaanko ennusteita käyttää toimintojen mitoituspäätösten ja investointipäätösten perustana.”</a:t>
            </a:r>
            <a:endParaRPr lang="fi-FI"/>
          </a:p>
          <a:p>
            <a:endParaRPr lang="fi-FI" sz="1200">
              <a:ea typeface="+mn-lt"/>
              <a:cs typeface="+mn-lt"/>
            </a:endParaRPr>
          </a:p>
          <a:p>
            <a:endParaRPr lang="fi-FI" sz="1200">
              <a:ea typeface="+mn-lt"/>
              <a:cs typeface="+mn-lt"/>
            </a:endParaRPr>
          </a:p>
          <a:p>
            <a:endParaRPr lang="fi-FI" sz="1200">
              <a:ea typeface="+mn-lt"/>
              <a:cs typeface="+mn-lt"/>
            </a:endParaRPr>
          </a:p>
          <a:p>
            <a:br>
              <a:rPr lang="fi-FI" sz="1200">
                <a:ea typeface="+mn-lt"/>
                <a:cs typeface="+mn-lt"/>
              </a:rPr>
            </a:br>
            <a:endParaRPr lang="fi-FI" sz="1200">
              <a:ea typeface="+mn-lt"/>
              <a:cs typeface="+mn-lt"/>
            </a:endParaRPr>
          </a:p>
          <a:p>
            <a:endParaRPr lang="fi-FI"/>
          </a:p>
          <a:p>
            <a:endParaRPr lang="fi-FI" sz="1200">
              <a:cs typeface="Arial"/>
            </a:endParaRPr>
          </a:p>
        </p:txBody>
      </p:sp>
    </p:spTree>
    <p:extLst>
      <p:ext uri="{BB962C8B-B14F-4D97-AF65-F5344CB8AC3E}">
        <p14:creationId xmlns:p14="http://schemas.microsoft.com/office/powerpoint/2010/main" val="3961297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31</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11" name="Otsikko 10">
            <a:extLst>
              <a:ext uri="{FF2B5EF4-FFF2-40B4-BE49-F238E27FC236}">
                <a16:creationId xmlns:a16="http://schemas.microsoft.com/office/drawing/2014/main" id="{234252CB-F74D-4046-8DCE-324FE9381298}"/>
              </a:ext>
            </a:extLst>
          </p:cNvPr>
          <p:cNvSpPr txBox="1">
            <a:spLocks noGrp="1"/>
          </p:cNvSpPr>
          <p:nvPr>
            <p:ph type="title" idx="4294967295"/>
          </p:nvPr>
        </p:nvSpPr>
        <p:spPr>
          <a:xfrm>
            <a:off x="682377" y="328110"/>
            <a:ext cx="10716263" cy="6186309"/>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lt"/>
                <a:cs typeface="+mn-lt"/>
              </a:rPr>
              <a:t>2. Tilastotutkimuksen menetelmäkuvaus</a:t>
            </a:r>
            <a:endParaRPr kumimoji="0" lang="en-US" sz="1200" b="1"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dirty="0">
              <a:ln>
                <a:noFill/>
              </a:ln>
              <a:solidFill>
                <a:schemeClr val="tx1"/>
              </a:solidFill>
              <a:effectLst/>
              <a:uLnTx/>
              <a:uFillTx/>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Tilastokeskuksen käyttämä väestöennustemenetelmä on ns. demografinen komponenttimalli, jossa väestön tuleva määrä ja rakenne lasketaan ikäryhmittäisten syntyvyys-, kuolevuus- ja muuttokerrointen avulla. Kertoimet on laskettu viime vuosien väestötilastojen perusteella. Kertoimien satunnaisvaihtelun vähentämiseksi kertoimet on laskettu useammalta vuodelta ja lisäksi kuntia on ryhmitelty syntyvyys-, kuolevuus- ja lähtömuuttoalueiksi.</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ea"/>
                <a:cs typeface="Arial"/>
              </a:rPr>
              <a:t>Syntyvyys</a:t>
            </a:r>
            <a:endParaRPr kumimoji="0" lang="fi-FI" sz="1200" b="1"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Syntyvien määrän laskemiseksi kunnat on ryhmitelty 136 hedelmällisyysalueeksi vuosien 2016–2020 kokonaishedelmällisyysluvun perusteella. Asukasluvultaan 20 000 henkilön kunnat ovat omia hedelmällisyysalueitaan. Asukasluvultaan tätä pienemmät kunnat on yhdistelty hedelmällisyysalueiksi. Asukasluvultaan pienille kunnille on etsitty saman hedelmällisyystason omaavia kuntia koko maan tasolla. Aiemmin yhdistelyt suoritettiin maakuntien sisällä. Hedelmällisyysalueita muodostettaessa on samalla tarkasteltu myös ikäryhmittäistä hedelmällisyyttä.</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Hedelmällisyysalueille on laskettu ikäryhmittäiset (14–50-vuotiaille naisille) hedelmällisyysluvut vuosilta 2016–2020. Samaan hedelmällisyysalueeseen kuuluvien kuntien hedelmällisyyskertoimet ovat siis samat. Ennusteessa hedelmällisyysluvut on pidetty vakiona koko ennustekauden. Koko maan keskimääräinen kokonaishedelmällisyysluku eli kunkin naisen elinaikanaan synnyttämä lapsimäärä on keskimäärin 1,45.</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ea"/>
                <a:cs typeface="Arial"/>
              </a:rPr>
              <a:t>Kuolevuus</a:t>
            </a:r>
            <a:endParaRPr kumimoji="0" lang="fi-FI" sz="1200" b="1"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Kuolleiden määrän laskemiseksi on muodostettu 22 kuolevuusaluetta. Asukasluvultaan kuusi suurinta kuntaa (vähintään 190 000 asukasta) ovat omia kuolevuusalueitaan ja tätä pienemmät kunnat on yhdistelty kuolevuusalueiksi. Kunnat on ryhmitelty kuolevuusalueisiin vuosien 2014–2020 ikä- ja sukupuolivakioidun kuolleisuuden perusteella. Se mihin kuolevuusalueeseen kunta kuuluu ei näin ollen riipu kunnan maantieteellisestä sijainnista.</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Satunnaisvaihtelun vähentämiseksi kaikilla kuolevuusalueilla käytetään koko maan kuolevuuskertoimia 0–17-vuotiaiden ja 90–104-vuotiaiden osalta. Aluekohtaiset kertoimet ovat käytössä 18–89 -vuotiaiden kohdalla. Ikäryhmittäiset kuolevuusluvut on laskettu vuosilta 2016–2020.</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Kuolevuuden vuotuisen muutoksen ikä- ja sukupuoliryhmittäiset kertoimet on saatu alle 50-vuotiaille laskemalla, kuinka paljon kuolevuus muuttui vuosista 1987–1991 vuosiin 2016–2020 ja 50 vuotiaille ja tätä vanhemmille laskemalla, kuinka paljon kuolevuus muuttui vuosista 1997–2001 vuosiin 2016–2020. Minkään ikäryhmän kuolevuutta ei ole kuitenkaan nostettu.</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ea"/>
                <a:cs typeface="Arial"/>
              </a:rPr>
              <a:t>Muuttoliike</a:t>
            </a:r>
            <a:endParaRPr kumimoji="0" lang="fi-FI" sz="1200" b="1"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Kunnat on jaettu 136 lähtömuuttokategoriaan 0–6- ja 16–44-vuotiaiden lähtömuuttoalttiuden perusteella vuosina 2016–2020. Asukasluvultaan vähintään 25 000 hengen kunnat ovat omia lähtömuuttoalueitaan. Asukasluvultaan pienemmät kunnat on yhdistelty lähtömuuttoalueiksi. Asukasluvultaan pienille kunnille on etsitty saman lähtömuuttoalttiuden omaavia kuntia koko maan tasolla. Aiemmin yhdistelyt suoritettiin maakuntien sisällä. Lähtömuuttoalueiden ikäryhmittäiset lähtömuuttokertoimet sukupuolittain on laskettu vuosien 2016–2020 perusteella.</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Koko maa on jaettu 31 suurmuuttoalueeseen. Suurmuuttoalueet on muodostettu suurten aluekeskusten ympärille (pl. Uusimaa ja Ahvenanmaa). Kunnan suurmuuttoalue määräytyy sen mukaan, mihin aluekeskukseen tai aluekeskuksen ympäristökuntiin kunnasta on eniten muuttoliikettä ollut vuosien 2016–2020 aikana. Etelä-Suomeen muuttoalueita on muodostettu enemmän, koska väestön määrä ja alueella tapahtuvien muuttojen määrä vaativat pienempiä aluekokonaisuuksia.</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224508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32</a:t>
            </a:fld>
            <a:endParaRPr lang="fi-FI">
              <a:solidFill>
                <a:srgbClr val="646464"/>
              </a:solidFill>
              <a:latin typeface="Arial"/>
            </a:endParaRPr>
          </a:p>
        </p:txBody>
      </p:sp>
      <p:sp>
        <p:nvSpPr>
          <p:cNvPr id="2" name="Otsikko 1">
            <a:extLst>
              <a:ext uri="{FF2B5EF4-FFF2-40B4-BE49-F238E27FC236}">
                <a16:creationId xmlns:a16="http://schemas.microsoft.com/office/drawing/2014/main" id="{F02D70C6-6FC1-480D-B059-FB48A2E55EE9}"/>
              </a:ext>
            </a:extLst>
          </p:cNvPr>
          <p:cNvSpPr txBox="1">
            <a:spLocks noGrp="1"/>
          </p:cNvSpPr>
          <p:nvPr>
            <p:ph type="title" idx="4294967295"/>
          </p:nvPr>
        </p:nvSpPr>
        <p:spPr>
          <a:xfrm>
            <a:off x="945503" y="929951"/>
            <a:ext cx="9375709"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Suurmuuttoalueiden välisiä muuttoja väestöennusteessa lasketaan muuttotodennäköisyyksien avulla. Ensin lasketaan kunkin suurmuuttoalueen lähtömuuttajien kokonaismäärä summaamalla suurmuuttoalueeseen kuuluvien kuntien lähtömuuttajien määrä. Tämän jälkeen muuttotodennäköisyyksien avulla lasketaan kuinka suuri osa lähtömuuttajista jää omaan suurmuuttoalueeseen ja kuinka suuri osa menee muihin suurmuuttoalueisiin. Suurmuuttoalueiden väliset muuttotodennäköisyydet sukupuolittain on laskettu ikäryhmille 0-6- ja 18-44-vuotiaat vuosien 2016–2020 perusteella ja muille ikäryhmille vuosien 2011-2020 perusteella.​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Kunnille on laskettu tulomuutto-osuudet kussakin ikä- ja sukupuoliryhmässä​</a:t>
            </a: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a) omaan suurmuuttoalueeseen jääneistä muuttajista,​</a:t>
            </a: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b) muilta suurmuuttoalueilta tulevista muuttajista ja​</a:t>
            </a: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c) ulkomailta suurmuuttoalueelle muuttajista.​</a:t>
            </a: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a:t>
            </a: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Osuudet on laskettu sen suurmuuttoalueen tulomuuttojen summasta, johon kunta kuuluu. Tulomuutto-osuudet oman suurmuuttoalueen muuttajista on laskettu ikäryhmille 0-6- ja 18-44-vuotiaat vuosien 2016–2020 perusteella ja muille ikäryhmille vuosien 2011-2020 perusteella. Tulomuutto-osuudet muilta suurmuuttoalueilta tulevista muuttujista sekä ulkomailta muuttajista on laskettu vuosien 2011–2020 perusteella. Ennustekautena kaikki muuttokertoimet ja tulomuutto-osuudet on pidetty vakioina.​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Muuttoliikkeen sisältävässä laskelmassa koko maan vuotuisen nettomaahanmuuton on oletettu olevan 20 000 henkilöä vuonna 2021 ja sen jälkeen 15 000 henkilöä vuosittain. Maahanmuutto saadaan laskemalla koko maan maastamuutto ja summaamalla siihen oletettu nettomaahanmuutto. Maahanmuuton ikäjakauma on laskettu vuosien 2011–2020 maahanmuuttojen perusteella. Maahanmuutto jaetaan suurmuuttoalueille kunkin alueen maahanmuutto-osuuskertoimella. Suurmuuttoalueiden maahanmuutto-osuus koko maan maahanmuutosta on laskettu ikäryhmittäin ja sukupuolittain vuosien 2011–2020 perusteella. Kuntien maahanmuutto on laskettu tulomuutto-osuuskertoimilla oman suuralueen maahanmuuttojen summasta.​</a:t>
            </a:r>
          </a:p>
        </p:txBody>
      </p:sp>
    </p:spTree>
    <p:extLst>
      <p:ext uri="{BB962C8B-B14F-4D97-AF65-F5344CB8AC3E}">
        <p14:creationId xmlns:p14="http://schemas.microsoft.com/office/powerpoint/2010/main" val="72174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33</a:t>
            </a:fld>
            <a:endParaRPr lang="fi-FI">
              <a:solidFill>
                <a:srgbClr val="646464"/>
              </a:solidFill>
              <a:latin typeface="Arial"/>
            </a:endParaRPr>
          </a:p>
        </p:txBody>
      </p:sp>
      <p:sp>
        <p:nvSpPr>
          <p:cNvPr id="2" name="Otsikko 1">
            <a:extLst>
              <a:ext uri="{FF2B5EF4-FFF2-40B4-BE49-F238E27FC236}">
                <a16:creationId xmlns:a16="http://schemas.microsoft.com/office/drawing/2014/main" id="{42783942-13CA-4403-91E4-EE7A2BF57D58}"/>
              </a:ext>
            </a:extLst>
          </p:cNvPr>
          <p:cNvSpPr txBox="1">
            <a:spLocks noGrp="1"/>
          </p:cNvSpPr>
          <p:nvPr>
            <p:ph type="title" idx="4294967295"/>
          </p:nvPr>
        </p:nvSpPr>
        <p:spPr>
          <a:xfrm>
            <a:off x="611156" y="362339"/>
            <a:ext cx="11653933" cy="54476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ea"/>
                <a:cs typeface="Segoe UI"/>
              </a:rPr>
              <a:t>3. Tietojen oikeellisuus ja tarkkuus​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Kunnittaiset ennusteet on laadittava kaikille kunnille samoin perustein. Kuntien käsittely ”yksilöllisesti” olisi mahdotonta, ja niinpä on aina esiintynyt ja tulee esiintymään tapauksia, joissa esim. ennustekertoimien laskentaperiodi on ollut kunnan kannalta jollakin tapaa poikkeuksellinen, jolloin ennuste poikkeaa trendikehityksestä suuntaan taikka toiseen.​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Asukasluvultaan pienten kuntien ennustepoikkeamat johtuvat pääsääntöisesti siitä, että niiden ennustekertoimet eivät vastaa todellista lähtömuuton, tulomuuton, hedelmällisyyden tai kuolevuuden tasoa. Pienet kunnat on yhdisteltävä suuremmiksi kokonaisuuksiksi satunnaisvaihtelun vähentämiseksi.​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Aiemmin väestöennusteissa koko maa oli jaettu neljään kuolevuusalueeseen. Nyt käytettävä kuolevuusalueiden määrä on huomattavasti suurempi. Kuolevuusalueita on lisätty, jotta alueelliset tasoerot saataisiin paremmin huomioitua, koska kunnittaisessa väestöennusteessa on aiemmin ollut ylikuolleisuutta. Satunnaisvaihtelun vähentämiseksi kuolevuuskertoimet on laskettu pidemmältä ajanjaksolta ja käytetty tietyille ikäryhmille (0–17 ja 90–104+) koko maan kuolevuuskertoimia.​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ea"/>
                <a:cs typeface="Segoe UI"/>
              </a:rPr>
              <a:t>4. Julkaistujen tietojen ajantasaisuus ja oikea-aikaisuus​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Tilastokeskuksessa on laadittu kunnittaisia väestöennusteita noin kolmen vuoden välein. Välivuosina laadittiin aiemmin koko maata koskevia ennustelaskelmia, jotka perustuivat erilaisiin oletuksiin, esim. matala, keskimääräinen ja korkea vaihtoehto. Viime vuosina vaihtoehtoislaskelmia on laadittu lähinnä vain maksullisina toimeksiantoina, jolloin laskelmat ovat perustuneet tilaajan toivomiin oletuksiin.​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Vuoden 1998 ennusteen yhteydessä laskettiin koko maalle ns. stokastinen ennuste Joensuun yliopistossa kehitetyllä PEP-ohjelmistolla (Program for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Error</a:t>
            </a:r>
            <a:r>
              <a:rPr kumimoji="0" lang="fi-FI" sz="1200" b="0" i="0" u="none" strike="noStrike" kern="1200" cap="none" spc="0" normalizeH="0" baseline="0" noProof="0" dirty="0">
                <a:ln>
                  <a:noFill/>
                </a:ln>
                <a:solidFill>
                  <a:schemeClr val="tx1"/>
                </a:solidFill>
                <a:effectLst/>
                <a:uLnTx/>
                <a:uFillTx/>
                <a:latin typeface="+mn-lt"/>
                <a:ea typeface="+mn-ea"/>
                <a:cs typeface="Segoe UI"/>
              </a:rPr>
              <a:t>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Propagation</a:t>
            </a:r>
            <a:r>
              <a:rPr kumimoji="0" lang="fi-FI" sz="1200" b="0" i="0" u="none" strike="noStrike" kern="1200" cap="none" spc="0" normalizeH="0" baseline="0" noProof="0" dirty="0">
                <a:ln>
                  <a:noFill/>
                </a:ln>
                <a:solidFill>
                  <a:schemeClr val="tx1"/>
                </a:solidFill>
                <a:effectLst/>
                <a:uLnTx/>
                <a:uFillTx/>
                <a:latin typeface="+mn-lt"/>
                <a:ea typeface="+mn-ea"/>
                <a:cs typeface="Segoe UI"/>
              </a:rPr>
              <a:t>). Siinä väestönmuutoskomponentit vaihtelevat niin kuin ne ovat menneisyydessä vaihdelleet, ja syntyneestä ennustetietokannasta saadaan esim. jonkin tilastotiedon vaihteluväli halutulla todennäköisyydellä. (Lisätietoja ks. Juha M. Alho: A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Stochastic</a:t>
            </a:r>
            <a:r>
              <a:rPr kumimoji="0" lang="fi-FI" sz="1200" b="0" i="0" u="none" strike="noStrike" kern="1200" cap="none" spc="0" normalizeH="0" baseline="0" noProof="0" dirty="0">
                <a:ln>
                  <a:noFill/>
                </a:ln>
                <a:solidFill>
                  <a:schemeClr val="tx1"/>
                </a:solidFill>
                <a:effectLst/>
                <a:uLnTx/>
                <a:uFillTx/>
                <a:latin typeface="+mn-lt"/>
                <a:ea typeface="+mn-ea"/>
                <a:cs typeface="Segoe UI"/>
              </a:rPr>
              <a:t>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Forecast</a:t>
            </a:r>
            <a:r>
              <a:rPr kumimoji="0" lang="fi-FI" sz="1200" b="0" i="0" u="none" strike="noStrike" kern="1200" cap="none" spc="0" normalizeH="0" baseline="0" noProof="0" dirty="0">
                <a:ln>
                  <a:noFill/>
                </a:ln>
                <a:solidFill>
                  <a:schemeClr val="tx1"/>
                </a:solidFill>
                <a:effectLst/>
                <a:uLnTx/>
                <a:uFillTx/>
                <a:latin typeface="+mn-lt"/>
                <a:ea typeface="+mn-ea"/>
                <a:cs typeface="Segoe UI"/>
              </a:rPr>
              <a:t> of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the</a:t>
            </a:r>
            <a:r>
              <a:rPr kumimoji="0" lang="fi-FI" sz="1200" b="0" i="0" u="none" strike="noStrike" kern="1200" cap="none" spc="0" normalizeH="0" baseline="0" noProof="0" dirty="0">
                <a:ln>
                  <a:noFill/>
                </a:ln>
                <a:solidFill>
                  <a:schemeClr val="tx1"/>
                </a:solidFill>
                <a:effectLst/>
                <a:uLnTx/>
                <a:uFillTx/>
                <a:latin typeface="+mn-lt"/>
                <a:ea typeface="+mn-ea"/>
                <a:cs typeface="Segoe UI"/>
              </a:rPr>
              <a:t>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Population</a:t>
            </a:r>
            <a:r>
              <a:rPr kumimoji="0" lang="fi-FI" sz="1200" b="0" i="0" u="none" strike="noStrike" kern="1200" cap="none" spc="0" normalizeH="0" baseline="0" noProof="0" dirty="0">
                <a:ln>
                  <a:noFill/>
                </a:ln>
                <a:solidFill>
                  <a:schemeClr val="tx1"/>
                </a:solidFill>
                <a:effectLst/>
                <a:uLnTx/>
                <a:uFillTx/>
                <a:latin typeface="+mn-lt"/>
                <a:ea typeface="+mn-ea"/>
                <a:cs typeface="Segoe UI"/>
              </a:rPr>
              <a:t> of Finland. Katsauksia 1998:4).​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Vuoden 2021 ennuste on laadittu vuoteen 2070 saakka. Alueittain se on julkistettu vuoteen 2040.​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ea"/>
                <a:cs typeface="Segoe UI"/>
              </a:rPr>
              <a:t>5. Tietojen saatavuus ja läpinäkyvyys/selkeys​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Vuoteen 1972 saakka kunnittaiset väestöennusteet julkaistiin Tilastollisia tiedonantoja –sarjassa, sitten vuoteen 1985 saakka Tilastotiedotus VÄ –sarjassa, ja sen jälkeen ne on julkaistu SVT Väestö –sarjassa. Kuntien ikäryhmittäiset ennusteluvut julkaistiin erillisenä niteenä vuoden 1969 ennusteesta, myöhemmistä ennusteista sai kunnittaisia ikärakennetietoja valokopioina. 1990-luvulla tietoja toimitettiin etupäässä Excel-taulukkoina. Vanhoja kunnittaisia ennustetiedostoja ei ole säilytetty. Vuosina 2001, 2004, 2007, 2009, 2012, 2015, 2018, 2019 ja 2021 laadituista väestöennusteista on saatavilla tietoja sähköisessä muodossa.​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Segoe UI"/>
              </a:rPr>
              <a:t>Uusimman ennusteen tiedot on saatavana veloituksetta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Px</a:t>
            </a:r>
            <a:r>
              <a:rPr kumimoji="0" lang="fi-FI" sz="1200" b="0" i="0" u="none" strike="noStrike" kern="1200" cap="none" spc="0" normalizeH="0" baseline="0" noProof="0" dirty="0">
                <a:ln>
                  <a:noFill/>
                </a:ln>
                <a:solidFill>
                  <a:schemeClr val="tx1"/>
                </a:solidFill>
                <a:effectLst/>
                <a:uLnTx/>
                <a:uFillTx/>
                <a:latin typeface="+mn-lt"/>
                <a:ea typeface="+mn-ea"/>
                <a:cs typeface="Segoe UI"/>
              </a:rPr>
              <a:t>-Web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StatFin</a:t>
            </a:r>
            <a:r>
              <a:rPr kumimoji="0" lang="fi-FI" sz="1200" b="0" i="0" u="none" strike="noStrike" kern="1200" cap="none" spc="0" normalizeH="0" baseline="0" noProof="0" dirty="0">
                <a:ln>
                  <a:noFill/>
                </a:ln>
                <a:solidFill>
                  <a:schemeClr val="tx1"/>
                </a:solidFill>
                <a:effectLst/>
                <a:uLnTx/>
                <a:uFillTx/>
                <a:latin typeface="+mn-lt"/>
                <a:ea typeface="+mn-ea"/>
                <a:cs typeface="Segoe UI"/>
              </a:rPr>
              <a:t>-tilastopalvelusta Internetistä </a:t>
            </a:r>
            <a:endParaRPr kumimoji="0" lang="fi-FI" sz="1200" b="0" i="0" u="none" strike="noStrike" kern="1200" cap="none" spc="0" normalizeH="0" baseline="0" noProof="0" dirty="0">
              <a:ln>
                <a:noFill/>
              </a:ln>
              <a:solidFill>
                <a:srgbClr val="000000"/>
              </a:solidFill>
              <a:effectLst/>
              <a:uLnTx/>
              <a:uFillTx/>
              <a:latin typeface="+mn-l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549F"/>
                </a:solidFill>
                <a:effectLst/>
                <a:uLnTx/>
                <a:uFillTx/>
                <a:latin typeface="+mn-lt"/>
                <a:ea typeface="+mn-ea"/>
                <a:cs typeface="Segoe UI"/>
                <a:hlinkClick r:id="rId2"/>
              </a:rPr>
              <a:t>http://pxnet2.stat.fi/PXWeb/pxweb/fi/StatFin/StatFin__vrm__vaenn/?tablelist=true</a:t>
            </a:r>
            <a:endParaRPr kumimoji="0" lang="fi-FI"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3756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34</a:t>
            </a:fld>
            <a:endParaRPr lang="fi-FI">
              <a:solidFill>
                <a:srgbClr val="646464"/>
              </a:solidFill>
              <a:latin typeface="Arial"/>
            </a:endParaRPr>
          </a:p>
        </p:txBody>
      </p:sp>
      <p:sp>
        <p:nvSpPr>
          <p:cNvPr id="11" name="Otsikko 10">
            <a:extLst>
              <a:ext uri="{FF2B5EF4-FFF2-40B4-BE49-F238E27FC236}">
                <a16:creationId xmlns:a16="http://schemas.microsoft.com/office/drawing/2014/main" id="{234252CB-F74D-4046-8DCE-324FE9381298}"/>
              </a:ext>
            </a:extLst>
          </p:cNvPr>
          <p:cNvSpPr txBox="1">
            <a:spLocks noGrp="1"/>
          </p:cNvSpPr>
          <p:nvPr>
            <p:ph type="title" idx="4294967295"/>
          </p:nvPr>
        </p:nvSpPr>
        <p:spPr>
          <a:xfrm>
            <a:off x="980583" y="790665"/>
            <a:ext cx="10363200"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lt"/>
                <a:cs typeface="+mn-lt"/>
              </a:rPr>
              <a:t>6. Tilastojen vertailukelpoisuus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Tilastokeskuksen väestöennusteet ovat pitkän aikavälin ennusteita. Siksi ne eivät aina anna luotettavaa kuvaa esim. lähivuosina syntyvien tai kuolevien määrästä. Syntyvyys on 1970-luvulta lähtien aaltoillut ylös ja alas siten, että kokonaishedelmällisyysluku on vaihdellut 1,35:n (2019) ja 1,87:n (2010) välillä. Väestöennusteissa hedelmällisyys on pidetty vakiona jollakin keskimääräis- tai lähtötasolla, koska kehityksen käännepisteiden arvaaminen olisi mahdotonta. Samoin kuolevuus on alentunut toisinaan nopeasti ja toisinaan hitaasti. Ennusteissa kuolevuuden muutoskertoimet on laskettu noin 20–vuotisperiodeilta, jotta niihin sisältyisi sekä nopean että vähäisemmän alenemisen kausia.</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Eri ennusteita vertailtaessa on otettava huomioon erot ennusteiden oletuksissa. Monet kunnat laativat omia väestöennusteitaan, joiden oletukset voivat poiketa suurestikin Tilastokeskuksen ennusteesta. Koko Suomea koskevia väestöennusteita laativat Tilastokeskuksen lisäksi esim. Eurostat ja YK.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tx1"/>
                </a:solidFill>
                <a:effectLst/>
                <a:uLnTx/>
                <a:uFillTx/>
                <a:latin typeface="+mn-lt"/>
                <a:ea typeface="+mn-lt"/>
                <a:cs typeface="+mn-lt"/>
              </a:rPr>
              <a:t>7. Selkeys ja eheys/yhtenäisyys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Tilastokeskuksen väestöennusteissa kunkin vuoden väkiluvut tarkoittavat tilannetta 31.12. Eurostatin ja monien kuntien ennusteissa luvut tarkoittavat tilannetta 1.1. YK:n ennusteissa luvut tarkoittavat vuoden keskikohdan tilannetta.</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chemeClr val="tx1"/>
                </a:solidFill>
                <a:effectLst/>
                <a:uLnTx/>
                <a:uFillTx/>
                <a:latin typeface="+mn-lt"/>
                <a:ea typeface="+mn-lt"/>
                <a:cs typeface="+mn-lt"/>
              </a:rPr>
            </a:br>
            <a:endParaRPr kumimoji="0" lang="en-US"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chemeClr val="tx1"/>
                </a:solidFill>
                <a:effectLst/>
                <a:uLnTx/>
                <a:uFillTx/>
                <a:latin typeface="+mn-lt"/>
                <a:ea typeface="+mn-ea"/>
                <a:cs typeface="Arial"/>
              </a:rPr>
              <a:t>Lähde: Väestöennuste 2021-2070, Tilastokeskus</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chemeClr val="tx1"/>
                </a:solidFill>
                <a:effectLst/>
                <a:uLnTx/>
                <a:uFillTx/>
                <a:latin typeface="+mn-lt"/>
                <a:ea typeface="+mn-ea"/>
                <a:cs typeface="Arial"/>
              </a:rPr>
              <a:t>Lisätietoja: Markus </a:t>
            </a:r>
            <a:r>
              <a:rPr kumimoji="0" lang="fi-FI" sz="1200" b="0" i="1" u="none" strike="noStrike" kern="1200" cap="none" spc="0" normalizeH="0" baseline="0" noProof="0" dirty="0" err="1">
                <a:ln>
                  <a:noFill/>
                </a:ln>
                <a:solidFill>
                  <a:schemeClr val="tx1"/>
                </a:solidFill>
                <a:effectLst/>
                <a:uLnTx/>
                <a:uFillTx/>
                <a:latin typeface="+mn-lt"/>
                <a:ea typeface="+mn-ea"/>
                <a:cs typeface="Arial"/>
              </a:rPr>
              <a:t>Rapo</a:t>
            </a:r>
            <a:r>
              <a:rPr kumimoji="0" lang="fi-FI" sz="1200" b="0" i="1" u="none" strike="noStrike" kern="1200" cap="none" spc="0" normalizeH="0" baseline="0" noProof="0" dirty="0">
                <a:ln>
                  <a:noFill/>
                </a:ln>
                <a:solidFill>
                  <a:schemeClr val="tx1"/>
                </a:solidFill>
                <a:effectLst/>
                <a:uLnTx/>
                <a:uFillTx/>
                <a:latin typeface="+mn-lt"/>
                <a:ea typeface="+mn-ea"/>
                <a:cs typeface="Arial"/>
              </a:rPr>
              <a:t> 029 551 3238, </a:t>
            </a:r>
            <a:r>
              <a:rPr kumimoji="0" lang="fi-FI" sz="1200" b="0" i="1" u="sng" strike="noStrike" kern="1200" cap="none" spc="0" normalizeH="0" baseline="0" noProof="0" dirty="0">
                <a:ln>
                  <a:noFill/>
                </a:ln>
                <a:solidFill>
                  <a:schemeClr val="tx1"/>
                </a:solidFill>
                <a:effectLst/>
                <a:uLnTx/>
                <a:uFillTx/>
                <a:latin typeface="+mn-lt"/>
                <a:ea typeface="+mn-ea"/>
                <a:cs typeface="Arial"/>
                <a:hlinkClick r:id="rId2"/>
              </a:rPr>
              <a:t>vaesto.tilasto@tilastokeskus.fi</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chemeClr val="tx1"/>
                </a:solidFill>
                <a:effectLst/>
                <a:uLnTx/>
                <a:uFillTx/>
                <a:latin typeface="+mn-lt"/>
                <a:ea typeface="+mn-ea"/>
                <a:cs typeface="Arial"/>
              </a:rPr>
              <a:t>Vastaava osastopäällikkö: Hannele Orjala</a:t>
            </a:r>
            <a:endParaRPr kumimoji="0" lang="fi-FI"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chemeClr val="tx1"/>
                </a:solidFill>
                <a:effectLst/>
                <a:uLnTx/>
                <a:uFillTx/>
                <a:latin typeface="+mn-lt"/>
                <a:ea typeface="+mn-lt"/>
                <a:cs typeface="+mn-lt"/>
              </a:rPr>
            </a:br>
            <a:endParaRPr kumimoji="0" lang="en-US" sz="1200" b="0" i="0" u="none" strike="noStrike" kern="1200" cap="none" spc="0" normalizeH="0" baseline="0" noProof="0" dirty="0">
              <a:ln>
                <a:noFill/>
              </a:ln>
              <a:solidFill>
                <a:schemeClr val="tx1"/>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chemeClr val="tx1"/>
                </a:solidFill>
                <a:effectLst/>
                <a:uLnTx/>
                <a:uFillTx/>
                <a:latin typeface="+mn-lt"/>
                <a:ea typeface="+mn-ea"/>
                <a:cs typeface="Arial"/>
              </a:rPr>
              <a:t>Päivitetty 30.9.2021</a:t>
            </a:r>
            <a:endParaRPr kumimoji="0" lang="fi-FI"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8722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E82E14-B0DD-40CC-9585-DBB233A127CA}"/>
              </a:ext>
            </a:extLst>
          </p:cNvPr>
          <p:cNvSpPr>
            <a:spLocks noGrp="1"/>
          </p:cNvSpPr>
          <p:nvPr>
            <p:ph type="title"/>
          </p:nvPr>
        </p:nvSpPr>
        <p:spPr>
          <a:xfrm>
            <a:off x="651615" y="582692"/>
            <a:ext cx="10752000" cy="900000"/>
          </a:xfrm>
        </p:spPr>
        <p:txBody>
          <a:bodyPr/>
          <a:lstStyle/>
          <a:p>
            <a:r>
              <a:rPr lang="fi-FI"/>
              <a:t>Koko maan väestöennuste vuoteen 2070</a:t>
            </a:r>
            <a:br>
              <a:rPr lang="fi-FI"/>
            </a:br>
            <a:endParaRPr lang="fi-FI"/>
          </a:p>
        </p:txBody>
      </p:sp>
      <p:sp>
        <p:nvSpPr>
          <p:cNvPr id="4" name="Dian numeron paikkamerkki 3">
            <a:extLst>
              <a:ext uri="{FF2B5EF4-FFF2-40B4-BE49-F238E27FC236}">
                <a16:creationId xmlns:a16="http://schemas.microsoft.com/office/drawing/2014/main" id="{B1AA81B8-A989-4F05-8F88-B078876ED597}"/>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4</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graphicFrame>
        <p:nvGraphicFramePr>
          <p:cNvPr id="7" name="Kaavio 6" descr="Koko Suomen väestöennusteen todellinen kehitys seuraa 2018 ja 2021 laadittuja ennusteita.&#10;">
            <a:extLst>
              <a:ext uri="{FF2B5EF4-FFF2-40B4-BE49-F238E27FC236}">
                <a16:creationId xmlns:a16="http://schemas.microsoft.com/office/drawing/2014/main" id="{728592BC-A01B-4AAE-A781-C25C2D9EDD53}"/>
              </a:ext>
            </a:extLst>
          </p:cNvPr>
          <p:cNvGraphicFramePr>
            <a:graphicFrameLocks/>
          </p:cNvGraphicFramePr>
          <p:nvPr>
            <p:extLst>
              <p:ext uri="{D42A27DB-BD31-4B8C-83A1-F6EECF244321}">
                <p14:modId xmlns:p14="http://schemas.microsoft.com/office/powerpoint/2010/main" val="237300576"/>
              </p:ext>
            </p:extLst>
          </p:nvPr>
        </p:nvGraphicFramePr>
        <p:xfrm>
          <a:off x="540183" y="1027906"/>
          <a:ext cx="8658975" cy="51655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057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FA5639-3CB7-4180-9831-B9BE45FC7F12}"/>
              </a:ext>
            </a:extLst>
          </p:cNvPr>
          <p:cNvSpPr>
            <a:spLocks noGrp="1"/>
          </p:cNvSpPr>
          <p:nvPr>
            <p:ph type="title"/>
          </p:nvPr>
        </p:nvSpPr>
        <p:spPr/>
        <p:txBody>
          <a:bodyPr/>
          <a:lstStyle/>
          <a:p>
            <a:r>
              <a:rPr lang="fi-FI"/>
              <a:t>Väestöennuste maakunnittain 2021 - 2040</a:t>
            </a:r>
          </a:p>
        </p:txBody>
      </p:sp>
      <p:sp>
        <p:nvSpPr>
          <p:cNvPr id="5" name="Dian numeron paikkamerkki 4">
            <a:extLst>
              <a:ext uri="{FF2B5EF4-FFF2-40B4-BE49-F238E27FC236}">
                <a16:creationId xmlns:a16="http://schemas.microsoft.com/office/drawing/2014/main" id="{41156042-8D65-456F-AB0A-50EFF14024A9}"/>
              </a:ext>
            </a:extLst>
          </p:cNvPr>
          <p:cNvSpPr>
            <a:spLocks noGrp="1"/>
          </p:cNvSpPr>
          <p:nvPr>
            <p:ph type="sldNum" sz="quarter" idx="12"/>
          </p:nvPr>
        </p:nvSpPr>
        <p:spPr/>
        <p:txBody>
          <a:bodyPr/>
          <a:lstStyle/>
          <a:p>
            <a:fld id="{2A4837A0-F8B5-40DF-B7A3-2778985E9851}" type="slidenum">
              <a:rPr lang="fi-FI" smtClean="0"/>
              <a:pPr/>
              <a:t>5</a:t>
            </a:fld>
            <a:endParaRPr lang="fi-FI"/>
          </a:p>
        </p:txBody>
      </p:sp>
      <p:graphicFrame>
        <p:nvGraphicFramePr>
          <p:cNvPr id="4" name="Objekti 3" descr="Etelä-Savon väestöennusteen mukaan maakunnassa on vuonna 2040 107 041 henkilöä.&#10;">
            <a:extLst>
              <a:ext uri="{FF2B5EF4-FFF2-40B4-BE49-F238E27FC236}">
                <a16:creationId xmlns:a16="http://schemas.microsoft.com/office/drawing/2014/main" id="{37C192B7-D128-49B1-9C43-6349162B6063}"/>
              </a:ext>
            </a:extLst>
          </p:cNvPr>
          <p:cNvGraphicFramePr>
            <a:graphicFrameLocks noChangeAspect="1"/>
          </p:cNvGraphicFramePr>
          <p:nvPr>
            <p:extLst>
              <p:ext uri="{D42A27DB-BD31-4B8C-83A1-F6EECF244321}">
                <p14:modId xmlns:p14="http://schemas.microsoft.com/office/powerpoint/2010/main" val="1286227848"/>
              </p:ext>
            </p:extLst>
          </p:nvPr>
        </p:nvGraphicFramePr>
        <p:xfrm>
          <a:off x="417072" y="1605158"/>
          <a:ext cx="11357855" cy="2943726"/>
        </p:xfrm>
        <a:graphic>
          <a:graphicData uri="http://schemas.openxmlformats.org/presentationml/2006/ole">
            <mc:AlternateContent xmlns:mc="http://schemas.openxmlformats.org/markup-compatibility/2006">
              <mc:Choice xmlns:v="urn:schemas-microsoft-com:vml" Requires="v">
                <p:oleObj name="Worksheet" r:id="rId2" imgW="13782726" imgH="3571875" progId="Excel.Sheet.12">
                  <p:embed/>
                </p:oleObj>
              </mc:Choice>
              <mc:Fallback>
                <p:oleObj name="Worksheet" r:id="rId2" imgW="13782726" imgH="3571875" progId="Excel.Sheet.12">
                  <p:embed/>
                  <p:pic>
                    <p:nvPicPr>
                      <p:cNvPr id="4" name="Objekti 3" descr="Etelä-Savon väestöennusteen mukaan maakunnassa on vuonna 2040 107 041 henkilöä.&#10;">
                        <a:extLst>
                          <a:ext uri="{FF2B5EF4-FFF2-40B4-BE49-F238E27FC236}">
                            <a16:creationId xmlns:a16="http://schemas.microsoft.com/office/drawing/2014/main" id="{37C192B7-D128-49B1-9C43-6349162B6063}"/>
                          </a:ext>
                        </a:extLst>
                      </p:cNvPr>
                      <p:cNvPicPr/>
                      <p:nvPr/>
                    </p:nvPicPr>
                    <p:blipFill>
                      <a:blip r:embed="rId3"/>
                      <a:stretch>
                        <a:fillRect/>
                      </a:stretch>
                    </p:blipFill>
                    <p:spPr>
                      <a:xfrm>
                        <a:off x="417072" y="1605158"/>
                        <a:ext cx="11357855" cy="2943726"/>
                      </a:xfrm>
                      <a:prstGeom prst="rect">
                        <a:avLst/>
                      </a:prstGeom>
                    </p:spPr>
                  </p:pic>
                </p:oleObj>
              </mc:Fallback>
            </mc:AlternateContent>
          </a:graphicData>
        </a:graphic>
      </p:graphicFrame>
    </p:spTree>
    <p:extLst>
      <p:ext uri="{BB962C8B-B14F-4D97-AF65-F5344CB8AC3E}">
        <p14:creationId xmlns:p14="http://schemas.microsoft.com/office/powerpoint/2010/main" val="74061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A2DDC-CCCF-4232-B6F9-C525CC71CCC4}"/>
              </a:ext>
            </a:extLst>
          </p:cNvPr>
          <p:cNvSpPr>
            <a:spLocks noGrp="1"/>
          </p:cNvSpPr>
          <p:nvPr>
            <p:ph type="title"/>
          </p:nvPr>
        </p:nvSpPr>
        <p:spPr>
          <a:xfrm>
            <a:off x="754200" y="212725"/>
            <a:ext cx="10752000" cy="900000"/>
          </a:xfrm>
        </p:spPr>
        <p:txBody>
          <a:bodyPr/>
          <a:lstStyle/>
          <a:p>
            <a:r>
              <a:rPr lang="fi-FI"/>
              <a:t>Maakuntien väestöennuste 2021 - 2040</a:t>
            </a:r>
            <a:br>
              <a:rPr lang="fi-FI"/>
            </a:br>
            <a:endParaRPr lang="fi-FI"/>
          </a:p>
        </p:txBody>
      </p:sp>
      <p:sp>
        <p:nvSpPr>
          <p:cNvPr id="4" name="Dian numeron paikkamerkki 3">
            <a:extLst>
              <a:ext uri="{FF2B5EF4-FFF2-40B4-BE49-F238E27FC236}">
                <a16:creationId xmlns:a16="http://schemas.microsoft.com/office/drawing/2014/main" id="{B1AA81B8-A989-4F05-8F88-B078876ED597}"/>
              </a:ext>
            </a:extLst>
          </p:cNvPr>
          <p:cNvSpPr>
            <a:spLocks noGrp="1"/>
          </p:cNvSpPr>
          <p:nvPr>
            <p:ph type="sldNum" sz="quarter" idx="12"/>
          </p:nvPr>
        </p:nvSpPr>
        <p:spPr/>
        <p:txBody>
          <a:bodyPr/>
          <a:lstStyle/>
          <a:p>
            <a:fld id="{2A4837A0-F8B5-40DF-B7A3-2778985E9851}" type="slidenum">
              <a:rPr lang="fi-FI">
                <a:solidFill>
                  <a:srgbClr val="646464"/>
                </a:solidFill>
                <a:latin typeface="Arial"/>
              </a:rPr>
              <a:pPr/>
              <a:t>6</a:t>
            </a:fld>
            <a:endParaRPr lang="fi-FI">
              <a:solidFill>
                <a:srgbClr val="646464"/>
              </a:solidFill>
              <a:latin typeface="Arial"/>
            </a:endParaRPr>
          </a:p>
        </p:txBody>
      </p:sp>
      <p:sp>
        <p:nvSpPr>
          <p:cNvPr id="3" name="Otsikko 1">
            <a:extLst>
              <a:ext uri="{FF2B5EF4-FFF2-40B4-BE49-F238E27FC236}">
                <a16:creationId xmlns:a16="http://schemas.microsoft.com/office/drawing/2014/main" id="{59A006DF-B6F8-47F0-89E8-7F2D5CE7D63A}"/>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graphicFrame>
        <p:nvGraphicFramePr>
          <p:cNvPr id="7" name="Kaavio 6" descr="Parhaan väestöennusteen maakuntia ovat Uusimaa, Pirkanmaa, Varsinais-Suomi, Pohjois-Pohjanmaa ja Ahvenanmaa.">
            <a:extLst>
              <a:ext uri="{FF2B5EF4-FFF2-40B4-BE49-F238E27FC236}">
                <a16:creationId xmlns:a16="http://schemas.microsoft.com/office/drawing/2014/main" id="{E5AE4FD5-4D06-413D-B641-8E9DA1E7333C}"/>
              </a:ext>
            </a:extLst>
          </p:cNvPr>
          <p:cNvGraphicFramePr>
            <a:graphicFrameLocks/>
          </p:cNvGraphicFramePr>
          <p:nvPr>
            <p:extLst>
              <p:ext uri="{D42A27DB-BD31-4B8C-83A1-F6EECF244321}">
                <p14:modId xmlns:p14="http://schemas.microsoft.com/office/powerpoint/2010/main" val="3431273458"/>
              </p:ext>
            </p:extLst>
          </p:nvPr>
        </p:nvGraphicFramePr>
        <p:xfrm>
          <a:off x="754200" y="673101"/>
          <a:ext cx="9095653" cy="5222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582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1AA81B8-A989-4F05-8F88-B078876ED597}"/>
              </a:ext>
            </a:extLst>
          </p:cNvPr>
          <p:cNvSpPr>
            <a:spLocks noGrp="1"/>
          </p:cNvSpPr>
          <p:nvPr>
            <p:ph type="title" idx="4294967295"/>
          </p:nvPr>
        </p:nvSpPr>
        <p:spPr>
          <a:xfrm>
            <a:off x="252413" y="6308725"/>
            <a:ext cx="576262" cy="360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837A0-F8B5-40DF-B7A3-2778985E9851}" type="slidenum">
              <a:rPr kumimoji="0" lang="fi-FI" sz="1000" b="0" i="0" u="none" strike="noStrike" kern="1200" cap="none" spc="0" normalizeH="0" baseline="0" noProof="0" smtClean="0">
                <a:ln>
                  <a:noFill/>
                </a:ln>
                <a:solidFill>
                  <a:srgbClr val="64646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i-FI" sz="1000" b="0" i="0" u="none" strike="noStrike" kern="1200" cap="none" spc="0" normalizeH="0" baseline="0" noProof="0" dirty="0">
              <a:ln>
                <a:noFill/>
              </a:ln>
              <a:solidFill>
                <a:srgbClr val="646464"/>
              </a:solidFill>
              <a:effectLst/>
              <a:uLnTx/>
              <a:uFillTx/>
              <a:latin typeface="Arial"/>
              <a:ea typeface="+mn-ea"/>
              <a:cs typeface="+mn-cs"/>
            </a:endParaRPr>
          </a:p>
        </p:txBody>
      </p:sp>
      <p:sp>
        <p:nvSpPr>
          <p:cNvPr id="3" name="Otsikko 1" descr="Kaikissa muissa maakunnissa väestöennusteen kehitys on laskeva.">
            <a:extLst>
              <a:ext uri="{FF2B5EF4-FFF2-40B4-BE49-F238E27FC236}">
                <a16:creationId xmlns:a16="http://schemas.microsoft.com/office/drawing/2014/main" id="{59A006DF-B6F8-47F0-89E8-7F2D5CE7D63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sp>
        <p:nvSpPr>
          <p:cNvPr id="5" name="Otsikko 1">
            <a:extLst>
              <a:ext uri="{FF2B5EF4-FFF2-40B4-BE49-F238E27FC236}">
                <a16:creationId xmlns:a16="http://schemas.microsoft.com/office/drawing/2014/main" id="{9E57B66E-4BDE-4797-A0E9-309BBBBFCCF2}"/>
              </a:ext>
              <a:ext uri="{C183D7F6-B498-43B3-948B-1728B52AA6E4}">
                <adec:decorative xmlns:adec="http://schemas.microsoft.com/office/drawing/2017/decorative" val="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endParaRPr>
          </a:p>
        </p:txBody>
      </p:sp>
      <p:graphicFrame>
        <p:nvGraphicFramePr>
          <p:cNvPr id="6" name="Kaavio 5" descr="Kaikissa muissa maakunnissa väestöennuste on laskeva.">
            <a:extLst>
              <a:ext uri="{FF2B5EF4-FFF2-40B4-BE49-F238E27FC236}">
                <a16:creationId xmlns:a16="http://schemas.microsoft.com/office/drawing/2014/main" id="{836FC89C-475B-4D94-B773-33EFB6E88BE8}"/>
              </a:ext>
            </a:extLst>
          </p:cNvPr>
          <p:cNvGraphicFramePr>
            <a:graphicFrameLocks/>
          </p:cNvGraphicFramePr>
          <p:nvPr>
            <p:extLst>
              <p:ext uri="{D42A27DB-BD31-4B8C-83A1-F6EECF244321}">
                <p14:modId xmlns:p14="http://schemas.microsoft.com/office/powerpoint/2010/main" val="1497680085"/>
              </p:ext>
            </p:extLst>
          </p:nvPr>
        </p:nvGraphicFramePr>
        <p:xfrm>
          <a:off x="587228" y="83889"/>
          <a:ext cx="11283194" cy="6256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856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3D4C76-DD66-4D39-8483-109EB53B109F}"/>
              </a:ext>
            </a:extLst>
          </p:cNvPr>
          <p:cNvSpPr>
            <a:spLocks noGrp="1"/>
          </p:cNvSpPr>
          <p:nvPr>
            <p:ph type="title"/>
          </p:nvPr>
        </p:nvSpPr>
        <p:spPr>
          <a:xfrm>
            <a:off x="827462" y="211462"/>
            <a:ext cx="10752000" cy="900000"/>
          </a:xfrm>
        </p:spPr>
        <p:txBody>
          <a:bodyPr/>
          <a:lstStyle/>
          <a:p>
            <a:r>
              <a:rPr lang="fi-FI"/>
              <a:t>Väestöllinen huoltosuhde alueittain</a:t>
            </a:r>
          </a:p>
        </p:txBody>
      </p:sp>
      <p:graphicFrame>
        <p:nvGraphicFramePr>
          <p:cNvPr id="6" name="Kaavio 5" descr="Etelä-Savon huoltosuhde kohoaa miltein sataan vuoteen 2035 mennessä.">
            <a:extLst>
              <a:ext uri="{FF2B5EF4-FFF2-40B4-BE49-F238E27FC236}">
                <a16:creationId xmlns:a16="http://schemas.microsoft.com/office/drawing/2014/main" id="{13020D76-ACC9-4955-AC32-6E567E5B97A3}"/>
              </a:ext>
            </a:extLst>
          </p:cNvPr>
          <p:cNvGraphicFramePr>
            <a:graphicFrameLocks/>
          </p:cNvGraphicFramePr>
          <p:nvPr>
            <p:extLst>
              <p:ext uri="{D42A27DB-BD31-4B8C-83A1-F6EECF244321}">
                <p14:modId xmlns:p14="http://schemas.microsoft.com/office/powerpoint/2010/main" val="2471889796"/>
              </p:ext>
            </p:extLst>
          </p:nvPr>
        </p:nvGraphicFramePr>
        <p:xfrm>
          <a:off x="612538" y="866274"/>
          <a:ext cx="8931192" cy="5285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543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EFEBFF0-EAF8-472F-A94A-4C09A1D3778B}"/>
              </a:ext>
            </a:extLst>
          </p:cNvPr>
          <p:cNvSpPr>
            <a:spLocks noGrp="1"/>
          </p:cNvSpPr>
          <p:nvPr>
            <p:ph type="title"/>
          </p:nvPr>
        </p:nvSpPr>
        <p:spPr>
          <a:xfrm>
            <a:off x="480779" y="409093"/>
            <a:ext cx="10752000" cy="900000"/>
          </a:xfrm>
        </p:spPr>
        <p:txBody>
          <a:bodyPr/>
          <a:lstStyle/>
          <a:p>
            <a:r>
              <a:rPr lang="fi-FI" dirty="0"/>
              <a:t>Etelä-Savon väestöennusteen indikaattoreita 2021-2040 </a:t>
            </a:r>
          </a:p>
        </p:txBody>
      </p:sp>
      <p:sp>
        <p:nvSpPr>
          <p:cNvPr id="4" name="Dian numeron paikkamerkki 3">
            <a:extLst>
              <a:ext uri="{FF2B5EF4-FFF2-40B4-BE49-F238E27FC236}">
                <a16:creationId xmlns:a16="http://schemas.microsoft.com/office/drawing/2014/main" id="{9AB706DF-2143-46D3-A2F2-869CDFF71C4A}"/>
              </a:ext>
              <a:ext uri="{C183D7F6-B498-43B3-948B-1728B52AA6E4}">
                <adec:decorative xmlns:adec="http://schemas.microsoft.com/office/drawing/2017/decorative" val="1"/>
              </a:ext>
            </a:extLst>
          </p:cNvPr>
          <p:cNvSpPr>
            <a:spLocks noGrp="1"/>
          </p:cNvSpPr>
          <p:nvPr>
            <p:ph type="sldNum" sz="quarter" idx="12"/>
          </p:nvPr>
        </p:nvSpPr>
        <p:spPr/>
        <p:txBody>
          <a:bodyPr/>
          <a:lstStyle/>
          <a:p>
            <a:fld id="{2A4837A0-F8B5-40DF-B7A3-2778985E9851}" type="slidenum">
              <a:rPr lang="fi-FI" smtClean="0"/>
              <a:pPr/>
              <a:t>9</a:t>
            </a:fld>
            <a:endParaRPr lang="fi-FI"/>
          </a:p>
        </p:txBody>
      </p:sp>
      <p:graphicFrame>
        <p:nvGraphicFramePr>
          <p:cNvPr id="2" name="Objekti 1" descr="Etelä-Savossa erityisesti luonnollinen väestönmuutos on suurta aina vuoteen 2040 asti.">
            <a:extLst>
              <a:ext uri="{FF2B5EF4-FFF2-40B4-BE49-F238E27FC236}">
                <a16:creationId xmlns:a16="http://schemas.microsoft.com/office/drawing/2014/main" id="{F5CF402B-F74D-4398-BC4A-004229370D98}"/>
              </a:ext>
            </a:extLst>
          </p:cNvPr>
          <p:cNvGraphicFramePr>
            <a:graphicFrameLocks noChangeAspect="1"/>
          </p:cNvGraphicFramePr>
          <p:nvPr>
            <p:extLst>
              <p:ext uri="{D42A27DB-BD31-4B8C-83A1-F6EECF244321}">
                <p14:modId xmlns:p14="http://schemas.microsoft.com/office/powerpoint/2010/main" val="839165212"/>
              </p:ext>
            </p:extLst>
          </p:nvPr>
        </p:nvGraphicFramePr>
        <p:xfrm>
          <a:off x="261218" y="1199232"/>
          <a:ext cx="11617593" cy="1327400"/>
        </p:xfrm>
        <a:graphic>
          <a:graphicData uri="http://schemas.openxmlformats.org/presentationml/2006/ole">
            <mc:AlternateContent xmlns:mc="http://schemas.openxmlformats.org/markup-compatibility/2006">
              <mc:Choice xmlns:v="urn:schemas-microsoft-com:vml" Requires="v">
                <p:oleObj name="Worksheet" r:id="rId2" imgW="15097132" imgH="1724025" progId="Excel.Sheet.12">
                  <p:embed/>
                </p:oleObj>
              </mc:Choice>
              <mc:Fallback>
                <p:oleObj name="Worksheet" r:id="rId2" imgW="15097132" imgH="1724025" progId="Excel.Sheet.12">
                  <p:embed/>
                  <p:pic>
                    <p:nvPicPr>
                      <p:cNvPr id="2" name="Objekti 1" descr="Etelä-Savossa erityisesti luonnollinen väestönmuutos on suurta aina vuoteen 2040 asti.">
                        <a:extLst>
                          <a:ext uri="{FF2B5EF4-FFF2-40B4-BE49-F238E27FC236}">
                            <a16:creationId xmlns:a16="http://schemas.microsoft.com/office/drawing/2014/main" id="{F5CF402B-F74D-4398-BC4A-004229370D98}"/>
                          </a:ext>
                        </a:extLst>
                      </p:cNvPr>
                      <p:cNvPicPr/>
                      <p:nvPr/>
                    </p:nvPicPr>
                    <p:blipFill>
                      <a:blip r:embed="rId3"/>
                      <a:stretch>
                        <a:fillRect/>
                      </a:stretch>
                    </p:blipFill>
                    <p:spPr>
                      <a:xfrm>
                        <a:off x="261218" y="1199232"/>
                        <a:ext cx="11617593" cy="1327400"/>
                      </a:xfrm>
                      <a:prstGeom prst="rect">
                        <a:avLst/>
                      </a:prstGeom>
                    </p:spPr>
                  </p:pic>
                </p:oleObj>
              </mc:Fallback>
            </mc:AlternateContent>
          </a:graphicData>
        </a:graphic>
      </p:graphicFrame>
      <p:graphicFrame>
        <p:nvGraphicFramePr>
          <p:cNvPr id="9" name="Kaavio 8" descr="Muuttoliike nousee plussalle ennusteen mukaan 2020-luvun lopulla.">
            <a:extLst>
              <a:ext uri="{FF2B5EF4-FFF2-40B4-BE49-F238E27FC236}">
                <a16:creationId xmlns:a16="http://schemas.microsoft.com/office/drawing/2014/main" id="{A3D74F03-0199-4AB8-B53E-4BBEB5684710}"/>
              </a:ext>
            </a:extLst>
          </p:cNvPr>
          <p:cNvGraphicFramePr>
            <a:graphicFrameLocks/>
          </p:cNvGraphicFramePr>
          <p:nvPr>
            <p:extLst>
              <p:ext uri="{D42A27DB-BD31-4B8C-83A1-F6EECF244321}">
                <p14:modId xmlns:p14="http://schemas.microsoft.com/office/powerpoint/2010/main" val="3826116112"/>
              </p:ext>
            </p:extLst>
          </p:nvPr>
        </p:nvGraphicFramePr>
        <p:xfrm>
          <a:off x="368428" y="2791326"/>
          <a:ext cx="11157839" cy="3227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940307"/>
      </p:ext>
    </p:extLst>
  </p:cSld>
  <p:clrMapOvr>
    <a:masterClrMapping/>
  </p:clrMapOvr>
</p:sld>
</file>

<file path=ppt/theme/theme1.xml><?xml version="1.0" encoding="utf-8"?>
<a:theme xmlns:a="http://schemas.openxmlformats.org/drawingml/2006/main" name="TEM_Rakennerahastot_2014-2020_mallipohja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674277DECAC05D429BB9E56E85311C29" ma:contentTypeVersion="4" ma:contentTypeDescription="Luo uusi asiakirja." ma:contentTypeScope="" ma:versionID="0dfcca2c1f075ba197f51800d1d45fdb">
  <xsd:schema xmlns:xsd="http://www.w3.org/2001/XMLSchema" xmlns:xs="http://www.w3.org/2001/XMLSchema" xmlns:p="http://schemas.microsoft.com/office/2006/metadata/properties" xmlns:ns2="276c2437-dc09-4776-a043-3b0e2cf49c69" targetNamespace="http://schemas.microsoft.com/office/2006/metadata/properties" ma:root="true" ma:fieldsID="00f9c6d80346ef7e2e9c53882b33b1e6" ns2:_="">
    <xsd:import namespace="276c2437-dc09-4776-a043-3b0e2cf49c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c2437-dc09-4776-a043-3b0e2cf49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4E6022-7031-4E5E-B8BD-485D8A80FD32}">
  <ds:schemaRefs>
    <ds:schemaRef ds:uri="http://schemas.microsoft.com/sharepoint/v3/contenttype/forms"/>
  </ds:schemaRefs>
</ds:datastoreItem>
</file>

<file path=customXml/itemProps2.xml><?xml version="1.0" encoding="utf-8"?>
<ds:datastoreItem xmlns:ds="http://schemas.openxmlformats.org/officeDocument/2006/customXml" ds:itemID="{FA3F94B5-4354-4C2D-A5C7-2155C51ED124}">
  <ds:schemaRefs>
    <ds:schemaRef ds:uri="276c2437-dc09-4776-a043-3b0e2cf49c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DB534D-641D-4E90-92FF-EFA45879ADB5}">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276c2437-dc09-4776-a043-3b0e2cf49c6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TotalTime>
  <Words>2069</Words>
  <Application>Microsoft Office PowerPoint</Application>
  <PresentationFormat>Laajakuva</PresentationFormat>
  <Paragraphs>200</Paragraphs>
  <Slides>34</Slides>
  <Notes>0</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34</vt:i4>
      </vt:variant>
    </vt:vector>
  </HeadingPairs>
  <TitlesOfParts>
    <vt:vector size="39" baseType="lpstr">
      <vt:lpstr>Arial</vt:lpstr>
      <vt:lpstr>Calibri</vt:lpstr>
      <vt:lpstr>Calibri Light</vt:lpstr>
      <vt:lpstr>TEM_Rakennerahastot_2014-2020_mallipohja_ESR_FI_7.14</vt:lpstr>
      <vt:lpstr>Worksheet</vt:lpstr>
      <vt:lpstr>Etelä-Savon väestöennuste  vuoteen 2040 </vt:lpstr>
      <vt:lpstr>Tilastokeskuksen väestöennuste 2021 </vt:lpstr>
      <vt:lpstr>Etelä-Savon ja alueen kuntien ennuste 2021 </vt:lpstr>
      <vt:lpstr>Koko maan väestöennuste vuoteen 2070 </vt:lpstr>
      <vt:lpstr>Väestöennuste maakunnittain 2021 - 2040</vt:lpstr>
      <vt:lpstr>Maakuntien väestöennuste 2021 - 2040 </vt:lpstr>
      <vt:lpstr>7</vt:lpstr>
      <vt:lpstr>Väestöllinen huoltosuhde alueittain</vt:lpstr>
      <vt:lpstr>Etelä-Savon väestöennusteen indikaattoreita 2021-2040 </vt:lpstr>
      <vt:lpstr>Väestöennuste Etelä-Savon maakunnassa, seutukunnissa ja kunnissa 2021-2040</vt:lpstr>
      <vt:lpstr>Huoltosuhde kunnittain Etelä-Savossa</vt:lpstr>
      <vt:lpstr>Etelä-Savon ikäpyramidit</vt:lpstr>
      <vt:lpstr>Mikkelin seutukunnan ikäpyramidit</vt:lpstr>
      <vt:lpstr>Pieksämäen seutukunnan ikäpyramidit</vt:lpstr>
      <vt:lpstr>Savonlinnan seutukunnan ikäpyramidit</vt:lpstr>
      <vt:lpstr>Koko maan ikäpyramidit</vt:lpstr>
      <vt:lpstr>Kuntakohtaiset väestöennusteen indikaattorit</vt:lpstr>
      <vt:lpstr>Enonkoski</vt:lpstr>
      <vt:lpstr>Hirvensalmi</vt:lpstr>
      <vt:lpstr>Juva</vt:lpstr>
      <vt:lpstr>Kangasniemi</vt:lpstr>
      <vt:lpstr>Mikkeli</vt:lpstr>
      <vt:lpstr>Mäntyharju</vt:lpstr>
      <vt:lpstr>Pertunmaa</vt:lpstr>
      <vt:lpstr>Pieksämäki</vt:lpstr>
      <vt:lpstr>Puumala</vt:lpstr>
      <vt:lpstr>Rantasalmi</vt:lpstr>
      <vt:lpstr>Savonlinna</vt:lpstr>
      <vt:lpstr>Sulkava</vt:lpstr>
      <vt:lpstr>Laatuseloste (Tilastokeskus), tietoa mm. väestöennusteen pohjana olevista oletuksista ja ennustemenetelmästä</vt:lpstr>
      <vt:lpstr>2. Tilastotutkimuksen menetelmäkuvaus  Tilastokeskuksen käyttämä väestöennustemenetelmä on ns. demografinen komponenttimalli, jossa väestön tuleva määrä ja rakenne lasketaan ikäryhmittäisten syntyvyys-, kuolevuus- ja muuttokerrointen avulla. Kertoimet on laskettu viime vuosien väestötilastojen perusteella. Kertoimien satunnaisvaihtelun vähentämiseksi kertoimet on laskettu useammalta vuodelta ja lisäksi kuntia on ryhmitelty syntyvyys-, kuolevuus- ja lähtömuuttoalueiksi. Syntyvyys Syntyvien määrän laskemiseksi kunnat on ryhmitelty 136 hedelmällisyysalueeksi vuosien 2016–2020 kokonaishedelmällisyysluvun perusteella. Asukasluvultaan 20 000 henkilön kunnat ovat omia hedelmällisyysalueitaan. Asukasluvultaan tätä pienemmät kunnat on yhdistelty hedelmällisyysalueiksi. Asukasluvultaan pienille kunnille on etsitty saman hedelmällisyystason omaavia kuntia koko maan tasolla. Aiemmin yhdistelyt suoritettiin maakuntien sisällä. Hedelmällisyysalueita muodostettaessa on samalla tarkasteltu myös ikäryhmittäistä hedelmällisyyttä. Hedelmällisyysalueille on laskettu ikäryhmittäiset (14–50-vuotiaille naisille) hedelmällisyysluvut vuosilta 2016–2020. Samaan hedelmällisyysalueeseen kuuluvien kuntien hedelmällisyyskertoimet ovat siis samat. Ennusteessa hedelmällisyysluvut on pidetty vakiona koko ennustekauden. Koko maan keskimääräinen kokonaishedelmällisyysluku eli kunkin naisen elinaikanaan synnyttämä lapsimäärä on keskimäärin 1,45. Kuolevuus Kuolleiden määrän laskemiseksi on muodostettu 22 kuolevuusaluetta. Asukasluvultaan kuusi suurinta kuntaa (vähintään 190 000 asukasta) ovat omia kuolevuusalueitaan ja tätä pienemmät kunnat on yhdistelty kuolevuusalueiksi. Kunnat on ryhmitelty kuolevuusalueisiin vuosien 2014–2020 ikä- ja sukupuolivakioidun kuolleisuuden perusteella. Se mihin kuolevuusalueeseen kunta kuuluu ei näin ollen riipu kunnan maantieteellisestä sijainnista. Satunnaisvaihtelun vähentämiseksi kaikilla kuolevuusalueilla käytetään koko maan kuolevuuskertoimia 0–17-vuotiaiden ja 90–104-vuotiaiden osalta. Aluekohtaiset kertoimet ovat käytössä 18–89 -vuotiaiden kohdalla. Ikäryhmittäiset kuolevuusluvut on laskettu vuosilta 2016–2020. Kuolevuuden vuotuisen muutoksen ikä- ja sukupuoliryhmittäiset kertoimet on saatu alle 50-vuotiaille laskemalla, kuinka paljon kuolevuus muuttui vuosista 1987–1991 vuosiin 2016–2020 ja 50 vuotiaille ja tätä vanhemmille laskemalla, kuinka paljon kuolevuus muuttui vuosista 1997–2001 vuosiin 2016–2020. Minkään ikäryhmän kuolevuutta ei ole kuitenkaan nostettu. Muuttoliike Kunnat on jaettu 136 lähtömuuttokategoriaan 0–6- ja 16–44-vuotiaiden lähtömuuttoalttiuden perusteella vuosina 2016–2020. Asukasluvultaan vähintään 25 000 hengen kunnat ovat omia lähtömuuttoalueitaan. Asukasluvultaan pienemmät kunnat on yhdistelty lähtömuuttoalueiksi. Asukasluvultaan pienille kunnille on etsitty saman lähtömuuttoalttiuden omaavia kuntia koko maan tasolla. Aiemmin yhdistelyt suoritettiin maakuntien sisällä. Lähtömuuttoalueiden ikäryhmittäiset lähtömuuttokertoimet sukupuolittain on laskettu vuosien 2016–2020 perusteella. Koko maa on jaettu 31 suurmuuttoalueeseen. Suurmuuttoalueet on muodostettu suurten aluekeskusten ympärille (pl. Uusimaa ja Ahvenanmaa). Kunnan suurmuuttoalue määräytyy sen mukaan, mihin aluekeskukseen tai aluekeskuksen ympäristökuntiin kunnasta on eniten muuttoliikettä ollut vuosien 2016–2020 aikana. Etelä-Suomeen muuttoalueita on muodostettu enemmän, koska väestön määrä ja alueella tapahtuvien muuttojen määrä vaativat pienempiä aluekokonaisuuksia. </vt:lpstr>
      <vt:lpstr>Suurmuuttoalueiden välisiä muuttoja väestöennusteessa lasketaan muuttotodennäköisyyksien avulla. Ensin lasketaan kunkin suurmuuttoalueen lähtömuuttajien kokonaismäärä summaamalla suurmuuttoalueeseen kuuluvien kuntien lähtömuuttajien määrä. Tämän jälkeen muuttotodennäköisyyksien avulla lasketaan kuinka suuri osa lähtömuuttajista jää omaan suurmuuttoalueeseen ja kuinka suuri osa menee muihin suurmuuttoalueisiin. Suurmuuttoalueiden väliset muuttotodennäköisyydet sukupuolittain on laskettu ikäryhmille 0-6- ja 18-44-vuotiaat vuosien 2016–2020 perusteella ja muille ikäryhmille vuosien 2011-2020 perusteella.​ Kunnille on laskettu tulomuutto-osuudet kussakin ikä- ja sukupuoliryhmässä​ a) omaan suurmuuttoalueeseen jääneistä muuttajista,​ b) muilta suurmuuttoalueilta tulevista muuttajista ja​ c) ulkomailta suurmuuttoalueelle muuttajista.​ ​ Osuudet on laskettu sen suurmuuttoalueen tulomuuttojen summasta, johon kunta kuuluu. Tulomuutto-osuudet oman suurmuuttoalueen muuttajista on laskettu ikäryhmille 0-6- ja 18-44-vuotiaat vuosien 2016–2020 perusteella ja muille ikäryhmille vuosien 2011-2020 perusteella. Tulomuutto-osuudet muilta suurmuuttoalueilta tulevista muuttujista sekä ulkomailta muuttajista on laskettu vuosien 2011–2020 perusteella. Ennustekautena kaikki muuttokertoimet ja tulomuutto-osuudet on pidetty vakioina.​ Muuttoliikkeen sisältävässä laskelmassa koko maan vuotuisen nettomaahanmuuton on oletettu olevan 20 000 henkilöä vuonna 2021 ja sen jälkeen 15 000 henkilöä vuosittain. Maahanmuutto saadaan laskemalla koko maan maastamuutto ja summaamalla siihen oletettu nettomaahanmuutto. Maahanmuuton ikäjakauma on laskettu vuosien 2011–2020 maahanmuuttojen perusteella. Maahanmuutto jaetaan suurmuuttoalueille kunkin alueen maahanmuutto-osuuskertoimella. Suurmuuttoalueiden maahanmuutto-osuus koko maan maahanmuutosta on laskettu ikäryhmittäin ja sukupuolittain vuosien 2011–2020 perusteella. Kuntien maahanmuutto on laskettu tulomuutto-osuuskertoimilla oman suuralueen maahanmuuttojen summasta.​</vt:lpstr>
      <vt:lpstr>3. Tietojen oikeellisuus ja tarkkuus​  Kunnittaiset ennusteet on laadittava kaikille kunnille samoin perustein. Kuntien käsittely ”yksilöllisesti” olisi mahdotonta, ja niinpä on aina esiintynyt ja tulee esiintymään tapauksia, joissa esim. ennustekertoimien laskentaperiodi on ollut kunnan kannalta jollakin tapaa poikkeuksellinen, jolloin ennuste poikkeaa trendikehityksestä suuntaan taikka toiseen.​ Asukasluvultaan pienten kuntien ennustepoikkeamat johtuvat pääsääntöisesti siitä, että niiden ennustekertoimet eivät vastaa todellista lähtömuuton, tulomuuton, hedelmällisyyden tai kuolevuuden tasoa. Pienet kunnat on yhdisteltävä suuremmiksi kokonaisuuksiksi satunnaisvaihtelun vähentämiseksi.​ Aiemmin väestöennusteissa koko maa oli jaettu neljään kuolevuusalueeseen. Nyt käytettävä kuolevuusalueiden määrä on huomattavasti suurempi. Kuolevuusalueita on lisätty, jotta alueelliset tasoerot saataisiin paremmin huomioitua, koska kunnittaisessa väestöennusteessa on aiemmin ollut ylikuolleisuutta. Satunnaisvaihtelun vähentämiseksi kuolevuuskertoimet on laskettu pidemmältä ajanjaksolta ja käytetty tietyille ikäryhmille (0–17 ja 90–104+) koko maan kuolevuuskertoimia.​  4. Julkaistujen tietojen ajantasaisuus ja oikea-aikaisuus​  Tilastokeskuksessa on laadittu kunnittaisia väestöennusteita noin kolmen vuoden välein. Välivuosina laadittiin aiemmin koko maata koskevia ennustelaskelmia, jotka perustuivat erilaisiin oletuksiin, esim. matala, keskimääräinen ja korkea vaihtoehto. Viime vuosina vaihtoehtoislaskelmia on laadittu lähinnä vain maksullisina toimeksiantoina, jolloin laskelmat ovat perustuneet tilaajan toivomiin oletuksiin.​ Vuoden 1998 ennusteen yhteydessä laskettiin koko maalle ns. stokastinen ennuste Joensuun yliopistossa kehitetyllä PEP-ohjelmistolla (Program for Error Propagation). Siinä väestönmuutoskomponentit vaihtelevat niin kuin ne ovat menneisyydessä vaihdelleet, ja syntyneestä ennustetietokannasta saadaan esim. jonkin tilastotiedon vaihteluväli halutulla todennäköisyydellä. (Lisätietoja ks. Juha M. Alho: A Stochastic Forecast of the Population of Finland. Katsauksia 1998:4).​ Vuoden 2021 ennuste on laadittu vuoteen 2070 saakka. Alueittain se on julkistettu vuoteen 2040.​  5. Tietojen saatavuus ja läpinäkyvyys/selkeys​  Vuoteen 1972 saakka kunnittaiset väestöennusteet julkaistiin Tilastollisia tiedonantoja –sarjassa, sitten vuoteen 1985 saakka Tilastotiedotus VÄ –sarjassa, ja sen jälkeen ne on julkaistu SVT Väestö –sarjassa. Kuntien ikäryhmittäiset ennusteluvut julkaistiin erillisenä niteenä vuoden 1969 ennusteesta, myöhemmistä ennusteista sai kunnittaisia ikärakennetietoja valokopioina. 1990-luvulla tietoja toimitettiin etupäässä Excel-taulukkoina. Vanhoja kunnittaisia ennustetiedostoja ei ole säilytetty. Vuosina 2001, 2004, 2007, 2009, 2012, 2015, 2018, 2019 ja 2021 laadituista väestöennusteista on saatavilla tietoja sähköisessä muodossa.​ Uusimman ennusteen tiedot on saatavana veloituksetta Px-Web StatFin-tilastopalvelusta Internetistä  http://pxnet2.stat.fi/PXWeb/pxweb/fi/StatFin/StatFin__vrm__vaenn/?tablelist=true</vt:lpstr>
      <vt:lpstr>6. Tilastojen vertailukelpoisuus  Tilastokeskuksen väestöennusteet ovat pitkän aikavälin ennusteita. Siksi ne eivät aina anna luotettavaa kuvaa esim. lähivuosina syntyvien tai kuolevien määrästä. Syntyvyys on 1970-luvulta lähtien aaltoillut ylös ja alas siten, että kokonaishedelmällisyysluku on vaihdellut 1,35:n (2019) ja 1,87:n (2010) välillä. Väestöennusteissa hedelmällisyys on pidetty vakiona jollakin keskimääräis- tai lähtötasolla, koska kehityksen käännepisteiden arvaaminen olisi mahdotonta. Samoin kuolevuus on alentunut toisinaan nopeasti ja toisinaan hitaasti. Ennusteissa kuolevuuden muutoskertoimet on laskettu noin 20–vuotisperiodeilta, jotta niihin sisältyisi sekä nopean että vähäisemmän alenemisen kausia. Eri ennusteita vertailtaessa on otettava huomioon erot ennusteiden oletuksissa. Monet kunnat laativat omia väestöennusteitaan, joiden oletukset voivat poiketa suurestikin Tilastokeskuksen ennusteesta. Koko Suomea koskevia väestöennusteita laativat Tilastokeskuksen lisäksi esim. Eurostat ja YK.  7. Selkeys ja eheys/yhtenäisyys  Tilastokeskuksen väestöennusteissa kunkin vuoden väkiluvut tarkoittavat tilannetta 31.12. Eurostatin ja monien kuntien ennusteissa luvut tarkoittavat tilannetta 1.1. YK:n ennusteissa luvut tarkoittavat vuoden keskikohdan tilannetta.   Lähde: Väestöennuste 2021-2070, Tilastokeskus Lisätietoja: Markus Rapo 029 551 3238, vaesto.tilasto@tilastokeskus.fi Vastaava osastopäällikkö: Hannele Orjala   Päivitetty 30.9.2021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Hanna Kautiainen</dc:creator>
  <cp:lastModifiedBy>Jaana Kokkonen</cp:lastModifiedBy>
  <cp:revision>2</cp:revision>
  <dcterms:created xsi:type="dcterms:W3CDTF">2019-09-24T07:43:27Z</dcterms:created>
  <dcterms:modified xsi:type="dcterms:W3CDTF">2021-10-08T08:35:02Z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0x010100674277DECAC05D429BB9E56E85311C29</vt:lpwstr>
  </property>
</Properties>
</file>