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4"/>
  </p:notesMasterIdLst>
  <p:sldIdLst>
    <p:sldId id="694" r:id="rId2"/>
    <p:sldId id="6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6600"/>
    <a:srgbClr val="FF9966"/>
    <a:srgbClr val="CDCE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EC931E-071D-46C8-8038-968EFADA4A23}" v="11" dt="2024-01-25T14:05:13.7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Tumma tyyli 2 - Korostus 3/Korostu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40" autoAdjust="0"/>
    <p:restoredTop sz="95278" autoAdjust="0"/>
  </p:normalViewPr>
  <p:slideViewPr>
    <p:cSldViewPr showGuides="1">
      <p:cViewPr>
        <p:scale>
          <a:sx n="120" d="100"/>
          <a:sy n="120" d="100"/>
        </p:scale>
        <p:origin x="-1104" y="-11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99EC931E-071D-46C8-8038-968EFADA4A23}"/>
    <pc:docChg chg="undo custSel modSld">
      <pc:chgData name="Jaana Kokkonen" userId="fd0ea1af-346e-4258-bc54-cec630bd1122" providerId="ADAL" clId="{99EC931E-071D-46C8-8038-968EFADA4A23}" dt="2024-01-25T14:07:45.891" v="317" actId="962"/>
      <pc:docMkLst>
        <pc:docMk/>
      </pc:docMkLst>
      <pc:sldChg chg="addSp delSp modSp mod">
        <pc:chgData name="Jaana Kokkonen" userId="fd0ea1af-346e-4258-bc54-cec630bd1122" providerId="ADAL" clId="{99EC931E-071D-46C8-8038-968EFADA4A23}" dt="2024-01-25T14:07:45.891" v="317" actId="962"/>
        <pc:sldMkLst>
          <pc:docMk/>
          <pc:sldMk cId="1445504624" sldId="694"/>
        </pc:sldMkLst>
        <pc:spChg chg="mod">
          <ac:chgData name="Jaana Kokkonen" userId="fd0ea1af-346e-4258-bc54-cec630bd1122" providerId="ADAL" clId="{99EC931E-071D-46C8-8038-968EFADA4A23}" dt="2024-01-25T14:04:44.417" v="179" actId="20577"/>
          <ac:spMkLst>
            <pc:docMk/>
            <pc:sldMk cId="1445504624" sldId="694"/>
            <ac:spMk id="4" creationId="{EC7B9CE0-2956-6CEB-B290-789AE5D717C5}"/>
          </ac:spMkLst>
        </pc:spChg>
        <pc:spChg chg="mod">
          <ac:chgData name="Jaana Kokkonen" userId="fd0ea1af-346e-4258-bc54-cec630bd1122" providerId="ADAL" clId="{99EC931E-071D-46C8-8038-968EFADA4A23}" dt="2024-01-24T08:04:19.290" v="19" actId="1035"/>
          <ac:spMkLst>
            <pc:docMk/>
            <pc:sldMk cId="1445504624" sldId="694"/>
            <ac:spMk id="8" creationId="{9201FF6F-70E4-494A-AF97-7FDB53D6943F}"/>
          </ac:spMkLst>
        </pc:spChg>
        <pc:picChg chg="add mod">
          <ac:chgData name="Jaana Kokkonen" userId="fd0ea1af-346e-4258-bc54-cec630bd1122" providerId="ADAL" clId="{99EC931E-071D-46C8-8038-968EFADA4A23}" dt="2024-01-25T14:07:45.891" v="317" actId="962"/>
          <ac:picMkLst>
            <pc:docMk/>
            <pc:sldMk cId="1445504624" sldId="694"/>
            <ac:picMk id="2" creationId="{9B3EB4FD-B160-8259-4938-4383103EBD0C}"/>
          </ac:picMkLst>
        </pc:picChg>
        <pc:picChg chg="del">
          <ac:chgData name="Jaana Kokkonen" userId="fd0ea1af-346e-4258-bc54-cec630bd1122" providerId="ADAL" clId="{99EC931E-071D-46C8-8038-968EFADA4A23}" dt="2024-01-25T14:05:32.559" v="182" actId="478"/>
          <ac:picMkLst>
            <pc:docMk/>
            <pc:sldMk cId="1445504624" sldId="694"/>
            <ac:picMk id="5" creationId="{799EE0E0-A512-34B0-9167-DF8BA47B030B}"/>
          </ac:picMkLst>
        </pc:picChg>
      </pc:sldChg>
      <pc:sldChg chg="modSp mod">
        <pc:chgData name="Jaana Kokkonen" userId="fd0ea1af-346e-4258-bc54-cec630bd1122" providerId="ADAL" clId="{99EC931E-071D-46C8-8038-968EFADA4A23}" dt="2024-01-25T14:04:17.722" v="171" actId="20577"/>
        <pc:sldMkLst>
          <pc:docMk/>
          <pc:sldMk cId="320122159" sldId="695"/>
        </pc:sldMkLst>
        <pc:spChg chg="mod">
          <ac:chgData name="Jaana Kokkonen" userId="fd0ea1af-346e-4258-bc54-cec630bd1122" providerId="ADAL" clId="{99EC931E-071D-46C8-8038-968EFADA4A23}" dt="2024-01-25T14:04:17.722" v="171" actId="20577"/>
          <ac:spMkLst>
            <pc:docMk/>
            <pc:sldMk cId="320122159" sldId="695"/>
            <ac:spMk id="5" creationId="{C03D80C7-237E-5A50-FB39-8F7D14650A86}"/>
          </ac:spMkLst>
        </pc:spChg>
        <pc:spChg chg="mod">
          <ac:chgData name="Jaana Kokkonen" userId="fd0ea1af-346e-4258-bc54-cec630bd1122" providerId="ADAL" clId="{99EC931E-071D-46C8-8038-968EFADA4A23}" dt="2024-01-24T08:04:39.334" v="34" actId="20577"/>
          <ac:spMkLst>
            <pc:docMk/>
            <pc:sldMk cId="320122159" sldId="695"/>
            <ac:spMk id="8" creationId="{9201FF6F-70E4-494A-AF97-7FDB53D6943F}"/>
          </ac:spMkLst>
        </pc:spChg>
        <pc:graphicFrameChg chg="mod modGraphic">
          <ac:chgData name="Jaana Kokkonen" userId="fd0ea1af-346e-4258-bc54-cec630bd1122" providerId="ADAL" clId="{99EC931E-071D-46C8-8038-968EFADA4A23}" dt="2024-01-25T14:02:58.199" v="168" actId="20577"/>
          <ac:graphicFrameMkLst>
            <pc:docMk/>
            <pc:sldMk cId="320122159" sldId="695"/>
            <ac:graphicFrameMk id="4" creationId="{748C347E-CE20-EB2C-FC9A-5049DEC5C107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3B138-173C-46F0-B529-FC07560AB81E}" type="datetimeFigureOut">
              <a:rPr lang="fi-FI" smtClean="0"/>
              <a:t>24.1.2024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9C122-1841-446F-A209-09DB18BC1F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29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03461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88421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11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197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09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8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28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12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3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1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74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51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53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03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05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23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6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78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03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95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24.1.2024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260648"/>
            <a:ext cx="11233248" cy="504056"/>
          </a:xfrm>
        </p:spPr>
        <p:txBody>
          <a:bodyPr/>
          <a:lstStyle/>
          <a:p>
            <a:r>
              <a:rPr lang="fi-FI" dirty="0"/>
              <a:t>Väkiluku ja väestönmuutokset Etelä-Savossa 1990-2023(ennakkotiedot)</a:t>
            </a:r>
            <a:endParaRPr lang="fi-FI" b="0" dirty="0"/>
          </a:p>
        </p:txBody>
      </p:sp>
      <p:sp>
        <p:nvSpPr>
          <p:cNvPr id="4" name="Title 11">
            <a:extLst>
              <a:ext uri="{FF2B5EF4-FFF2-40B4-BE49-F238E27FC236}">
                <a16:creationId xmlns:a16="http://schemas.microsoft.com/office/drawing/2014/main" id="{EC7B9CE0-2956-6CEB-B290-789AE5D717C5}"/>
              </a:ext>
            </a:extLst>
          </p:cNvPr>
          <p:cNvSpPr txBox="1">
            <a:spLocks/>
          </p:cNvSpPr>
          <p:nvPr/>
        </p:nvSpPr>
        <p:spPr bwMode="auto">
          <a:xfrm>
            <a:off x="335360" y="6526864"/>
            <a:ext cx="11809312" cy="28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</a:t>
            </a: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Tilastokeskus, 1.1.2023 aluejako		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					</a:t>
            </a: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		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25</a:t>
            </a:r>
            <a:r>
              <a:rPr lang="fi-FI" sz="1000" dirty="0">
                <a:solidFill>
                  <a:srgbClr val="000000"/>
                </a:solidFill>
                <a:latin typeface="Arial" charset="-52"/>
                <a:cs typeface="Arial" charset="-52"/>
              </a:rPr>
              <a:t>.1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.2024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2" name="Kuva 1" descr="Yhdistelmäkaavio (viiva- ja palkkikaavio) Etelä-Savon väkiluvun muutoksista 1990-2023 (ennakkotiedot) vuoden 2023 aluejaon mukaan. Etelä-Savossa väestö on vähentynyt vuodesta 1990 vuoteen 2016 aikajakson ensimmäisiä viittä vuotta lukuun ottamatta noin tuhannella henkilöllä per vuosi. Vuonna 2017 väki vähentyi kuitenkin 1 600 henkilön verran, ja huonoimpana vuonna 2018 väki vähentyi 2 348 henkilön verran. Vuonna 2023 ennakkotietojen mukaan väestön vähennys oli 555 ja 31.12.2023 Etelä-Savon väkiluku oli 129 896.">
            <a:extLst>
              <a:ext uri="{FF2B5EF4-FFF2-40B4-BE49-F238E27FC236}">
                <a16:creationId xmlns:a16="http://schemas.microsoft.com/office/drawing/2014/main" id="{9B3EB4FD-B160-8259-4938-4383103EBD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352" y="986745"/>
            <a:ext cx="10253074" cy="5034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504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188640"/>
            <a:ext cx="11316699" cy="432048"/>
          </a:xfrm>
        </p:spPr>
        <p:txBody>
          <a:bodyPr/>
          <a:lstStyle/>
          <a:p>
            <a:r>
              <a:rPr lang="fi-FI" dirty="0"/>
              <a:t>Väkiluku ja kaikki väestönmuutokset Etelä-Savossa 1990-2023(ennakko)</a:t>
            </a:r>
            <a:endParaRPr lang="fi-FI" b="0" dirty="0"/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748C347E-CE20-EB2C-FC9A-5049DEC5C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674988"/>
              </p:ext>
            </p:extLst>
          </p:nvPr>
        </p:nvGraphicFramePr>
        <p:xfrm>
          <a:off x="467933" y="620688"/>
          <a:ext cx="9733294" cy="5905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491">
                  <a:extLst>
                    <a:ext uri="{9D8B030D-6E8A-4147-A177-3AD203B41FA5}">
                      <a16:colId xmlns:a16="http://schemas.microsoft.com/office/drawing/2014/main" val="1243866738"/>
                    </a:ext>
                  </a:extLst>
                </a:gridCol>
                <a:gridCol w="739487">
                  <a:extLst>
                    <a:ext uri="{9D8B030D-6E8A-4147-A177-3AD203B41FA5}">
                      <a16:colId xmlns:a16="http://schemas.microsoft.com/office/drawing/2014/main" val="2505968275"/>
                    </a:ext>
                  </a:extLst>
                </a:gridCol>
                <a:gridCol w="630922">
                  <a:extLst>
                    <a:ext uri="{9D8B030D-6E8A-4147-A177-3AD203B41FA5}">
                      <a16:colId xmlns:a16="http://schemas.microsoft.com/office/drawing/2014/main" val="3426675101"/>
                    </a:ext>
                  </a:extLst>
                </a:gridCol>
                <a:gridCol w="592922">
                  <a:extLst>
                    <a:ext uri="{9D8B030D-6E8A-4147-A177-3AD203B41FA5}">
                      <a16:colId xmlns:a16="http://schemas.microsoft.com/office/drawing/2014/main" val="527571514"/>
                    </a:ext>
                  </a:extLst>
                </a:gridCol>
                <a:gridCol w="685354">
                  <a:extLst>
                    <a:ext uri="{9D8B030D-6E8A-4147-A177-3AD203B41FA5}">
                      <a16:colId xmlns:a16="http://schemas.microsoft.com/office/drawing/2014/main" val="4265084298"/>
                    </a:ext>
                  </a:extLst>
                </a:gridCol>
                <a:gridCol w="630922">
                  <a:extLst>
                    <a:ext uri="{9D8B030D-6E8A-4147-A177-3AD203B41FA5}">
                      <a16:colId xmlns:a16="http://schemas.microsoft.com/office/drawing/2014/main" val="1800281951"/>
                    </a:ext>
                  </a:extLst>
                </a:gridCol>
                <a:gridCol w="591488">
                  <a:extLst>
                    <a:ext uri="{9D8B030D-6E8A-4147-A177-3AD203B41FA5}">
                      <a16:colId xmlns:a16="http://schemas.microsoft.com/office/drawing/2014/main" val="3491925253"/>
                    </a:ext>
                  </a:extLst>
                </a:gridCol>
                <a:gridCol w="604634">
                  <a:extLst>
                    <a:ext uri="{9D8B030D-6E8A-4147-A177-3AD203B41FA5}">
                      <a16:colId xmlns:a16="http://schemas.microsoft.com/office/drawing/2014/main" val="2105616649"/>
                    </a:ext>
                  </a:extLst>
                </a:gridCol>
                <a:gridCol w="578346">
                  <a:extLst>
                    <a:ext uri="{9D8B030D-6E8A-4147-A177-3AD203B41FA5}">
                      <a16:colId xmlns:a16="http://schemas.microsoft.com/office/drawing/2014/main" val="1474319144"/>
                    </a:ext>
                  </a:extLst>
                </a:gridCol>
                <a:gridCol w="578346">
                  <a:extLst>
                    <a:ext uri="{9D8B030D-6E8A-4147-A177-3AD203B41FA5}">
                      <a16:colId xmlns:a16="http://schemas.microsoft.com/office/drawing/2014/main" val="508101221"/>
                    </a:ext>
                  </a:extLst>
                </a:gridCol>
                <a:gridCol w="489032">
                  <a:extLst>
                    <a:ext uri="{9D8B030D-6E8A-4147-A177-3AD203B41FA5}">
                      <a16:colId xmlns:a16="http://schemas.microsoft.com/office/drawing/2014/main" val="255364937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931479539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51987103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686771919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640977152"/>
                    </a:ext>
                  </a:extLst>
                </a:gridCol>
                <a:gridCol w="648070">
                  <a:extLst>
                    <a:ext uri="{9D8B030D-6E8A-4147-A177-3AD203B41FA5}">
                      <a16:colId xmlns:a16="http://schemas.microsoft.com/office/drawing/2014/main" val="2635820173"/>
                    </a:ext>
                  </a:extLst>
                </a:gridCol>
              </a:tblGrid>
              <a:tr h="61631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000" u="none" strike="noStrike">
                          <a:solidFill>
                            <a:schemeClr val="tx1"/>
                          </a:solidFill>
                          <a:effectLst/>
                        </a:rPr>
                        <a:t>Vuosi</a:t>
                      </a:r>
                      <a:endParaRPr lang="fi-FI" sz="10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CDCE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00" u="none" strike="noStrike">
                          <a:solidFill>
                            <a:schemeClr val="tx1"/>
                          </a:solidFill>
                          <a:effectLst/>
                        </a:rPr>
                        <a:t>Elävänä syntyneet</a:t>
                      </a:r>
                      <a:endParaRPr lang="fi-FI" sz="10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CDCE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00" u="none" strike="noStrike">
                          <a:solidFill>
                            <a:schemeClr val="tx1"/>
                          </a:solidFill>
                          <a:effectLst/>
                        </a:rPr>
                        <a:t>Kuolleet</a:t>
                      </a:r>
                      <a:endParaRPr lang="fi-FI" sz="10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CDCE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Luonnol-linen väestön-lisäys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Kuntien välinen tulo-muutto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CDCE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Kuntien välinen lähtö-muutto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CDCE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Kuntien välinen netto-muutto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00" u="none" strike="noStrike">
                          <a:solidFill>
                            <a:schemeClr val="tx1"/>
                          </a:solidFill>
                          <a:effectLst/>
                        </a:rPr>
                        <a:t>Kunnan sisäinen muutto</a:t>
                      </a:r>
                      <a:endParaRPr lang="fi-FI" sz="10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CDCE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Maahan-muutto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CDCE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Maasta-muutto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CDCE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Netto-siirto-laisuus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Kokonais-nettomuutto</a:t>
                      </a:r>
                      <a:endParaRPr lang="fi-FI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Väestön-lisäys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CDCE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Väki-luvun korjaus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CDCE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Kokonais-muutos</a:t>
                      </a:r>
                      <a:endParaRPr lang="fi-FI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Väkiluku</a:t>
                      </a:r>
                      <a:endParaRPr lang="fi-FI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CDCE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739461"/>
                  </a:ext>
                </a:extLst>
              </a:tr>
              <a:tr h="20841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1990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1 862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1 927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-65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4 806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4 939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-133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13 253</a:t>
                      </a:r>
                      <a:endParaRPr lang="fi-FI" sz="10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246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98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-50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-60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163 462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2487052766"/>
                  </a:ext>
                </a:extLst>
              </a:tr>
              <a:tr h="15407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1991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1 823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1 946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-123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4 123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4 494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-371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13 233</a:t>
                      </a:r>
                      <a:endParaRPr lang="fi-FI" sz="10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555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105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450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79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-44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163 426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874739057"/>
                  </a:ext>
                </a:extLst>
              </a:tr>
              <a:tr h="15407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1992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1 731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1 909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-178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3 795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3 906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-111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14 503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420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103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317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206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77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163 503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085251871"/>
                  </a:ext>
                </a:extLst>
              </a:tr>
              <a:tr h="15407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1993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1 659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2 023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-364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3 699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3 913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-214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15 609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301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79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222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-356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-373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163 130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500730604"/>
                  </a:ext>
                </a:extLst>
              </a:tr>
              <a:tr h="15407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1994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1 756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1 745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4 625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5 167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-542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14 956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228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-474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-463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-439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162 691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3036627645"/>
                  </a:ext>
                </a:extLst>
              </a:tr>
              <a:tr h="15407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1995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1 634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1 840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-206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4 691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5 207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-516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15 391</a:t>
                      </a:r>
                      <a:endParaRPr lang="fi-FI" sz="10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239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180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-457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-663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-658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162 033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722089977"/>
                  </a:ext>
                </a:extLst>
              </a:tr>
              <a:tr h="15407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1996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1 628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1 863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-235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4 969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5 730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-761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17 085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232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77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-684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-919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-905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161 128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4247893098"/>
                  </a:ext>
                </a:extLst>
              </a:tr>
              <a:tr h="15407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1997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1 531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1 780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-249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5 174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6 081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-907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17 501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203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129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74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-833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-1 082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-1 051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160 077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3105866176"/>
                  </a:ext>
                </a:extLst>
              </a:tr>
              <a:tr h="15407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1998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1 483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1 836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-353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5 527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6 640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-1 113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18 076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260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152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108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-1 005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-1 358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-1 352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158 725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466587846"/>
                  </a:ext>
                </a:extLst>
              </a:tr>
              <a:tr h="15407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1999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1 424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1 823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-399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5 457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6 552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-1 095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18 208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254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187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67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-1 028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-1 427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-1 391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157 334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703856944"/>
                  </a:ext>
                </a:extLst>
              </a:tr>
              <a:tr h="15407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2000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1 332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1 805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-473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5 590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6 481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-891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16 872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331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207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124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-767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-1 240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-1 217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156 117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2176206228"/>
                  </a:ext>
                </a:extLst>
              </a:tr>
              <a:tr h="15407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2001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1 378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1 774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-396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6 201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7 032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-831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17 865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258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185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73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-758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-1 154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-1 139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154 978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496597864"/>
                  </a:ext>
                </a:extLst>
              </a:tr>
              <a:tr h="15407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2002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1 286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1 774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-488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5 752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6 486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-734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17 633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254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103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-631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-1 119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-1 114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153 864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3857876471"/>
                  </a:ext>
                </a:extLst>
              </a:tr>
              <a:tr h="15407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>
                          <a:effectLst/>
                        </a:rPr>
                        <a:t>2003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1 267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1 803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-536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5 716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6 205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-489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17 171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318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-330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-866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-899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152 965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593446402"/>
                  </a:ext>
                </a:extLst>
              </a:tr>
              <a:tr h="15407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2004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1 266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1 808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-542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5 967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6 435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-468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18 098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383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227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-241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-783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-794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152 171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2603096652"/>
                  </a:ext>
                </a:extLst>
              </a:tr>
              <a:tr h="15407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>
                          <a:effectLst/>
                        </a:rPr>
                        <a:t>2005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1 221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1 832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-611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5 970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6 368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-398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17 157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386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225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-173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-784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8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-776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151 395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4253313340"/>
                  </a:ext>
                </a:extLst>
              </a:tr>
              <a:tr h="15407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2006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1 248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1 831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-583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5 776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6 377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-601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17 125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370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117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253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-348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-931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7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-924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150 471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2318658850"/>
                  </a:ext>
                </a:extLst>
              </a:tr>
              <a:tr h="15407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>
                          <a:effectLst/>
                        </a:rPr>
                        <a:t>2007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1 235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1 800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-565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5 693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6 796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-1 103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16 639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379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122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257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-846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-1 411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-28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-1 439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149 032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324000773"/>
                  </a:ext>
                </a:extLst>
              </a:tr>
              <a:tr h="15407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>
                          <a:effectLst/>
                        </a:rPr>
                        <a:t>2008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1 188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1 873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-685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5 612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6 306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-694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15 774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358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119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239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-455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-1 140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0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-1 140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147 892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546947290"/>
                  </a:ext>
                </a:extLst>
              </a:tr>
              <a:tr h="15407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2009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1 174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1 906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-732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5 400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5 764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-364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15 531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327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114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213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-151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-883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-913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146 979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4012304423"/>
                  </a:ext>
                </a:extLst>
              </a:tr>
              <a:tr h="15407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2010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1 148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1 890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-742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5 731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6 034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-303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15 560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346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119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227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-76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-818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-813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146 166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3851805992"/>
                  </a:ext>
                </a:extLst>
              </a:tr>
              <a:tr h="15407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2011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1 235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1 874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-639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5 721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6 169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-448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15 378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425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139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286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-162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-801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-813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145 353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537301909"/>
                  </a:ext>
                </a:extLst>
              </a:tr>
              <a:tr h="15407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2012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1 085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1 927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-842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5 536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6 033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-497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15 407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506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123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383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-956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-960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144 393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4261000964"/>
                  </a:ext>
                </a:extLst>
              </a:tr>
              <a:tr h="15407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2013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1 154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1 911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-757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5 502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5 805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-303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14 613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420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130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290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-770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-755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143 638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697598672"/>
                  </a:ext>
                </a:extLst>
              </a:tr>
              <a:tr h="15407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2014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1 120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1 966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-846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5 580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5 841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-261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13 417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389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249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-858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-892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142 746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933205627"/>
                  </a:ext>
                </a:extLst>
              </a:tr>
              <a:tr h="15407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2015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1 029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2 017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-988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5 646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6 140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-494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14 463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503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362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-132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-1 120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-1 125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141 621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2637249432"/>
                  </a:ext>
                </a:extLst>
              </a:tr>
              <a:tr h="15407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2016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1 008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2 024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-1 016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5 602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6 232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-630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13 617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597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438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-192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-1 208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-1 199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140 422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743012316"/>
                  </a:ext>
                </a:extLst>
              </a:tr>
              <a:tr h="15407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2017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962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1 983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-1 021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5 373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6 253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-880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13 240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447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176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271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-609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-1 630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-1 600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138 822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309137383"/>
                  </a:ext>
                </a:extLst>
              </a:tr>
              <a:tr h="15407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2018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848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2 034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-1 186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5 070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6 484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-1 414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13 743</a:t>
                      </a:r>
                      <a:endParaRPr lang="fi-FI" sz="10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388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226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-1 188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-2 374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-2 348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136 474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3086957667"/>
                  </a:ext>
                </a:extLst>
              </a:tr>
              <a:tr h="15407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2019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788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1 954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-1 166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4 595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5 823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-1 228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12 727</a:t>
                      </a:r>
                      <a:endParaRPr lang="fi-FI" sz="10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418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176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242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-986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-2 152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-8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-2 160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134 314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4288963981"/>
                  </a:ext>
                </a:extLst>
              </a:tr>
              <a:tr h="15407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2020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763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1 972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-1 209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5 054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5 742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-688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12 800</a:t>
                      </a:r>
                      <a:endParaRPr lang="fi-FI" sz="10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402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121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281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-407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-1 616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4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-1 612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132 702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3171078551"/>
                  </a:ext>
                </a:extLst>
              </a:tr>
              <a:tr h="15407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2 057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-1 248</a:t>
                      </a: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5 475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5 531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-56</a:t>
                      </a: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12 102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296</a:t>
                      </a: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240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-1 008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-1 014</a:t>
                      </a: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131 688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2252532064"/>
                  </a:ext>
                </a:extLst>
              </a:tr>
              <a:tr h="8981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2 286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-1 572</a:t>
                      </a: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5 423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5 619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-196</a:t>
                      </a: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12 058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522</a:t>
                      </a: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326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-1 246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-1 237</a:t>
                      </a: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130 451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693847174"/>
                  </a:ext>
                </a:extLst>
              </a:tr>
              <a:tr h="8981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2 013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-1 293</a:t>
                      </a: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4 732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5 269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-537</a:t>
                      </a: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11 504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1 390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1 284</a:t>
                      </a: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747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-546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-555</a:t>
                      </a: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129 896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772442070"/>
                  </a:ext>
                </a:extLst>
              </a:tr>
            </a:tbl>
          </a:graphicData>
        </a:graphic>
      </p:graphicFrame>
      <p:sp>
        <p:nvSpPr>
          <p:cNvPr id="5" name="Title 11">
            <a:extLst>
              <a:ext uri="{FF2B5EF4-FFF2-40B4-BE49-F238E27FC236}">
                <a16:creationId xmlns:a16="http://schemas.microsoft.com/office/drawing/2014/main" id="{C03D80C7-237E-5A50-FB39-8F7D14650A86}"/>
              </a:ext>
            </a:extLst>
          </p:cNvPr>
          <p:cNvSpPr txBox="1">
            <a:spLocks/>
          </p:cNvSpPr>
          <p:nvPr/>
        </p:nvSpPr>
        <p:spPr bwMode="auto">
          <a:xfrm>
            <a:off x="335360" y="6597352"/>
            <a:ext cx="11809312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</a:t>
            </a: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Tilastokeskus, 1.1.2023 aluejako		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					</a:t>
            </a: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		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25.1.2024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320122159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ESAVO PowerPoint-esitysmalli</Template>
  <TotalTime>3027</TotalTime>
  <Words>1052</Words>
  <Application>Microsoft Office PowerPoint</Application>
  <PresentationFormat>Laajakuva</PresentationFormat>
  <Paragraphs>566</Paragraphs>
  <Slides>2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ESAVO</vt:lpstr>
      <vt:lpstr>Väkiluku ja väestönmuutokset Etelä-Savossa 1990-2023(ennakkotiedot)</vt:lpstr>
      <vt:lpstr>Väkiluku ja kaikki väestönmuutokset Etelä-Savossa 1990-2023(ennakko)</vt:lpstr>
    </vt:vector>
  </TitlesOfParts>
  <Company>Etelä-Savon maakuntaliitto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Väestönmuutokset Etelä-Savossa</dc:title>
  <dc:creator>Jaana Kokkonen</dc:creator>
  <cp:lastModifiedBy>Jaana</cp:lastModifiedBy>
  <cp:revision>46</cp:revision>
  <dcterms:created xsi:type="dcterms:W3CDTF">2020-02-25T14:36:39Z</dcterms:created>
  <dcterms:modified xsi:type="dcterms:W3CDTF">2024-01-25T14:07:53Z</dcterms:modified>
</cp:coreProperties>
</file>