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5"/>
  </p:notesMasterIdLst>
  <p:sldIdLst>
    <p:sldId id="1174" r:id="rId2"/>
    <p:sldId id="1176" r:id="rId3"/>
    <p:sldId id="11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6565"/>
    <a:srgbClr val="FFCC99"/>
    <a:srgbClr val="FF6600"/>
    <a:srgbClr val="FF9966"/>
    <a:srgbClr val="CDC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Tumma tyyli 2 - Korostus 3/Korostu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5" autoAdjust="0"/>
    <p:restoredTop sz="95028" autoAdjust="0"/>
  </p:normalViewPr>
  <p:slideViewPr>
    <p:cSldViewPr showGuides="1">
      <p:cViewPr varScale="1">
        <p:scale>
          <a:sx n="91" d="100"/>
          <a:sy n="91" d="100"/>
        </p:scale>
        <p:origin x="394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undo custSel modSld">
      <pc:chgData name="Jaana Kokkonen" userId="fd0ea1af-346e-4258-bc54-cec630bd1122" providerId="ADAL" clId="{E89BD6E4-43A1-4CD4-9BD1-30478988A43C}" dt="2026-06-03T07:34:13.947" v="166" actId="113"/>
      <pc:docMkLst>
        <pc:docMk/>
      </pc:docMkLst>
      <pc:sldChg chg="addSp delSp modSp mod">
        <pc:chgData name="Jaana Kokkonen" userId="fd0ea1af-346e-4258-bc54-cec630bd1122" providerId="ADAL" clId="{E89BD6E4-43A1-4CD4-9BD1-30478988A43C}" dt="2026-06-03T07:16:24.246" v="59" actId="1035"/>
        <pc:sldMkLst>
          <pc:docMk/>
          <pc:sldMk cId="3932563002" sldId="1174"/>
        </pc:sldMkLst>
        <pc:spChg chg="mod">
          <ac:chgData name="Jaana Kokkonen" userId="fd0ea1af-346e-4258-bc54-cec630bd1122" providerId="ADAL" clId="{E89BD6E4-43A1-4CD4-9BD1-30478988A43C}" dt="2026-06-02T10:05:03.184" v="27" actId="20577"/>
          <ac:spMkLst>
            <pc:docMk/>
            <pc:sldMk cId="3932563002" sldId="1174"/>
            <ac:spMk id="4" creationId="{EC7B9CE0-2956-6CEB-B290-789AE5D717C5}"/>
          </ac:spMkLst>
        </pc:spChg>
        <pc:spChg chg="mod">
          <ac:chgData name="Jaana Kokkonen" userId="fd0ea1af-346e-4258-bc54-cec630bd1122" providerId="ADAL" clId="{E89BD6E4-43A1-4CD4-9BD1-30478988A43C}" dt="2026-06-03T07:16:13.271" v="54" actId="1076"/>
          <ac:spMkLst>
            <pc:docMk/>
            <pc:sldMk cId="3932563002" sldId="1174"/>
            <ac:spMk id="8" creationId="{9201FF6F-70E4-494A-AF97-7FDB53D6943F}"/>
          </ac:spMkLst>
        </pc:spChg>
        <pc:picChg chg="del">
          <ac:chgData name="Jaana Kokkonen" userId="fd0ea1af-346e-4258-bc54-cec630bd1122" providerId="ADAL" clId="{E89BD6E4-43A1-4CD4-9BD1-30478988A43C}" dt="2026-06-03T07:13:59.064" v="30" actId="478"/>
          <ac:picMkLst>
            <pc:docMk/>
            <pc:sldMk cId="3932563002" sldId="1174"/>
            <ac:picMk id="2" creationId="{EF66FF0C-332A-AB87-3C19-6025A54034C5}"/>
          </ac:picMkLst>
        </pc:picChg>
        <pc:picChg chg="add mod">
          <ac:chgData name="Jaana Kokkonen" userId="fd0ea1af-346e-4258-bc54-cec630bd1122" providerId="ADAL" clId="{E89BD6E4-43A1-4CD4-9BD1-30478988A43C}" dt="2026-06-03T07:16:24.246" v="59" actId="1035"/>
          <ac:picMkLst>
            <pc:docMk/>
            <pc:sldMk cId="3932563002" sldId="1174"/>
            <ac:picMk id="5" creationId="{580EB61E-22E0-C3C0-2BC3-A8E818504559}"/>
          </ac:picMkLst>
        </pc:picChg>
      </pc:sldChg>
      <pc:sldChg chg="modSp mod">
        <pc:chgData name="Jaana Kokkonen" userId="fd0ea1af-346e-4258-bc54-cec630bd1122" providerId="ADAL" clId="{E89BD6E4-43A1-4CD4-9BD1-30478988A43C}" dt="2026-06-03T07:31:53.840" v="133" actId="3064"/>
        <pc:sldMkLst>
          <pc:docMk/>
          <pc:sldMk cId="2416182370" sldId="1175"/>
        </pc:sldMkLst>
        <pc:spChg chg="mod">
          <ac:chgData name="Jaana Kokkonen" userId="fd0ea1af-346e-4258-bc54-cec630bd1122" providerId="ADAL" clId="{E89BD6E4-43A1-4CD4-9BD1-30478988A43C}" dt="2026-06-02T10:04:35.774" v="19" actId="20577"/>
          <ac:spMkLst>
            <pc:docMk/>
            <pc:sldMk cId="2416182370" sldId="1175"/>
            <ac:spMk id="3" creationId="{AC803E71-208A-1663-47B1-2B745F966998}"/>
          </ac:spMkLst>
        </pc:spChg>
        <pc:spChg chg="mod">
          <ac:chgData name="Jaana Kokkonen" userId="fd0ea1af-346e-4258-bc54-cec630bd1122" providerId="ADAL" clId="{E89BD6E4-43A1-4CD4-9BD1-30478988A43C}" dt="2026-06-01T10:53:12.448" v="12" actId="20577"/>
          <ac:spMkLst>
            <pc:docMk/>
            <pc:sldMk cId="2416182370" sldId="1175"/>
            <ac:spMk id="8" creationId="{9201FF6F-70E4-494A-AF97-7FDB53D6943F}"/>
          </ac:spMkLst>
        </pc:spChg>
        <pc:graphicFrameChg chg="modGraphic">
          <ac:chgData name="Jaana Kokkonen" userId="fd0ea1af-346e-4258-bc54-cec630bd1122" providerId="ADAL" clId="{E89BD6E4-43A1-4CD4-9BD1-30478988A43C}" dt="2026-06-03T07:31:53.840" v="133" actId="3064"/>
          <ac:graphicFrameMkLst>
            <pc:docMk/>
            <pc:sldMk cId="2416182370" sldId="1175"/>
            <ac:graphicFrameMk id="4" creationId="{748C347E-CE20-EB2C-FC9A-5049DEC5C107}"/>
          </ac:graphicFrameMkLst>
        </pc:graphicFrameChg>
      </pc:sldChg>
      <pc:sldChg chg="addSp delSp modSp mod">
        <pc:chgData name="Jaana Kokkonen" userId="fd0ea1af-346e-4258-bc54-cec630bd1122" providerId="ADAL" clId="{E89BD6E4-43A1-4CD4-9BD1-30478988A43C}" dt="2026-06-03T07:34:13.947" v="166" actId="113"/>
        <pc:sldMkLst>
          <pc:docMk/>
          <pc:sldMk cId="3600696207" sldId="1176"/>
        </pc:sldMkLst>
        <pc:spChg chg="add mod">
          <ac:chgData name="Jaana Kokkonen" userId="fd0ea1af-346e-4258-bc54-cec630bd1122" providerId="ADAL" clId="{E89BD6E4-43A1-4CD4-9BD1-30478988A43C}" dt="2026-06-02T10:04:51.861" v="24" actId="1036"/>
          <ac:spMkLst>
            <pc:docMk/>
            <pc:sldMk cId="3600696207" sldId="1176"/>
            <ac:spMk id="2" creationId="{9E70F5C3-861E-DCCE-44CD-60C9BAC13E43}"/>
          </ac:spMkLst>
        </pc:spChg>
        <pc:spChg chg="mod">
          <ac:chgData name="Jaana Kokkonen" userId="fd0ea1af-346e-4258-bc54-cec630bd1122" providerId="ADAL" clId="{E89BD6E4-43A1-4CD4-9BD1-30478988A43C}" dt="2026-06-03T07:34:13.947" v="166" actId="113"/>
          <ac:spMkLst>
            <pc:docMk/>
            <pc:sldMk cId="3600696207" sldId="1176"/>
            <ac:spMk id="8" creationId="{C1526210-E008-A58B-C965-27DAF2E97D59}"/>
          </ac:spMkLst>
        </pc:spChg>
        <pc:picChg chg="add mod">
          <ac:chgData name="Jaana Kokkonen" userId="fd0ea1af-346e-4258-bc54-cec630bd1122" providerId="ADAL" clId="{E89BD6E4-43A1-4CD4-9BD1-30478988A43C}" dt="2026-06-03T07:23:56.798" v="68" actId="1035"/>
          <ac:picMkLst>
            <pc:docMk/>
            <pc:sldMk cId="3600696207" sldId="1176"/>
            <ac:picMk id="4" creationId="{C36B1F69-5732-72C6-D2D2-7327D3D22A2E}"/>
          </ac:picMkLst>
        </pc:picChg>
        <pc:picChg chg="del">
          <ac:chgData name="Jaana Kokkonen" userId="fd0ea1af-346e-4258-bc54-cec630bd1122" providerId="ADAL" clId="{E89BD6E4-43A1-4CD4-9BD1-30478988A43C}" dt="2026-06-03T07:21:28.108" v="62" actId="478"/>
          <ac:picMkLst>
            <pc:docMk/>
            <pc:sldMk cId="3600696207" sldId="1176"/>
            <ac:picMk id="5" creationId="{891908C1-322F-9D26-125C-D7D0B1C07A0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50FEA-2EB8-2AF6-B62D-83696FBB4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1BC1355-9930-778A-DDE1-FED6C7125D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93650D98-79DF-B07F-A70A-B617D342F6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044B1F4-AE43-DF42-A979-768F0F03D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9557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88421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5360" y="145598"/>
            <a:ext cx="11233150" cy="504825"/>
          </a:xfrm>
        </p:spPr>
        <p:txBody>
          <a:bodyPr/>
          <a:lstStyle/>
          <a:p>
            <a:r>
              <a:rPr lang="fi-FI" dirty="0"/>
              <a:t>Väkiluku ja väestönmuutokset Etelä-Savossa 1990-2025</a:t>
            </a:r>
            <a:endParaRPr lang="fi-FI" b="0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EC7B9CE0-2956-6CEB-B290-789AE5D717C5}"/>
              </a:ext>
            </a:extLst>
          </p:cNvPr>
          <p:cNvSpPr txBox="1">
            <a:spLocks/>
          </p:cNvSpPr>
          <p:nvPr/>
        </p:nvSpPr>
        <p:spPr bwMode="auto">
          <a:xfrm>
            <a:off x="263352" y="6526864"/>
            <a:ext cx="11809312" cy="28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1.1.2026 aluejako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.6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Yhdistelmäkaavio (viiva- ja palkkikaavio) Etelä-Savon väkiluvun muutoksista 1990-2025 vuoden 2026 aluejaon mukaan. Etelä-Savossa väestö on vähentynyt vuodesta 1990 vuoteen 2016 aikajakson ensimmäisiä viittä vuotta lukuun ottamatta noin tuhannella henkilöllä per vuosi. Vuonna 2017 väki vähentyi kuitenkin 1 600 henkilön verran, ja huonoimpana vuonna 2018 väki vähentyi 2 348 henkilön verran. Vuosina 2023 ja 2024 väestön vähennys oli vain noin 500 henkilön verran, mutta vuonna 2025 väestön vähennys oli taas reilusti yli tuhannen (-1 232) henkilön verran, ja 31.12.2025 Etelä-Savon väkiluku oli 128 144.">
            <a:extLst>
              <a:ext uri="{FF2B5EF4-FFF2-40B4-BE49-F238E27FC236}">
                <a16:creationId xmlns:a16="http://schemas.microsoft.com/office/drawing/2014/main" id="{580EB61E-22E0-C3C0-2BC3-A8E818504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23" y="764704"/>
            <a:ext cx="11272481" cy="560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563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619E4-5464-C363-FA3F-A771C6A6D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C1526210-E008-A58B-C965-27DAF2E97D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2962" y="187871"/>
            <a:ext cx="11233150" cy="504825"/>
          </a:xfrm>
        </p:spPr>
        <p:txBody>
          <a:bodyPr/>
          <a:lstStyle/>
          <a:p>
            <a:r>
              <a:rPr lang="fi-FI" dirty="0"/>
              <a:t>Väkiluku ja väestönmuutokset Etelä-Savossa 1990-2025 </a:t>
            </a:r>
            <a:r>
              <a:rPr lang="fi-FI" sz="1800" b="0" dirty="0"/>
              <a:t>(muuttoliike eriteltynä)</a:t>
            </a:r>
            <a:endParaRPr lang="fi-FI" b="0" dirty="0"/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9E70F5C3-861E-DCCE-44CD-60C9BAC13E43}"/>
              </a:ext>
            </a:extLst>
          </p:cNvPr>
          <p:cNvSpPr txBox="1">
            <a:spLocks/>
          </p:cNvSpPr>
          <p:nvPr/>
        </p:nvSpPr>
        <p:spPr bwMode="auto">
          <a:xfrm>
            <a:off x="263352" y="6526864"/>
            <a:ext cx="11809312" cy="28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1.1.2026 aluejako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.6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Yhdistelmäkaavio (viiva- ja palkkikaavio) Etelä-Savon väkiluvun muutoksista 1990-2025 vuoden 2026 aluejaon mukaan. Etelä-Savossa väestö on vähentynyt vuodesta 1990 vuoteen 2016 aikajakson ensimmäisiä viittä vuotta lukuun ottamatta noin tuhannella henkilöllä per vuosi. Vuonna 2017 väki vähentyi kuitenkin 1 600 henkilön verran, ja huonoimpana vuonna 2018 väki vähentyi 2 348 henkilön verran. Vuosina 2023 ja 2024 väestön vähennys oli vain noin 500 henkilön verran, mutta vuonna 2025 väestön vähennys oli taas reilusti yli tuhannen (-1 232) henkilön verran, ja 31.12.2025 Etelä-Savon väkiluku oli 128 144.">
            <a:extLst>
              <a:ext uri="{FF2B5EF4-FFF2-40B4-BE49-F238E27FC236}">
                <a16:creationId xmlns:a16="http://schemas.microsoft.com/office/drawing/2014/main" id="{C36B1F69-5732-72C6-D2D2-7327D3D22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25" y="836712"/>
            <a:ext cx="11272481" cy="560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696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776" y="87442"/>
            <a:ext cx="11665296" cy="349649"/>
          </a:xfrm>
        </p:spPr>
        <p:txBody>
          <a:bodyPr/>
          <a:lstStyle/>
          <a:p>
            <a:r>
              <a:rPr lang="fi-FI" sz="2400" dirty="0"/>
              <a:t>Väkiluku ja kaikki väestönmuutokset Etelä-Savossa 1990-2025</a:t>
            </a:r>
            <a:endParaRPr lang="fi-FI" sz="2400" b="0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748C347E-CE20-EB2C-FC9A-5049DEC5C1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333889"/>
              </p:ext>
            </p:extLst>
          </p:nvPr>
        </p:nvGraphicFramePr>
        <p:xfrm>
          <a:off x="440557" y="476672"/>
          <a:ext cx="9903916" cy="6091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265">
                  <a:extLst>
                    <a:ext uri="{9D8B030D-6E8A-4147-A177-3AD203B41FA5}">
                      <a16:colId xmlns:a16="http://schemas.microsoft.com/office/drawing/2014/main" val="1243866738"/>
                    </a:ext>
                  </a:extLst>
                </a:gridCol>
                <a:gridCol w="603334">
                  <a:extLst>
                    <a:ext uri="{9D8B030D-6E8A-4147-A177-3AD203B41FA5}">
                      <a16:colId xmlns:a16="http://schemas.microsoft.com/office/drawing/2014/main" val="2505968275"/>
                    </a:ext>
                  </a:extLst>
                </a:gridCol>
                <a:gridCol w="507747">
                  <a:extLst>
                    <a:ext uri="{9D8B030D-6E8A-4147-A177-3AD203B41FA5}">
                      <a16:colId xmlns:a16="http://schemas.microsoft.com/office/drawing/2014/main" val="3426675101"/>
                    </a:ext>
                  </a:extLst>
                </a:gridCol>
                <a:gridCol w="835305">
                  <a:extLst>
                    <a:ext uri="{9D8B030D-6E8A-4147-A177-3AD203B41FA5}">
                      <a16:colId xmlns:a16="http://schemas.microsoft.com/office/drawing/2014/main" val="527571514"/>
                    </a:ext>
                  </a:extLst>
                </a:gridCol>
                <a:gridCol w="687938">
                  <a:extLst>
                    <a:ext uri="{9D8B030D-6E8A-4147-A177-3AD203B41FA5}">
                      <a16:colId xmlns:a16="http://schemas.microsoft.com/office/drawing/2014/main" val="4265084298"/>
                    </a:ext>
                  </a:extLst>
                </a:gridCol>
                <a:gridCol w="813315">
                  <a:extLst>
                    <a:ext uri="{9D8B030D-6E8A-4147-A177-3AD203B41FA5}">
                      <a16:colId xmlns:a16="http://schemas.microsoft.com/office/drawing/2014/main" val="1800281951"/>
                    </a:ext>
                  </a:extLst>
                </a:gridCol>
                <a:gridCol w="786371">
                  <a:extLst>
                    <a:ext uri="{9D8B030D-6E8A-4147-A177-3AD203B41FA5}">
                      <a16:colId xmlns:a16="http://schemas.microsoft.com/office/drawing/2014/main" val="3491925253"/>
                    </a:ext>
                  </a:extLst>
                </a:gridCol>
                <a:gridCol w="576376">
                  <a:extLst>
                    <a:ext uri="{9D8B030D-6E8A-4147-A177-3AD203B41FA5}">
                      <a16:colId xmlns:a16="http://schemas.microsoft.com/office/drawing/2014/main" val="2105616649"/>
                    </a:ext>
                  </a:extLst>
                </a:gridCol>
                <a:gridCol w="567435">
                  <a:extLst>
                    <a:ext uri="{9D8B030D-6E8A-4147-A177-3AD203B41FA5}">
                      <a16:colId xmlns:a16="http://schemas.microsoft.com/office/drawing/2014/main" val="1474319144"/>
                    </a:ext>
                  </a:extLst>
                </a:gridCol>
                <a:gridCol w="500418">
                  <a:extLst>
                    <a:ext uri="{9D8B030D-6E8A-4147-A177-3AD203B41FA5}">
                      <a16:colId xmlns:a16="http://schemas.microsoft.com/office/drawing/2014/main" val="508101221"/>
                    </a:ext>
                  </a:extLst>
                </a:gridCol>
                <a:gridCol w="600460">
                  <a:extLst>
                    <a:ext uri="{9D8B030D-6E8A-4147-A177-3AD203B41FA5}">
                      <a16:colId xmlns:a16="http://schemas.microsoft.com/office/drawing/2014/main" val="2553649373"/>
                    </a:ext>
                  </a:extLst>
                </a:gridCol>
                <a:gridCol w="614840">
                  <a:extLst>
                    <a:ext uri="{9D8B030D-6E8A-4147-A177-3AD203B41FA5}">
                      <a16:colId xmlns:a16="http://schemas.microsoft.com/office/drawing/2014/main" val="1931479539"/>
                    </a:ext>
                  </a:extLst>
                </a:gridCol>
                <a:gridCol w="571906">
                  <a:extLst>
                    <a:ext uri="{9D8B030D-6E8A-4147-A177-3AD203B41FA5}">
                      <a16:colId xmlns:a16="http://schemas.microsoft.com/office/drawing/2014/main" val="519871037"/>
                    </a:ext>
                  </a:extLst>
                </a:gridCol>
                <a:gridCol w="468342">
                  <a:extLst>
                    <a:ext uri="{9D8B030D-6E8A-4147-A177-3AD203B41FA5}">
                      <a16:colId xmlns:a16="http://schemas.microsoft.com/office/drawing/2014/main" val="686771919"/>
                    </a:ext>
                  </a:extLst>
                </a:gridCol>
                <a:gridCol w="659433">
                  <a:extLst>
                    <a:ext uri="{9D8B030D-6E8A-4147-A177-3AD203B41FA5}">
                      <a16:colId xmlns:a16="http://schemas.microsoft.com/office/drawing/2014/main" val="1640977152"/>
                    </a:ext>
                  </a:extLst>
                </a:gridCol>
                <a:gridCol w="659431">
                  <a:extLst>
                    <a:ext uri="{9D8B030D-6E8A-4147-A177-3AD203B41FA5}">
                      <a16:colId xmlns:a16="http://schemas.microsoft.com/office/drawing/2014/main" val="2635820173"/>
                    </a:ext>
                  </a:extLst>
                </a:gridCol>
              </a:tblGrid>
              <a:tr h="495579"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>
                          <a:solidFill>
                            <a:schemeClr val="tx1"/>
                          </a:solidFill>
                          <a:effectLst/>
                        </a:rPr>
                        <a:t>Vuosi</a:t>
                      </a:r>
                      <a:endParaRPr lang="fi-FI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>
                          <a:solidFill>
                            <a:schemeClr val="tx1"/>
                          </a:solidFill>
                          <a:effectLst/>
                        </a:rPr>
                        <a:t>Elävänä syntyneet</a:t>
                      </a:r>
                      <a:endParaRPr lang="fi-FI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>
                          <a:solidFill>
                            <a:schemeClr val="tx1"/>
                          </a:solidFill>
                          <a:effectLst/>
                        </a:rPr>
                        <a:t>Kuolleet</a:t>
                      </a:r>
                      <a:endParaRPr lang="fi-FI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Luonnollinen väestönlisäys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Kuntien välinen tulomuutto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Kuntien välinen lähtömuutto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Kuntien välinen nettomuutto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>
                          <a:solidFill>
                            <a:schemeClr val="tx1"/>
                          </a:solidFill>
                          <a:effectLst/>
                        </a:rPr>
                        <a:t>Kunnan sisäinen muutto</a:t>
                      </a:r>
                      <a:endParaRPr lang="fi-FI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Maahan-muutto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Maasta-muutto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Netto-siirto-laisuus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Kokonais-netto-muutto</a:t>
                      </a:r>
                      <a:endParaRPr lang="fi-FI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Väestön-lisäys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Väki-luvun korjaus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Kokonais-muutos</a:t>
                      </a:r>
                      <a:endParaRPr lang="fi-FI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Väkiluku</a:t>
                      </a:r>
                      <a:endParaRPr lang="fi-FI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73946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1 862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1 927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4 780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4 913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-133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13 279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246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163 462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487052766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1 823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-123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4 088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4 459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-371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13 268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555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450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-36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163 426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874739057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1 731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1 909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-178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3 776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3 887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14 522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420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317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206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49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163 503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08525187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1 659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2 023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-364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3 688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3 902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-214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15 620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301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222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-356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-373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163 130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50073060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1 756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1 745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4 594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5 136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-542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14 987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68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-474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-463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-439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162 691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036627645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1 634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1 840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-206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4 668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5 184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-516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15 414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239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59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-457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-663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-658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162 033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722089977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1 628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1 863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-235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4 963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5 724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-761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17 091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232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-684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-919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-905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161 128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47893098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1 531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1 780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-249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5 163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6 070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-907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17 512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203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129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-833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-1 082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-1 051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160 077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105866176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1 483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1 836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-353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5 494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6 607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-1 113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18 109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260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-1 005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-1 358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-1 352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158 725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466587846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1 424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1 823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-399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5 422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6 517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-1 095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18 243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254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67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-1 028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-1 427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-1 391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157 334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70385694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1 332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1 805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-473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5 578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6 469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-891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16 884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331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207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-767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-1 240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-1 217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156 117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176206228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1 378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-396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6 189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7 020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17 877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-758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-1 154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-1 139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154 978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9659786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1 286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5 731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6 465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-734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17 654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-631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-1 119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-1 114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153 864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85787647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>
                          <a:effectLst/>
                        </a:rPr>
                        <a:t>2003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1 267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-536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5 698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6 187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-489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17 189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318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-330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-866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-33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-899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152 965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59344640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1 266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1 808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-542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5 952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6 420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-468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18 113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-241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-783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-794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152 171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60309665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>
                          <a:effectLst/>
                        </a:rPr>
                        <a:t>2005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1 221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1 832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5 959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6 357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-398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17 168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225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-173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-784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-776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151 395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53313340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1 248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1 831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-583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5 766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6 367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-601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17 135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370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-348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-931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-924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150 471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318658850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>
                          <a:effectLst/>
                        </a:rPr>
                        <a:t>2007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1 235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-565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5 672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6 775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16 660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379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257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-846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-1 411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-1 439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149 032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24000773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>
                          <a:effectLst/>
                        </a:rPr>
                        <a:t>2008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1 188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1 873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-685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5 595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6 289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-694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15 791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358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239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-455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-1 140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-1 140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147 892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546947290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1 174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1 906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-732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5 375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5 739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-364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15 556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327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213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-151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-913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146 979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012304423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1 148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1 890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-742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5 715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6 018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15 576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-818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-813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146 166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85180599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1 235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-639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5 702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6 150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-448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15 397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425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139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286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-162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-801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-813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145 353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537301909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1 085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1 927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-842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5 511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6 008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-497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15 432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506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-114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-956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-960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144 393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6100096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1 154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-757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5 492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5 795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14 623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290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-770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-755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143 638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69759867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1 120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1 966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-846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5 553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5 814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-261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13 444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249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-858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-34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-892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142 746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933205627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1 029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2 017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-988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5 639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6 133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-494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14 470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362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-132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-1 125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141 621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63724943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1 008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2 024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-1 016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5 591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6 221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13 628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597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438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-192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-1 208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-1 199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140 422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743012316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962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-1 021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5 353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6 233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-880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13 260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447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176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271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-609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-1 630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-1 600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138 822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309137383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848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2 034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-1 186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5 051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6 465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-1 414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13 762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-1 188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-2 374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-2 348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136 474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086957667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1 954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-1 166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4 587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5 815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-1 228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12 735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418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176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242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-986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-2 152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-2 160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134 314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8896398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2020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763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1 972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-1 209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5 036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5 724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12 818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402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121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281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-407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-1 616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-1 612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132 702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17107855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809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2 057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-1 248</a:t>
                      </a: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5 464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5 520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-56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12 113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296</a:t>
                      </a: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-1 008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-1 014</a:t>
                      </a: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131 688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25253206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714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2 286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-1 572</a:t>
                      </a: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5 394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5 590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-196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12 087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522</a:t>
                      </a: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</a:t>
                      </a: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-1 246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-1 237</a:t>
                      </a: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130 451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69384717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720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2 016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-1 296</a:t>
                      </a: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4 752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5 288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-536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11 553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1 415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1 293</a:t>
                      </a: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757</a:t>
                      </a: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-539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-537</a:t>
                      </a: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129 914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772442070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648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-1 363</a:t>
                      </a: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4 740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5 324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-584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11 876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1 559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1 395</a:t>
                      </a: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811</a:t>
                      </a: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-552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-538</a:t>
                      </a: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129 376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26697258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705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2 078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-1 373</a:t>
                      </a:r>
                    </a:p>
                  </a:txBody>
                  <a:tcPr marL="0" marR="216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4 491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5 313</a:t>
                      </a:r>
                    </a:p>
                  </a:txBody>
                  <a:tcPr marL="0" marR="180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-822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656565"/>
                          </a:solidFill>
                          <a:effectLst/>
                          <a:latin typeface="Arial" panose="020B0604020202020204" pitchFamily="34" charset="0"/>
                        </a:rPr>
                        <a:t>11 436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1 167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978</a:t>
                      </a:r>
                    </a:p>
                  </a:txBody>
                  <a:tcPr marL="0" marR="108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0" marR="108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-1 217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-1 232</a:t>
                      </a:r>
                    </a:p>
                  </a:txBody>
                  <a:tcPr marL="0" marR="108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128 144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40740335"/>
                  </a:ext>
                </a:extLst>
              </a:tr>
            </a:tbl>
          </a:graphicData>
        </a:graphic>
      </p:graphicFrame>
      <p:sp>
        <p:nvSpPr>
          <p:cNvPr id="3" name="Title 11">
            <a:extLst>
              <a:ext uri="{FF2B5EF4-FFF2-40B4-BE49-F238E27FC236}">
                <a16:creationId xmlns:a16="http://schemas.microsoft.com/office/drawing/2014/main" id="{AC803E71-208A-1663-47B1-2B745F966998}"/>
              </a:ext>
            </a:extLst>
          </p:cNvPr>
          <p:cNvSpPr txBox="1">
            <a:spLocks/>
          </p:cNvSpPr>
          <p:nvPr/>
        </p:nvSpPr>
        <p:spPr bwMode="auto">
          <a:xfrm>
            <a:off x="335360" y="6570402"/>
            <a:ext cx="11809312" cy="242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1.1.2026 aluejako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2.6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2416182370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7208</TotalTime>
  <Words>1134</Words>
  <Application>Microsoft Office PowerPoint</Application>
  <PresentationFormat>Laajakuva</PresentationFormat>
  <Paragraphs>601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ESAVO</vt:lpstr>
      <vt:lpstr>Väkiluku ja väestönmuutokset Etelä-Savossa 1990-2025</vt:lpstr>
      <vt:lpstr>Väkiluku ja väestönmuutokset Etelä-Savossa 1990-2025 (muuttoliike eriteltynä)</vt:lpstr>
      <vt:lpstr>Väkiluku ja kaikki väestönmuutokset Etelä-Savossa 1990-2025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Väestönmuutokset Etelä-Savossa</dc:title>
  <dc:creator>Jaana Kokkonen</dc:creator>
  <cp:lastModifiedBy>Jaana Kokkonen</cp:lastModifiedBy>
  <cp:revision>49</cp:revision>
  <dcterms:created xsi:type="dcterms:W3CDTF">2020-02-25T14:36:39Z</dcterms:created>
  <dcterms:modified xsi:type="dcterms:W3CDTF">2026-06-03T07:34:23Z</dcterms:modified>
</cp:coreProperties>
</file>