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</p:sldMasterIdLst>
  <p:notesMasterIdLst>
    <p:notesMasterId r:id="rId4"/>
  </p:notesMasterIdLst>
  <p:sldIdLst>
    <p:sldId id="318" r:id="rId2"/>
    <p:sldId id="31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E9502F-2061-4739-903D-431C270BC9AD}" v="3" dt="2025-04-04T09:35:43.6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4" autoAdjust="0"/>
    <p:restoredTop sz="95226" autoAdjust="0"/>
  </p:normalViewPr>
  <p:slideViewPr>
    <p:cSldViewPr showGuides="1">
      <p:cViewPr varScale="1">
        <p:scale>
          <a:sx n="78" d="100"/>
          <a:sy n="78" d="100"/>
        </p:scale>
        <p:origin x="178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ana Kokkonen" userId="fd0ea1af-346e-4258-bc54-cec630bd1122" providerId="ADAL" clId="{34E9502F-2061-4739-903D-431C270BC9AD}"/>
    <pc:docChg chg="custSel modSld">
      <pc:chgData name="Jaana Kokkonen" userId="fd0ea1af-346e-4258-bc54-cec630bd1122" providerId="ADAL" clId="{34E9502F-2061-4739-903D-431C270BC9AD}" dt="2025-04-04T09:36:38.483" v="50" actId="962"/>
      <pc:docMkLst>
        <pc:docMk/>
      </pc:docMkLst>
      <pc:sldChg chg="addSp delSp modSp mod">
        <pc:chgData name="Jaana Kokkonen" userId="fd0ea1af-346e-4258-bc54-cec630bd1122" providerId="ADAL" clId="{34E9502F-2061-4739-903D-431C270BC9AD}" dt="2025-04-04T09:34:25.995" v="34" actId="962"/>
        <pc:sldMkLst>
          <pc:docMk/>
          <pc:sldMk cId="1878710518" sldId="318"/>
        </pc:sldMkLst>
        <pc:spChg chg="mod">
          <ac:chgData name="Jaana Kokkonen" userId="fd0ea1af-346e-4258-bc54-cec630bd1122" providerId="ADAL" clId="{34E9502F-2061-4739-903D-431C270BC9AD}" dt="2025-04-04T09:32:22.333" v="3" actId="20577"/>
          <ac:spMkLst>
            <pc:docMk/>
            <pc:sldMk cId="1878710518" sldId="318"/>
            <ac:spMk id="4" creationId="{00000000-0000-0000-0000-000000000000}"/>
          </ac:spMkLst>
        </pc:spChg>
        <pc:spChg chg="mod">
          <ac:chgData name="Jaana Kokkonen" userId="fd0ea1af-346e-4258-bc54-cec630bd1122" providerId="ADAL" clId="{34E9502F-2061-4739-903D-431C270BC9AD}" dt="2025-04-04T09:32:34.009" v="8" actId="20577"/>
          <ac:spMkLst>
            <pc:docMk/>
            <pc:sldMk cId="1878710518" sldId="318"/>
            <ac:spMk id="8" creationId="{15B2035D-07E7-41B2-AA1C-4375C8DF3311}"/>
          </ac:spMkLst>
        </pc:spChg>
        <pc:picChg chg="add mod">
          <ac:chgData name="Jaana Kokkonen" userId="fd0ea1af-346e-4258-bc54-cec630bd1122" providerId="ADAL" clId="{34E9502F-2061-4739-903D-431C270BC9AD}" dt="2025-04-04T09:34:25.995" v="34" actId="962"/>
          <ac:picMkLst>
            <pc:docMk/>
            <pc:sldMk cId="1878710518" sldId="318"/>
            <ac:picMk id="2" creationId="{D421D826-96CC-8B5B-AD39-41816C10DE6F}"/>
          </ac:picMkLst>
        </pc:picChg>
        <pc:picChg chg="del">
          <ac:chgData name="Jaana Kokkonen" userId="fd0ea1af-346e-4258-bc54-cec630bd1122" providerId="ADAL" clId="{34E9502F-2061-4739-903D-431C270BC9AD}" dt="2025-04-04T09:33:43.664" v="16" actId="478"/>
          <ac:picMkLst>
            <pc:docMk/>
            <pc:sldMk cId="1878710518" sldId="318"/>
            <ac:picMk id="5" creationId="{63B69595-5823-704F-9D1E-2D69D0EEBBDA}"/>
          </ac:picMkLst>
        </pc:picChg>
      </pc:sldChg>
      <pc:sldChg chg="addSp delSp modSp mod">
        <pc:chgData name="Jaana Kokkonen" userId="fd0ea1af-346e-4258-bc54-cec630bd1122" providerId="ADAL" clId="{34E9502F-2061-4739-903D-431C270BC9AD}" dt="2025-04-04T09:36:38.483" v="50" actId="962"/>
        <pc:sldMkLst>
          <pc:docMk/>
          <pc:sldMk cId="3533592794" sldId="319"/>
        </pc:sldMkLst>
        <pc:spChg chg="add mod">
          <ac:chgData name="Jaana Kokkonen" userId="fd0ea1af-346e-4258-bc54-cec630bd1122" providerId="ADAL" clId="{34E9502F-2061-4739-903D-431C270BC9AD}" dt="2025-04-04T09:32:46.729" v="10"/>
          <ac:spMkLst>
            <pc:docMk/>
            <pc:sldMk cId="3533592794" sldId="319"/>
            <ac:spMk id="2" creationId="{5E44883C-DAD4-7D54-C962-5B970820823D}"/>
          </ac:spMkLst>
        </pc:spChg>
        <pc:spChg chg="del">
          <ac:chgData name="Jaana Kokkonen" userId="fd0ea1af-346e-4258-bc54-cec630bd1122" providerId="ADAL" clId="{34E9502F-2061-4739-903D-431C270BC9AD}" dt="2025-04-04T09:32:45.775" v="9" actId="478"/>
          <ac:spMkLst>
            <pc:docMk/>
            <pc:sldMk cId="3533592794" sldId="319"/>
            <ac:spMk id="5" creationId="{F4F0DC77-BDBE-4FAB-B69D-B68E4B7AC50A}"/>
          </ac:spMkLst>
        </pc:spChg>
        <pc:spChg chg="mod">
          <ac:chgData name="Jaana Kokkonen" userId="fd0ea1af-346e-4258-bc54-cec630bd1122" providerId="ADAL" clId="{34E9502F-2061-4739-903D-431C270BC9AD}" dt="2025-04-04T09:32:56.412" v="14" actId="6549"/>
          <ac:spMkLst>
            <pc:docMk/>
            <pc:sldMk cId="3533592794" sldId="319"/>
            <ac:spMk id="7" creationId="{00000000-0000-0000-0000-000000000000}"/>
          </ac:spMkLst>
        </pc:spChg>
        <pc:picChg chg="del">
          <ac:chgData name="Jaana Kokkonen" userId="fd0ea1af-346e-4258-bc54-cec630bd1122" providerId="ADAL" clId="{34E9502F-2061-4739-903D-431C270BC9AD}" dt="2025-04-04T09:35:57.621" v="38" actId="478"/>
          <ac:picMkLst>
            <pc:docMk/>
            <pc:sldMk cId="3533592794" sldId="319"/>
            <ac:picMk id="3" creationId="{82A24C89-A339-682F-E233-E600958C474A}"/>
          </ac:picMkLst>
        </pc:picChg>
        <pc:picChg chg="add mod">
          <ac:chgData name="Jaana Kokkonen" userId="fd0ea1af-346e-4258-bc54-cec630bd1122" providerId="ADAL" clId="{34E9502F-2061-4739-903D-431C270BC9AD}" dt="2025-04-04T09:36:38.483" v="50" actId="962"/>
          <ac:picMkLst>
            <pc:docMk/>
            <pc:sldMk cId="3533592794" sldId="319"/>
            <ac:picMk id="4" creationId="{1C35EC06-2B63-6BAA-1CE6-DC4A5B83B9C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63B138-173C-46F0-B529-FC07560AB81E}" type="datetimeFigureOut">
              <a:rPr lang="fi-FI" smtClean="0"/>
              <a:t>4.4.2025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19C122-1841-446F-A209-09DB18BC1FB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44299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383615"/>
            <a:ext cx="6228000" cy="3276358"/>
          </a:xfrm>
        </p:spPr>
        <p:txBody>
          <a:bodyPr anchor="b"/>
          <a:lstStyle>
            <a:lvl1pPr algn="l">
              <a:lnSpc>
                <a:spcPts val="7000"/>
              </a:lnSpc>
              <a:defRPr sz="6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E3655F2-74A0-44C6-84AD-1DE95F363B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4000" y="4740322"/>
            <a:ext cx="6228000" cy="801641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4.4.2025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11118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4.4.2025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52" name="Otsikko 1">
            <a:extLst>
              <a:ext uri="{FF2B5EF4-FFF2-40B4-BE49-F238E27FC236}">
                <a16:creationId xmlns:a16="http://schemas.microsoft.com/office/drawing/2014/main" id="{0FF9F245-1E1A-448D-91E2-6190B0BFCC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9814" y="5684258"/>
            <a:ext cx="5736185" cy="900000"/>
          </a:xfrm>
        </p:spPr>
        <p:txBody>
          <a:bodyPr anchor="b"/>
          <a:lstStyle>
            <a:lvl1pPr algn="l">
              <a:lnSpc>
                <a:spcPts val="3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11448000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1219756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91649" y="3734807"/>
            <a:ext cx="4823939" cy="1807156"/>
          </a:xfrm>
        </p:spPr>
        <p:txBody>
          <a:bodyPr anchor="t"/>
          <a:lstStyle>
            <a:lvl1pPr algn="l">
              <a:lnSpc>
                <a:spcPts val="3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4.4.2025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9" y="360000"/>
            <a:ext cx="4860000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3B1DCAA7-5504-4BFF-84F4-D86AF05361F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1136" y="985012"/>
            <a:ext cx="1885749" cy="24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0963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11448000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9998" y="5493823"/>
            <a:ext cx="6556817" cy="999051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4.4.2025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24098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3130915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2" name="Kuvan paikkamerkki 6">
            <a:extLst>
              <a:ext uri="{FF2B5EF4-FFF2-40B4-BE49-F238E27FC236}">
                <a16:creationId xmlns:a16="http://schemas.microsoft.com/office/drawing/2014/main" id="{D6A75CB5-A60D-4F27-912C-E9E35A752B7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56977" y="369000"/>
            <a:ext cx="7960373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9998" y="5493823"/>
            <a:ext cx="6556817" cy="999051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4.4.2025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28950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9" y="360000"/>
            <a:ext cx="4860000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83238" y="1880050"/>
            <a:ext cx="4478762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83237" y="2891099"/>
            <a:ext cx="4478337" cy="2441249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583237" y="5436474"/>
            <a:ext cx="4478761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Väliotsikko</a:t>
            </a:r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583238" y="5781700"/>
            <a:ext cx="4478524" cy="711175"/>
          </a:xfrm>
        </p:spPr>
        <p:txBody>
          <a:bodyPr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4.4.2025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882860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6523401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43396" y="1089000"/>
            <a:ext cx="2818603" cy="169105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43238" y="2891099"/>
            <a:ext cx="2818336" cy="3601776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4.4.2025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81297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4.4.2025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3" name="Kuva 52">
            <a:extLst>
              <a:ext uri="{FF2B5EF4-FFF2-40B4-BE49-F238E27FC236}">
                <a16:creationId xmlns:a16="http://schemas.microsoft.com/office/drawing/2014/main" id="{C23E018D-28CE-43C5-B8B0-378E818075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06223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4.4.2025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102" name="Kuva 101">
            <a:extLst>
              <a:ext uri="{FF2B5EF4-FFF2-40B4-BE49-F238E27FC236}">
                <a16:creationId xmlns:a16="http://schemas.microsoft.com/office/drawing/2014/main" id="{AD593AE4-F009-4670-A00D-FE70E255BC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1310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3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4.4.2025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3" name="Kuva 52">
            <a:extLst>
              <a:ext uri="{FF2B5EF4-FFF2-40B4-BE49-F238E27FC236}">
                <a16:creationId xmlns:a16="http://schemas.microsoft.com/office/drawing/2014/main" id="{9172793D-AC5E-4116-A505-F56C8A4BE6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0816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4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4.4.2025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2" name="Kuva 51">
            <a:extLst>
              <a:ext uri="{FF2B5EF4-FFF2-40B4-BE49-F238E27FC236}">
                <a16:creationId xmlns:a16="http://schemas.microsoft.com/office/drawing/2014/main" id="{9F32C795-722B-443A-9BDF-1FCD2E9DA2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680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BE17326-2570-491B-8862-26E0B2C7E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53C4BAA-863D-4C2B-A49E-6787B479BC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5586A4B-B0D1-45E1-8161-745750AC3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4.4.2025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7F02EBB-2840-4B98-91F4-0BA5D0346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ED015DB-8E17-4D1B-B989-6CC39D597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14742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16D71F7-7B46-4998-9D4A-96B1357F2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2A0AFE91-F0AE-4F4E-8AB4-2FFCE4AE4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4.4.2025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FCA9EF4D-E262-4CAF-9228-D048DEA18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95961130-5A16-4348-8FFD-870010FF9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635191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0539355-C800-4593-86D9-17ADB8025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4.4.2025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3E3A70F-7960-4ADF-AB46-B19FD9A82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B95B99D-6028-4A07-8A8A-A0DE45810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37535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87B7AEA-F2C3-4333-9E07-08F782CB9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4.4.2025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A6955E6-AF27-45E9-8CE1-AE512FCF3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EBDAAF6-7DEF-4073-A13E-8D0D83680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9" name="Otsikko 8">
            <a:extLst>
              <a:ext uri="{FF2B5EF4-FFF2-40B4-BE49-F238E27FC236}">
                <a16:creationId xmlns:a16="http://schemas.microsoft.com/office/drawing/2014/main" id="{576A1BE5-DCEF-4406-83F6-CB52BA0F9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32CA24E3-3C18-43E5-BD83-88F3B524B38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764000" y="2592000"/>
            <a:ext cx="3816000" cy="2952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7CDE0A28-B3C8-457F-8588-D72F44D5F492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113389" y="2592000"/>
            <a:ext cx="3816000" cy="2952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1034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383615"/>
            <a:ext cx="8298000" cy="3276358"/>
          </a:xfrm>
        </p:spPr>
        <p:txBody>
          <a:bodyPr anchor="b"/>
          <a:lstStyle>
            <a:lvl1pPr algn="l">
              <a:lnSpc>
                <a:spcPts val="7000"/>
              </a:lnSpc>
              <a:defRPr sz="6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E3655F2-74A0-44C6-84AD-1DE95F363B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4000" y="4740322"/>
            <a:ext cx="8298000" cy="801641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4.4.2025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27055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548000"/>
            <a:ext cx="622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833813" y="2559050"/>
            <a:ext cx="6227762" cy="1476000"/>
          </a:xfrm>
        </p:spPr>
        <p:txBody>
          <a:bodyPr bIns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3999" y="4110549"/>
            <a:ext cx="6228000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834000" y="4455775"/>
            <a:ext cx="6227762" cy="1080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4.4.2025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55233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548000"/>
            <a:ext cx="829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64000" y="2559050"/>
            <a:ext cx="8298000" cy="1476000"/>
          </a:xfrm>
        </p:spPr>
        <p:txBody>
          <a:bodyPr bIns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4000" y="4110549"/>
            <a:ext cx="8298000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64000" y="4455775"/>
            <a:ext cx="8298000" cy="1080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4.4.2025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17626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548000"/>
            <a:ext cx="622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833813" y="2587625"/>
            <a:ext cx="6221412" cy="2909888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 b="1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4.4.2025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9780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548000"/>
            <a:ext cx="829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764000" y="2587625"/>
            <a:ext cx="8298000" cy="2909888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 b="1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4.4.2025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2036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o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Kuva 52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2141F0D0-0FEA-4058-9143-828F1654926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7062" y="1269000"/>
            <a:ext cx="3672000" cy="4844452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51422" y="2036763"/>
            <a:ext cx="3904578" cy="3130550"/>
          </a:xfrm>
        </p:spPr>
        <p:txBody>
          <a:bodyPr anchor="ctr"/>
          <a:lstStyle>
            <a:lvl1pPr algn="l">
              <a:lnSpc>
                <a:spcPts val="4800"/>
              </a:lnSpc>
              <a:defRPr sz="540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620543" y="2536825"/>
            <a:ext cx="4194000" cy="2630488"/>
          </a:xfrm>
        </p:spPr>
        <p:txBody>
          <a:bodyPr>
            <a:normAutofit/>
          </a:bodyPr>
          <a:lstStyle>
            <a:lvl1pPr marL="0" indent="0">
              <a:spcAft>
                <a:spcPts val="1600"/>
              </a:spcAft>
              <a:buNone/>
              <a:defRPr sz="1600" b="0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4.4.2025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3958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B92EF62F-D49B-4A44-92B5-38DF0E46D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4000" y="1548000"/>
            <a:ext cx="8298000" cy="900000"/>
          </a:xfrm>
          <a:prstGeom prst="rect">
            <a:avLst/>
          </a:prstGeom>
        </p:spPr>
        <p:txBody>
          <a:bodyPr vert="horz" lIns="0" tIns="0" rIns="0" bIns="45720" rtlCol="0" anchor="b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D489960-CB8D-4F48-B4C6-33518F04E4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64000" y="2592000"/>
            <a:ext cx="8298000" cy="2880000"/>
          </a:xfrm>
          <a:prstGeom prst="rect">
            <a:avLst/>
          </a:prstGeom>
        </p:spPr>
        <p:txBody>
          <a:bodyPr vert="horz" lIns="0" tIns="0" rIns="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  <a:p>
            <a:pPr lvl="5"/>
            <a:r>
              <a:rPr lang="fi-FI" dirty="0"/>
              <a:t>6</a:t>
            </a:r>
          </a:p>
          <a:p>
            <a:pPr lvl="6"/>
            <a:r>
              <a:rPr lang="fi-FI" dirty="0"/>
              <a:t>7</a:t>
            </a:r>
          </a:p>
          <a:p>
            <a:pPr lvl="7"/>
            <a:r>
              <a:rPr lang="fi-FI" dirty="0"/>
              <a:t>8</a:t>
            </a:r>
          </a:p>
          <a:p>
            <a:pPr lvl="8"/>
            <a:r>
              <a:rPr lang="fi-FI" dirty="0"/>
              <a:t>9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0E7348C-6486-4251-801A-85B0E848DB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60000" y="6597000"/>
            <a:ext cx="1404000" cy="2520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noFill/>
              </a:defRPr>
            </a:lvl1pPr>
          </a:lstStyle>
          <a:p>
            <a:fld id="{6DC6F5ED-C14C-4DA4-AA51-40B6CDE4D00F}" type="datetimeFigureOut">
              <a:rPr lang="fi-FI" smtClean="0"/>
              <a:t>4.4.2025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21CDB72-9EDA-48DC-98AB-E1016A1D9D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24000" y="6597000"/>
            <a:ext cx="4114800" cy="2520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noFill/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E5A9A56-7B18-44D6-99B0-B87596D5F7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57032" y="260412"/>
            <a:ext cx="807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noFill/>
              </a:defRPr>
            </a:lvl1pPr>
          </a:lstStyle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60" name="Kuva 59">
            <a:extLst>
              <a:ext uri="{FF2B5EF4-FFF2-40B4-BE49-F238E27FC236}">
                <a16:creationId xmlns:a16="http://schemas.microsoft.com/office/drawing/2014/main" id="{37A535CD-8113-4A51-8B3F-7B541E72EAD4}"/>
              </a:ext>
            </a:extLst>
          </p:cNvPr>
          <p:cNvPicPr>
            <a:picLocks noChangeAspect="1"/>
          </p:cNvPicPr>
          <p:nvPr/>
        </p:nvPicPr>
        <p:blipFill>
          <a:blip r:embed="rId2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0310" y="5532240"/>
            <a:ext cx="1778164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624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  <p:sldLayoutId id="2147483730" r:id="rId14"/>
    <p:sldLayoutId id="2147483731" r:id="rId15"/>
    <p:sldLayoutId id="2147483732" r:id="rId16"/>
    <p:sldLayoutId id="2147483733" r:id="rId17"/>
    <p:sldLayoutId id="2147483734" r:id="rId18"/>
    <p:sldLayoutId id="2147483735" r:id="rId19"/>
    <p:sldLayoutId id="2147483736" r:id="rId20"/>
    <p:sldLayoutId id="2147483737" r:id="rId2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0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216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432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8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64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4pPr>
      <a:lvl5pPr marL="864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5pPr>
      <a:lvl6pPr marL="1080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6pPr>
      <a:lvl7pPr marL="1296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7pPr>
      <a:lvl8pPr marL="1512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8pPr>
      <a:lvl9pPr marL="172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pos="226">
          <p15:clr>
            <a:srgbClr val="F26B43"/>
          </p15:clr>
        </p15:guide>
        <p15:guide id="4" orient="horz" pos="232">
          <p15:clr>
            <a:srgbClr val="F26B43"/>
          </p15:clr>
        </p15:guide>
        <p15:guide id="5" orient="horz" pos="4090">
          <p15:clr>
            <a:srgbClr val="F26B43"/>
          </p15:clr>
        </p15:guide>
        <p15:guide id="6" pos="7444">
          <p15:clr>
            <a:srgbClr val="F26B43"/>
          </p15:clr>
        </p15:guide>
        <p15:guide id="7" orient="horz" pos="1283">
          <p15:clr>
            <a:srgbClr val="F26B43"/>
          </p15:clr>
        </p15:guide>
        <p15:guide id="8" orient="horz" pos="3255">
          <p15:clr>
            <a:srgbClr val="F26B43"/>
          </p15:clr>
        </p15:guide>
        <p15:guide id="9" orient="horz" pos="3491">
          <p15:clr>
            <a:srgbClr val="F26B43"/>
          </p15:clr>
        </p15:guide>
        <p15:guide id="10" pos="1100">
          <p15:clr>
            <a:srgbClr val="F26B43"/>
          </p15:clr>
        </p15:guide>
        <p15:guide id="11" pos="1327">
          <p15:clr>
            <a:srgbClr val="F26B43"/>
          </p15:clr>
        </p15:guide>
        <p15:guide id="12" pos="2199">
          <p15:clr>
            <a:srgbClr val="F26B43"/>
          </p15:clr>
        </p15:guide>
        <p15:guide id="13" pos="2426">
          <p15:clr>
            <a:srgbClr val="F26B43"/>
          </p15:clr>
        </p15:guide>
        <p15:guide id="14" pos="3273">
          <p15:clr>
            <a:srgbClr val="F26B43"/>
          </p15:clr>
        </p15:guide>
        <p15:guide id="15" pos="3517">
          <p15:clr>
            <a:srgbClr val="F26B43"/>
          </p15:clr>
        </p15:guide>
        <p15:guide id="16" pos="6334">
          <p15:clr>
            <a:srgbClr val="F26B43"/>
          </p15:clr>
        </p15:guide>
        <p15:guide id="17" pos="656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5"/>
          <p:cNvSpPr txBox="1">
            <a:spLocks noGrp="1"/>
          </p:cNvSpPr>
          <p:nvPr>
            <p:ph type="title" idx="4294967295"/>
          </p:nvPr>
        </p:nvSpPr>
        <p:spPr bwMode="auto">
          <a:xfrm>
            <a:off x="551384" y="332656"/>
            <a:ext cx="10657184" cy="814227"/>
          </a:xfrm>
          <a:prstGeom prst="rect">
            <a:avLst/>
          </a:prstGeom>
          <a:noFill/>
          <a:ln w="9525">
            <a:noFill/>
            <a:prstDash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4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Väestön ikä- ja sukupuolirakenne Etelä-Savon maakunnassa ja koko maassa, %-osuudet 31.12.2024</a:t>
            </a:r>
            <a:r>
              <a:rPr kumimoji="0" lang="fi-FI" sz="16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, 1.1.2025 aluejako</a:t>
            </a:r>
          </a:p>
        </p:txBody>
      </p:sp>
      <p:sp>
        <p:nvSpPr>
          <p:cNvPr id="8" name="Title 11">
            <a:extLst>
              <a:ext uri="{FF2B5EF4-FFF2-40B4-BE49-F238E27FC236}">
                <a16:creationId xmlns:a16="http://schemas.microsoft.com/office/drawing/2014/main" id="{15B2035D-07E7-41B2-AA1C-4375C8DF3311}"/>
              </a:ext>
            </a:extLst>
          </p:cNvPr>
          <p:cNvSpPr txBox="1">
            <a:spLocks/>
          </p:cNvSpPr>
          <p:nvPr/>
        </p:nvSpPr>
        <p:spPr bwMode="auto">
          <a:xfrm>
            <a:off x="623392" y="6508576"/>
            <a:ext cx="1152128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</a:t>
            </a:r>
            <a:r>
              <a:rPr lang="fi-FI" sz="1100" dirty="0">
                <a:solidFill>
                  <a:srgbClr val="000000"/>
                </a:solidFill>
                <a:latin typeface="Arial" charset="-52"/>
                <a:cs typeface="Arial" charset="-52"/>
              </a:rPr>
              <a:t>Tilastokeskus, väestörakenne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								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4</a:t>
            </a:r>
            <a:r>
              <a:rPr lang="fi-FI" sz="1000" dirty="0">
                <a:solidFill>
                  <a:srgbClr val="000000"/>
                </a:solidFill>
                <a:latin typeface="Arial" charset="-52"/>
                <a:cs typeface="Arial" charset="-52"/>
              </a:rPr>
              <a:t>.4.2025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pic>
        <p:nvPicPr>
          <p:cNvPr id="2" name="Kuva 1" descr="Pyramidikaaviot väestön ikä- ja sukupuolirakenteesta 5-vuotisikäryhmittäin Etelä-Savossa ja koko maassa 31.12.2024. Väestön ikä- ja sukupuolirakenne oli koko maassa tasaisempi kuin Etelä-Savon maakunnassa. Etelä-Savossa on selkeästi suuremmat väestöosuudet kuin koko maassa yli 55-vuotiaista alkaen noin 89-vuotiaisiin asti sekä pienemmät väestöosuudet nuorissa ikäluokissa.">
            <a:extLst>
              <a:ext uri="{FF2B5EF4-FFF2-40B4-BE49-F238E27FC236}">
                <a16:creationId xmlns:a16="http://schemas.microsoft.com/office/drawing/2014/main" id="{D421D826-96CC-8B5B-AD39-41816C10DE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1424" y="1340768"/>
            <a:ext cx="8640960" cy="496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710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5"/>
          <p:cNvSpPr txBox="1">
            <a:spLocks noGrp="1"/>
          </p:cNvSpPr>
          <p:nvPr>
            <p:ph type="title" idx="4294967295"/>
          </p:nvPr>
        </p:nvSpPr>
        <p:spPr bwMode="auto">
          <a:xfrm>
            <a:off x="551384" y="404664"/>
            <a:ext cx="10729192" cy="814227"/>
          </a:xfrm>
          <a:prstGeom prst="rect">
            <a:avLst/>
          </a:prstGeom>
          <a:noFill/>
          <a:ln w="9525">
            <a:noFill/>
            <a:prstDash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4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Väestön ikä- ja sukupuolirakenne Etelä-Savossa seutukunnittain, %-osuudet 31.12.2024</a:t>
            </a:r>
            <a:r>
              <a:rPr kumimoji="0" lang="fi-FI" sz="16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, 1.1.2025 aluejako</a:t>
            </a:r>
          </a:p>
        </p:txBody>
      </p:sp>
      <p:sp>
        <p:nvSpPr>
          <p:cNvPr id="2" name="Title 11">
            <a:extLst>
              <a:ext uri="{FF2B5EF4-FFF2-40B4-BE49-F238E27FC236}">
                <a16:creationId xmlns:a16="http://schemas.microsoft.com/office/drawing/2014/main" id="{5E44883C-DAD4-7D54-C962-5B970820823D}"/>
              </a:ext>
            </a:extLst>
          </p:cNvPr>
          <p:cNvSpPr txBox="1">
            <a:spLocks/>
          </p:cNvSpPr>
          <p:nvPr/>
        </p:nvSpPr>
        <p:spPr bwMode="auto">
          <a:xfrm>
            <a:off x="623392" y="6508576"/>
            <a:ext cx="1152128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</a:t>
            </a:r>
            <a:r>
              <a:rPr lang="fi-FI" sz="1100" dirty="0">
                <a:solidFill>
                  <a:srgbClr val="000000"/>
                </a:solidFill>
                <a:latin typeface="Arial" charset="-52"/>
                <a:cs typeface="Arial" charset="-52"/>
              </a:rPr>
              <a:t>Tilastokeskus, väestörakenne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								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4</a:t>
            </a:r>
            <a:r>
              <a:rPr lang="fi-FI" sz="1000" dirty="0">
                <a:solidFill>
                  <a:srgbClr val="000000"/>
                </a:solidFill>
                <a:latin typeface="Arial" charset="-52"/>
                <a:cs typeface="Arial" charset="-52"/>
              </a:rPr>
              <a:t>.4.2025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pic>
        <p:nvPicPr>
          <p:cNvPr id="4" name="Kuva 3" descr="Pyramidikaaviot väestön ikä- ja sukupuolirakenteesta 5-vuotisikäryhmittäin ja seutukunnittain Etelä-Savossa 31.12.2024. Etelä-Savossa on selkeästi suuremmat väestöosuudet kuin koko maassa yli 55-vuotiaista alkaen noin 89-vuotiaisiin asti sekä pienemmät väestöosuudet nuorissa ikäluokissa. Selkeimmin tämä näkyy seutukunnista Pieksämäen ja Savonlinnan seutukunnissa.">
            <a:extLst>
              <a:ext uri="{FF2B5EF4-FFF2-40B4-BE49-F238E27FC236}">
                <a16:creationId xmlns:a16="http://schemas.microsoft.com/office/drawing/2014/main" id="{1C35EC06-2B63-6BAA-1CE6-DC4A5B83B9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14" y="1412776"/>
            <a:ext cx="10454938" cy="3968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592794"/>
      </p:ext>
    </p:extLst>
  </p:cSld>
  <p:clrMapOvr>
    <a:masterClrMapping/>
  </p:clrMapOvr>
</p:sld>
</file>

<file path=ppt/theme/theme1.xml><?xml version="1.0" encoding="utf-8"?>
<a:theme xmlns:a="http://schemas.openxmlformats.org/drawingml/2006/main" name="ESAVO">
  <a:themeElements>
    <a:clrScheme name="ESAVO">
      <a:dk1>
        <a:sysClr val="windowText" lastClr="000000"/>
      </a:dk1>
      <a:lt1>
        <a:sysClr val="window" lastClr="FFFFFF"/>
      </a:lt1>
      <a:dk2>
        <a:srgbClr val="2D3787"/>
      </a:dk2>
      <a:lt2>
        <a:srgbClr val="C8E1FA"/>
      </a:lt2>
      <a:accent1>
        <a:srgbClr val="2D3787"/>
      </a:accent1>
      <a:accent2>
        <a:srgbClr val="009BE1"/>
      </a:accent2>
      <a:accent3>
        <a:srgbClr val="469B46"/>
      </a:accent3>
      <a:accent4>
        <a:srgbClr val="C8D228"/>
      </a:accent4>
      <a:accent5>
        <a:srgbClr val="F0CD14"/>
      </a:accent5>
      <a:accent6>
        <a:srgbClr val="DCA0C3"/>
      </a:accent6>
      <a:hlink>
        <a:srgbClr val="3C5491"/>
      </a:hlink>
      <a:folHlink>
        <a:srgbClr val="325A3C"/>
      </a:folHlink>
    </a:clrScheme>
    <a:fontScheme name="ESAVO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sz="18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defRPr sz="18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SAVO PowerPoint-esitysmalli.potx" id="{FC6D9E71-C548-4608-9588-675994E901C0}" vid="{9F200EB2-B4F4-46AA-A27E-0EF2FB911529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ESAVO PowerPoint-esitysmalli</Template>
  <TotalTime>712</TotalTime>
  <Words>67</Words>
  <Application>Microsoft Office PowerPoint</Application>
  <PresentationFormat>Laajakuva</PresentationFormat>
  <Paragraphs>4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ESAVO</vt:lpstr>
      <vt:lpstr>Väestön ikä- ja sukupuolirakenne Etelä-Savon maakunnassa ja koko maassa, %-osuudet 31.12.2024, 1.1.2025 aluejako</vt:lpstr>
      <vt:lpstr>Väestön ikä- ja sukupuolirakenne Etelä-Savossa seutukunnittain, %-osuudet 31.12.2024, 1.1.2025 aluejako</vt:lpstr>
    </vt:vector>
  </TitlesOfParts>
  <Company>Etelä-Savon maakuntaliitto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Väestöpyramidit</dc:title>
  <dc:creator>Jaana Kokkonen</dc:creator>
  <cp:lastModifiedBy>Jaana Kokkonen</cp:lastModifiedBy>
  <cp:revision>39</cp:revision>
  <dcterms:created xsi:type="dcterms:W3CDTF">2020-02-25T14:36:39Z</dcterms:created>
  <dcterms:modified xsi:type="dcterms:W3CDTF">2025-04-04T09:36:48Z</dcterms:modified>
</cp:coreProperties>
</file>