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Lst>
  <p:notesMasterIdLst>
    <p:notesMasterId r:id="rId11"/>
  </p:notesMasterIdLst>
  <p:sldIdLst>
    <p:sldId id="256" r:id="rId2"/>
    <p:sldId id="280" r:id="rId3"/>
    <p:sldId id="259" r:id="rId4"/>
    <p:sldId id="295" r:id="rId5"/>
    <p:sldId id="294" r:id="rId6"/>
    <p:sldId id="268" r:id="rId7"/>
    <p:sldId id="270" r:id="rId8"/>
    <p:sldId id="272" r:id="rId9"/>
    <p:sldId id="27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7A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23EF56-7637-4DF7-8D8A-5A502402A28E}" v="2" dt="2025-04-28T12:55:47.957"/>
  </p1510:revLst>
</p1510:revInfo>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5033" autoAdjust="0"/>
  </p:normalViewPr>
  <p:slideViewPr>
    <p:cSldViewPr showGuides="1">
      <p:cViewPr varScale="1">
        <p:scale>
          <a:sx n="78" d="100"/>
          <a:sy n="78" d="100"/>
        </p:scale>
        <p:origin x="854" y="72"/>
      </p:cViewPr>
      <p:guideLst>
        <p:guide orient="horz" pos="2160"/>
        <p:guide pos="3840"/>
      </p:guideLst>
    </p:cSldViewPr>
  </p:slideViewPr>
  <p:notesTextViewPr>
    <p:cViewPr>
      <p:scale>
        <a:sx n="1" d="1"/>
        <a:sy n="1" d="1"/>
      </p:scale>
      <p:origin x="0" y="0"/>
    </p:cViewPr>
  </p:notesTextViewPr>
  <p:sorterViewPr>
    <p:cViewPr>
      <p:scale>
        <a:sx n="100" d="100"/>
        <a:sy n="100" d="100"/>
      </p:scale>
      <p:origin x="0" y="-1633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na Kokkonen" userId="fd0ea1af-346e-4258-bc54-cec630bd1122" providerId="ADAL" clId="{5623EF56-7637-4DF7-8D8A-5A502402A28E}"/>
    <pc:docChg chg="addSld delSld modSld sldOrd delSection modSection">
      <pc:chgData name="Jaana Kokkonen" userId="fd0ea1af-346e-4258-bc54-cec630bd1122" providerId="ADAL" clId="{5623EF56-7637-4DF7-8D8A-5A502402A28E}" dt="2025-04-28T12:56:04.776" v="10" actId="1036"/>
      <pc:docMkLst>
        <pc:docMk/>
      </pc:docMkLst>
      <pc:sldChg chg="modSp add del mod">
        <pc:chgData name="Jaana Kokkonen" userId="fd0ea1af-346e-4258-bc54-cec630bd1122" providerId="ADAL" clId="{5623EF56-7637-4DF7-8D8A-5A502402A28E}" dt="2025-04-28T12:56:04.776" v="10" actId="1036"/>
        <pc:sldMkLst>
          <pc:docMk/>
          <pc:sldMk cId="4133750124" sldId="273"/>
        </pc:sldMkLst>
        <pc:picChg chg="mod">
          <ac:chgData name="Jaana Kokkonen" userId="fd0ea1af-346e-4258-bc54-cec630bd1122" providerId="ADAL" clId="{5623EF56-7637-4DF7-8D8A-5A502402A28E}" dt="2025-04-28T12:56:04.776" v="10" actId="1036"/>
          <ac:picMkLst>
            <pc:docMk/>
            <pc:sldMk cId="4133750124" sldId="273"/>
            <ac:picMk id="4" creationId="{606D9122-EC51-6884-D33E-1E10AE0D249B}"/>
          </ac:picMkLst>
        </pc:picChg>
        <pc:picChg chg="mod">
          <ac:chgData name="Jaana Kokkonen" userId="fd0ea1af-346e-4258-bc54-cec630bd1122" providerId="ADAL" clId="{5623EF56-7637-4DF7-8D8A-5A502402A28E}" dt="2025-04-28T12:56:04.776" v="10" actId="1036"/>
          <ac:picMkLst>
            <pc:docMk/>
            <pc:sldMk cId="4133750124" sldId="273"/>
            <ac:picMk id="5" creationId="{5BD06B06-8AC1-633E-DA20-98FCEFD6B0C8}"/>
          </ac:picMkLst>
        </pc:picChg>
      </pc:sldChg>
      <pc:sldChg chg="del">
        <pc:chgData name="Jaana Kokkonen" userId="fd0ea1af-346e-4258-bc54-cec630bd1122" providerId="ADAL" clId="{5623EF56-7637-4DF7-8D8A-5A502402A28E}" dt="2025-04-28T11:38:04.777" v="2" actId="47"/>
        <pc:sldMkLst>
          <pc:docMk/>
          <pc:sldMk cId="4142148976" sldId="276"/>
        </pc:sldMkLst>
      </pc:sldChg>
      <pc:sldChg chg="del">
        <pc:chgData name="Jaana Kokkonen" userId="fd0ea1af-346e-4258-bc54-cec630bd1122" providerId="ADAL" clId="{5623EF56-7637-4DF7-8D8A-5A502402A28E}" dt="2025-04-28T11:38:04.777" v="2" actId="47"/>
        <pc:sldMkLst>
          <pc:docMk/>
          <pc:sldMk cId="2614859874" sldId="277"/>
        </pc:sldMkLst>
      </pc:sldChg>
      <pc:sldChg chg="del">
        <pc:chgData name="Jaana Kokkonen" userId="fd0ea1af-346e-4258-bc54-cec630bd1122" providerId="ADAL" clId="{5623EF56-7637-4DF7-8D8A-5A502402A28E}" dt="2025-04-28T11:38:04.777" v="2" actId="47"/>
        <pc:sldMkLst>
          <pc:docMk/>
          <pc:sldMk cId="1142471479" sldId="278"/>
        </pc:sldMkLst>
      </pc:sldChg>
      <pc:sldChg chg="ord">
        <pc:chgData name="Jaana Kokkonen" userId="fd0ea1af-346e-4258-bc54-cec630bd1122" providerId="ADAL" clId="{5623EF56-7637-4DF7-8D8A-5A502402A28E}" dt="2025-04-28T11:37:54.622" v="1"/>
        <pc:sldMkLst>
          <pc:docMk/>
          <pc:sldMk cId="2967291664" sldId="280"/>
        </pc:sldMkLst>
      </pc:sldChg>
      <pc:sldChg chg="del">
        <pc:chgData name="Jaana Kokkonen" userId="fd0ea1af-346e-4258-bc54-cec630bd1122" providerId="ADAL" clId="{5623EF56-7637-4DF7-8D8A-5A502402A28E}" dt="2025-04-28T11:38:04.777" v="2" actId="47"/>
        <pc:sldMkLst>
          <pc:docMk/>
          <pc:sldMk cId="1254412462" sldId="281"/>
        </pc:sldMkLst>
      </pc:sldChg>
      <pc:sldChg chg="del">
        <pc:chgData name="Jaana Kokkonen" userId="fd0ea1af-346e-4258-bc54-cec630bd1122" providerId="ADAL" clId="{5623EF56-7637-4DF7-8D8A-5A502402A28E}" dt="2025-04-28T11:38:04.777" v="2" actId="47"/>
        <pc:sldMkLst>
          <pc:docMk/>
          <pc:sldMk cId="3145527696" sldId="291"/>
        </pc:sldMkLst>
      </pc:sldChg>
      <pc:sldChg chg="add del">
        <pc:chgData name="Jaana Kokkonen" userId="fd0ea1af-346e-4258-bc54-cec630bd1122" providerId="ADAL" clId="{5623EF56-7637-4DF7-8D8A-5A502402A28E}" dt="2025-04-28T12:55:56.718" v="8" actId="47"/>
        <pc:sldMkLst>
          <pc:docMk/>
          <pc:sldMk cId="1720794935" sldId="296"/>
        </pc:sldMkLst>
      </pc:sldChg>
      <pc:sldChg chg="del">
        <pc:chgData name="Jaana Kokkonen" userId="fd0ea1af-346e-4258-bc54-cec630bd1122" providerId="ADAL" clId="{5623EF56-7637-4DF7-8D8A-5A502402A28E}" dt="2025-04-28T11:38:04.777" v="2" actId="47"/>
        <pc:sldMkLst>
          <pc:docMk/>
          <pc:sldMk cId="1665838027" sldId="300"/>
        </pc:sldMkLst>
      </pc:sldChg>
      <pc:sldChg chg="del">
        <pc:chgData name="Jaana Kokkonen" userId="fd0ea1af-346e-4258-bc54-cec630bd1122" providerId="ADAL" clId="{5623EF56-7637-4DF7-8D8A-5A502402A28E}" dt="2025-04-28T11:38:04.777" v="2" actId="47"/>
        <pc:sldMkLst>
          <pc:docMk/>
          <pc:sldMk cId="3020145199" sldId="30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63B138-173C-46F0-B529-FC07560AB81E}" type="datetimeFigureOut">
              <a:rPr lang="fi-FI" smtClean="0"/>
              <a:t>28.4.2025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19C122-1841-446F-A209-09DB18BC1FBD}" type="slidenum">
              <a:rPr lang="fi-FI" smtClean="0"/>
              <a:t>‹#›</a:t>
            </a:fld>
            <a:endParaRPr lang="fi-FI"/>
          </a:p>
        </p:txBody>
      </p:sp>
    </p:spTree>
    <p:extLst>
      <p:ext uri="{BB962C8B-B14F-4D97-AF65-F5344CB8AC3E}">
        <p14:creationId xmlns:p14="http://schemas.microsoft.com/office/powerpoint/2010/main" val="354429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cs typeface="Arial" panose="020B0604020202020204" pitchFamily="34" charset="0"/>
              </a:defRPr>
            </a:lvl1pPr>
            <a:lvl2pPr marL="37931725" indent="-37474525" eaLnBrk="0" hangingPunct="0">
              <a:defRPr sz="2400">
                <a:solidFill>
                  <a:schemeClr val="tx1"/>
                </a:solidFill>
                <a:latin typeface="Arial" panose="020B0604020202020204" pitchFamily="34" charset="0"/>
                <a:cs typeface="Arial" panose="020B0604020202020204" pitchFamily="34" charset="0"/>
              </a:defRPr>
            </a:lvl2pPr>
            <a:lvl3pPr eaLnBrk="0" hangingPunct="0">
              <a:defRPr sz="2400">
                <a:solidFill>
                  <a:schemeClr val="tx1"/>
                </a:solidFill>
                <a:latin typeface="Arial" panose="020B0604020202020204" pitchFamily="34" charset="0"/>
                <a:cs typeface="Arial" panose="020B0604020202020204" pitchFamily="34" charset="0"/>
              </a:defRPr>
            </a:lvl3pPr>
            <a:lvl4pPr eaLnBrk="0" hangingPunct="0">
              <a:defRPr sz="2400">
                <a:solidFill>
                  <a:schemeClr val="tx1"/>
                </a:solidFill>
                <a:latin typeface="Arial" panose="020B0604020202020204" pitchFamily="34" charset="0"/>
                <a:cs typeface="Arial" panose="020B0604020202020204" pitchFamily="34" charset="0"/>
              </a:defRPr>
            </a:lvl4pPr>
            <a:lvl5pPr eaLnBrk="0" hangingPunct="0">
              <a:defRPr sz="2400">
                <a:solidFill>
                  <a:schemeClr val="tx1"/>
                </a:solidFill>
                <a:latin typeface="Arial" panose="020B060402020202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fld id="{41805280-1548-4AF9-957B-BF5EECEE17A7}" type="slidenum">
              <a:rPr lang="fi-FI" sz="800"/>
              <a:pPr eaLnBrk="1" hangingPunct="1"/>
              <a:t>1</a:t>
            </a:fld>
            <a:endParaRPr lang="fi-FI" sz="800"/>
          </a:p>
        </p:txBody>
      </p:sp>
      <p:sp>
        <p:nvSpPr>
          <p:cNvPr id="16387" name="Rectangle 2"/>
          <p:cNvSpPr>
            <a:spLocks noGrp="1" noRot="1" noChangeAspect="1" noChangeArrowheads="1" noTextEdit="1"/>
          </p:cNvSpPr>
          <p:nvPr>
            <p:ph type="sldImg"/>
          </p:nvPr>
        </p:nvSpPr>
        <p:spPr>
          <a:xfrm>
            <a:off x="381000" y="685800"/>
            <a:ext cx="6096000" cy="3429000"/>
          </a:xfrm>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sv-SE">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2835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383615"/>
            <a:ext cx="622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3834000" y="4740322"/>
            <a:ext cx="622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31111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uva ja otsikko">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52" name="Otsikko 1">
            <a:extLst>
              <a:ext uri="{FF2B5EF4-FFF2-40B4-BE49-F238E27FC236}">
                <a16:creationId xmlns:a16="http://schemas.microsoft.com/office/drawing/2014/main" id="{0FF9F245-1E1A-448D-91E2-6190B0BFCCCA}"/>
              </a:ext>
            </a:extLst>
          </p:cNvPr>
          <p:cNvSpPr>
            <a:spLocks noGrp="1"/>
          </p:cNvSpPr>
          <p:nvPr>
            <p:ph type="ctrTitle"/>
          </p:nvPr>
        </p:nvSpPr>
        <p:spPr>
          <a:xfrm>
            <a:off x="359814" y="5684258"/>
            <a:ext cx="5736185" cy="900000"/>
          </a:xfrm>
        </p:spPr>
        <p:txBody>
          <a:bodyPr anchor="b"/>
          <a:lstStyle>
            <a:lvl1pPr algn="l">
              <a:lnSpc>
                <a:spcPts val="3000"/>
              </a:lnSpc>
              <a:defRPr sz="3000"/>
            </a:lvl1pPr>
          </a:lstStyle>
          <a:p>
            <a:r>
              <a:rPr lang="fi-FI"/>
              <a:t>Muokkaa ots. perustyyl. napsautt.</a:t>
            </a:r>
            <a:endParaRPr lang="fi-FI" dirty="0"/>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Tree>
    <p:extLst>
      <p:ext uri="{BB962C8B-B14F-4D97-AF65-F5344CB8AC3E}">
        <p14:creationId xmlns:p14="http://schemas.microsoft.com/office/powerpoint/2010/main" val="121975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va ja otsikko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91649" y="3734807"/>
            <a:ext cx="4823939" cy="1807156"/>
          </a:xfrm>
        </p:spPr>
        <p:txBody>
          <a:bodyPr anchor="t"/>
          <a:lstStyle>
            <a:lvl1pPr algn="l">
              <a:lnSpc>
                <a:spcPts val="3000"/>
              </a:lnSpc>
              <a:defRPr sz="3000"/>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pic>
        <p:nvPicPr>
          <p:cNvPr id="9" name="Kuva 8" descr="Kuva, joka sisältää kohteen piirtäminen&#10;&#10;Kuvaus luotu automaattisesti">
            <a:extLst>
              <a:ext uri="{FF2B5EF4-FFF2-40B4-BE49-F238E27FC236}">
                <a16:creationId xmlns:a16="http://schemas.microsoft.com/office/drawing/2014/main" id="{3B1DCAA7-5504-4BFF-84F4-D86AF05361F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1136" y="985012"/>
            <a:ext cx="1885749" cy="2484000"/>
          </a:xfrm>
          <a:prstGeom prst="rect">
            <a:avLst/>
          </a:prstGeom>
        </p:spPr>
      </p:pic>
    </p:spTree>
    <p:extLst>
      <p:ext uri="{BB962C8B-B14F-4D97-AF65-F5344CB8AC3E}">
        <p14:creationId xmlns:p14="http://schemas.microsoft.com/office/powerpoint/2010/main" val="3136096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uva ja teksti">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11448000"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324098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uva ja teksti 2">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3130915"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2" name="Kuvan paikkamerkki 6">
            <a:extLst>
              <a:ext uri="{FF2B5EF4-FFF2-40B4-BE49-F238E27FC236}">
                <a16:creationId xmlns:a16="http://schemas.microsoft.com/office/drawing/2014/main" id="{D6A75CB5-A60D-4F27-912C-E9E35A752B70}"/>
              </a:ext>
            </a:extLst>
          </p:cNvPr>
          <p:cNvSpPr>
            <a:spLocks noGrp="1"/>
          </p:cNvSpPr>
          <p:nvPr>
            <p:ph type="pic" sz="quarter" idx="16"/>
          </p:nvPr>
        </p:nvSpPr>
        <p:spPr>
          <a:xfrm>
            <a:off x="3856977" y="369000"/>
            <a:ext cx="7960373" cy="4807313"/>
          </a:xfrm>
          <a:solidFill>
            <a:schemeClr val="bg1">
              <a:lumMod val="95000"/>
            </a:schemeClr>
          </a:solidFill>
        </p:spPr>
        <p:txBody>
          <a:bodyPr/>
          <a:lstStyle>
            <a:lvl1pPr marL="0" indent="0" algn="ctr">
              <a:buNone/>
              <a:defRPr/>
            </a:lvl1pPr>
          </a:lstStyle>
          <a:p>
            <a:r>
              <a:rPr lang="fi-FI"/>
              <a:t>Lisää kuva napsauttamalla kuvaketta</a:t>
            </a:r>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59998" y="5493823"/>
            <a:ext cx="6556817" cy="999051"/>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a:p>
            <a:pPr lvl="1"/>
            <a:r>
              <a:rPr lang="fi-FI"/>
              <a:t>toinen taso</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82895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uva ja teksti 3">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9" y="360000"/>
            <a:ext cx="4860000"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5583238" y="1880050"/>
            <a:ext cx="4478762"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5583237" y="2891099"/>
            <a:ext cx="4478337" cy="2441249"/>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hasCustomPrompt="1"/>
          </p:nvPr>
        </p:nvSpPr>
        <p:spPr>
          <a:xfrm>
            <a:off x="5583237" y="5436474"/>
            <a:ext cx="4478761"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dirty="0"/>
              <a:t>Väliotsikko</a:t>
            </a:r>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5583238" y="5781700"/>
            <a:ext cx="4478524" cy="711175"/>
          </a:xfrm>
        </p:spPr>
        <p:txBody>
          <a:bodyPr>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888286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Kuva ja teksti 4">
    <p:spTree>
      <p:nvGrpSpPr>
        <p:cNvPr id="1" name=""/>
        <p:cNvGrpSpPr/>
        <p:nvPr/>
      </p:nvGrpSpPr>
      <p:grpSpPr>
        <a:xfrm>
          <a:off x="0" y="0"/>
          <a:ext cx="0" cy="0"/>
          <a:chOff x="0" y="0"/>
          <a:chExt cx="0" cy="0"/>
        </a:xfrm>
      </p:grpSpPr>
      <p:sp>
        <p:nvSpPr>
          <p:cNvPr id="7" name="Kuvan paikkamerkki 6">
            <a:extLst>
              <a:ext uri="{FF2B5EF4-FFF2-40B4-BE49-F238E27FC236}">
                <a16:creationId xmlns:a16="http://schemas.microsoft.com/office/drawing/2014/main" id="{7E0D0FDD-8760-4F91-9244-1BA2A306E47C}"/>
              </a:ext>
            </a:extLst>
          </p:cNvPr>
          <p:cNvSpPr>
            <a:spLocks noGrp="1"/>
          </p:cNvSpPr>
          <p:nvPr>
            <p:ph type="pic" sz="quarter" idx="15"/>
          </p:nvPr>
        </p:nvSpPr>
        <p:spPr>
          <a:xfrm>
            <a:off x="359998" y="360000"/>
            <a:ext cx="6523401" cy="6120000"/>
          </a:xfrm>
          <a:solidFill>
            <a:schemeClr val="bg1">
              <a:lumMod val="95000"/>
            </a:schemeClr>
          </a:solidFill>
        </p:spPr>
        <p:txBody>
          <a:bodyPr/>
          <a:lstStyle>
            <a:lvl1pPr marL="0" indent="0" algn="ctr">
              <a:buNone/>
              <a:defRPr/>
            </a:lvl1pPr>
          </a:lstStyle>
          <a:p>
            <a:r>
              <a:rPr lang="fi-FI"/>
              <a:t>Lisää kuva napsauttamalla kuvaketta</a:t>
            </a:r>
          </a:p>
        </p:txBody>
      </p:sp>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7243396" y="1089000"/>
            <a:ext cx="2818603" cy="169105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7243238" y="2891099"/>
            <a:ext cx="2818336" cy="3601776"/>
          </a:xfrm>
        </p:spPr>
        <p:txBody>
          <a:bodyPr bIns="0">
            <a:normAutofit/>
          </a:bodyPr>
          <a:lstStyle>
            <a:lvl1pPr marL="0" indent="0">
              <a:buNone/>
              <a:defRPr sz="1600" b="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812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ainaus">
    <p:bg>
      <p:bgPr>
        <a:solidFill>
          <a:schemeClr val="tx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C23E018D-28CE-43C5-B8B0-378E818075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300622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Lainaus 2">
    <p:bg>
      <p:bgPr>
        <a:solidFill>
          <a:schemeClr val="accent3"/>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102" name="Kuva 101">
            <a:extLst>
              <a:ext uri="{FF2B5EF4-FFF2-40B4-BE49-F238E27FC236}">
                <a16:creationId xmlns:a16="http://schemas.microsoft.com/office/drawing/2014/main" id="{AD593AE4-F009-4670-A00D-FE70E255BC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005131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Lainaus 3">
    <p:bg>
      <p:bgPr>
        <a:solidFill>
          <a:schemeClr val="accent6"/>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3" name="Kuva 52">
            <a:extLst>
              <a:ext uri="{FF2B5EF4-FFF2-40B4-BE49-F238E27FC236}">
                <a16:creationId xmlns:a16="http://schemas.microsoft.com/office/drawing/2014/main" id="{9172793D-AC5E-4116-A505-F56C8A4BE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2809081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Lainaus 4">
    <p:bg>
      <p:bgPr>
        <a:solidFill>
          <a:schemeClr val="accent5"/>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46250" y="2036763"/>
            <a:ext cx="8298000" cy="2790306"/>
          </a:xfrm>
        </p:spPr>
        <p:txBody>
          <a:bodyPr anchor="ctr"/>
          <a:lstStyle>
            <a:lvl1pPr algn="l">
              <a:lnSpc>
                <a:spcPct val="100000"/>
              </a:lnSpc>
              <a:defRPr sz="3000">
                <a:solidFill>
                  <a:schemeClr val="bg1"/>
                </a:solidFill>
              </a:defRPr>
            </a:lvl1pPr>
          </a:lstStyle>
          <a:p>
            <a:r>
              <a:rPr lang="fi-FI"/>
              <a:t>Muokkaa ots. perustyyl.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pic>
        <p:nvPicPr>
          <p:cNvPr id="52" name="Kuva 51">
            <a:extLst>
              <a:ext uri="{FF2B5EF4-FFF2-40B4-BE49-F238E27FC236}">
                <a16:creationId xmlns:a16="http://schemas.microsoft.com/office/drawing/2014/main" id="{9F32C795-722B-443A-9BDF-1FCD2E9DA2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black">
          <a:xfrm>
            <a:off x="10411200" y="5533200"/>
            <a:ext cx="1778158" cy="1332000"/>
          </a:xfrm>
          <a:prstGeom prst="rect">
            <a:avLst/>
          </a:prstGeom>
        </p:spPr>
      </p:pic>
    </p:spTree>
    <p:extLst>
      <p:ext uri="{BB962C8B-B14F-4D97-AF65-F5344CB8AC3E}">
        <p14:creationId xmlns:p14="http://schemas.microsoft.com/office/powerpoint/2010/main" val="375068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E17326-2570-491B-8862-26E0B2C7E27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F53C4BAA-863D-4C2B-A49E-6787B479BC66}"/>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35586A4B-B0D1-45E1-8161-745750AC3F01}"/>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F7F02EBB-2840-4B98-91F4-0BA5D03463FC}"/>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ED015DB-8E17-4D1B-B989-6CC39D597F13}"/>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814742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16D71F7-7B46-4998-9D4A-96B1357F2535}"/>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2A0AFE91-F0AE-4F4E-8AB4-2FFCE4AE4C34}"/>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4" name="Alatunnisteen paikkamerkki 3">
            <a:extLst>
              <a:ext uri="{FF2B5EF4-FFF2-40B4-BE49-F238E27FC236}">
                <a16:creationId xmlns:a16="http://schemas.microsoft.com/office/drawing/2014/main" id="{FCA9EF4D-E262-4CAF-9228-D048DEA18A0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95961130-5A16-4348-8FFD-870010FF9354}"/>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163519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20539355-C800-4593-86D9-17ADB80250E1}"/>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3" name="Alatunnisteen paikkamerkki 2">
            <a:extLst>
              <a:ext uri="{FF2B5EF4-FFF2-40B4-BE49-F238E27FC236}">
                <a16:creationId xmlns:a16="http://schemas.microsoft.com/office/drawing/2014/main" id="{33E3A70F-7960-4ADF-AB46-B19FD9A82289}"/>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5B95B99D-6028-4A07-8A8A-A0DE4581037F}"/>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137535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Osan ylätunnist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Otsikko 1"/>
          <p:cNvSpPr>
            <a:spLocks noGrp="1"/>
          </p:cNvSpPr>
          <p:nvPr>
            <p:ph type="title"/>
          </p:nvPr>
        </p:nvSpPr>
        <p:spPr>
          <a:xfrm>
            <a:off x="963084" y="4406903"/>
            <a:ext cx="10363200" cy="1362075"/>
          </a:xfrm>
        </p:spPr>
        <p:txBody>
          <a:bodyPr anchor="t"/>
          <a:lstStyle>
            <a:lvl1pPr algn="l">
              <a:defRPr sz="4000" b="1" cap="all"/>
            </a:lvl1pPr>
          </a:lstStyle>
          <a:p>
            <a:r>
              <a:rPr lang="fi-FI"/>
              <a:t>Muokkaa ots. perustyyl. napsautt.</a:t>
            </a:r>
            <a:endParaRPr lang="fi-FI" dirty="0"/>
          </a:p>
        </p:txBody>
      </p:sp>
      <p:sp>
        <p:nvSpPr>
          <p:cNvPr id="3" name="Tekstin paikkamerkki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a:t>Muokkaa tekstin perustyylejä napsauttamalla</a:t>
            </a:r>
          </a:p>
        </p:txBody>
      </p:sp>
      <p:sp>
        <p:nvSpPr>
          <p:cNvPr id="4" name="Rectangle 4"/>
          <p:cNvSpPr>
            <a:spLocks noGrp="1" noChangeArrowheads="1"/>
          </p:cNvSpPr>
          <p:nvPr>
            <p:ph type="dt" sz="half" idx="10"/>
          </p:nvPr>
        </p:nvSpPr>
        <p:spPr/>
        <p:txBody>
          <a:bodyPr/>
          <a:lstStyle>
            <a:lvl1pPr>
              <a:defRPr/>
            </a:lvl1pPr>
          </a:lstStyle>
          <a:p>
            <a:fld id="{C41D66D5-6F74-47FE-A40F-B056D6E1C995}" type="datetime1">
              <a:rPr lang="fi-FI"/>
              <a:pPr/>
              <a:t>28.4.2025</a:t>
            </a:fld>
            <a:endParaRPr lang="fi-FI"/>
          </a:p>
        </p:txBody>
      </p:sp>
      <p:sp>
        <p:nvSpPr>
          <p:cNvPr id="5" name="Rectangle 5"/>
          <p:cNvSpPr>
            <a:spLocks noGrp="1" noChangeArrowheads="1"/>
          </p:cNvSpPr>
          <p:nvPr>
            <p:ph type="ftr" sz="quarter" idx="11"/>
          </p:nvPr>
        </p:nvSpPr>
        <p:spPr/>
        <p:txBody>
          <a:bodyPr/>
          <a:lstStyle>
            <a:lvl1pPr>
              <a:defRPr/>
            </a:lvl1pPr>
          </a:lstStyle>
          <a:p>
            <a:r>
              <a:rPr lang="fi-FI"/>
              <a:t>Esityksen nimi / Tekijä</a:t>
            </a:r>
          </a:p>
        </p:txBody>
      </p:sp>
      <p:sp>
        <p:nvSpPr>
          <p:cNvPr id="6" name="Rectangle 6"/>
          <p:cNvSpPr>
            <a:spLocks noGrp="1" noChangeArrowheads="1"/>
          </p:cNvSpPr>
          <p:nvPr>
            <p:ph type="sldNum" sz="quarter" idx="12"/>
          </p:nvPr>
        </p:nvSpPr>
        <p:spPr/>
        <p:txBody>
          <a:bodyPr/>
          <a:lstStyle>
            <a:lvl1pPr>
              <a:defRPr/>
            </a:lvl1pPr>
          </a:lstStyle>
          <a:p>
            <a:fld id="{9F6825E2-45CA-467D-91DC-A2E9A549F6E0}" type="slidenum">
              <a:rPr lang="fi-FI"/>
              <a:pPr/>
              <a:t>‹#›</a:t>
            </a:fld>
            <a:endParaRPr lang="fi-FI"/>
          </a:p>
        </p:txBody>
      </p:sp>
    </p:spTree>
    <p:extLst>
      <p:ext uri="{BB962C8B-B14F-4D97-AF65-F5344CB8AC3E}">
        <p14:creationId xmlns:p14="http://schemas.microsoft.com/office/powerpoint/2010/main" val="240872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Kaksi sisältökohdetta">
    <p:spTree>
      <p:nvGrpSpPr>
        <p:cNvPr id="1" name=""/>
        <p:cNvGrpSpPr/>
        <p:nvPr/>
      </p:nvGrpSpPr>
      <p:grpSpPr>
        <a:xfrm>
          <a:off x="0" y="0"/>
          <a:ext cx="0" cy="0"/>
          <a:chOff x="0" y="0"/>
          <a:chExt cx="0" cy="0"/>
        </a:xfrm>
      </p:grpSpPr>
      <p:sp>
        <p:nvSpPr>
          <p:cNvPr id="5" name="Päivämäärän paikkamerkki 4">
            <a:extLst>
              <a:ext uri="{FF2B5EF4-FFF2-40B4-BE49-F238E27FC236}">
                <a16:creationId xmlns:a16="http://schemas.microsoft.com/office/drawing/2014/main" id="{D87B7AEA-F2C3-4333-9E07-08F782CB9D1A}"/>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6" name="Alatunnisteen paikkamerkki 5">
            <a:extLst>
              <a:ext uri="{FF2B5EF4-FFF2-40B4-BE49-F238E27FC236}">
                <a16:creationId xmlns:a16="http://schemas.microsoft.com/office/drawing/2014/main" id="{CA6955E6-AF27-45E9-8CE1-AE512FCF387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EBDAAF6-7DEF-4073-A13E-8D0D83680371}"/>
              </a:ext>
            </a:extLst>
          </p:cNvPr>
          <p:cNvSpPr>
            <a:spLocks noGrp="1"/>
          </p:cNvSpPr>
          <p:nvPr>
            <p:ph type="sldNum" sz="quarter" idx="12"/>
          </p:nvPr>
        </p:nvSpPr>
        <p:spPr/>
        <p:txBody>
          <a:bodyPr/>
          <a:lstStyle/>
          <a:p>
            <a:fld id="{F01552E5-F27A-4309-8F6A-42878645B083}" type="slidenum">
              <a:rPr lang="fi-FI" smtClean="0"/>
              <a:t>‹#›</a:t>
            </a:fld>
            <a:endParaRPr lang="fi-FI"/>
          </a:p>
        </p:txBody>
      </p:sp>
      <p:sp>
        <p:nvSpPr>
          <p:cNvPr id="9" name="Otsikko 8">
            <a:extLst>
              <a:ext uri="{FF2B5EF4-FFF2-40B4-BE49-F238E27FC236}">
                <a16:creationId xmlns:a16="http://schemas.microsoft.com/office/drawing/2014/main" id="{576A1BE5-DCEF-4406-83F6-CB52BA0F91F7}"/>
              </a:ext>
            </a:extLst>
          </p:cNvPr>
          <p:cNvSpPr>
            <a:spLocks noGrp="1"/>
          </p:cNvSpPr>
          <p:nvPr>
            <p:ph type="title"/>
          </p:nvPr>
        </p:nvSpPr>
        <p:spPr/>
        <p:txBody>
          <a:bodyPr/>
          <a:lstStyle/>
          <a:p>
            <a:r>
              <a:rPr lang="fi-FI"/>
              <a:t>Muokkaa ots. perustyyl. napsautt.</a:t>
            </a:r>
          </a:p>
        </p:txBody>
      </p:sp>
      <p:sp>
        <p:nvSpPr>
          <p:cNvPr id="10" name="Sisällön paikkamerkki 2">
            <a:extLst>
              <a:ext uri="{FF2B5EF4-FFF2-40B4-BE49-F238E27FC236}">
                <a16:creationId xmlns:a16="http://schemas.microsoft.com/office/drawing/2014/main" id="{32CA24E3-3C18-43E5-BD83-88F3B524B38E}"/>
              </a:ext>
            </a:extLst>
          </p:cNvPr>
          <p:cNvSpPr>
            <a:spLocks noGrp="1"/>
          </p:cNvSpPr>
          <p:nvPr>
            <p:ph idx="13"/>
          </p:nvPr>
        </p:nvSpPr>
        <p:spPr>
          <a:xfrm>
            <a:off x="1764000"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1" name="Sisällön paikkamerkki 2">
            <a:extLst>
              <a:ext uri="{FF2B5EF4-FFF2-40B4-BE49-F238E27FC236}">
                <a16:creationId xmlns:a16="http://schemas.microsoft.com/office/drawing/2014/main" id="{7CDE0A28-B3C8-457F-8588-D72F44D5F492}"/>
              </a:ext>
            </a:extLst>
          </p:cNvPr>
          <p:cNvSpPr>
            <a:spLocks noGrp="1"/>
          </p:cNvSpPr>
          <p:nvPr>
            <p:ph idx="14"/>
          </p:nvPr>
        </p:nvSpPr>
        <p:spPr>
          <a:xfrm>
            <a:off x="6113389" y="2592000"/>
            <a:ext cx="3816000" cy="2952000"/>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3111034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383615"/>
            <a:ext cx="8298000" cy="3276358"/>
          </a:xfrm>
        </p:spPr>
        <p:txBody>
          <a:bodyPr anchor="b"/>
          <a:lstStyle>
            <a:lvl1pPr algn="l">
              <a:lnSpc>
                <a:spcPts val="7000"/>
              </a:lnSpc>
              <a:defRPr sz="6600"/>
            </a:lvl1pPr>
          </a:lstStyle>
          <a:p>
            <a:r>
              <a:rPr lang="fi-FI"/>
              <a:t>Muokkaa ots. perustyyl. napsautt.</a:t>
            </a:r>
            <a:endParaRPr lang="fi-FI" dirty="0"/>
          </a:p>
        </p:txBody>
      </p:sp>
      <p:sp>
        <p:nvSpPr>
          <p:cNvPr id="3" name="Alaotsikko 2">
            <a:extLst>
              <a:ext uri="{FF2B5EF4-FFF2-40B4-BE49-F238E27FC236}">
                <a16:creationId xmlns:a16="http://schemas.microsoft.com/office/drawing/2014/main" id="{0E3655F2-74A0-44C6-84AD-1DE95F363BF0}"/>
              </a:ext>
            </a:extLst>
          </p:cNvPr>
          <p:cNvSpPr>
            <a:spLocks noGrp="1"/>
          </p:cNvSpPr>
          <p:nvPr>
            <p:ph type="subTitle" idx="1"/>
          </p:nvPr>
        </p:nvSpPr>
        <p:spPr>
          <a:xfrm>
            <a:off x="1764000" y="4740322"/>
            <a:ext cx="8298000" cy="801641"/>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62705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kstidia">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3833813" y="2559050"/>
            <a:ext cx="6227762"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3833999" y="4110549"/>
            <a:ext cx="622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3834000" y="4455775"/>
            <a:ext cx="6227762"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95523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kstidia 2">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53" name="Tekstin paikkamerkki 52">
            <a:extLst>
              <a:ext uri="{FF2B5EF4-FFF2-40B4-BE49-F238E27FC236}">
                <a16:creationId xmlns:a16="http://schemas.microsoft.com/office/drawing/2014/main" id="{50003CAA-DFF5-4EBE-94A8-1A2B76DBB83D}"/>
              </a:ext>
            </a:extLst>
          </p:cNvPr>
          <p:cNvSpPr>
            <a:spLocks noGrp="1"/>
          </p:cNvSpPr>
          <p:nvPr>
            <p:ph type="body" sz="quarter" idx="13"/>
          </p:nvPr>
        </p:nvSpPr>
        <p:spPr>
          <a:xfrm>
            <a:off x="1764000" y="2559050"/>
            <a:ext cx="8298000" cy="1476000"/>
          </a:xfrm>
        </p:spPr>
        <p:txBody>
          <a:bodyPr bIns="0">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a:t>Muokkaa tekstin perustyylejä napsauttamalla</a:t>
            </a:r>
          </a:p>
        </p:txBody>
      </p:sp>
      <p:sp>
        <p:nvSpPr>
          <p:cNvPr id="56" name="Alaotsikko 2">
            <a:extLst>
              <a:ext uri="{FF2B5EF4-FFF2-40B4-BE49-F238E27FC236}">
                <a16:creationId xmlns:a16="http://schemas.microsoft.com/office/drawing/2014/main" id="{43C44EA4-36A4-4BAF-A7BB-834E53EF19B2}"/>
              </a:ext>
            </a:extLst>
          </p:cNvPr>
          <p:cNvSpPr>
            <a:spLocks noGrp="1"/>
          </p:cNvSpPr>
          <p:nvPr>
            <p:ph type="subTitle" idx="1"/>
          </p:nvPr>
        </p:nvSpPr>
        <p:spPr>
          <a:xfrm>
            <a:off x="1764000" y="4110549"/>
            <a:ext cx="8298000" cy="375591"/>
          </a:xfrm>
        </p:spPr>
        <p:txBody>
          <a:bodyPr anchor="b">
            <a:normAutofit/>
          </a:bodyPr>
          <a:lstStyle>
            <a:lvl1pPr marL="0" indent="0" algn="l">
              <a:buNone/>
              <a:defRPr sz="2000" b="1">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
        <p:nvSpPr>
          <p:cNvPr id="54" name="Tekstin paikkamerkki 52">
            <a:extLst>
              <a:ext uri="{FF2B5EF4-FFF2-40B4-BE49-F238E27FC236}">
                <a16:creationId xmlns:a16="http://schemas.microsoft.com/office/drawing/2014/main" id="{803DCDF3-185F-43EC-9FED-B91BE71BA920}"/>
              </a:ext>
            </a:extLst>
          </p:cNvPr>
          <p:cNvSpPr>
            <a:spLocks noGrp="1"/>
          </p:cNvSpPr>
          <p:nvPr>
            <p:ph type="body" sz="quarter" idx="14" hasCustomPrompt="1"/>
          </p:nvPr>
        </p:nvSpPr>
        <p:spPr>
          <a:xfrm>
            <a:off x="1764000" y="4455775"/>
            <a:ext cx="8298000" cy="1080000"/>
          </a:xfrm>
        </p:spPr>
        <p:txBody>
          <a:bodyPr>
            <a:normAutofit/>
          </a:bodyPr>
          <a:lstStyle>
            <a:lvl1pPr marL="0" indent="0">
              <a:buNone/>
              <a:defRPr sz="16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fi-FI" dirty="0"/>
              <a:t>Muokkaa testin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61762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kstidia 3">
    <p:spTree>
      <p:nvGrpSpPr>
        <p:cNvPr id="1" name=""/>
        <p:cNvGrpSpPr/>
        <p:nvPr/>
      </p:nvGrpSpPr>
      <p:grpSpPr>
        <a:xfrm>
          <a:off x="0" y="0"/>
          <a:ext cx="0" cy="0"/>
          <a:chOff x="0" y="0"/>
          <a:chExt cx="0" cy="0"/>
        </a:xfrm>
      </p:grpSpPr>
      <p:pic>
        <p:nvPicPr>
          <p:cNvPr id="9" name="Kuva 8" descr="Kuva, joka sisältää kohteen piirtäminen&#10;&#10;Kuvaus luotu automaattisesti">
            <a:extLst>
              <a:ext uri="{FF2B5EF4-FFF2-40B4-BE49-F238E27FC236}">
                <a16:creationId xmlns:a16="http://schemas.microsoft.com/office/drawing/2014/main" id="{7EFFB0AC-A6B5-49E9-84B1-AEDB4F6FE5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845183"/>
            <a:ext cx="3636000" cy="5026619"/>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3834000" y="1548000"/>
            <a:ext cx="622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3833813" y="2587625"/>
            <a:ext cx="6221412"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1599780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ekstidia 4">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A5DBF8-7CC4-4986-B10B-16326F7E4237}"/>
              </a:ext>
            </a:extLst>
          </p:cNvPr>
          <p:cNvSpPr>
            <a:spLocks noGrp="1"/>
          </p:cNvSpPr>
          <p:nvPr>
            <p:ph type="ctrTitle"/>
          </p:nvPr>
        </p:nvSpPr>
        <p:spPr>
          <a:xfrm>
            <a:off x="1764000" y="1548000"/>
            <a:ext cx="8298000" cy="900000"/>
          </a:xfrm>
        </p:spPr>
        <p:txBody>
          <a:bodyPr anchor="b"/>
          <a:lstStyle>
            <a:lvl1pPr algn="l">
              <a:lnSpc>
                <a:spcPct val="100000"/>
              </a:lnSpc>
              <a:defRPr sz="2800"/>
            </a:lvl1pPr>
          </a:lstStyle>
          <a:p>
            <a:r>
              <a:rPr lang="fi-FI"/>
              <a:t>Muokkaa ots. perustyyl. napsautt.</a:t>
            </a:r>
            <a:endParaRPr lang="fi-FI" dirty="0"/>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1764000" y="2587625"/>
            <a:ext cx="8298000" cy="2909888"/>
          </a:xfrm>
        </p:spPr>
        <p:txBody>
          <a:bodyPr>
            <a:normAutofit/>
          </a:bodyPr>
          <a:lstStyle>
            <a:lvl1pPr>
              <a:spcAft>
                <a:spcPts val="1600"/>
              </a:spcAft>
              <a:defRPr sz="2000" b="1"/>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2822036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uoliotsikko">
    <p:spTree>
      <p:nvGrpSpPr>
        <p:cNvPr id="1" name=""/>
        <p:cNvGrpSpPr/>
        <p:nvPr/>
      </p:nvGrpSpPr>
      <p:grpSpPr>
        <a:xfrm>
          <a:off x="0" y="0"/>
          <a:ext cx="0" cy="0"/>
          <a:chOff x="0" y="0"/>
          <a:chExt cx="0" cy="0"/>
        </a:xfrm>
      </p:grpSpPr>
      <p:pic>
        <p:nvPicPr>
          <p:cNvPr id="53" name="Kuva 52" descr="Kuva, joka sisältää kohteen piirtäminen&#10;&#10;Kuvaus luotu automaattisesti">
            <a:extLst>
              <a:ext uri="{FF2B5EF4-FFF2-40B4-BE49-F238E27FC236}">
                <a16:creationId xmlns:a16="http://schemas.microsoft.com/office/drawing/2014/main" id="{2141F0D0-0FEA-4058-9143-828F1654926A}"/>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837062" y="1269000"/>
            <a:ext cx="3672000" cy="4844452"/>
          </a:xfrm>
          <a:prstGeom prst="rect">
            <a:avLst/>
          </a:prstGeom>
        </p:spPr>
      </p:pic>
      <p:sp>
        <p:nvSpPr>
          <p:cNvPr id="2" name="Otsikko 1">
            <a:extLst>
              <a:ext uri="{FF2B5EF4-FFF2-40B4-BE49-F238E27FC236}">
                <a16:creationId xmlns:a16="http://schemas.microsoft.com/office/drawing/2014/main" id="{B7A5DBF8-7CC4-4986-B10B-16326F7E4237}"/>
              </a:ext>
            </a:extLst>
          </p:cNvPr>
          <p:cNvSpPr>
            <a:spLocks noGrp="1"/>
          </p:cNvSpPr>
          <p:nvPr>
            <p:ph type="ctrTitle" hasCustomPrompt="1"/>
          </p:nvPr>
        </p:nvSpPr>
        <p:spPr>
          <a:xfrm>
            <a:off x="751422" y="2036763"/>
            <a:ext cx="3904578" cy="3130550"/>
          </a:xfrm>
        </p:spPr>
        <p:txBody>
          <a:bodyPr anchor="ctr"/>
          <a:lstStyle>
            <a:lvl1pPr algn="l">
              <a:lnSpc>
                <a:spcPts val="4800"/>
              </a:lnSpc>
              <a:defRPr sz="5400"/>
            </a:lvl1pPr>
          </a:lstStyle>
          <a:p>
            <a:r>
              <a:rPr lang="fi-FI" dirty="0"/>
              <a:t>Lisää otsikko</a:t>
            </a:r>
          </a:p>
        </p:txBody>
      </p:sp>
      <p:sp>
        <p:nvSpPr>
          <p:cNvPr id="8" name="Tekstin paikkamerkki 7">
            <a:extLst>
              <a:ext uri="{FF2B5EF4-FFF2-40B4-BE49-F238E27FC236}">
                <a16:creationId xmlns:a16="http://schemas.microsoft.com/office/drawing/2014/main" id="{AD42E722-229E-4D11-A9F1-5F5E28AF6B69}"/>
              </a:ext>
            </a:extLst>
          </p:cNvPr>
          <p:cNvSpPr>
            <a:spLocks noGrp="1"/>
          </p:cNvSpPr>
          <p:nvPr>
            <p:ph type="body" sz="quarter" idx="14"/>
          </p:nvPr>
        </p:nvSpPr>
        <p:spPr>
          <a:xfrm>
            <a:off x="7620543" y="2536825"/>
            <a:ext cx="4194000" cy="2630488"/>
          </a:xfrm>
        </p:spPr>
        <p:txBody>
          <a:bodyPr>
            <a:normAutofit/>
          </a:bodyPr>
          <a:lstStyle>
            <a:lvl1pPr marL="0" indent="0">
              <a:spcAft>
                <a:spcPts val="1600"/>
              </a:spcAft>
              <a:buNone/>
              <a:defRPr sz="1600" b="0"/>
            </a:lvl1pPr>
            <a:lvl2pPr>
              <a:spcAft>
                <a:spcPts val="1600"/>
              </a:spcAft>
              <a:defRPr sz="2000" b="1"/>
            </a:lvl2pPr>
            <a:lvl3pPr>
              <a:spcAft>
                <a:spcPts val="1600"/>
              </a:spcAft>
              <a:defRPr sz="2000" b="1"/>
            </a:lvl3pPr>
            <a:lvl4pPr>
              <a:spcAft>
                <a:spcPts val="1600"/>
              </a:spcAft>
              <a:defRPr sz="2000" b="1"/>
            </a:lvl4pPr>
            <a:lvl5pPr>
              <a:spcAft>
                <a:spcPts val="1600"/>
              </a:spcAft>
              <a:defRPr sz="2000" b="1"/>
            </a:lvl5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8DCA1BB4-4746-4C73-8D54-6625F4606A5E}"/>
              </a:ext>
            </a:extLst>
          </p:cNvPr>
          <p:cNvSpPr>
            <a:spLocks noGrp="1"/>
          </p:cNvSpPr>
          <p:nvPr>
            <p:ph type="dt" sz="half" idx="10"/>
          </p:nvPr>
        </p:nvSpPr>
        <p:spPr/>
        <p:txBody>
          <a:body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6FFBDF15-CBC5-4C29-B443-C4840B8514F2}"/>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9D176EF-CE36-4E49-9790-628C9403972B}"/>
              </a:ext>
            </a:extLst>
          </p:cNvPr>
          <p:cNvSpPr>
            <a:spLocks noGrp="1"/>
          </p:cNvSpPr>
          <p:nvPr>
            <p:ph type="sldNum" sz="quarter" idx="12"/>
          </p:nvPr>
        </p:nvSpPr>
        <p:spPr/>
        <p:txBody>
          <a:bodyPr/>
          <a:lstStyle/>
          <a:p>
            <a:fld id="{F01552E5-F27A-4309-8F6A-42878645B083}" type="slidenum">
              <a:rPr lang="fi-FI" smtClean="0"/>
              <a:t>‹#›</a:t>
            </a:fld>
            <a:endParaRPr lang="fi-FI"/>
          </a:p>
        </p:txBody>
      </p:sp>
    </p:spTree>
    <p:extLst>
      <p:ext uri="{BB962C8B-B14F-4D97-AF65-F5344CB8AC3E}">
        <p14:creationId xmlns:p14="http://schemas.microsoft.com/office/powerpoint/2010/main" val="394395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jp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B92EF62F-D49B-4A44-92B5-38DF0E46D841}"/>
              </a:ext>
            </a:extLst>
          </p:cNvPr>
          <p:cNvSpPr>
            <a:spLocks noGrp="1"/>
          </p:cNvSpPr>
          <p:nvPr>
            <p:ph type="title"/>
          </p:nvPr>
        </p:nvSpPr>
        <p:spPr>
          <a:xfrm>
            <a:off x="1764000" y="1548000"/>
            <a:ext cx="8298000" cy="900000"/>
          </a:xfrm>
          <a:prstGeom prst="rect">
            <a:avLst/>
          </a:prstGeom>
        </p:spPr>
        <p:txBody>
          <a:bodyPr vert="horz" lIns="0" tIns="0" rIns="0" bIns="45720" rtlCol="0" anchor="b">
            <a:no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p>
        </p:txBody>
      </p:sp>
      <p:sp>
        <p:nvSpPr>
          <p:cNvPr id="3" name="Tekstin paikkamerkki 2">
            <a:extLst>
              <a:ext uri="{FF2B5EF4-FFF2-40B4-BE49-F238E27FC236}">
                <a16:creationId xmlns:a16="http://schemas.microsoft.com/office/drawing/2014/main" id="{8D489960-CB8D-4F48-B4C6-33518F04E42D}"/>
              </a:ext>
            </a:extLst>
          </p:cNvPr>
          <p:cNvSpPr>
            <a:spLocks noGrp="1"/>
          </p:cNvSpPr>
          <p:nvPr>
            <p:ph type="body" idx="1"/>
          </p:nvPr>
        </p:nvSpPr>
        <p:spPr>
          <a:xfrm>
            <a:off x="1764000" y="2592000"/>
            <a:ext cx="8298000" cy="2880000"/>
          </a:xfrm>
          <a:prstGeom prst="rect">
            <a:avLst/>
          </a:prstGeom>
        </p:spPr>
        <p:txBody>
          <a:bodyPr vert="horz" lIns="0" tIns="0" rIns="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a:p>
            <a:pPr lvl="5"/>
            <a:r>
              <a:rPr lang="fi-FI" dirty="0"/>
              <a:t>6</a:t>
            </a:r>
          </a:p>
          <a:p>
            <a:pPr lvl="6"/>
            <a:r>
              <a:rPr lang="fi-FI" dirty="0"/>
              <a:t>7</a:t>
            </a:r>
          </a:p>
          <a:p>
            <a:pPr lvl="7"/>
            <a:r>
              <a:rPr lang="fi-FI" dirty="0"/>
              <a:t>8</a:t>
            </a:r>
          </a:p>
          <a:p>
            <a:pPr lvl="8"/>
            <a:r>
              <a:rPr lang="fi-FI" dirty="0"/>
              <a:t>9</a:t>
            </a:r>
          </a:p>
        </p:txBody>
      </p:sp>
      <p:sp>
        <p:nvSpPr>
          <p:cNvPr id="4" name="Päivämäärän paikkamerkki 3">
            <a:extLst>
              <a:ext uri="{FF2B5EF4-FFF2-40B4-BE49-F238E27FC236}">
                <a16:creationId xmlns:a16="http://schemas.microsoft.com/office/drawing/2014/main" id="{90E7348C-6486-4251-801A-85B0E848DBE2}"/>
              </a:ext>
            </a:extLst>
          </p:cNvPr>
          <p:cNvSpPr>
            <a:spLocks noGrp="1"/>
          </p:cNvSpPr>
          <p:nvPr>
            <p:ph type="dt" sz="half" idx="2"/>
          </p:nvPr>
        </p:nvSpPr>
        <p:spPr>
          <a:xfrm>
            <a:off x="360000" y="6597000"/>
            <a:ext cx="1404000" cy="252000"/>
          </a:xfrm>
          <a:prstGeom prst="rect">
            <a:avLst/>
          </a:prstGeom>
        </p:spPr>
        <p:txBody>
          <a:bodyPr vert="horz" lIns="0" tIns="45720" rIns="91440" bIns="45720" rtlCol="0" anchor="ctr"/>
          <a:lstStyle>
            <a:lvl1pPr algn="l">
              <a:defRPr sz="1200">
                <a:noFill/>
              </a:defRPr>
            </a:lvl1pPr>
          </a:lstStyle>
          <a:p>
            <a:fld id="{6DC6F5ED-C14C-4DA4-AA51-40B6CDE4D00F}" type="datetimeFigureOut">
              <a:rPr lang="fi-FI" smtClean="0"/>
              <a:t>28.4.2025</a:t>
            </a:fld>
            <a:endParaRPr lang="fi-FI"/>
          </a:p>
        </p:txBody>
      </p:sp>
      <p:sp>
        <p:nvSpPr>
          <p:cNvPr id="5" name="Alatunnisteen paikkamerkki 4">
            <a:extLst>
              <a:ext uri="{FF2B5EF4-FFF2-40B4-BE49-F238E27FC236}">
                <a16:creationId xmlns:a16="http://schemas.microsoft.com/office/drawing/2014/main" id="{E21CDB72-9EDA-48DC-98AB-E1016A1D9D74}"/>
              </a:ext>
            </a:extLst>
          </p:cNvPr>
          <p:cNvSpPr>
            <a:spLocks noGrp="1"/>
          </p:cNvSpPr>
          <p:nvPr>
            <p:ph type="ftr" sz="quarter" idx="3"/>
          </p:nvPr>
        </p:nvSpPr>
        <p:spPr>
          <a:xfrm>
            <a:off x="2124000" y="6597000"/>
            <a:ext cx="4114800" cy="252000"/>
          </a:xfrm>
          <a:prstGeom prst="rect">
            <a:avLst/>
          </a:prstGeom>
        </p:spPr>
        <p:txBody>
          <a:bodyPr vert="horz" lIns="0" tIns="45720" rIns="91440" bIns="45720" rtlCol="0" anchor="ctr"/>
          <a:lstStyle>
            <a:lvl1pPr algn="l">
              <a:defRPr sz="1200">
                <a:noFill/>
              </a:defRPr>
            </a:lvl1pPr>
          </a:lstStyle>
          <a:p>
            <a:endParaRPr lang="fi-FI"/>
          </a:p>
        </p:txBody>
      </p:sp>
      <p:sp>
        <p:nvSpPr>
          <p:cNvPr id="6" name="Dian numeron paikkamerkki 5">
            <a:extLst>
              <a:ext uri="{FF2B5EF4-FFF2-40B4-BE49-F238E27FC236}">
                <a16:creationId xmlns:a16="http://schemas.microsoft.com/office/drawing/2014/main" id="{0E5A9A56-7B18-44D6-99B0-B87596D5F757}"/>
              </a:ext>
            </a:extLst>
          </p:cNvPr>
          <p:cNvSpPr>
            <a:spLocks noGrp="1"/>
          </p:cNvSpPr>
          <p:nvPr>
            <p:ph type="sldNum" sz="quarter" idx="4"/>
          </p:nvPr>
        </p:nvSpPr>
        <p:spPr>
          <a:xfrm>
            <a:off x="11057032" y="260412"/>
            <a:ext cx="807300" cy="365125"/>
          </a:xfrm>
          <a:prstGeom prst="rect">
            <a:avLst/>
          </a:prstGeom>
        </p:spPr>
        <p:txBody>
          <a:bodyPr vert="horz" lIns="91440" tIns="45720" rIns="91440" bIns="45720" rtlCol="0" anchor="ctr"/>
          <a:lstStyle>
            <a:lvl1pPr algn="r">
              <a:defRPr sz="1200">
                <a:noFill/>
              </a:defRPr>
            </a:lvl1pPr>
          </a:lstStyle>
          <a:p>
            <a:fld id="{F01552E5-F27A-4309-8F6A-42878645B083}" type="slidenum">
              <a:rPr lang="fi-FI" smtClean="0"/>
              <a:t>‹#›</a:t>
            </a:fld>
            <a:endParaRPr lang="fi-FI"/>
          </a:p>
        </p:txBody>
      </p:sp>
      <p:pic>
        <p:nvPicPr>
          <p:cNvPr id="60" name="Kuva 59">
            <a:extLst>
              <a:ext uri="{FF2B5EF4-FFF2-40B4-BE49-F238E27FC236}">
                <a16:creationId xmlns:a16="http://schemas.microsoft.com/office/drawing/2014/main" id="{37A535CD-8113-4A51-8B3F-7B541E72EAD4}"/>
              </a:ext>
            </a:extLst>
          </p:cNvPr>
          <p:cNvPicPr>
            <a:picLocks noChangeAspect="1"/>
          </p:cNvPicPr>
          <p:nvPr/>
        </p:nvPicPr>
        <p:blipFill>
          <a:blip r:embed="rId2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410310" y="5532240"/>
            <a:ext cx="1778164" cy="1332000"/>
          </a:xfrm>
          <a:prstGeom prst="rect">
            <a:avLst/>
          </a:prstGeom>
        </p:spPr>
      </p:pic>
    </p:spTree>
    <p:extLst>
      <p:ext uri="{BB962C8B-B14F-4D97-AF65-F5344CB8AC3E}">
        <p14:creationId xmlns:p14="http://schemas.microsoft.com/office/powerpoint/2010/main" val="225562467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 id="2147483733" r:id="rId17"/>
    <p:sldLayoutId id="2147483734" r:id="rId18"/>
    <p:sldLayoutId id="2147483735" r:id="rId19"/>
    <p:sldLayoutId id="2147483736" r:id="rId20"/>
    <p:sldLayoutId id="2147483737" r:id="rId21"/>
    <p:sldLayoutId id="2147483738" r:id="rId22"/>
  </p:sldLayoutIdLst>
  <p:txStyles>
    <p:titleStyle>
      <a:lvl1pPr algn="l" defTabSz="914400" rtl="0" eaLnBrk="1" latinLnBrk="0" hangingPunct="1">
        <a:lnSpc>
          <a:spcPct val="100000"/>
        </a:lnSpc>
        <a:spcBef>
          <a:spcPct val="0"/>
        </a:spcBef>
        <a:buNone/>
        <a:defRPr sz="2800" b="1" kern="1200">
          <a:solidFill>
            <a:schemeClr val="tx2"/>
          </a:solidFill>
          <a:latin typeface="+mj-lt"/>
          <a:ea typeface="+mj-ea"/>
          <a:cs typeface="+mj-cs"/>
        </a:defRPr>
      </a:lvl1pPr>
    </p:titleStyle>
    <p:bodyStyle>
      <a:lvl1pPr marL="108000" indent="-108000" algn="l" defTabSz="914400" rtl="0" eaLnBrk="1" latinLnBrk="0" hangingPunct="1">
        <a:lnSpc>
          <a:spcPct val="100000"/>
        </a:lnSpc>
        <a:spcBef>
          <a:spcPts val="0"/>
        </a:spcBef>
        <a:buFont typeface="Arial" panose="020B0604020202020204" pitchFamily="34" charset="0"/>
        <a:buChar char="-"/>
        <a:defRPr sz="2000" b="1" kern="1200">
          <a:solidFill>
            <a:schemeClr val="tx1"/>
          </a:solidFill>
          <a:latin typeface="+mn-lt"/>
          <a:ea typeface="+mn-ea"/>
          <a:cs typeface="+mn-cs"/>
        </a:defRPr>
      </a:lvl1pPr>
      <a:lvl2pPr marL="216000" indent="-108000" algn="l" defTabSz="914400" rtl="0" eaLnBrk="1" latinLnBrk="0" hangingPunct="1">
        <a:lnSpc>
          <a:spcPct val="100000"/>
        </a:lnSpc>
        <a:spcBef>
          <a:spcPts val="0"/>
        </a:spcBef>
        <a:buFont typeface="Arial" panose="020B0604020202020204" pitchFamily="34" charset="0"/>
        <a:buChar char="-"/>
        <a:defRPr sz="2000" b="0" kern="1200">
          <a:solidFill>
            <a:schemeClr val="tx1"/>
          </a:solidFill>
          <a:latin typeface="+mn-lt"/>
          <a:ea typeface="+mn-ea"/>
          <a:cs typeface="+mn-cs"/>
        </a:defRPr>
      </a:lvl2pPr>
      <a:lvl3pPr marL="432000" indent="-108000" algn="l" defTabSz="914400" rtl="0" eaLnBrk="1" latinLnBrk="0" hangingPunct="1">
        <a:lnSpc>
          <a:spcPct val="100000"/>
        </a:lnSpc>
        <a:spcBef>
          <a:spcPts val="0"/>
        </a:spcBef>
        <a:buFont typeface="Arial" panose="020B0604020202020204" pitchFamily="34" charset="0"/>
        <a:buChar char="-"/>
        <a:defRPr sz="1800" b="0" kern="1200">
          <a:solidFill>
            <a:schemeClr val="tx1"/>
          </a:solidFill>
          <a:latin typeface="+mn-lt"/>
          <a:ea typeface="+mn-ea"/>
          <a:cs typeface="+mn-cs"/>
        </a:defRPr>
      </a:lvl3pPr>
      <a:lvl4pPr marL="64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4pPr>
      <a:lvl5pPr marL="864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5pPr>
      <a:lvl6pPr marL="1080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6pPr>
      <a:lvl7pPr marL="1296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7pPr>
      <a:lvl8pPr marL="1512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8pPr>
      <a:lvl9pPr marL="1728000" indent="-108000" algn="l" defTabSz="914400" rtl="0" eaLnBrk="1" latinLnBrk="0" hangingPunct="1">
        <a:lnSpc>
          <a:spcPct val="100000"/>
        </a:lnSpc>
        <a:spcBef>
          <a:spcPts val="0"/>
        </a:spcBef>
        <a:buFont typeface="Arial" panose="020B0604020202020204" pitchFamily="34" charset="0"/>
        <a:buChar char="-"/>
        <a:defRPr sz="1600" b="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226">
          <p15:clr>
            <a:srgbClr val="F26B43"/>
          </p15:clr>
        </p15:guide>
        <p15:guide id="4" orient="horz" pos="232">
          <p15:clr>
            <a:srgbClr val="F26B43"/>
          </p15:clr>
        </p15:guide>
        <p15:guide id="5" orient="horz" pos="4090">
          <p15:clr>
            <a:srgbClr val="F26B43"/>
          </p15:clr>
        </p15:guide>
        <p15:guide id="6" pos="7444">
          <p15:clr>
            <a:srgbClr val="F26B43"/>
          </p15:clr>
        </p15:guide>
        <p15:guide id="7" orient="horz" pos="1283">
          <p15:clr>
            <a:srgbClr val="F26B43"/>
          </p15:clr>
        </p15:guide>
        <p15:guide id="8" orient="horz" pos="3255">
          <p15:clr>
            <a:srgbClr val="F26B43"/>
          </p15:clr>
        </p15:guide>
        <p15:guide id="9" orient="horz" pos="3491">
          <p15:clr>
            <a:srgbClr val="F26B43"/>
          </p15:clr>
        </p15:guide>
        <p15:guide id="10" pos="1100">
          <p15:clr>
            <a:srgbClr val="F26B43"/>
          </p15:clr>
        </p15:guide>
        <p15:guide id="11" pos="1327">
          <p15:clr>
            <a:srgbClr val="F26B43"/>
          </p15:clr>
        </p15:guide>
        <p15:guide id="12" pos="2199">
          <p15:clr>
            <a:srgbClr val="F26B43"/>
          </p15:clr>
        </p15:guide>
        <p15:guide id="13" pos="2426">
          <p15:clr>
            <a:srgbClr val="F26B43"/>
          </p15:clr>
        </p15:guide>
        <p15:guide id="14" pos="3273">
          <p15:clr>
            <a:srgbClr val="F26B43"/>
          </p15:clr>
        </p15:guide>
        <p15:guide id="15" pos="3517">
          <p15:clr>
            <a:srgbClr val="F26B43"/>
          </p15:clr>
        </p15:guide>
        <p15:guide id="16" pos="6334">
          <p15:clr>
            <a:srgbClr val="F26B43"/>
          </p15:clr>
        </p15:guide>
        <p15:guide id="17" pos="656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Otsikko 5"/>
          <p:cNvSpPr>
            <a:spLocks noGrp="1"/>
          </p:cNvSpPr>
          <p:nvPr>
            <p:ph type="ctrTitle"/>
          </p:nvPr>
        </p:nvSpPr>
        <p:spPr>
          <a:xfrm>
            <a:off x="4151784" y="1383615"/>
            <a:ext cx="5910216" cy="3701570"/>
          </a:xfrm>
        </p:spPr>
        <p:txBody>
          <a:bodyPr/>
          <a:lstStyle/>
          <a:p>
            <a:r>
              <a:rPr lang="fi-FI" dirty="0"/>
              <a:t>Etelä-Savon kuntien tilinpäätöstiedot 2024</a:t>
            </a:r>
            <a:endParaRPr lang="fi-FI"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E6D422-4482-41B8-9D6B-A99B6E2A0D89}"/>
              </a:ext>
            </a:extLst>
          </p:cNvPr>
          <p:cNvSpPr>
            <a:spLocks noGrp="1"/>
          </p:cNvSpPr>
          <p:nvPr>
            <p:ph type="ctrTitle"/>
          </p:nvPr>
        </p:nvSpPr>
        <p:spPr/>
        <p:txBody>
          <a:bodyPr/>
          <a:lstStyle/>
          <a:p>
            <a:r>
              <a:rPr lang="fi-FI" dirty="0"/>
              <a:t>Kuntien tiedot</a:t>
            </a:r>
          </a:p>
        </p:txBody>
      </p:sp>
      <p:sp>
        <p:nvSpPr>
          <p:cNvPr id="4" name="Päivämäärän paikkamerkki 3">
            <a:extLst>
              <a:ext uri="{FF2B5EF4-FFF2-40B4-BE49-F238E27FC236}">
                <a16:creationId xmlns:a16="http://schemas.microsoft.com/office/drawing/2014/main" id="{6CB9CFF9-118A-4E59-B172-039BC42C790D}"/>
              </a:ext>
            </a:extLst>
          </p:cNvPr>
          <p:cNvSpPr>
            <a:spLocks noGrp="1"/>
          </p:cNvSpPr>
          <p:nvPr>
            <p:ph type="dt" sz="half" idx="10"/>
          </p:nvPr>
        </p:nvSpPr>
        <p:spPr/>
        <p:txBody>
          <a:bodyPr/>
          <a:lstStyle/>
          <a:p>
            <a:fld id="{C41D66D5-6F74-47FE-A40F-B056D6E1C995}" type="datetime1">
              <a:rPr lang="fi-FI" smtClean="0"/>
              <a:pPr/>
              <a:t>28.4.2025</a:t>
            </a:fld>
            <a:endParaRPr lang="fi-FI"/>
          </a:p>
        </p:txBody>
      </p:sp>
      <p:sp>
        <p:nvSpPr>
          <p:cNvPr id="5" name="Dian numeron paikkamerkki 4">
            <a:extLst>
              <a:ext uri="{FF2B5EF4-FFF2-40B4-BE49-F238E27FC236}">
                <a16:creationId xmlns:a16="http://schemas.microsoft.com/office/drawing/2014/main" id="{F9150611-7B5A-4B26-83E3-5340DF947144}"/>
              </a:ext>
            </a:extLst>
          </p:cNvPr>
          <p:cNvSpPr>
            <a:spLocks noGrp="1"/>
          </p:cNvSpPr>
          <p:nvPr>
            <p:ph type="sldNum" sz="quarter" idx="12"/>
          </p:nvPr>
        </p:nvSpPr>
        <p:spPr/>
        <p:txBody>
          <a:bodyPr/>
          <a:lstStyle/>
          <a:p>
            <a:fld id="{9F6825E2-45CA-467D-91DC-A2E9A549F6E0}" type="slidenum">
              <a:rPr lang="fi-FI" smtClean="0"/>
              <a:pPr/>
              <a:t>2</a:t>
            </a:fld>
            <a:endParaRPr lang="fi-FI"/>
          </a:p>
        </p:txBody>
      </p:sp>
    </p:spTree>
    <p:extLst>
      <p:ext uri="{BB962C8B-B14F-4D97-AF65-F5344CB8AC3E}">
        <p14:creationId xmlns:p14="http://schemas.microsoft.com/office/powerpoint/2010/main" val="2967291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1CF097-4897-4C55-9B5B-7CE01C57E108}"/>
              </a:ext>
            </a:extLst>
          </p:cNvPr>
          <p:cNvSpPr>
            <a:spLocks noGrp="1"/>
          </p:cNvSpPr>
          <p:nvPr>
            <p:ph type="title"/>
          </p:nvPr>
        </p:nvSpPr>
        <p:spPr>
          <a:xfrm>
            <a:off x="623392" y="404664"/>
            <a:ext cx="10801200" cy="432048"/>
          </a:xfrm>
        </p:spPr>
        <p:txBody>
          <a:bodyPr/>
          <a:lstStyle/>
          <a:p>
            <a:r>
              <a:rPr lang="fi-FI" dirty="0"/>
              <a:t>Väestönmuutos Etelä-Savossa 2023 ja 2024</a:t>
            </a:r>
            <a:endParaRPr lang="fi-FI" b="0" dirty="0"/>
          </a:p>
        </p:txBody>
      </p:sp>
      <p:grpSp>
        <p:nvGrpSpPr>
          <p:cNvPr id="6" name="Ryhmä 5" descr="Palkkikaavio väestömuutoksesta Etelä-Savossa kunnittain vuosina 2023 ja 2024 prosenttiosuuksina väestöstä. Väestö väheni vuonna 2023 ja 2024 lähes kaikissa kunnissa. Vuonna 2024  suhteellisesti eniten väestö väheni Enonkoskella, 2,4 prosenttia. Pieksämäellä väestö lisääntyi 128 henkilön verran, mikä on 0,8 prosenttia. Koko Etelä-Savossa väkiluku väheni 0,4 prosenttia ja koko maassa väkiluku lisääntyi 0,6 prosenttia.">
            <a:extLst>
              <a:ext uri="{FF2B5EF4-FFF2-40B4-BE49-F238E27FC236}">
                <a16:creationId xmlns:a16="http://schemas.microsoft.com/office/drawing/2014/main" id="{F8C284F6-F458-B649-ADC5-330EBC9B5B9D}"/>
              </a:ext>
            </a:extLst>
          </p:cNvPr>
          <p:cNvGrpSpPr/>
          <p:nvPr/>
        </p:nvGrpSpPr>
        <p:grpSpPr>
          <a:xfrm>
            <a:off x="479376" y="1112432"/>
            <a:ext cx="7200000" cy="4980864"/>
            <a:chOff x="479376" y="1112432"/>
            <a:chExt cx="7200000" cy="4980864"/>
          </a:xfrm>
        </p:grpSpPr>
        <p:grpSp>
          <p:nvGrpSpPr>
            <p:cNvPr id="4" name="Ryhmä 3">
              <a:extLst>
                <a:ext uri="{FF2B5EF4-FFF2-40B4-BE49-F238E27FC236}">
                  <a16:creationId xmlns:a16="http://schemas.microsoft.com/office/drawing/2014/main" id="{AAE82754-B6CB-2F41-251C-85A7632FDA19}"/>
                </a:ext>
              </a:extLst>
            </p:cNvPr>
            <p:cNvGrpSpPr/>
            <p:nvPr/>
          </p:nvGrpSpPr>
          <p:grpSpPr>
            <a:xfrm>
              <a:off x="479376" y="1112432"/>
              <a:ext cx="7200000" cy="4980864"/>
              <a:chOff x="479376" y="1010576"/>
              <a:chExt cx="7200000" cy="4980864"/>
            </a:xfrm>
          </p:grpSpPr>
          <p:pic>
            <p:nvPicPr>
              <p:cNvPr id="3" name="Kuva 2" descr="Palkkikaavio väestömuutoksesta Etelä-Savossa kunnittain vuosina 2023 ja 2024 prosenttiosuuksina väestöstä. Väestö väheni vuonna 2023 ja 2024 lähes kaikissa kunnissa. Vuonna 2024  suhteellisesti eniten väestö väheni Enonkoskella, 2,4 prosenttia. Pieksämäellä väestö lisääntyi 128 henkilön verran, mikä on 0,8 prosenttia. Koko Etelä-Savossa väkiluku väheni 0,4 prosenttia ja koko maassa väkiluku lisääntyi 0,6 prosenttia.">
                <a:extLst>
                  <a:ext uri="{FF2B5EF4-FFF2-40B4-BE49-F238E27FC236}">
                    <a16:creationId xmlns:a16="http://schemas.microsoft.com/office/drawing/2014/main" id="{2943F8F9-5C3F-E510-5DC6-D90930653843}"/>
                  </a:ext>
                </a:extLst>
              </p:cNvPr>
              <p:cNvPicPr>
                <a:picLocks noChangeAspect="1"/>
              </p:cNvPicPr>
              <p:nvPr/>
            </p:nvPicPr>
            <p:blipFill>
              <a:blip r:embed="rId2"/>
              <a:stretch>
                <a:fillRect/>
              </a:stretch>
            </p:blipFill>
            <p:spPr>
              <a:xfrm>
                <a:off x="479376" y="1010576"/>
                <a:ext cx="7200000" cy="4980864"/>
              </a:xfrm>
              <a:prstGeom prst="rect">
                <a:avLst/>
              </a:prstGeom>
            </p:spPr>
          </p:pic>
          <p:sp>
            <p:nvSpPr>
              <p:cNvPr id="11" name="Ympyrä: Ontto 10">
                <a:extLst>
                  <a:ext uri="{FF2B5EF4-FFF2-40B4-BE49-F238E27FC236}">
                    <a16:creationId xmlns:a16="http://schemas.microsoft.com/office/drawing/2014/main" id="{E3C749CA-7EB3-3A45-7275-C06591C7E386}"/>
                  </a:ext>
                  <a:ext uri="{C183D7F6-B498-43B3-948B-1728B52AA6E4}">
                    <adec:decorative xmlns:adec="http://schemas.microsoft.com/office/drawing/2017/decorative" val="1"/>
                  </a:ext>
                </a:extLst>
              </p:cNvPr>
              <p:cNvSpPr/>
              <p:nvPr/>
            </p:nvSpPr>
            <p:spPr>
              <a:xfrm>
                <a:off x="6223973" y="1389312"/>
                <a:ext cx="1152130" cy="432048"/>
              </a:xfrm>
              <a:prstGeom prst="donut">
                <a:avLst>
                  <a:gd name="adj" fmla="val 3872"/>
                </a:avLst>
              </a:prstGeom>
              <a:solidFill>
                <a:srgbClr val="92D050"/>
              </a:solidFill>
              <a:ln>
                <a:solidFill>
                  <a:srgbClr val="FFC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grpSp>
        <p:sp>
          <p:nvSpPr>
            <p:cNvPr id="5" name="Ympyrä: Ontto 4">
              <a:extLst>
                <a:ext uri="{FF2B5EF4-FFF2-40B4-BE49-F238E27FC236}">
                  <a16:creationId xmlns:a16="http://schemas.microsoft.com/office/drawing/2014/main" id="{B814AC8D-A53C-C97D-94E3-A67683E9403D}"/>
                </a:ext>
                <a:ext uri="{C183D7F6-B498-43B3-948B-1728B52AA6E4}">
                  <adec:decorative xmlns:adec="http://schemas.microsoft.com/office/drawing/2017/decorative" val="1"/>
                </a:ext>
              </a:extLst>
            </p:cNvPr>
            <p:cNvSpPr/>
            <p:nvPr/>
          </p:nvSpPr>
          <p:spPr>
            <a:xfrm>
              <a:off x="6227768" y="3284984"/>
              <a:ext cx="1236384" cy="432048"/>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grpSp>
      <p:graphicFrame>
        <p:nvGraphicFramePr>
          <p:cNvPr id="9" name="Taulukko 8" descr="Taulukko väestömääristä ja väkiluvun muutoksesta vuonna 2024 kunnittain Etelä-Savossa.">
            <a:extLst>
              <a:ext uri="{FF2B5EF4-FFF2-40B4-BE49-F238E27FC236}">
                <a16:creationId xmlns:a16="http://schemas.microsoft.com/office/drawing/2014/main" id="{49569DBD-E8A6-E089-7B6D-630DC3C80D30}"/>
              </a:ext>
            </a:extLst>
          </p:cNvPr>
          <p:cNvGraphicFramePr>
            <a:graphicFrameLocks noGrp="1"/>
          </p:cNvGraphicFramePr>
          <p:nvPr>
            <p:extLst>
              <p:ext uri="{D42A27DB-BD31-4B8C-83A1-F6EECF244321}">
                <p14:modId xmlns:p14="http://schemas.microsoft.com/office/powerpoint/2010/main" val="759754395"/>
              </p:ext>
            </p:extLst>
          </p:nvPr>
        </p:nvGraphicFramePr>
        <p:xfrm>
          <a:off x="8040217" y="1268760"/>
          <a:ext cx="3600399" cy="2905520"/>
        </p:xfrm>
        <a:graphic>
          <a:graphicData uri="http://schemas.openxmlformats.org/drawingml/2006/table">
            <a:tbl>
              <a:tblPr firstRow="1">
                <a:tableStyleId>{5C22544A-7EE6-4342-B048-85BDC9FD1C3A}</a:tableStyleId>
              </a:tblPr>
              <a:tblGrid>
                <a:gridCol w="1152127">
                  <a:extLst>
                    <a:ext uri="{9D8B030D-6E8A-4147-A177-3AD203B41FA5}">
                      <a16:colId xmlns:a16="http://schemas.microsoft.com/office/drawing/2014/main" val="2334005847"/>
                    </a:ext>
                  </a:extLst>
                </a:gridCol>
                <a:gridCol w="798634">
                  <a:extLst>
                    <a:ext uri="{9D8B030D-6E8A-4147-A177-3AD203B41FA5}">
                      <a16:colId xmlns:a16="http://schemas.microsoft.com/office/drawing/2014/main" val="1517375575"/>
                    </a:ext>
                  </a:extLst>
                </a:gridCol>
                <a:gridCol w="811727">
                  <a:extLst>
                    <a:ext uri="{9D8B030D-6E8A-4147-A177-3AD203B41FA5}">
                      <a16:colId xmlns:a16="http://schemas.microsoft.com/office/drawing/2014/main" val="2237483633"/>
                    </a:ext>
                  </a:extLst>
                </a:gridCol>
                <a:gridCol w="837911">
                  <a:extLst>
                    <a:ext uri="{9D8B030D-6E8A-4147-A177-3AD203B41FA5}">
                      <a16:colId xmlns:a16="http://schemas.microsoft.com/office/drawing/2014/main" val="2187446633"/>
                    </a:ext>
                  </a:extLst>
                </a:gridCol>
              </a:tblGrid>
              <a:tr h="544785">
                <a:tc>
                  <a:txBody>
                    <a:bodyPr/>
                    <a:lstStyle/>
                    <a:p>
                      <a:pPr algn="l" fontAlgn="ctr"/>
                      <a:r>
                        <a:rPr lang="fi-FI" sz="1000" u="none" strike="noStrike" dirty="0">
                          <a:effectLst/>
                        </a:rPr>
                        <a:t>Alue</a:t>
                      </a:r>
                      <a:endParaRPr lang="fi-FI" sz="1000" b="0" i="0" u="none" strike="noStrike" dirty="0">
                        <a:solidFill>
                          <a:srgbClr val="000000"/>
                        </a:solidFill>
                        <a:effectLst/>
                        <a:latin typeface="Calibri" panose="020F0502020204030204" pitchFamily="34" charset="0"/>
                      </a:endParaRPr>
                    </a:p>
                  </a:txBody>
                  <a:tcPr marL="72000" marR="0" marT="0" marB="0" anchor="ctr"/>
                </a:tc>
                <a:tc>
                  <a:txBody>
                    <a:bodyPr/>
                    <a:lstStyle/>
                    <a:p>
                      <a:pPr algn="l" fontAlgn="ctr"/>
                      <a:r>
                        <a:rPr lang="fi-FI" sz="1000" u="none" strike="noStrike" dirty="0">
                          <a:effectLst/>
                        </a:rPr>
                        <a:t>Väestö 31.12.2024</a:t>
                      </a:r>
                      <a:endParaRPr lang="fi-FI" sz="1000" b="1" i="0" u="none" strike="noStrike" dirty="0">
                        <a:solidFill>
                          <a:srgbClr val="000000"/>
                        </a:solidFill>
                        <a:effectLst/>
                        <a:latin typeface="Calibri" panose="020F0502020204030204" pitchFamily="34" charset="0"/>
                      </a:endParaRPr>
                    </a:p>
                  </a:txBody>
                  <a:tcPr marL="72000" marR="0" marT="0" marB="0" anchor="ctr"/>
                </a:tc>
                <a:tc>
                  <a:txBody>
                    <a:bodyPr/>
                    <a:lstStyle/>
                    <a:p>
                      <a:pPr algn="l" fontAlgn="ctr"/>
                      <a:r>
                        <a:rPr lang="fi-FI" sz="1000" u="none" strike="noStrike" dirty="0">
                          <a:effectLst/>
                        </a:rPr>
                        <a:t>Väkiluvun muutos</a:t>
                      </a:r>
                      <a:endParaRPr lang="fi-FI" sz="1000" b="1" i="0" u="none" strike="noStrike" dirty="0">
                        <a:solidFill>
                          <a:srgbClr val="000000"/>
                        </a:solidFill>
                        <a:effectLst/>
                        <a:latin typeface="Calibri" panose="020F0502020204030204" pitchFamily="34" charset="0"/>
                      </a:endParaRPr>
                    </a:p>
                  </a:txBody>
                  <a:tcPr marL="72000" marR="0" marT="0" marB="0" anchor="ctr"/>
                </a:tc>
                <a:tc>
                  <a:txBody>
                    <a:bodyPr/>
                    <a:lstStyle/>
                    <a:p>
                      <a:pPr algn="l" fontAlgn="ctr"/>
                      <a:r>
                        <a:rPr lang="fi-FI" sz="1000" u="none" strike="noStrike" dirty="0">
                          <a:effectLst/>
                        </a:rPr>
                        <a:t>Väkiluvun muutos 2024, %</a:t>
                      </a:r>
                      <a:endParaRPr lang="fi-FI" sz="1000" b="1" i="0" u="none" strike="noStrike" dirty="0">
                        <a:solidFill>
                          <a:srgbClr val="000000"/>
                        </a:solidFill>
                        <a:effectLst/>
                        <a:latin typeface="Calibri" panose="020F0502020204030204" pitchFamily="34" charset="0"/>
                      </a:endParaRPr>
                    </a:p>
                  </a:txBody>
                  <a:tcPr marL="72000" marR="0" marT="0" marB="0" anchor="ctr"/>
                </a:tc>
                <a:extLst>
                  <a:ext uri="{0D108BD9-81ED-4DB2-BD59-A6C34878D82A}">
                    <a16:rowId xmlns:a16="http://schemas.microsoft.com/office/drawing/2014/main" val="1375153265"/>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Pieksämäki</a:t>
                      </a:r>
                    </a:p>
                  </a:txBody>
                  <a:tcPr marL="72000" marR="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17 178</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128</a:t>
                      </a:r>
                    </a:p>
                  </a:txBody>
                  <a:tcPr marL="0" marR="180000" marT="0" marB="0" anchor="ctr"/>
                </a:tc>
                <a:tc>
                  <a:txBody>
                    <a:bodyPr/>
                    <a:lstStyle/>
                    <a:p>
                      <a:pPr algn="ctr" fontAlgn="ctr"/>
                      <a:r>
                        <a:rPr lang="fi-FI" sz="1100" b="0" i="0" u="none" strike="noStrike">
                          <a:solidFill>
                            <a:srgbClr val="000000"/>
                          </a:solidFill>
                          <a:effectLst/>
                          <a:latin typeface="Arial" panose="020B0604020202020204" pitchFamily="34" charset="0"/>
                          <a:cs typeface="Arial" panose="020B0604020202020204" pitchFamily="34" charset="0"/>
                        </a:rPr>
                        <a:t>0,8</a:t>
                      </a:r>
                    </a:p>
                  </a:txBody>
                  <a:tcPr marL="0" marR="0" marT="0" marB="0" anchor="ctr"/>
                </a:tc>
                <a:extLst>
                  <a:ext uri="{0D108BD9-81ED-4DB2-BD59-A6C34878D82A}">
                    <a16:rowId xmlns:a16="http://schemas.microsoft.com/office/drawing/2014/main" val="3386612988"/>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KOKO MAA</a:t>
                      </a:r>
                    </a:p>
                  </a:txBody>
                  <a:tcPr marL="72000" marR="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5 635 971</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32 120</a:t>
                      </a:r>
                    </a:p>
                  </a:txBody>
                  <a:tcPr marL="0" marR="180000" marT="0" marB="0" anchor="ctr"/>
                </a:tc>
                <a:tc>
                  <a:txBody>
                    <a:bodyPr/>
                    <a:lstStyle/>
                    <a:p>
                      <a:pPr algn="ctr" fontAlgn="ctr"/>
                      <a:r>
                        <a:rPr lang="fi-FI" sz="1100" b="0" i="0" u="none" strike="noStrike">
                          <a:solidFill>
                            <a:srgbClr val="000000"/>
                          </a:solidFill>
                          <a:effectLst/>
                          <a:latin typeface="Arial" panose="020B0604020202020204" pitchFamily="34" charset="0"/>
                          <a:cs typeface="Arial" panose="020B0604020202020204" pitchFamily="34" charset="0"/>
                        </a:rPr>
                        <a:t>0,6</a:t>
                      </a:r>
                    </a:p>
                  </a:txBody>
                  <a:tcPr marL="0" marR="0" marT="0" marB="0" anchor="ctr"/>
                </a:tc>
                <a:extLst>
                  <a:ext uri="{0D108BD9-81ED-4DB2-BD59-A6C34878D82A}">
                    <a16:rowId xmlns:a16="http://schemas.microsoft.com/office/drawing/2014/main" val="3410166261"/>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Hirvensalmi</a:t>
                      </a:r>
                    </a:p>
                  </a:txBody>
                  <a:tcPr marL="72000" marR="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2 059</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-3</a:t>
                      </a:r>
                    </a:p>
                  </a:txBody>
                  <a:tcPr marL="0" marR="180000" marT="0" marB="0" anchor="ctr"/>
                </a:tc>
                <a:tc>
                  <a:txBody>
                    <a:bodyPr/>
                    <a:lstStyle/>
                    <a:p>
                      <a:pPr algn="ctr" fontAlgn="ctr"/>
                      <a:r>
                        <a:rPr lang="fi-FI" sz="1100" b="0" i="0" u="none" strike="noStrike">
                          <a:solidFill>
                            <a:srgbClr val="000000"/>
                          </a:solidFill>
                          <a:effectLst/>
                          <a:latin typeface="Arial" panose="020B0604020202020204" pitchFamily="34" charset="0"/>
                          <a:cs typeface="Arial" panose="020B0604020202020204" pitchFamily="34" charset="0"/>
                        </a:rPr>
                        <a:t>-0,1</a:t>
                      </a:r>
                    </a:p>
                  </a:txBody>
                  <a:tcPr marL="0" marR="0" marT="0" marB="0" anchor="ctr"/>
                </a:tc>
                <a:extLst>
                  <a:ext uri="{0D108BD9-81ED-4DB2-BD59-A6C34878D82A}">
                    <a16:rowId xmlns:a16="http://schemas.microsoft.com/office/drawing/2014/main" val="4270630892"/>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Mikkeli</a:t>
                      </a:r>
                    </a:p>
                  </a:txBody>
                  <a:tcPr marL="72000" marR="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51 890</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-29</a:t>
                      </a:r>
                    </a:p>
                  </a:txBody>
                  <a:tcPr marL="0" marR="180000" marT="0" marB="0" anchor="ctr"/>
                </a:tc>
                <a:tc>
                  <a:txBody>
                    <a:bodyPr/>
                    <a:lstStyle/>
                    <a:p>
                      <a:pPr algn="ctr" fontAlgn="ctr"/>
                      <a:r>
                        <a:rPr lang="fi-FI" sz="1100" b="0" i="0" u="none" strike="noStrike">
                          <a:solidFill>
                            <a:srgbClr val="000000"/>
                          </a:solidFill>
                          <a:effectLst/>
                          <a:latin typeface="Arial" panose="020B0604020202020204" pitchFamily="34" charset="0"/>
                          <a:cs typeface="Arial" panose="020B0604020202020204" pitchFamily="34" charset="0"/>
                        </a:rPr>
                        <a:t>-0,1</a:t>
                      </a:r>
                    </a:p>
                  </a:txBody>
                  <a:tcPr marL="0" marR="0" marT="0" marB="0" anchor="ctr"/>
                </a:tc>
                <a:extLst>
                  <a:ext uri="{0D108BD9-81ED-4DB2-BD59-A6C34878D82A}">
                    <a16:rowId xmlns:a16="http://schemas.microsoft.com/office/drawing/2014/main" val="2848559867"/>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Puumala</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2 101</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-7</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-0,3</a:t>
                      </a:r>
                    </a:p>
                  </a:txBody>
                  <a:tcPr marL="0" marR="0" marT="0" marB="0" anchor="ctr"/>
                </a:tc>
                <a:extLst>
                  <a:ext uri="{0D108BD9-81ED-4DB2-BD59-A6C34878D82A}">
                    <a16:rowId xmlns:a16="http://schemas.microsoft.com/office/drawing/2014/main" val="2840200260"/>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Sulkava</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2 361</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-7</a:t>
                      </a:r>
                    </a:p>
                  </a:txBody>
                  <a:tcPr marL="0" marR="180000" marT="0" marB="0" anchor="ctr"/>
                </a:tc>
                <a:tc>
                  <a:txBody>
                    <a:bodyPr/>
                    <a:lstStyle/>
                    <a:p>
                      <a:pPr algn="ctr" fontAlgn="ctr">
                        <a:buNone/>
                      </a:pPr>
                      <a:r>
                        <a:rPr lang="fi-FI" sz="1100" b="0" i="0" u="none" strike="noStrike" dirty="0">
                          <a:solidFill>
                            <a:srgbClr val="000000"/>
                          </a:solidFill>
                          <a:effectLst/>
                          <a:latin typeface="Arial" panose="020B0604020202020204" pitchFamily="34" charset="0"/>
                          <a:cs typeface="Arial" panose="020B0604020202020204" pitchFamily="34" charset="0"/>
                        </a:rPr>
                        <a:t>-0,3 </a:t>
                      </a:r>
                    </a:p>
                  </a:txBody>
                  <a:tcPr marL="0" marR="0" marT="0" marB="0" anchor="ctr"/>
                </a:tc>
                <a:extLst>
                  <a:ext uri="{0D108BD9-81ED-4DB2-BD59-A6C34878D82A}">
                    <a16:rowId xmlns:a16="http://schemas.microsoft.com/office/drawing/2014/main" val="3264079280"/>
                  </a:ext>
                </a:extLst>
              </a:tr>
              <a:tr h="181595">
                <a:tc>
                  <a:txBody>
                    <a:bodyPr/>
                    <a:lstStyle/>
                    <a:p>
                      <a:pPr algn="l" fontAlgn="ctr"/>
                      <a:r>
                        <a:rPr lang="fi-FI" sz="1100" b="1" i="0" u="none" strike="noStrike">
                          <a:solidFill>
                            <a:srgbClr val="000000"/>
                          </a:solidFill>
                          <a:effectLst/>
                          <a:latin typeface="Arial" panose="020B0604020202020204" pitchFamily="34" charset="0"/>
                          <a:cs typeface="Arial" panose="020B0604020202020204" pitchFamily="34" charset="0"/>
                        </a:rPr>
                        <a:t>ETELÄ-SAVO</a:t>
                      </a:r>
                    </a:p>
                  </a:txBody>
                  <a:tcPr marL="72000" marR="0" marT="0" marB="0" anchor="ctr"/>
                </a:tc>
                <a:tc>
                  <a:txBody>
                    <a:bodyPr/>
                    <a:lstStyle/>
                    <a:p>
                      <a:pPr algn="r" fontAlgn="ctr"/>
                      <a:r>
                        <a:rPr lang="fi-FI" sz="1100" b="1" i="0" u="none" strike="noStrike">
                          <a:solidFill>
                            <a:srgbClr val="000000"/>
                          </a:solidFill>
                          <a:effectLst/>
                          <a:latin typeface="Arial" panose="020B0604020202020204" pitchFamily="34" charset="0"/>
                          <a:cs typeface="Arial" panose="020B0604020202020204" pitchFamily="34" charset="0"/>
                        </a:rPr>
                        <a:t>129 376</a:t>
                      </a:r>
                    </a:p>
                  </a:txBody>
                  <a:tcPr marL="0" marR="72000" marT="0" marB="0" anchor="ctr"/>
                </a:tc>
                <a:tc>
                  <a:txBody>
                    <a:bodyPr/>
                    <a:lstStyle/>
                    <a:p>
                      <a:pPr algn="r" fontAlgn="ctr"/>
                      <a:r>
                        <a:rPr lang="fi-FI" sz="1100" b="1" i="0" u="none" strike="noStrike" dirty="0">
                          <a:solidFill>
                            <a:srgbClr val="000000"/>
                          </a:solidFill>
                          <a:effectLst/>
                          <a:latin typeface="Arial" panose="020B0604020202020204" pitchFamily="34" charset="0"/>
                          <a:cs typeface="Arial" panose="020B0604020202020204" pitchFamily="34" charset="0"/>
                        </a:rPr>
                        <a:t>-538</a:t>
                      </a:r>
                    </a:p>
                  </a:txBody>
                  <a:tcPr marL="0" marR="180000" marT="0" marB="0" anchor="ctr"/>
                </a:tc>
                <a:tc>
                  <a:txBody>
                    <a:bodyPr/>
                    <a:lstStyle/>
                    <a:p>
                      <a:pPr algn="ctr" fontAlgn="ctr"/>
                      <a:r>
                        <a:rPr lang="fi-FI" sz="1100" b="1" i="0" u="none" strike="noStrike" dirty="0">
                          <a:solidFill>
                            <a:srgbClr val="000000"/>
                          </a:solidFill>
                          <a:effectLst/>
                          <a:latin typeface="Arial" panose="020B0604020202020204" pitchFamily="34" charset="0"/>
                          <a:cs typeface="Arial" panose="020B0604020202020204" pitchFamily="34" charset="0"/>
                        </a:rPr>
                        <a:t>-0,4</a:t>
                      </a:r>
                    </a:p>
                  </a:txBody>
                  <a:tcPr marL="0" marR="0" marT="0" marB="0" anchor="ctr"/>
                </a:tc>
                <a:extLst>
                  <a:ext uri="{0D108BD9-81ED-4DB2-BD59-A6C34878D82A}">
                    <a16:rowId xmlns:a16="http://schemas.microsoft.com/office/drawing/2014/main" val="2849153089"/>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Mäntyharju</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7 057</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-42</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-0,6</a:t>
                      </a:r>
                    </a:p>
                  </a:txBody>
                  <a:tcPr marL="0" marR="0" marT="0" marB="0" anchor="ctr"/>
                </a:tc>
                <a:extLst>
                  <a:ext uri="{0D108BD9-81ED-4DB2-BD59-A6C34878D82A}">
                    <a16:rowId xmlns:a16="http://schemas.microsoft.com/office/drawing/2014/main" val="1883253481"/>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Juva</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5 674</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-60</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-1,0</a:t>
                      </a:r>
                    </a:p>
                  </a:txBody>
                  <a:tcPr marL="0" marR="0" marT="0" marB="0" anchor="ctr"/>
                </a:tc>
                <a:extLst>
                  <a:ext uri="{0D108BD9-81ED-4DB2-BD59-A6C34878D82A}">
                    <a16:rowId xmlns:a16="http://schemas.microsoft.com/office/drawing/2014/main" val="4285980575"/>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Kangasniemi</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5 062</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-52</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-1,0</a:t>
                      </a:r>
                    </a:p>
                  </a:txBody>
                  <a:tcPr marL="0" marR="0" marT="0" marB="0" anchor="ctr"/>
                </a:tc>
                <a:extLst>
                  <a:ext uri="{0D108BD9-81ED-4DB2-BD59-A6C34878D82A}">
                    <a16:rowId xmlns:a16="http://schemas.microsoft.com/office/drawing/2014/main" val="3649602284"/>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Savonlinna</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31 460</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-383</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-1,2</a:t>
                      </a:r>
                    </a:p>
                  </a:txBody>
                  <a:tcPr marL="0" marR="0" marT="0" marB="0" anchor="ctr"/>
                </a:tc>
                <a:extLst>
                  <a:ext uri="{0D108BD9-81ED-4DB2-BD59-A6C34878D82A}">
                    <a16:rowId xmlns:a16="http://schemas.microsoft.com/office/drawing/2014/main" val="4181909392"/>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Rantasalmi</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3 246</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-51</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-1,5</a:t>
                      </a:r>
                    </a:p>
                  </a:txBody>
                  <a:tcPr marL="0" marR="0" marT="0" marB="0" anchor="ctr"/>
                </a:tc>
                <a:extLst>
                  <a:ext uri="{0D108BD9-81ED-4DB2-BD59-A6C34878D82A}">
                    <a16:rowId xmlns:a16="http://schemas.microsoft.com/office/drawing/2014/main" val="3786448216"/>
                  </a:ext>
                </a:extLst>
              </a:tr>
              <a:tr h="181595">
                <a:tc>
                  <a:txBody>
                    <a:bodyPr/>
                    <a:lstStyle/>
                    <a:p>
                      <a:pPr algn="l" fontAlgn="ctr"/>
                      <a:r>
                        <a:rPr lang="fi-FI" sz="1100" b="0" i="0" u="none" strike="noStrike" dirty="0">
                          <a:solidFill>
                            <a:srgbClr val="000000"/>
                          </a:solidFill>
                          <a:effectLst/>
                          <a:latin typeface="Arial" panose="020B0604020202020204" pitchFamily="34" charset="0"/>
                          <a:cs typeface="Arial" panose="020B0604020202020204" pitchFamily="34" charset="0"/>
                        </a:rPr>
                        <a:t>Enonkoski</a:t>
                      </a:r>
                    </a:p>
                  </a:txBody>
                  <a:tcPr marL="72000" marR="0" marT="0" marB="0" anchor="ctr"/>
                </a:tc>
                <a:tc>
                  <a:txBody>
                    <a:bodyPr/>
                    <a:lstStyle/>
                    <a:p>
                      <a:pPr algn="r" fontAlgn="ctr"/>
                      <a:r>
                        <a:rPr lang="fi-FI" sz="1100" b="0" i="0" u="none" strike="noStrike">
                          <a:solidFill>
                            <a:srgbClr val="000000"/>
                          </a:solidFill>
                          <a:effectLst/>
                          <a:latin typeface="Arial" panose="020B0604020202020204" pitchFamily="34" charset="0"/>
                          <a:cs typeface="Arial" panose="020B0604020202020204" pitchFamily="34" charset="0"/>
                        </a:rPr>
                        <a:t>1 288</a:t>
                      </a:r>
                    </a:p>
                  </a:txBody>
                  <a:tcPr marL="0" marR="72000" marT="0" marB="0" anchor="ctr"/>
                </a:tc>
                <a:tc>
                  <a:txBody>
                    <a:bodyPr/>
                    <a:lstStyle/>
                    <a:p>
                      <a:pPr algn="r" fontAlgn="ctr"/>
                      <a:r>
                        <a:rPr lang="fi-FI" sz="1100" b="0" i="0" u="none" strike="noStrike" dirty="0">
                          <a:solidFill>
                            <a:srgbClr val="000000"/>
                          </a:solidFill>
                          <a:effectLst/>
                          <a:latin typeface="Arial" panose="020B0604020202020204" pitchFamily="34" charset="0"/>
                          <a:cs typeface="Arial" panose="020B0604020202020204" pitchFamily="34" charset="0"/>
                        </a:rPr>
                        <a:t>-32</a:t>
                      </a:r>
                    </a:p>
                  </a:txBody>
                  <a:tcPr marL="0" marR="180000" marT="0" marB="0" anchor="ctr"/>
                </a:tc>
                <a:tc>
                  <a:txBody>
                    <a:bodyPr/>
                    <a:lstStyle/>
                    <a:p>
                      <a:pPr algn="ctr" fontAlgn="ctr"/>
                      <a:r>
                        <a:rPr lang="fi-FI" sz="1100" b="0" i="0" u="none" strike="noStrike" dirty="0">
                          <a:solidFill>
                            <a:srgbClr val="000000"/>
                          </a:solidFill>
                          <a:effectLst/>
                          <a:latin typeface="Arial" panose="020B0604020202020204" pitchFamily="34" charset="0"/>
                          <a:cs typeface="Arial" panose="020B0604020202020204" pitchFamily="34" charset="0"/>
                        </a:rPr>
                        <a:t>-2,4</a:t>
                      </a:r>
                    </a:p>
                  </a:txBody>
                  <a:tcPr marL="0" marR="0" marT="0" marB="0" anchor="ctr"/>
                </a:tc>
                <a:extLst>
                  <a:ext uri="{0D108BD9-81ED-4DB2-BD59-A6C34878D82A}">
                    <a16:rowId xmlns:a16="http://schemas.microsoft.com/office/drawing/2014/main" val="1578554847"/>
                  </a:ext>
                </a:extLst>
              </a:tr>
            </a:tbl>
          </a:graphicData>
        </a:graphic>
      </p:graphicFrame>
      <p:sp>
        <p:nvSpPr>
          <p:cNvPr id="8" name="Title 11">
            <a:extLst>
              <a:ext uri="{FF2B5EF4-FFF2-40B4-BE49-F238E27FC236}">
                <a16:creationId xmlns:a16="http://schemas.microsoft.com/office/drawing/2014/main" id="{F855B5B0-25C7-436D-88BF-ECCC23C23059}"/>
              </a:ext>
            </a:extLst>
          </p:cNvPr>
          <p:cNvSpPr txBox="1">
            <a:spLocks/>
          </p:cNvSpPr>
          <p:nvPr/>
        </p:nvSpPr>
        <p:spPr bwMode="auto">
          <a:xfrm>
            <a:off x="479376" y="6525344"/>
            <a:ext cx="11593288" cy="2160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Tilastokeskus,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a:t>
            </a:r>
            <a:r>
              <a:rPr lang="fi-FI" sz="1000" dirty="0">
                <a:solidFill>
                  <a:srgbClr val="000000"/>
                </a:solidFill>
                <a:latin typeface="Arial" charset="-52"/>
                <a:cs typeface="Arial" charset="-52"/>
              </a:rPr>
              <a:t>28.4.2025</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1">
            <a:extLst>
              <a:ext uri="{FF2B5EF4-FFF2-40B4-BE49-F238E27FC236}">
                <a16:creationId xmlns:a16="http://schemas.microsoft.com/office/drawing/2014/main" id="{FF4FBB04-BB7D-43B9-A62F-D0137110940D}"/>
              </a:ext>
            </a:extLst>
          </p:cNvPr>
          <p:cNvSpPr>
            <a:spLocks noGrp="1"/>
          </p:cNvSpPr>
          <p:nvPr>
            <p:ph type="title"/>
          </p:nvPr>
        </p:nvSpPr>
        <p:spPr>
          <a:xfrm>
            <a:off x="623392" y="393768"/>
            <a:ext cx="8297862" cy="504056"/>
          </a:xfrm>
        </p:spPr>
        <p:txBody>
          <a:bodyPr/>
          <a:lstStyle/>
          <a:p>
            <a:r>
              <a:rPr lang="fi-FI" dirty="0"/>
              <a:t>Toimintatuotot 2022 - 2024, euroa/asukas</a:t>
            </a:r>
          </a:p>
        </p:txBody>
      </p:sp>
      <p:sp>
        <p:nvSpPr>
          <p:cNvPr id="12" name="Ympyrä: Ontto 11">
            <a:extLst>
              <a:ext uri="{FF2B5EF4-FFF2-40B4-BE49-F238E27FC236}">
                <a16:creationId xmlns:a16="http://schemas.microsoft.com/office/drawing/2014/main" id="{CE721A51-78D7-4908-92E3-11FFEF77A800}"/>
              </a:ext>
              <a:ext uri="{C183D7F6-B498-43B3-948B-1728B52AA6E4}">
                <adec:decorative xmlns:adec="http://schemas.microsoft.com/office/drawing/2017/decorative" val="1"/>
              </a:ext>
            </a:extLst>
          </p:cNvPr>
          <p:cNvSpPr/>
          <p:nvPr/>
        </p:nvSpPr>
        <p:spPr>
          <a:xfrm rot="18869180">
            <a:off x="3404986" y="4955902"/>
            <a:ext cx="1385460" cy="417649"/>
          </a:xfrm>
          <a:prstGeom prst="donut">
            <a:avLst>
              <a:gd name="adj" fmla="val 3872"/>
            </a:avLst>
          </a:prstGeom>
          <a:solidFill>
            <a:srgbClr val="FA7A06"/>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8" name="Ympyrä: Ontto 7">
            <a:extLst>
              <a:ext uri="{FF2B5EF4-FFF2-40B4-BE49-F238E27FC236}">
                <a16:creationId xmlns:a16="http://schemas.microsoft.com/office/drawing/2014/main" id="{3A382F16-A03A-84B7-D370-66AFDF03FF9A}"/>
              </a:ext>
              <a:ext uri="{C183D7F6-B498-43B3-948B-1728B52AA6E4}">
                <adec:decorative xmlns:adec="http://schemas.microsoft.com/office/drawing/2017/decorative" val="1"/>
              </a:ext>
            </a:extLst>
          </p:cNvPr>
          <p:cNvSpPr/>
          <p:nvPr/>
        </p:nvSpPr>
        <p:spPr>
          <a:xfrm>
            <a:off x="8462757" y="3645024"/>
            <a:ext cx="1152128" cy="360040"/>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3" name="Ympyrä: Ontto 2">
            <a:extLst>
              <a:ext uri="{FF2B5EF4-FFF2-40B4-BE49-F238E27FC236}">
                <a16:creationId xmlns:a16="http://schemas.microsoft.com/office/drawing/2014/main" id="{D1E32FC1-6A80-4F6A-EA4D-45A0696725C9}"/>
              </a:ext>
              <a:ext uri="{C183D7F6-B498-43B3-948B-1728B52AA6E4}">
                <adec:decorative xmlns:adec="http://schemas.microsoft.com/office/drawing/2017/decorative" val="1"/>
              </a:ext>
            </a:extLst>
          </p:cNvPr>
          <p:cNvSpPr/>
          <p:nvPr/>
        </p:nvSpPr>
        <p:spPr>
          <a:xfrm rot="18869180">
            <a:off x="4094812" y="4905243"/>
            <a:ext cx="1238919" cy="408146"/>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9" name="Ympyrä: Ontto 8">
            <a:extLst>
              <a:ext uri="{FF2B5EF4-FFF2-40B4-BE49-F238E27FC236}">
                <a16:creationId xmlns:a16="http://schemas.microsoft.com/office/drawing/2014/main" id="{8AA2C219-C143-76AC-9DB2-4DDC5AAAE8FB}"/>
              </a:ext>
              <a:ext uri="{C183D7F6-B498-43B3-948B-1728B52AA6E4}">
                <adec:decorative xmlns:adec="http://schemas.microsoft.com/office/drawing/2017/decorative" val="1"/>
              </a:ext>
            </a:extLst>
          </p:cNvPr>
          <p:cNvSpPr/>
          <p:nvPr/>
        </p:nvSpPr>
        <p:spPr>
          <a:xfrm>
            <a:off x="8495230" y="3864669"/>
            <a:ext cx="1152128" cy="360040"/>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pic>
        <p:nvPicPr>
          <p:cNvPr id="14" name="Kuva 13" descr="Pylväskaavio: Toimintatuotot kunnittain Etelä-Savossa 2022-2024, euroa per asukas. Suurimmat toimintatuotot  vuonna 2024 olivat Enonkoskella, 1 254 euroa per asukas, ja pienimmät Kangasniemellä, 761 euroa per asukas. Etelä-Savon maakunnassa toimintatuotot olivat 965 euroa per asukas  ja Manner-Suomessa 1 038 euroa per asukas vuonna 2024.">
            <a:extLst>
              <a:ext uri="{FF2B5EF4-FFF2-40B4-BE49-F238E27FC236}">
                <a16:creationId xmlns:a16="http://schemas.microsoft.com/office/drawing/2014/main" id="{1C8DA60F-725D-1790-82DC-D0D9D64EAA66}"/>
              </a:ext>
            </a:extLst>
          </p:cNvPr>
          <p:cNvPicPr>
            <a:picLocks noChangeAspect="1"/>
          </p:cNvPicPr>
          <p:nvPr/>
        </p:nvPicPr>
        <p:blipFill>
          <a:blip r:embed="rId2"/>
          <a:stretch>
            <a:fillRect/>
          </a:stretch>
        </p:blipFill>
        <p:spPr>
          <a:xfrm>
            <a:off x="575435" y="1061967"/>
            <a:ext cx="7464781" cy="4588385"/>
          </a:xfrm>
          <a:prstGeom prst="rect">
            <a:avLst/>
          </a:prstGeom>
        </p:spPr>
      </p:pic>
      <p:pic>
        <p:nvPicPr>
          <p:cNvPr id="16" name="Kuva 15" descr="Palkkikaavio: Asukaskohtaisten toimintatuottojen prosenttimuutos kunnittain Etelä-Savossa 2023-2024. Toimintatuotot nousivat suhteellisesti suurimmassa osassa kunnista, eniten Enonkoskella, 14,9 prosenttia ja Sulkavalla, 10,8 prosenttia. Rantasalmella toimintatuotot vähenivät suhteellisesti eniten, 3,4 prosenttia edellisvuodesta. Koko Etelä-Savossa toimintatuotot vähenivät suhteellisesti yhteensä 3,3 prosenttia edellisvuodesta.">
            <a:extLst>
              <a:ext uri="{FF2B5EF4-FFF2-40B4-BE49-F238E27FC236}">
                <a16:creationId xmlns:a16="http://schemas.microsoft.com/office/drawing/2014/main" id="{062D8549-A9D5-A002-61FF-A97AF94475B9}"/>
              </a:ext>
            </a:extLst>
          </p:cNvPr>
          <p:cNvPicPr>
            <a:picLocks noChangeAspect="1"/>
          </p:cNvPicPr>
          <p:nvPr/>
        </p:nvPicPr>
        <p:blipFill>
          <a:blip r:embed="rId3"/>
          <a:stretch>
            <a:fillRect/>
          </a:stretch>
        </p:blipFill>
        <p:spPr>
          <a:xfrm>
            <a:off x="8495889" y="1122728"/>
            <a:ext cx="3151905" cy="4041998"/>
          </a:xfrm>
          <a:prstGeom prst="rect">
            <a:avLst/>
          </a:prstGeom>
        </p:spPr>
      </p:pic>
      <p:sp>
        <p:nvSpPr>
          <p:cNvPr id="15" name="Title 11">
            <a:extLst>
              <a:ext uri="{FF2B5EF4-FFF2-40B4-BE49-F238E27FC236}">
                <a16:creationId xmlns:a16="http://schemas.microsoft.com/office/drawing/2014/main" id="{72C402B0-A407-67D8-AF79-9222B6CF55B0}"/>
              </a:ext>
            </a:extLst>
          </p:cNvPr>
          <p:cNvSpPr txBox="1">
            <a:spLocks/>
          </p:cNvSpPr>
          <p:nvPr/>
        </p:nvSpPr>
        <p:spPr bwMode="auto">
          <a:xfrm>
            <a:off x="479376" y="6525344"/>
            <a:ext cx="11593288" cy="2269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276551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tsikko 1">
            <a:extLst>
              <a:ext uri="{FF2B5EF4-FFF2-40B4-BE49-F238E27FC236}">
                <a16:creationId xmlns:a16="http://schemas.microsoft.com/office/drawing/2014/main" id="{A16B97C2-786C-42CF-8E45-1DA8152B332D}"/>
              </a:ext>
            </a:extLst>
          </p:cNvPr>
          <p:cNvSpPr>
            <a:spLocks noGrp="1"/>
          </p:cNvSpPr>
          <p:nvPr>
            <p:ph type="title"/>
          </p:nvPr>
        </p:nvSpPr>
        <p:spPr>
          <a:xfrm>
            <a:off x="623392" y="404664"/>
            <a:ext cx="8297862" cy="504056"/>
          </a:xfrm>
        </p:spPr>
        <p:txBody>
          <a:bodyPr/>
          <a:lstStyle/>
          <a:p>
            <a:r>
              <a:rPr lang="fi-FI" dirty="0"/>
              <a:t>Toimintakulut 2022 - 2024, euroa/asukas</a:t>
            </a:r>
          </a:p>
        </p:txBody>
      </p:sp>
      <p:sp>
        <p:nvSpPr>
          <p:cNvPr id="12" name="Ympyrä: Ontto 11">
            <a:extLst>
              <a:ext uri="{FF2B5EF4-FFF2-40B4-BE49-F238E27FC236}">
                <a16:creationId xmlns:a16="http://schemas.microsoft.com/office/drawing/2014/main" id="{6E1B2DAE-59D6-4C52-8CA6-63837C17781C}"/>
              </a:ext>
              <a:ext uri="{C183D7F6-B498-43B3-948B-1728B52AA6E4}">
                <adec:decorative xmlns:adec="http://schemas.microsoft.com/office/drawing/2017/decorative" val="1"/>
              </a:ext>
            </a:extLst>
          </p:cNvPr>
          <p:cNvSpPr/>
          <p:nvPr/>
        </p:nvSpPr>
        <p:spPr>
          <a:xfrm rot="18869180">
            <a:off x="2375901" y="4987137"/>
            <a:ext cx="1236713" cy="385072"/>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dirty="0">
              <a:solidFill>
                <a:schemeClr val="tx1"/>
              </a:solidFill>
            </a:endParaRPr>
          </a:p>
        </p:txBody>
      </p:sp>
      <p:sp>
        <p:nvSpPr>
          <p:cNvPr id="4" name="Ympyrä: Ontto 3">
            <a:extLst>
              <a:ext uri="{FF2B5EF4-FFF2-40B4-BE49-F238E27FC236}">
                <a16:creationId xmlns:a16="http://schemas.microsoft.com/office/drawing/2014/main" id="{ABE1EB0A-F2C4-1F6D-2735-3F7721989018}"/>
              </a:ext>
              <a:ext uri="{C183D7F6-B498-43B3-948B-1728B52AA6E4}">
                <adec:decorative xmlns:adec="http://schemas.microsoft.com/office/drawing/2017/decorative" val="1"/>
              </a:ext>
            </a:extLst>
          </p:cNvPr>
          <p:cNvSpPr/>
          <p:nvPr/>
        </p:nvSpPr>
        <p:spPr>
          <a:xfrm rot="18869180">
            <a:off x="4250860" y="5011232"/>
            <a:ext cx="1364101" cy="446221"/>
          </a:xfrm>
          <a:prstGeom prst="donut">
            <a:avLst>
              <a:gd name="adj" fmla="val 0"/>
            </a:avLst>
          </a:prstGeom>
          <a:solidFill>
            <a:srgbClr val="92D050"/>
          </a:solidFill>
          <a:ln>
            <a:solidFill>
              <a:srgbClr val="FFC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16" name="Ympyrä: Ontto 15">
            <a:extLst>
              <a:ext uri="{FF2B5EF4-FFF2-40B4-BE49-F238E27FC236}">
                <a16:creationId xmlns:a16="http://schemas.microsoft.com/office/drawing/2014/main" id="{DDF445F8-7D05-42DB-85A1-CB8334FED265}"/>
              </a:ext>
              <a:ext uri="{C183D7F6-B498-43B3-948B-1728B52AA6E4}">
                <adec:decorative xmlns:adec="http://schemas.microsoft.com/office/drawing/2017/decorative" val="1"/>
              </a:ext>
            </a:extLst>
          </p:cNvPr>
          <p:cNvSpPr/>
          <p:nvPr/>
        </p:nvSpPr>
        <p:spPr>
          <a:xfrm>
            <a:off x="8364252" y="3388635"/>
            <a:ext cx="936104" cy="360040"/>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pic>
        <p:nvPicPr>
          <p:cNvPr id="7" name="Kuva 6" descr="Pylväskaavio: Toimintakulut kunnittain Etelä-Savossa 2022-2024, euroa per asukas. Suurimmat toimintakulut  vuonna 2024 olivat Sulkavalla, 4 099 ja Enonkoskella, 4 383 euroa per asukas, ja pienimmät Pieksämäellä, 2 821 ja Savonlinnassa, 3 116 euroa per asukas. Etelä-Savon maakunnassa toimintakulut olivat 3 318 ja Manner-Suomessa 3 655 euroa per asukas vuonna 2024.">
            <a:extLst>
              <a:ext uri="{FF2B5EF4-FFF2-40B4-BE49-F238E27FC236}">
                <a16:creationId xmlns:a16="http://schemas.microsoft.com/office/drawing/2014/main" id="{A461B9FD-FDD4-795C-55C9-F7D1C3AC4305}"/>
              </a:ext>
            </a:extLst>
          </p:cNvPr>
          <p:cNvPicPr>
            <a:picLocks noChangeAspect="1"/>
          </p:cNvPicPr>
          <p:nvPr/>
        </p:nvPicPr>
        <p:blipFill>
          <a:blip r:embed="rId2"/>
          <a:stretch>
            <a:fillRect/>
          </a:stretch>
        </p:blipFill>
        <p:spPr>
          <a:xfrm>
            <a:off x="561702" y="1173053"/>
            <a:ext cx="7230483" cy="4560203"/>
          </a:xfrm>
          <a:prstGeom prst="rect">
            <a:avLst/>
          </a:prstGeom>
        </p:spPr>
      </p:pic>
      <p:pic>
        <p:nvPicPr>
          <p:cNvPr id="5" name="Kuva 4" descr="Palkkikaavio: Asukaskohtaisten toimintakulujen prosenttimuutos kunnittain Etelä-Savossa 2023-2024. Toimintakulut lisääntyivät suhteellisesti eniten Enonkoskella, 9,2 prosenttia ja  vähenivät eniten Pieksämäellä, 5,0 prosenttia. Etelä-Savon maakunnassa toimintakulut lisääntyivät suhteellisesti 0,2 prosenttia edellisvuodesta.">
            <a:extLst>
              <a:ext uri="{FF2B5EF4-FFF2-40B4-BE49-F238E27FC236}">
                <a16:creationId xmlns:a16="http://schemas.microsoft.com/office/drawing/2014/main" id="{D7678D36-5B70-2EC7-B91D-2BB3F59B1DE4}"/>
              </a:ext>
            </a:extLst>
          </p:cNvPr>
          <p:cNvPicPr>
            <a:picLocks noChangeAspect="1"/>
          </p:cNvPicPr>
          <p:nvPr/>
        </p:nvPicPr>
        <p:blipFill>
          <a:blip r:embed="rId3"/>
          <a:stretch>
            <a:fillRect/>
          </a:stretch>
        </p:blipFill>
        <p:spPr>
          <a:xfrm>
            <a:off x="8256240" y="1052736"/>
            <a:ext cx="3236661" cy="4214006"/>
          </a:xfrm>
          <a:prstGeom prst="rect">
            <a:avLst/>
          </a:prstGeom>
        </p:spPr>
      </p:pic>
      <p:sp>
        <p:nvSpPr>
          <p:cNvPr id="6" name="Ympyrä: Ontto 5">
            <a:extLst>
              <a:ext uri="{FF2B5EF4-FFF2-40B4-BE49-F238E27FC236}">
                <a16:creationId xmlns:a16="http://schemas.microsoft.com/office/drawing/2014/main" id="{79C0FA87-EB5D-5881-EEE0-3E72BB76CC4D}"/>
              </a:ext>
              <a:ext uri="{C183D7F6-B498-43B3-948B-1728B52AA6E4}">
                <adec:decorative xmlns:adec="http://schemas.microsoft.com/office/drawing/2017/decorative" val="1"/>
              </a:ext>
            </a:extLst>
          </p:cNvPr>
          <p:cNvSpPr/>
          <p:nvPr/>
        </p:nvSpPr>
        <p:spPr>
          <a:xfrm>
            <a:off x="8256240" y="3645024"/>
            <a:ext cx="1152128" cy="360040"/>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2" name="Title 11">
            <a:extLst>
              <a:ext uri="{FF2B5EF4-FFF2-40B4-BE49-F238E27FC236}">
                <a16:creationId xmlns:a16="http://schemas.microsoft.com/office/drawing/2014/main" id="{7753224C-ED75-9F96-A3C3-C90B577CF9AF}"/>
              </a:ext>
            </a:extLst>
          </p:cNvPr>
          <p:cNvSpPr txBox="1">
            <a:spLocks/>
          </p:cNvSpPr>
          <p:nvPr/>
        </p:nvSpPr>
        <p:spPr bwMode="auto">
          <a:xfrm>
            <a:off x="479376" y="6525344"/>
            <a:ext cx="11593288" cy="261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2617698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1">
            <a:extLst>
              <a:ext uri="{FF2B5EF4-FFF2-40B4-BE49-F238E27FC236}">
                <a16:creationId xmlns:a16="http://schemas.microsoft.com/office/drawing/2014/main" id="{076A53A1-FFB4-49B6-973A-E8308785B49F}"/>
              </a:ext>
            </a:extLst>
          </p:cNvPr>
          <p:cNvSpPr>
            <a:spLocks noGrp="1"/>
          </p:cNvSpPr>
          <p:nvPr>
            <p:ph type="title"/>
          </p:nvPr>
        </p:nvSpPr>
        <p:spPr>
          <a:xfrm>
            <a:off x="767408" y="404664"/>
            <a:ext cx="10801200" cy="432048"/>
          </a:xfrm>
        </p:spPr>
        <p:txBody>
          <a:bodyPr/>
          <a:lstStyle/>
          <a:p>
            <a:r>
              <a:rPr lang="fi-FI" dirty="0"/>
              <a:t>Toimintakate 2022 - 2024, euroa/asukas</a:t>
            </a:r>
          </a:p>
        </p:txBody>
      </p:sp>
      <p:pic>
        <p:nvPicPr>
          <p:cNvPr id="17" name="Kuva 16" descr="Palkkikaavio: toimintakate Etelä-Savossa kunnittain 2022-2024, euroa per asukas. Toimintakate per asukas oli kaikissa kunnissa negatiivinen, eniten Enonkoskella ja Sulkavalla, ja vähiten Pieksämäellä ja Savonlinnassa. Vuonna 2024 Etelä-Savossa toimintakate per asukas oli -2 349 euroa ja Manner-Suomessa -2 580 euroa per asukas.">
            <a:extLst>
              <a:ext uri="{FF2B5EF4-FFF2-40B4-BE49-F238E27FC236}">
                <a16:creationId xmlns:a16="http://schemas.microsoft.com/office/drawing/2014/main" id="{A6F0B606-176E-442C-C90D-04C26B05BCFA}"/>
              </a:ext>
            </a:extLst>
          </p:cNvPr>
          <p:cNvPicPr>
            <a:picLocks noChangeAspect="1"/>
          </p:cNvPicPr>
          <p:nvPr/>
        </p:nvPicPr>
        <p:blipFill>
          <a:blip r:embed="rId2"/>
          <a:stretch>
            <a:fillRect/>
          </a:stretch>
        </p:blipFill>
        <p:spPr>
          <a:xfrm>
            <a:off x="537747" y="1119800"/>
            <a:ext cx="7456326" cy="4325424"/>
          </a:xfrm>
          <a:prstGeom prst="rect">
            <a:avLst/>
          </a:prstGeom>
        </p:spPr>
      </p:pic>
      <p:pic>
        <p:nvPicPr>
          <p:cNvPr id="11" name="Kuva 10" descr="Palkkikaavio: toimintakatteen (euroa per asukas) prosenttimuutos Etelä-Savossa kunnittain 2023-2024. Suhteellisesti eniten toimintakate kasvoi edellisvuodesta Pieksämäellä ja Mäntyharjulla ja vähentyi eniten Hirvensalmella ja Enonkoskella. Etelä-Savossa toimintakatteen muutos oli keskimäärin +1,1 prosenttia ja Manner-Suomessa -0,8 prosenttia edellisvuodesta.">
            <a:extLst>
              <a:ext uri="{FF2B5EF4-FFF2-40B4-BE49-F238E27FC236}">
                <a16:creationId xmlns:a16="http://schemas.microsoft.com/office/drawing/2014/main" id="{C645FB77-5307-4623-B302-63129CC480F6}"/>
              </a:ext>
            </a:extLst>
          </p:cNvPr>
          <p:cNvPicPr>
            <a:picLocks noChangeAspect="1"/>
          </p:cNvPicPr>
          <p:nvPr/>
        </p:nvPicPr>
        <p:blipFill>
          <a:blip r:embed="rId3"/>
          <a:stretch>
            <a:fillRect/>
          </a:stretch>
        </p:blipFill>
        <p:spPr>
          <a:xfrm>
            <a:off x="8256240" y="1152924"/>
            <a:ext cx="3109229" cy="4048095"/>
          </a:xfrm>
          <a:prstGeom prst="rect">
            <a:avLst/>
          </a:prstGeom>
        </p:spPr>
      </p:pic>
      <p:sp>
        <p:nvSpPr>
          <p:cNvPr id="14" name="Ympyrä: Ontto 13">
            <a:extLst>
              <a:ext uri="{FF2B5EF4-FFF2-40B4-BE49-F238E27FC236}">
                <a16:creationId xmlns:a16="http://schemas.microsoft.com/office/drawing/2014/main" id="{ADBFA1F6-B206-DD43-3C5C-3AC42E6254D1}"/>
              </a:ext>
              <a:ext uri="{C183D7F6-B498-43B3-948B-1728B52AA6E4}">
                <adec:decorative xmlns:adec="http://schemas.microsoft.com/office/drawing/2017/decorative" val="1"/>
              </a:ext>
            </a:extLst>
          </p:cNvPr>
          <p:cNvSpPr/>
          <p:nvPr/>
        </p:nvSpPr>
        <p:spPr>
          <a:xfrm>
            <a:off x="8364252" y="3068960"/>
            <a:ext cx="936104" cy="360040"/>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15" name="Ympyrä: Ontto 14">
            <a:extLst>
              <a:ext uri="{FF2B5EF4-FFF2-40B4-BE49-F238E27FC236}">
                <a16:creationId xmlns:a16="http://schemas.microsoft.com/office/drawing/2014/main" id="{AF8E5B79-B5CC-4E64-18D1-DA8229B7E33D}"/>
              </a:ext>
              <a:ext uri="{C183D7F6-B498-43B3-948B-1728B52AA6E4}">
                <adec:decorative xmlns:adec="http://schemas.microsoft.com/office/drawing/2017/decorative" val="1"/>
              </a:ext>
            </a:extLst>
          </p:cNvPr>
          <p:cNvSpPr/>
          <p:nvPr/>
        </p:nvSpPr>
        <p:spPr>
          <a:xfrm>
            <a:off x="8184232" y="3356992"/>
            <a:ext cx="1152128" cy="360040"/>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18" name="Ympyrä: Ontto 17">
            <a:extLst>
              <a:ext uri="{FF2B5EF4-FFF2-40B4-BE49-F238E27FC236}">
                <a16:creationId xmlns:a16="http://schemas.microsoft.com/office/drawing/2014/main" id="{C92555CC-887C-98C8-9ECE-552E3213E512}"/>
              </a:ext>
              <a:ext uri="{C183D7F6-B498-43B3-948B-1728B52AA6E4}">
                <adec:decorative xmlns:adec="http://schemas.microsoft.com/office/drawing/2017/decorative" val="1"/>
              </a:ext>
            </a:extLst>
          </p:cNvPr>
          <p:cNvSpPr/>
          <p:nvPr/>
        </p:nvSpPr>
        <p:spPr>
          <a:xfrm rot="18869180">
            <a:off x="2015861" y="1503327"/>
            <a:ext cx="1236713" cy="385072"/>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dirty="0">
              <a:solidFill>
                <a:schemeClr val="tx1"/>
              </a:solidFill>
            </a:endParaRPr>
          </a:p>
        </p:txBody>
      </p:sp>
      <p:sp>
        <p:nvSpPr>
          <p:cNvPr id="19" name="Ympyrä: Ontto 18">
            <a:extLst>
              <a:ext uri="{FF2B5EF4-FFF2-40B4-BE49-F238E27FC236}">
                <a16:creationId xmlns:a16="http://schemas.microsoft.com/office/drawing/2014/main" id="{F8D92A57-1EF7-C88E-3FDD-2B84BA70EC3E}"/>
              </a:ext>
              <a:ext uri="{C183D7F6-B498-43B3-948B-1728B52AA6E4}">
                <adec:decorative xmlns:adec="http://schemas.microsoft.com/office/drawing/2017/decorative" val="1"/>
              </a:ext>
            </a:extLst>
          </p:cNvPr>
          <p:cNvSpPr/>
          <p:nvPr/>
        </p:nvSpPr>
        <p:spPr>
          <a:xfrm rot="18869180">
            <a:off x="5114956" y="1383208"/>
            <a:ext cx="1364101" cy="446221"/>
          </a:xfrm>
          <a:prstGeom prst="donut">
            <a:avLst>
              <a:gd name="adj" fmla="val 0"/>
            </a:avLst>
          </a:prstGeom>
          <a:solidFill>
            <a:srgbClr val="92D050"/>
          </a:solidFill>
          <a:ln>
            <a:solidFill>
              <a:srgbClr val="FFC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2" name="Title 11">
            <a:extLst>
              <a:ext uri="{FF2B5EF4-FFF2-40B4-BE49-F238E27FC236}">
                <a16:creationId xmlns:a16="http://schemas.microsoft.com/office/drawing/2014/main" id="{56572866-298C-D99F-B14F-7FD3FE5D7E99}"/>
              </a:ext>
            </a:extLst>
          </p:cNvPr>
          <p:cNvSpPr txBox="1">
            <a:spLocks/>
          </p:cNvSpPr>
          <p:nvPr/>
        </p:nvSpPr>
        <p:spPr bwMode="auto">
          <a:xfrm>
            <a:off x="479376" y="6525344"/>
            <a:ext cx="11593288" cy="261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1011789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
            <a:extLst>
              <a:ext uri="{FF2B5EF4-FFF2-40B4-BE49-F238E27FC236}">
                <a16:creationId xmlns:a16="http://schemas.microsoft.com/office/drawing/2014/main" id="{D6EE6AB6-8DE5-455F-8EDE-663368025DE9}"/>
              </a:ext>
            </a:extLst>
          </p:cNvPr>
          <p:cNvSpPr>
            <a:spLocks noGrp="1"/>
          </p:cNvSpPr>
          <p:nvPr>
            <p:ph type="title"/>
          </p:nvPr>
        </p:nvSpPr>
        <p:spPr>
          <a:xfrm>
            <a:off x="479376" y="260648"/>
            <a:ext cx="11161240" cy="504056"/>
          </a:xfrm>
        </p:spPr>
        <p:txBody>
          <a:bodyPr/>
          <a:lstStyle/>
          <a:p>
            <a:r>
              <a:rPr lang="fi-FI" dirty="0"/>
              <a:t>Vuosikate 2023 - 2024, euroa/asukas</a:t>
            </a:r>
          </a:p>
        </p:txBody>
      </p:sp>
      <p:pic>
        <p:nvPicPr>
          <p:cNvPr id="5" name="Kuva 4" descr="Palkkikaavio: vuosikate Etelä-Savossa kunnittain 2023-2024, euroa per asukas. Vuosikate per asukas oli positiivinen  kaikissa kunnissa vuoden 2025 aluejaon mukaan, eniten Enonkoskella, 884 euroa per asukas ja Puumalassa, 875 euroa per asukas. Etelä-Savossa keskimäärin vuosikate oli +501 euroa per asukas ja Manner-Suomessa +584 euroa per asukas.">
            <a:extLst>
              <a:ext uri="{FF2B5EF4-FFF2-40B4-BE49-F238E27FC236}">
                <a16:creationId xmlns:a16="http://schemas.microsoft.com/office/drawing/2014/main" id="{59F98CAC-1372-6980-A8E2-4BC4C52988F3}"/>
              </a:ext>
            </a:extLst>
          </p:cNvPr>
          <p:cNvPicPr>
            <a:picLocks noChangeAspect="1"/>
          </p:cNvPicPr>
          <p:nvPr/>
        </p:nvPicPr>
        <p:blipFill>
          <a:blip r:embed="rId2"/>
          <a:stretch>
            <a:fillRect/>
          </a:stretch>
        </p:blipFill>
        <p:spPr>
          <a:xfrm>
            <a:off x="335360" y="1142335"/>
            <a:ext cx="7215987" cy="4536137"/>
          </a:xfrm>
          <a:prstGeom prst="rect">
            <a:avLst/>
          </a:prstGeom>
        </p:spPr>
      </p:pic>
      <p:sp>
        <p:nvSpPr>
          <p:cNvPr id="13" name="Ympyrä: Ontto 12">
            <a:extLst>
              <a:ext uri="{FF2B5EF4-FFF2-40B4-BE49-F238E27FC236}">
                <a16:creationId xmlns:a16="http://schemas.microsoft.com/office/drawing/2014/main" id="{A8E43214-405A-E47F-E306-4CDB3A9E54F0}"/>
              </a:ext>
              <a:ext uri="{C183D7F6-B498-43B3-948B-1728B52AA6E4}">
                <adec:decorative xmlns:adec="http://schemas.microsoft.com/office/drawing/2017/decorative" val="1"/>
              </a:ext>
            </a:extLst>
          </p:cNvPr>
          <p:cNvSpPr/>
          <p:nvPr/>
        </p:nvSpPr>
        <p:spPr>
          <a:xfrm>
            <a:off x="479376" y="3068959"/>
            <a:ext cx="1152128" cy="377743"/>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Arial"/>
              <a:ea typeface="+mn-ea"/>
              <a:cs typeface="+mn-cs"/>
            </a:endParaRPr>
          </a:p>
        </p:txBody>
      </p:sp>
      <p:sp>
        <p:nvSpPr>
          <p:cNvPr id="15" name="Ympyrä: Ontto 14">
            <a:extLst>
              <a:ext uri="{FF2B5EF4-FFF2-40B4-BE49-F238E27FC236}">
                <a16:creationId xmlns:a16="http://schemas.microsoft.com/office/drawing/2014/main" id="{E66AA8A4-A281-DA75-79E0-67653404573D}"/>
              </a:ext>
              <a:ext uri="{C183D7F6-B498-43B3-948B-1728B52AA6E4}">
                <adec:decorative xmlns:adec="http://schemas.microsoft.com/office/drawing/2017/decorative" val="1"/>
              </a:ext>
            </a:extLst>
          </p:cNvPr>
          <p:cNvSpPr/>
          <p:nvPr/>
        </p:nvSpPr>
        <p:spPr>
          <a:xfrm>
            <a:off x="7896200" y="3099004"/>
            <a:ext cx="1152128" cy="332887"/>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Arial"/>
              <a:ea typeface="+mn-ea"/>
              <a:cs typeface="+mn-cs"/>
            </a:endParaRPr>
          </a:p>
        </p:txBody>
      </p:sp>
      <p:pic>
        <p:nvPicPr>
          <p:cNvPr id="2" name="Kuva 1" descr="Palkkikaavio: vuosikatteen (euroa per asukas) prosenttimuutos Etelä-Savossa kunnittain 2023-2024. Suhteellisesti eniten vuosikate kasvoi edellisvuodesta Sulkavalla ja Juvalla, ja pieneni Hirvensalmella ja Savonlinnassa. Etelä-Savossa vuosikatteen muutos oli keskimäärin -21,0 prosenttia.">
            <a:extLst>
              <a:ext uri="{FF2B5EF4-FFF2-40B4-BE49-F238E27FC236}">
                <a16:creationId xmlns:a16="http://schemas.microsoft.com/office/drawing/2014/main" id="{61D145EC-F53E-CCCA-8D69-CB87468F331B}"/>
              </a:ext>
            </a:extLst>
          </p:cNvPr>
          <p:cNvPicPr>
            <a:picLocks noChangeAspect="1"/>
          </p:cNvPicPr>
          <p:nvPr/>
        </p:nvPicPr>
        <p:blipFill>
          <a:blip r:embed="rId3"/>
          <a:stretch>
            <a:fillRect/>
          </a:stretch>
        </p:blipFill>
        <p:spPr>
          <a:xfrm>
            <a:off x="8112224" y="1142335"/>
            <a:ext cx="2978927" cy="4066738"/>
          </a:xfrm>
          <a:prstGeom prst="rect">
            <a:avLst/>
          </a:prstGeom>
        </p:spPr>
      </p:pic>
      <p:sp>
        <p:nvSpPr>
          <p:cNvPr id="6" name="Ympyrä: Ontto 5">
            <a:extLst>
              <a:ext uri="{FF2B5EF4-FFF2-40B4-BE49-F238E27FC236}">
                <a16:creationId xmlns:a16="http://schemas.microsoft.com/office/drawing/2014/main" id="{10F47ABE-B31E-59EC-B3DE-964E719E7391}"/>
              </a:ext>
              <a:ext uri="{C183D7F6-B498-43B3-948B-1728B52AA6E4}">
                <adec:decorative xmlns:adec="http://schemas.microsoft.com/office/drawing/2017/decorative" val="1"/>
              </a:ext>
            </a:extLst>
          </p:cNvPr>
          <p:cNvSpPr/>
          <p:nvPr/>
        </p:nvSpPr>
        <p:spPr>
          <a:xfrm>
            <a:off x="335360" y="2456653"/>
            <a:ext cx="1296144" cy="377742"/>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Arial"/>
              <a:ea typeface="+mn-ea"/>
              <a:cs typeface="+mn-cs"/>
            </a:endParaRPr>
          </a:p>
        </p:txBody>
      </p:sp>
      <p:sp>
        <p:nvSpPr>
          <p:cNvPr id="7" name="Ympyrä: Ontto 6">
            <a:extLst>
              <a:ext uri="{FF2B5EF4-FFF2-40B4-BE49-F238E27FC236}">
                <a16:creationId xmlns:a16="http://schemas.microsoft.com/office/drawing/2014/main" id="{DC026614-65AB-6FBB-5CF2-5BD22FFD8DFC}"/>
              </a:ext>
              <a:ext uri="{C183D7F6-B498-43B3-948B-1728B52AA6E4}">
                <adec:decorative xmlns:adec="http://schemas.microsoft.com/office/drawing/2017/decorative" val="1"/>
              </a:ext>
            </a:extLst>
          </p:cNvPr>
          <p:cNvSpPr/>
          <p:nvPr/>
        </p:nvSpPr>
        <p:spPr>
          <a:xfrm>
            <a:off x="7896200" y="3410403"/>
            <a:ext cx="1152128" cy="261055"/>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fi-FI">
              <a:solidFill>
                <a:schemeClr val="tx1"/>
              </a:solidFill>
            </a:endParaRPr>
          </a:p>
        </p:txBody>
      </p:sp>
      <p:sp>
        <p:nvSpPr>
          <p:cNvPr id="3" name="Title 11">
            <a:extLst>
              <a:ext uri="{FF2B5EF4-FFF2-40B4-BE49-F238E27FC236}">
                <a16:creationId xmlns:a16="http://schemas.microsoft.com/office/drawing/2014/main" id="{43CDD995-A534-1FB6-F3C8-6E6C2B04CA6E}"/>
              </a:ext>
            </a:extLst>
          </p:cNvPr>
          <p:cNvSpPr txBox="1">
            <a:spLocks/>
          </p:cNvSpPr>
          <p:nvPr/>
        </p:nvSpPr>
        <p:spPr bwMode="auto">
          <a:xfrm>
            <a:off x="479376" y="6525344"/>
            <a:ext cx="11593288" cy="261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Tree>
    <p:extLst>
      <p:ext uri="{BB962C8B-B14F-4D97-AF65-F5344CB8AC3E}">
        <p14:creationId xmlns:p14="http://schemas.microsoft.com/office/powerpoint/2010/main" val="308630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tsikko 1">
            <a:extLst>
              <a:ext uri="{FF2B5EF4-FFF2-40B4-BE49-F238E27FC236}">
                <a16:creationId xmlns:a16="http://schemas.microsoft.com/office/drawing/2014/main" id="{204A8332-6EBC-4F23-A6AC-B921AA4E1921}"/>
              </a:ext>
            </a:extLst>
          </p:cNvPr>
          <p:cNvSpPr>
            <a:spLocks noGrp="1"/>
          </p:cNvSpPr>
          <p:nvPr>
            <p:ph type="title"/>
          </p:nvPr>
        </p:nvSpPr>
        <p:spPr>
          <a:xfrm>
            <a:off x="623392" y="332656"/>
            <a:ext cx="11233248" cy="504056"/>
          </a:xfrm>
        </p:spPr>
        <p:txBody>
          <a:bodyPr/>
          <a:lstStyle/>
          <a:p>
            <a:r>
              <a:rPr lang="fi-FI" dirty="0"/>
              <a:t>Tilikauden ali-/ylijäämä 2023 - 2024, euroa/asukas sekä 1 000 euroa</a:t>
            </a:r>
          </a:p>
        </p:txBody>
      </p:sp>
      <p:pic>
        <p:nvPicPr>
          <p:cNvPr id="2" name="Kuva 1" descr="Palkkikaavio: tilikauden ali-/ylijäämä Etelä-Savossa kunnittain 2023-2024, euroa per asukas. Vuonna 2024 asukasta kohti laskettuna eniten plussalla Etelä-Savon kunnista tilikauden ali-/ylijäämä oli  Mikkelissä, 2 536 euroa per asukas, ja ainoana miinuksella Rantasalmella, -83 euroa per asukas. Etelä-Savossa keskimäärin tilikauden ali-/ylijäämä oli +1 101 euroa per asukas ja Manner-Suomessa 183 euroa per asukas.">
            <a:extLst>
              <a:ext uri="{FF2B5EF4-FFF2-40B4-BE49-F238E27FC236}">
                <a16:creationId xmlns:a16="http://schemas.microsoft.com/office/drawing/2014/main" id="{3B719594-7601-3AA8-B91B-144BC7FF681E}"/>
              </a:ext>
            </a:extLst>
          </p:cNvPr>
          <p:cNvPicPr>
            <a:picLocks noChangeAspect="1"/>
          </p:cNvPicPr>
          <p:nvPr/>
        </p:nvPicPr>
        <p:blipFill>
          <a:blip r:embed="rId2"/>
          <a:stretch>
            <a:fillRect/>
          </a:stretch>
        </p:blipFill>
        <p:spPr>
          <a:xfrm>
            <a:off x="695400" y="1196752"/>
            <a:ext cx="6336704" cy="4773877"/>
          </a:xfrm>
          <a:prstGeom prst="rect">
            <a:avLst/>
          </a:prstGeom>
        </p:spPr>
      </p:pic>
      <p:sp>
        <p:nvSpPr>
          <p:cNvPr id="9" name="Tekstiruutu 8">
            <a:extLst>
              <a:ext uri="{FF2B5EF4-FFF2-40B4-BE49-F238E27FC236}">
                <a16:creationId xmlns:a16="http://schemas.microsoft.com/office/drawing/2014/main" id="{59EF89D1-831A-C1B4-10FB-E998237376F0}"/>
              </a:ext>
            </a:extLst>
          </p:cNvPr>
          <p:cNvSpPr txBox="1"/>
          <p:nvPr/>
        </p:nvSpPr>
        <p:spPr>
          <a:xfrm>
            <a:off x="7320136" y="1340768"/>
            <a:ext cx="4661719" cy="338554"/>
          </a:xfrm>
          <a:prstGeom prst="rect">
            <a:avLst/>
          </a:prstGeom>
          <a:noFill/>
        </p:spPr>
        <p:txBody>
          <a:bodyPr wrap="square" rtlCol="0">
            <a:spAutoFit/>
          </a:bodyPr>
          <a:lstStyle/>
          <a:p>
            <a:pPr algn="l"/>
            <a:r>
              <a:rPr lang="fi-FI" sz="1600" b="1" dirty="0">
                <a:latin typeface="+mj-lt"/>
              </a:rPr>
              <a:t>Tilikauden ali-/ylijäämä 2021 - 2024, 1 000 euroa:</a:t>
            </a:r>
          </a:p>
        </p:txBody>
      </p:sp>
      <p:graphicFrame>
        <p:nvGraphicFramePr>
          <p:cNvPr id="4" name="Taulukko 3">
            <a:extLst>
              <a:ext uri="{FF2B5EF4-FFF2-40B4-BE49-F238E27FC236}">
                <a16:creationId xmlns:a16="http://schemas.microsoft.com/office/drawing/2014/main" id="{E77E81EF-20F9-F7D6-B06E-B2BE4500537D}"/>
              </a:ext>
            </a:extLst>
          </p:cNvPr>
          <p:cNvGraphicFramePr>
            <a:graphicFrameLocks noGrp="1"/>
          </p:cNvGraphicFramePr>
          <p:nvPr>
            <p:extLst>
              <p:ext uri="{D42A27DB-BD31-4B8C-83A1-F6EECF244321}">
                <p14:modId xmlns:p14="http://schemas.microsoft.com/office/powerpoint/2010/main" val="3389237783"/>
              </p:ext>
            </p:extLst>
          </p:nvPr>
        </p:nvGraphicFramePr>
        <p:xfrm>
          <a:off x="7482953" y="1714057"/>
          <a:ext cx="4157663" cy="3206009"/>
        </p:xfrm>
        <a:graphic>
          <a:graphicData uri="http://schemas.openxmlformats.org/drawingml/2006/table">
            <a:tbl>
              <a:tblPr firstRow="1" lastRow="1" bandRow="1">
                <a:tableStyleId>{5C22544A-7EE6-4342-B048-85BDC9FD1C3A}</a:tableStyleId>
              </a:tblPr>
              <a:tblGrid>
                <a:gridCol w="1248879">
                  <a:extLst>
                    <a:ext uri="{9D8B030D-6E8A-4147-A177-3AD203B41FA5}">
                      <a16:colId xmlns:a16="http://schemas.microsoft.com/office/drawing/2014/main" val="1613857891"/>
                    </a:ext>
                  </a:extLst>
                </a:gridCol>
                <a:gridCol w="727196">
                  <a:extLst>
                    <a:ext uri="{9D8B030D-6E8A-4147-A177-3AD203B41FA5}">
                      <a16:colId xmlns:a16="http://schemas.microsoft.com/office/drawing/2014/main" val="2266118740"/>
                    </a:ext>
                  </a:extLst>
                </a:gridCol>
                <a:gridCol w="727196">
                  <a:extLst>
                    <a:ext uri="{9D8B030D-6E8A-4147-A177-3AD203B41FA5}">
                      <a16:colId xmlns:a16="http://schemas.microsoft.com/office/drawing/2014/main" val="1994103958"/>
                    </a:ext>
                  </a:extLst>
                </a:gridCol>
                <a:gridCol w="727196">
                  <a:extLst>
                    <a:ext uri="{9D8B030D-6E8A-4147-A177-3AD203B41FA5}">
                      <a16:colId xmlns:a16="http://schemas.microsoft.com/office/drawing/2014/main" val="2745031244"/>
                    </a:ext>
                  </a:extLst>
                </a:gridCol>
                <a:gridCol w="727196">
                  <a:extLst>
                    <a:ext uri="{9D8B030D-6E8A-4147-A177-3AD203B41FA5}">
                      <a16:colId xmlns:a16="http://schemas.microsoft.com/office/drawing/2014/main" val="3899143951"/>
                    </a:ext>
                  </a:extLst>
                </a:gridCol>
              </a:tblGrid>
              <a:tr h="289363">
                <a:tc>
                  <a:txBody>
                    <a:bodyPr/>
                    <a:lstStyle/>
                    <a:p>
                      <a:pPr algn="l" fontAlgn="b"/>
                      <a:r>
                        <a:rPr lang="fi-FI" sz="1200" u="none" strike="noStrike">
                          <a:effectLst/>
                        </a:rPr>
                        <a:t>Alue</a:t>
                      </a:r>
                      <a:endParaRPr lang="fi-FI" sz="1200" b="1" i="0" u="none" strike="noStrike">
                        <a:solidFill>
                          <a:srgbClr val="000000"/>
                        </a:solidFill>
                        <a:effectLst/>
                        <a:latin typeface="Arial" panose="020B0604020202020204" pitchFamily="34" charset="0"/>
                      </a:endParaRPr>
                    </a:p>
                  </a:txBody>
                  <a:tcPr marL="72000" marR="0" marT="0" marB="0" anchor="ctr"/>
                </a:tc>
                <a:tc>
                  <a:txBody>
                    <a:bodyPr/>
                    <a:lstStyle/>
                    <a:p>
                      <a:pPr algn="r" fontAlgn="b"/>
                      <a:r>
                        <a:rPr lang="fi-FI" sz="1200" u="none" strike="noStrike" dirty="0">
                          <a:effectLst/>
                        </a:rPr>
                        <a:t>2021</a:t>
                      </a:r>
                      <a:endParaRPr lang="fi-FI" sz="1200" b="1" i="0" u="none" strike="noStrike" dirty="0">
                        <a:solidFill>
                          <a:srgbClr val="000000"/>
                        </a:solidFill>
                        <a:effectLst/>
                        <a:latin typeface="Arial" panose="020B0604020202020204" pitchFamily="34" charset="0"/>
                      </a:endParaRPr>
                    </a:p>
                  </a:txBody>
                  <a:tcPr marL="0" marR="72000" marT="0" marB="0" anchor="ctr"/>
                </a:tc>
                <a:tc>
                  <a:txBody>
                    <a:bodyPr/>
                    <a:lstStyle/>
                    <a:p>
                      <a:pPr algn="r" fontAlgn="b"/>
                      <a:r>
                        <a:rPr lang="fi-FI" sz="1200" u="none" strike="noStrike" dirty="0">
                          <a:effectLst/>
                        </a:rPr>
                        <a:t>2022</a:t>
                      </a:r>
                      <a:endParaRPr lang="fi-FI" sz="1200" b="1" i="0" u="none" strike="noStrike" dirty="0">
                        <a:solidFill>
                          <a:srgbClr val="000000"/>
                        </a:solidFill>
                        <a:effectLst/>
                        <a:latin typeface="Arial" panose="020B0604020202020204" pitchFamily="34" charset="0"/>
                      </a:endParaRPr>
                    </a:p>
                  </a:txBody>
                  <a:tcPr marL="0" marR="72000" marT="0" marB="0" anchor="ctr"/>
                </a:tc>
                <a:tc>
                  <a:txBody>
                    <a:bodyPr/>
                    <a:lstStyle/>
                    <a:p>
                      <a:pPr algn="r" fontAlgn="b"/>
                      <a:r>
                        <a:rPr lang="fi-FI" sz="1200" u="none" strike="noStrike" dirty="0">
                          <a:effectLst/>
                        </a:rPr>
                        <a:t>2023</a:t>
                      </a:r>
                      <a:endParaRPr lang="fi-FI" sz="1200" b="1" i="0" u="none" strike="noStrike" dirty="0">
                        <a:solidFill>
                          <a:srgbClr val="000000"/>
                        </a:solidFill>
                        <a:effectLst/>
                        <a:latin typeface="Arial" panose="020B0604020202020204" pitchFamily="34" charset="0"/>
                      </a:endParaRPr>
                    </a:p>
                  </a:txBody>
                  <a:tcPr marL="0" marR="72000" marT="0" marB="0" anchor="ctr"/>
                </a:tc>
                <a:tc>
                  <a:txBody>
                    <a:bodyPr/>
                    <a:lstStyle/>
                    <a:p>
                      <a:pPr algn="r" fontAlgn="b"/>
                      <a:r>
                        <a:rPr lang="fi-FI" sz="1200" u="none" strike="noStrike" dirty="0">
                          <a:effectLst/>
                        </a:rPr>
                        <a:t>2024</a:t>
                      </a:r>
                      <a:endParaRPr lang="fi-FI" sz="1200" b="1" i="0" u="none" strike="noStrike" dirty="0">
                        <a:solidFill>
                          <a:srgbClr val="000000"/>
                        </a:solidFill>
                        <a:effectLst/>
                        <a:latin typeface="Arial" panose="020B0604020202020204" pitchFamily="34" charset="0"/>
                      </a:endParaRPr>
                    </a:p>
                  </a:txBody>
                  <a:tcPr marL="0" marR="72000" marT="0" marB="0" anchor="ctr"/>
                </a:tc>
                <a:extLst>
                  <a:ext uri="{0D108BD9-81ED-4DB2-BD59-A6C34878D82A}">
                    <a16:rowId xmlns:a16="http://schemas.microsoft.com/office/drawing/2014/main" val="3005926962"/>
                  </a:ext>
                </a:extLst>
              </a:tr>
              <a:tr h="226816">
                <a:tc>
                  <a:txBody>
                    <a:bodyPr/>
                    <a:lstStyle/>
                    <a:p>
                      <a:pPr algn="l" fontAlgn="b"/>
                      <a:r>
                        <a:rPr lang="fi-FI" sz="1200" b="0" i="0" u="none" strike="noStrike" dirty="0">
                          <a:solidFill>
                            <a:srgbClr val="000000"/>
                          </a:solidFill>
                          <a:effectLst/>
                          <a:latin typeface="Arial" panose="020B0604020202020204" pitchFamily="34" charset="0"/>
                        </a:rPr>
                        <a:t>Enonkoski</a:t>
                      </a:r>
                    </a:p>
                  </a:txBody>
                  <a:tcPr marL="72000" marR="0" marT="0" marB="0" anchor="b"/>
                </a:tc>
                <a:tc>
                  <a:txBody>
                    <a:bodyPr/>
                    <a:lstStyle/>
                    <a:p>
                      <a:pPr algn="r" fontAlgn="b"/>
                      <a:r>
                        <a:rPr lang="fi-FI" sz="1200" b="0" i="0" u="none" strike="noStrike" dirty="0">
                          <a:solidFill>
                            <a:srgbClr val="000000"/>
                          </a:solidFill>
                          <a:effectLst/>
                          <a:latin typeface="Arial" panose="020B0604020202020204" pitchFamily="34" charset="0"/>
                        </a:rPr>
                        <a:t>1 243</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781</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632</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488</a:t>
                      </a:r>
                    </a:p>
                  </a:txBody>
                  <a:tcPr marL="0" marR="72000" marT="0" marB="0" anchor="b"/>
                </a:tc>
                <a:extLst>
                  <a:ext uri="{0D108BD9-81ED-4DB2-BD59-A6C34878D82A}">
                    <a16:rowId xmlns:a16="http://schemas.microsoft.com/office/drawing/2014/main" val="2860924166"/>
                  </a:ext>
                </a:extLst>
              </a:tr>
              <a:tr h="226816">
                <a:tc>
                  <a:txBody>
                    <a:bodyPr/>
                    <a:lstStyle/>
                    <a:p>
                      <a:pPr algn="l" fontAlgn="b"/>
                      <a:r>
                        <a:rPr lang="fi-FI" sz="1200" b="0" i="0" u="none" strike="noStrike" dirty="0">
                          <a:solidFill>
                            <a:srgbClr val="000000"/>
                          </a:solidFill>
                          <a:effectLst/>
                          <a:latin typeface="Arial" panose="020B0604020202020204" pitchFamily="34" charset="0"/>
                        </a:rPr>
                        <a:t>Hirvensalmi</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64</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52</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1 128</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351</a:t>
                      </a:r>
                    </a:p>
                  </a:txBody>
                  <a:tcPr marL="0" marR="72000" marT="0" marB="0" anchor="b"/>
                </a:tc>
                <a:extLst>
                  <a:ext uri="{0D108BD9-81ED-4DB2-BD59-A6C34878D82A}">
                    <a16:rowId xmlns:a16="http://schemas.microsoft.com/office/drawing/2014/main" val="499821308"/>
                  </a:ext>
                </a:extLst>
              </a:tr>
              <a:tr h="237126">
                <a:tc>
                  <a:txBody>
                    <a:bodyPr/>
                    <a:lstStyle/>
                    <a:p>
                      <a:pPr algn="l" fontAlgn="b"/>
                      <a:r>
                        <a:rPr lang="fi-FI" sz="1200" b="0" i="0" u="none" strike="noStrike" dirty="0">
                          <a:solidFill>
                            <a:srgbClr val="000000"/>
                          </a:solidFill>
                          <a:effectLst/>
                          <a:latin typeface="Arial" panose="020B0604020202020204" pitchFamily="34" charset="0"/>
                        </a:rPr>
                        <a:t>Juva</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1 427</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-826</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-831</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178</a:t>
                      </a:r>
                    </a:p>
                  </a:txBody>
                  <a:tcPr marL="0" marR="72000" marT="0" marB="0" anchor="b"/>
                </a:tc>
                <a:extLst>
                  <a:ext uri="{0D108BD9-81ED-4DB2-BD59-A6C34878D82A}">
                    <a16:rowId xmlns:a16="http://schemas.microsoft.com/office/drawing/2014/main" val="2912887151"/>
                  </a:ext>
                </a:extLst>
              </a:tr>
              <a:tr h="237126">
                <a:tc>
                  <a:txBody>
                    <a:bodyPr/>
                    <a:lstStyle/>
                    <a:p>
                      <a:pPr algn="l" fontAlgn="b"/>
                      <a:r>
                        <a:rPr lang="fi-FI" sz="1200" b="0" i="0" u="none" strike="noStrike" dirty="0">
                          <a:solidFill>
                            <a:srgbClr val="000000"/>
                          </a:solidFill>
                          <a:effectLst/>
                          <a:latin typeface="Arial" panose="020B0604020202020204" pitchFamily="34" charset="0"/>
                        </a:rPr>
                        <a:t>Kangasniemi</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1 089</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19</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123</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136</a:t>
                      </a:r>
                    </a:p>
                  </a:txBody>
                  <a:tcPr marL="0" marR="72000" marT="0" marB="0" anchor="b"/>
                </a:tc>
                <a:extLst>
                  <a:ext uri="{0D108BD9-81ED-4DB2-BD59-A6C34878D82A}">
                    <a16:rowId xmlns:a16="http://schemas.microsoft.com/office/drawing/2014/main" val="956681070"/>
                  </a:ext>
                </a:extLst>
              </a:tr>
              <a:tr h="237126">
                <a:tc>
                  <a:txBody>
                    <a:bodyPr/>
                    <a:lstStyle/>
                    <a:p>
                      <a:pPr algn="l" fontAlgn="b"/>
                      <a:r>
                        <a:rPr lang="fi-FI" sz="1200" b="0" i="0" u="none" strike="noStrike">
                          <a:solidFill>
                            <a:srgbClr val="000000"/>
                          </a:solidFill>
                          <a:effectLst/>
                          <a:latin typeface="Arial" panose="020B0604020202020204" pitchFamily="34" charset="0"/>
                        </a:rPr>
                        <a:t>Mikkeli</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-3 844</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-7 231</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19 731</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131 577</a:t>
                      </a:r>
                    </a:p>
                  </a:txBody>
                  <a:tcPr marL="0" marR="72000" marT="0" marB="0" anchor="b"/>
                </a:tc>
                <a:extLst>
                  <a:ext uri="{0D108BD9-81ED-4DB2-BD59-A6C34878D82A}">
                    <a16:rowId xmlns:a16="http://schemas.microsoft.com/office/drawing/2014/main" val="3384726098"/>
                  </a:ext>
                </a:extLst>
              </a:tr>
              <a:tr h="237126">
                <a:tc>
                  <a:txBody>
                    <a:bodyPr/>
                    <a:lstStyle/>
                    <a:p>
                      <a:pPr algn="l" fontAlgn="b"/>
                      <a:r>
                        <a:rPr lang="fi-FI" sz="1200" b="0" i="0" u="none" strike="noStrike" dirty="0">
                          <a:solidFill>
                            <a:srgbClr val="000000"/>
                          </a:solidFill>
                          <a:effectLst/>
                          <a:latin typeface="Arial" panose="020B0604020202020204" pitchFamily="34" charset="0"/>
                        </a:rPr>
                        <a:t>Mäntyharju</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-1 096</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947</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497</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173</a:t>
                      </a:r>
                    </a:p>
                  </a:txBody>
                  <a:tcPr marL="0" marR="72000" marT="0" marB="0" anchor="b"/>
                </a:tc>
                <a:extLst>
                  <a:ext uri="{0D108BD9-81ED-4DB2-BD59-A6C34878D82A}">
                    <a16:rowId xmlns:a16="http://schemas.microsoft.com/office/drawing/2014/main" val="3549806264"/>
                  </a:ext>
                </a:extLst>
              </a:tr>
              <a:tr h="237126">
                <a:tc>
                  <a:txBody>
                    <a:bodyPr/>
                    <a:lstStyle/>
                    <a:p>
                      <a:pPr algn="l" fontAlgn="b"/>
                      <a:r>
                        <a:rPr lang="fi-FI" sz="1200" b="0" i="0" u="none" strike="noStrike">
                          <a:solidFill>
                            <a:srgbClr val="000000"/>
                          </a:solidFill>
                          <a:effectLst/>
                          <a:latin typeface="Arial" panose="020B0604020202020204" pitchFamily="34" charset="0"/>
                        </a:rPr>
                        <a:t>Pieksämäki</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4 381</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-2 469</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3 376</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4 101</a:t>
                      </a:r>
                    </a:p>
                  </a:txBody>
                  <a:tcPr marL="0" marR="72000" marT="0" marB="0" anchor="b"/>
                </a:tc>
                <a:extLst>
                  <a:ext uri="{0D108BD9-81ED-4DB2-BD59-A6C34878D82A}">
                    <a16:rowId xmlns:a16="http://schemas.microsoft.com/office/drawing/2014/main" val="3718504788"/>
                  </a:ext>
                </a:extLst>
              </a:tr>
              <a:tr h="237126">
                <a:tc>
                  <a:txBody>
                    <a:bodyPr/>
                    <a:lstStyle/>
                    <a:p>
                      <a:pPr algn="l" fontAlgn="b"/>
                      <a:r>
                        <a:rPr lang="fi-FI" sz="1200" b="0" i="0" u="none" strike="noStrike" dirty="0">
                          <a:solidFill>
                            <a:srgbClr val="000000"/>
                          </a:solidFill>
                          <a:effectLst/>
                          <a:latin typeface="Arial" panose="020B0604020202020204" pitchFamily="34" charset="0"/>
                        </a:rPr>
                        <a:t>Puumala</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1 579</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625</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1 358</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981</a:t>
                      </a:r>
                    </a:p>
                  </a:txBody>
                  <a:tcPr marL="0" marR="72000" marT="0" marB="0" anchor="b"/>
                </a:tc>
                <a:extLst>
                  <a:ext uri="{0D108BD9-81ED-4DB2-BD59-A6C34878D82A}">
                    <a16:rowId xmlns:a16="http://schemas.microsoft.com/office/drawing/2014/main" val="2540258493"/>
                  </a:ext>
                </a:extLst>
              </a:tr>
              <a:tr h="237126">
                <a:tc>
                  <a:txBody>
                    <a:bodyPr/>
                    <a:lstStyle/>
                    <a:p>
                      <a:pPr algn="l" fontAlgn="b"/>
                      <a:r>
                        <a:rPr lang="fi-FI" sz="1200" b="0" i="0" u="none" strike="noStrike">
                          <a:solidFill>
                            <a:srgbClr val="000000"/>
                          </a:solidFill>
                          <a:effectLst/>
                          <a:latin typeface="Arial" panose="020B0604020202020204" pitchFamily="34" charset="0"/>
                        </a:rPr>
                        <a:t>Rantasalmi</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523</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1 008</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138</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-269</a:t>
                      </a:r>
                    </a:p>
                  </a:txBody>
                  <a:tcPr marL="0" marR="72000" marT="0" marB="0" anchor="b"/>
                </a:tc>
                <a:extLst>
                  <a:ext uri="{0D108BD9-81ED-4DB2-BD59-A6C34878D82A}">
                    <a16:rowId xmlns:a16="http://schemas.microsoft.com/office/drawing/2014/main" val="1061196414"/>
                  </a:ext>
                </a:extLst>
              </a:tr>
              <a:tr h="237126">
                <a:tc>
                  <a:txBody>
                    <a:bodyPr/>
                    <a:lstStyle/>
                    <a:p>
                      <a:pPr algn="l" fontAlgn="b"/>
                      <a:r>
                        <a:rPr lang="fi-FI" sz="1200" b="0" i="0" u="none" strike="noStrike" dirty="0">
                          <a:solidFill>
                            <a:srgbClr val="000000"/>
                          </a:solidFill>
                          <a:effectLst/>
                          <a:latin typeface="Arial" panose="020B0604020202020204" pitchFamily="34" charset="0"/>
                        </a:rPr>
                        <a:t>Savonlinna</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9 716</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5 636</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12 199</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3 458</a:t>
                      </a:r>
                    </a:p>
                  </a:txBody>
                  <a:tcPr marL="0" marR="72000" marT="0" marB="0" anchor="b"/>
                </a:tc>
                <a:extLst>
                  <a:ext uri="{0D108BD9-81ED-4DB2-BD59-A6C34878D82A}">
                    <a16:rowId xmlns:a16="http://schemas.microsoft.com/office/drawing/2014/main" val="1300687039"/>
                  </a:ext>
                </a:extLst>
              </a:tr>
              <a:tr h="237126">
                <a:tc>
                  <a:txBody>
                    <a:bodyPr/>
                    <a:lstStyle/>
                    <a:p>
                      <a:pPr algn="l" fontAlgn="b"/>
                      <a:r>
                        <a:rPr lang="fi-FI" sz="1200" b="0" i="0" u="none" strike="noStrike" dirty="0">
                          <a:solidFill>
                            <a:srgbClr val="000000"/>
                          </a:solidFill>
                          <a:effectLst/>
                          <a:latin typeface="Arial" panose="020B0604020202020204" pitchFamily="34" charset="0"/>
                        </a:rPr>
                        <a:t>Sulkava</a:t>
                      </a:r>
                    </a:p>
                  </a:txBody>
                  <a:tcPr marL="72000" marR="0" marT="0" marB="0" anchor="b"/>
                </a:tc>
                <a:tc>
                  <a:txBody>
                    <a:bodyPr/>
                    <a:lstStyle/>
                    <a:p>
                      <a:pPr algn="r" fontAlgn="b"/>
                      <a:r>
                        <a:rPr lang="fi-FI" sz="1200" b="0" i="0" u="none" strike="noStrike">
                          <a:solidFill>
                            <a:srgbClr val="000000"/>
                          </a:solidFill>
                          <a:effectLst/>
                          <a:latin typeface="Arial" panose="020B0604020202020204" pitchFamily="34" charset="0"/>
                        </a:rPr>
                        <a:t>293</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815</a:t>
                      </a:r>
                    </a:p>
                  </a:txBody>
                  <a:tcPr marL="0" marR="72000" marT="0" marB="0" anchor="b"/>
                </a:tc>
                <a:tc>
                  <a:txBody>
                    <a:bodyPr/>
                    <a:lstStyle/>
                    <a:p>
                      <a:pPr algn="r" fontAlgn="b"/>
                      <a:r>
                        <a:rPr lang="fi-FI" sz="1200" b="0" i="0" u="none" strike="noStrike">
                          <a:solidFill>
                            <a:srgbClr val="000000"/>
                          </a:solidFill>
                          <a:effectLst/>
                          <a:latin typeface="Arial" panose="020B0604020202020204" pitchFamily="34" charset="0"/>
                        </a:rPr>
                        <a:t>133</a:t>
                      </a:r>
                    </a:p>
                  </a:txBody>
                  <a:tcPr marL="0" marR="72000" marT="0" marB="0" anchor="b"/>
                </a:tc>
                <a:tc>
                  <a:txBody>
                    <a:bodyPr/>
                    <a:lstStyle/>
                    <a:p>
                      <a:pPr algn="r" fontAlgn="b"/>
                      <a:r>
                        <a:rPr lang="fi-FI" sz="1200" b="0" i="0" u="none" strike="noStrike" dirty="0">
                          <a:solidFill>
                            <a:srgbClr val="000000"/>
                          </a:solidFill>
                          <a:effectLst/>
                          <a:latin typeface="Arial" panose="020B0604020202020204" pitchFamily="34" charset="0"/>
                        </a:rPr>
                        <a:t>813</a:t>
                      </a:r>
                    </a:p>
                  </a:txBody>
                  <a:tcPr marL="0" marR="72000" marT="0" marB="0" anchor="b"/>
                </a:tc>
                <a:extLst>
                  <a:ext uri="{0D108BD9-81ED-4DB2-BD59-A6C34878D82A}">
                    <a16:rowId xmlns:a16="http://schemas.microsoft.com/office/drawing/2014/main" val="28700389"/>
                  </a:ext>
                </a:extLst>
              </a:tr>
              <a:tr h="328880">
                <a:tc>
                  <a:txBody>
                    <a:bodyPr/>
                    <a:lstStyle/>
                    <a:p>
                      <a:pPr algn="l" fontAlgn="b"/>
                      <a:r>
                        <a:rPr lang="fi-FI" sz="1200" b="1" i="0" u="none" strike="noStrike" dirty="0">
                          <a:solidFill>
                            <a:schemeClr val="bg1">
                              <a:lumMod val="95000"/>
                            </a:schemeClr>
                          </a:solidFill>
                          <a:effectLst/>
                          <a:latin typeface="Arial" panose="020B0604020202020204" pitchFamily="34" charset="0"/>
                        </a:rPr>
                        <a:t>ETELÄ-SAVO</a:t>
                      </a:r>
                    </a:p>
                  </a:txBody>
                  <a:tcPr marL="72000" marR="0" marT="0" marB="0" anchor="ctr"/>
                </a:tc>
                <a:tc>
                  <a:txBody>
                    <a:bodyPr/>
                    <a:lstStyle/>
                    <a:p>
                      <a:pPr algn="r" fontAlgn="b"/>
                      <a:r>
                        <a:rPr lang="fi-FI" sz="1200" b="1" i="0" u="none" strike="noStrike" dirty="0">
                          <a:solidFill>
                            <a:schemeClr val="bg1">
                              <a:lumMod val="95000"/>
                            </a:schemeClr>
                          </a:solidFill>
                          <a:effectLst/>
                          <a:latin typeface="Arial" panose="020B0604020202020204" pitchFamily="34" charset="0"/>
                        </a:rPr>
                        <a:t>15 374</a:t>
                      </a:r>
                    </a:p>
                  </a:txBody>
                  <a:tcPr marL="0" marR="72000" marT="0" marB="0" anchor="ctr"/>
                </a:tc>
                <a:tc>
                  <a:txBody>
                    <a:bodyPr/>
                    <a:lstStyle/>
                    <a:p>
                      <a:pPr algn="r" fontAlgn="b"/>
                      <a:r>
                        <a:rPr lang="fi-FI" sz="1200" b="1" i="0" u="none" strike="noStrike" dirty="0">
                          <a:solidFill>
                            <a:schemeClr val="bg1">
                              <a:lumMod val="95000"/>
                            </a:schemeClr>
                          </a:solidFill>
                          <a:effectLst/>
                          <a:latin typeface="Arial" panose="020B0604020202020204" pitchFamily="34" charset="0"/>
                        </a:rPr>
                        <a:t>-643</a:t>
                      </a:r>
                    </a:p>
                  </a:txBody>
                  <a:tcPr marL="0" marR="72000" marT="0" marB="0" anchor="ctr"/>
                </a:tc>
                <a:tc>
                  <a:txBody>
                    <a:bodyPr/>
                    <a:lstStyle/>
                    <a:p>
                      <a:pPr algn="r" fontAlgn="b"/>
                      <a:r>
                        <a:rPr lang="fi-FI" sz="1200" b="1" i="0" u="none" strike="noStrike" dirty="0">
                          <a:solidFill>
                            <a:schemeClr val="bg1">
                              <a:lumMod val="95000"/>
                            </a:schemeClr>
                          </a:solidFill>
                          <a:effectLst/>
                          <a:latin typeface="Arial" panose="020B0604020202020204" pitchFamily="34" charset="0"/>
                        </a:rPr>
                        <a:t>38 584</a:t>
                      </a:r>
                    </a:p>
                  </a:txBody>
                  <a:tcPr marL="0" marR="72000" marT="0" marB="0" anchor="ctr"/>
                </a:tc>
                <a:tc>
                  <a:txBody>
                    <a:bodyPr/>
                    <a:lstStyle/>
                    <a:p>
                      <a:pPr algn="r" fontAlgn="b"/>
                      <a:r>
                        <a:rPr lang="fi-FI" sz="1200" b="1" i="0" u="none" strike="noStrike" dirty="0">
                          <a:solidFill>
                            <a:schemeClr val="bg1">
                              <a:lumMod val="95000"/>
                            </a:schemeClr>
                          </a:solidFill>
                          <a:effectLst/>
                          <a:latin typeface="Arial" panose="020B0604020202020204" pitchFamily="34" charset="0"/>
                        </a:rPr>
                        <a:t>141 987</a:t>
                      </a:r>
                    </a:p>
                  </a:txBody>
                  <a:tcPr marL="0" marR="72000" marT="0" marB="0" anchor="ctr"/>
                </a:tc>
                <a:extLst>
                  <a:ext uri="{0D108BD9-81ED-4DB2-BD59-A6C34878D82A}">
                    <a16:rowId xmlns:a16="http://schemas.microsoft.com/office/drawing/2014/main" val="3702378562"/>
                  </a:ext>
                </a:extLst>
              </a:tr>
            </a:tbl>
          </a:graphicData>
        </a:graphic>
      </p:graphicFrame>
      <p:sp>
        <p:nvSpPr>
          <p:cNvPr id="3" name="Title 11">
            <a:extLst>
              <a:ext uri="{FF2B5EF4-FFF2-40B4-BE49-F238E27FC236}">
                <a16:creationId xmlns:a16="http://schemas.microsoft.com/office/drawing/2014/main" id="{74A250EB-2D08-82AC-EE6D-FE8E54BAECC1}"/>
              </a:ext>
            </a:extLst>
          </p:cNvPr>
          <p:cNvSpPr txBox="1">
            <a:spLocks/>
          </p:cNvSpPr>
          <p:nvPr/>
        </p:nvSpPr>
        <p:spPr bwMode="auto">
          <a:xfrm>
            <a:off x="479376" y="6525344"/>
            <a:ext cx="11593288" cy="2610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sp>
        <p:nvSpPr>
          <p:cNvPr id="5" name="Ympyrä: Ontto 4">
            <a:extLst>
              <a:ext uri="{FF2B5EF4-FFF2-40B4-BE49-F238E27FC236}">
                <a16:creationId xmlns:a16="http://schemas.microsoft.com/office/drawing/2014/main" id="{EC1B094B-3828-9BBB-B233-90B9FD4FC5AC}"/>
              </a:ext>
              <a:ext uri="{C183D7F6-B498-43B3-948B-1728B52AA6E4}">
                <adec:decorative xmlns:adec="http://schemas.microsoft.com/office/drawing/2017/decorative" val="1"/>
              </a:ext>
            </a:extLst>
          </p:cNvPr>
          <p:cNvSpPr/>
          <p:nvPr/>
        </p:nvSpPr>
        <p:spPr>
          <a:xfrm>
            <a:off x="839416" y="1979988"/>
            <a:ext cx="1440160" cy="377743"/>
          </a:xfrm>
          <a:prstGeom prst="donut">
            <a:avLst>
              <a:gd name="adj" fmla="val 3872"/>
            </a:avLst>
          </a:prstGeom>
          <a:solidFill>
            <a:srgbClr val="92D050"/>
          </a:solidFill>
          <a:ln>
            <a:solidFill>
              <a:srgbClr val="92D050"/>
            </a:solidFill>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Arial"/>
              <a:ea typeface="+mn-ea"/>
              <a:cs typeface="+mn-cs"/>
            </a:endParaRPr>
          </a:p>
        </p:txBody>
      </p:sp>
      <p:sp>
        <p:nvSpPr>
          <p:cNvPr id="7" name="Ympyrä: Ontto 6">
            <a:extLst>
              <a:ext uri="{FF2B5EF4-FFF2-40B4-BE49-F238E27FC236}">
                <a16:creationId xmlns:a16="http://schemas.microsoft.com/office/drawing/2014/main" id="{32087B32-A032-20A5-9DC5-F5475F662E37}"/>
              </a:ext>
              <a:ext uri="{C183D7F6-B498-43B3-948B-1728B52AA6E4}">
                <adec:decorative xmlns:adec="http://schemas.microsoft.com/office/drawing/2017/decorative" val="1"/>
              </a:ext>
            </a:extLst>
          </p:cNvPr>
          <p:cNvSpPr/>
          <p:nvPr/>
        </p:nvSpPr>
        <p:spPr>
          <a:xfrm>
            <a:off x="587936" y="3501008"/>
            <a:ext cx="1691639" cy="377742"/>
          </a:xfrm>
          <a:prstGeom prst="donut">
            <a:avLst>
              <a:gd name="adj" fmla="val 3872"/>
            </a:avLst>
          </a:prstGeom>
          <a:solidFill>
            <a:srgbClr val="92D050"/>
          </a:solidFill>
          <a:ln>
            <a:solidFill>
              <a:srgbClr val="FA7A06"/>
            </a:solidFill>
          </a:ln>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36549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1">
            <a:extLst>
              <a:ext uri="{FF2B5EF4-FFF2-40B4-BE49-F238E27FC236}">
                <a16:creationId xmlns:a16="http://schemas.microsoft.com/office/drawing/2014/main" id="{09893B1D-07BE-4147-9FF3-BCEE0E7D07D8}"/>
              </a:ext>
            </a:extLst>
          </p:cNvPr>
          <p:cNvSpPr>
            <a:spLocks noGrp="1"/>
          </p:cNvSpPr>
          <p:nvPr>
            <p:ph type="title"/>
          </p:nvPr>
        </p:nvSpPr>
        <p:spPr>
          <a:xfrm>
            <a:off x="623392" y="332656"/>
            <a:ext cx="10836171" cy="504056"/>
          </a:xfrm>
        </p:spPr>
        <p:txBody>
          <a:bodyPr/>
          <a:lstStyle/>
          <a:p>
            <a:r>
              <a:rPr lang="fi-FI" dirty="0"/>
              <a:t>Lainakanta 2023 - 2024, euroa/asukas</a:t>
            </a:r>
          </a:p>
        </p:txBody>
      </p:sp>
      <p:sp>
        <p:nvSpPr>
          <p:cNvPr id="2" name="Title 11">
            <a:extLst>
              <a:ext uri="{FF2B5EF4-FFF2-40B4-BE49-F238E27FC236}">
                <a16:creationId xmlns:a16="http://schemas.microsoft.com/office/drawing/2014/main" id="{42DDB866-FD67-F636-437E-08CCFB0E1710}"/>
              </a:ext>
            </a:extLst>
          </p:cNvPr>
          <p:cNvSpPr txBox="1">
            <a:spLocks/>
          </p:cNvSpPr>
          <p:nvPr/>
        </p:nvSpPr>
        <p:spPr bwMode="auto">
          <a:xfrm>
            <a:off x="479376" y="6453336"/>
            <a:ext cx="11593288" cy="333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0"/>
              </a:spcAft>
              <a:buClrTx/>
              <a:buSzTx/>
              <a:buFontTx/>
              <a:buNone/>
              <a:tabLst/>
              <a:defRPr/>
            </a:pPr>
            <a:r>
              <a:rPr kumimoji="0" lang="fi-FI" sz="1100" b="0" i="0" u="none" strike="noStrike" kern="1200" cap="none" spc="0" normalizeH="0" baseline="0" noProof="0" dirty="0">
                <a:ln>
                  <a:noFill/>
                </a:ln>
                <a:solidFill>
                  <a:srgbClr val="000000"/>
                </a:solidFill>
                <a:effectLst/>
                <a:uLnTx/>
                <a:uFillTx/>
                <a:latin typeface="Arial" charset="-52"/>
                <a:ea typeface="+mn-ea"/>
                <a:cs typeface="Arial" charset="-52"/>
              </a:rPr>
              <a:t>Lähde: Kuntaliitto, Etelä-Savon ja Manner-Suomen luvut: tutkihallintoa.fi 		1.1.2025 aluejako		           	                      </a:t>
            </a:r>
            <a:r>
              <a:rPr kumimoji="0" lang="fi-FI" sz="1000" b="0" i="0" u="none" strike="noStrike" kern="1200" cap="none" spc="0" normalizeH="0" baseline="0" noProof="0" dirty="0">
                <a:ln>
                  <a:noFill/>
                </a:ln>
                <a:solidFill>
                  <a:srgbClr val="000000"/>
                </a:solidFill>
                <a:effectLst/>
                <a:uLnTx/>
                <a:uFillTx/>
                <a:latin typeface="Arial" charset="-52"/>
                <a:ea typeface="+mn-ea"/>
                <a:cs typeface="Arial" charset="-52"/>
              </a:rPr>
              <a:t>päivitetty: 28.4.2025 / </a:t>
            </a:r>
            <a:r>
              <a:rPr kumimoji="0" lang="fi-FI" sz="1000" b="0" i="0" u="none" strike="noStrike" kern="1200" cap="none" spc="0" normalizeH="0" baseline="0" noProof="0" dirty="0" err="1">
                <a:ln>
                  <a:noFill/>
                </a:ln>
                <a:solidFill>
                  <a:srgbClr val="000000"/>
                </a:solidFill>
                <a:effectLst/>
                <a:uLnTx/>
                <a:uFillTx/>
                <a:latin typeface="Arial" charset="-52"/>
                <a:ea typeface="+mn-ea"/>
                <a:cs typeface="Arial" charset="-52"/>
              </a:rPr>
              <a:t>jk</a:t>
            </a:r>
            <a:endParaRPr kumimoji="0" lang="fi-FI" sz="1100" b="0" i="0" u="none" strike="noStrike" kern="0" cap="none" spc="0" normalizeH="0" baseline="0" noProof="0" dirty="0">
              <a:ln>
                <a:noFill/>
              </a:ln>
              <a:solidFill>
                <a:srgbClr val="000000"/>
              </a:solidFill>
              <a:effectLst/>
              <a:uLnTx/>
              <a:uFillTx/>
              <a:latin typeface="Arial"/>
              <a:ea typeface="+mn-ea"/>
              <a:cs typeface="Arial (Headings)"/>
            </a:endParaRPr>
          </a:p>
        </p:txBody>
      </p:sp>
      <p:pic>
        <p:nvPicPr>
          <p:cNvPr id="4" name="Kuva 3" descr="Palkkikaavio: lainakanta Etelä-Savossa kunnittain 2023-2024, euroa per asukas. Eniten asukasta kohden oli lainaa vuonna 2024 Pieksämäellä, 4 662 euroa. Enonkoskella, Hirvensalmella ja Puumalassa ei ollut lainaa lainkaan. Etelä-Savossa keskimäärin lainaa oli 4 410 euroa per asukas vuonna 2023, ja 3 657 euroa per asukas vuonna 2024.">
            <a:extLst>
              <a:ext uri="{FF2B5EF4-FFF2-40B4-BE49-F238E27FC236}">
                <a16:creationId xmlns:a16="http://schemas.microsoft.com/office/drawing/2014/main" id="{606D9122-EC51-6884-D33E-1E10AE0D249B}"/>
              </a:ext>
            </a:extLst>
          </p:cNvPr>
          <p:cNvPicPr>
            <a:picLocks noChangeAspect="1"/>
          </p:cNvPicPr>
          <p:nvPr/>
        </p:nvPicPr>
        <p:blipFill>
          <a:blip r:embed="rId2"/>
          <a:stretch>
            <a:fillRect/>
          </a:stretch>
        </p:blipFill>
        <p:spPr>
          <a:xfrm>
            <a:off x="551384" y="1276731"/>
            <a:ext cx="7514931" cy="4096485"/>
          </a:xfrm>
          <a:prstGeom prst="rect">
            <a:avLst/>
          </a:prstGeom>
        </p:spPr>
      </p:pic>
      <p:pic>
        <p:nvPicPr>
          <p:cNvPr id="5" name="Kuva 4" descr="Palkkikaavio: lainakannan muutos per asukas Etelä-Savossa kunnittain 2023-2024, prosenttia. Suhteellisesti eniten lainakanta asukasta kohden lisääntyi Juvalla, 16 prosenttia. Eniten lainakanta asukasta kohden vähentyi Mikkelissä, 31 prosenttia.">
            <a:extLst>
              <a:ext uri="{FF2B5EF4-FFF2-40B4-BE49-F238E27FC236}">
                <a16:creationId xmlns:a16="http://schemas.microsoft.com/office/drawing/2014/main" id="{5BD06B06-8AC1-633E-DA20-98FCEFD6B0C8}"/>
              </a:ext>
            </a:extLst>
          </p:cNvPr>
          <p:cNvPicPr>
            <a:picLocks noChangeAspect="1"/>
          </p:cNvPicPr>
          <p:nvPr/>
        </p:nvPicPr>
        <p:blipFill>
          <a:blip r:embed="rId3"/>
          <a:stretch>
            <a:fillRect/>
          </a:stretch>
        </p:blipFill>
        <p:spPr>
          <a:xfrm>
            <a:off x="8446035" y="1087357"/>
            <a:ext cx="3194581" cy="4285859"/>
          </a:xfrm>
          <a:prstGeom prst="rect">
            <a:avLst/>
          </a:prstGeom>
        </p:spPr>
      </p:pic>
    </p:spTree>
    <p:extLst>
      <p:ext uri="{BB962C8B-B14F-4D97-AF65-F5344CB8AC3E}">
        <p14:creationId xmlns:p14="http://schemas.microsoft.com/office/powerpoint/2010/main" val="4133750124"/>
      </p:ext>
    </p:extLst>
  </p:cSld>
  <p:clrMapOvr>
    <a:masterClrMapping/>
  </p:clrMapOvr>
</p:sld>
</file>

<file path=ppt/theme/theme1.xml><?xml version="1.0" encoding="utf-8"?>
<a:theme xmlns:a="http://schemas.openxmlformats.org/drawingml/2006/main" name="ESAVO">
  <a:themeElements>
    <a:clrScheme name="ESAVO">
      <a:dk1>
        <a:sysClr val="windowText" lastClr="000000"/>
      </a:dk1>
      <a:lt1>
        <a:sysClr val="window" lastClr="FFFFFF"/>
      </a:lt1>
      <a:dk2>
        <a:srgbClr val="2D3787"/>
      </a:dk2>
      <a:lt2>
        <a:srgbClr val="C8E1FA"/>
      </a:lt2>
      <a:accent1>
        <a:srgbClr val="2D3787"/>
      </a:accent1>
      <a:accent2>
        <a:srgbClr val="009BE1"/>
      </a:accent2>
      <a:accent3>
        <a:srgbClr val="469B46"/>
      </a:accent3>
      <a:accent4>
        <a:srgbClr val="C8D228"/>
      </a:accent4>
      <a:accent5>
        <a:srgbClr val="F0CD14"/>
      </a:accent5>
      <a:accent6>
        <a:srgbClr val="DCA0C3"/>
      </a:accent6>
      <a:hlink>
        <a:srgbClr val="3C5491"/>
      </a:hlink>
      <a:folHlink>
        <a:srgbClr val="325A3C"/>
      </a:folHlink>
    </a:clrScheme>
    <a:fontScheme name="ESAVO">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18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err="1" smtClean="0"/>
        </a:defPPr>
      </a:lstStyle>
    </a:txDef>
  </a:objectDefaults>
  <a:extraClrSchemeLst/>
  <a:extLst>
    <a:ext uri="{05A4C25C-085E-4340-85A3-A5531E510DB2}">
      <thm15:themeFamily xmlns:thm15="http://schemas.microsoft.com/office/thememl/2012/main" name="ESAVO PowerPoint-esitysmalli.potx" id="{FC6D9E71-C548-4608-9588-675994E901C0}" vid="{9F200EB2-B4F4-46AA-A27E-0EF2FB91152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ESAVO PowerPoint-esitysmalli</Template>
  <TotalTime>104775</TotalTime>
  <Words>453</Words>
  <Application>Microsoft Office PowerPoint</Application>
  <PresentationFormat>Laajakuva</PresentationFormat>
  <Paragraphs>141</Paragraphs>
  <Slides>9</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Times New Roman</vt:lpstr>
      <vt:lpstr>ESAVO</vt:lpstr>
      <vt:lpstr>Etelä-Savon kuntien tilinpäätöstiedot 2024</vt:lpstr>
      <vt:lpstr>Kuntien tiedot</vt:lpstr>
      <vt:lpstr>Väestönmuutos Etelä-Savossa 2023 ja 2024</vt:lpstr>
      <vt:lpstr>Toimintatuotot 2022 - 2024, euroa/asukas</vt:lpstr>
      <vt:lpstr>Toimintakulut 2022 - 2024, euroa/asukas</vt:lpstr>
      <vt:lpstr>Toimintakate 2022 - 2024, euroa/asukas</vt:lpstr>
      <vt:lpstr>Vuosikate 2023 - 2024, euroa/asukas</vt:lpstr>
      <vt:lpstr>Tilikauden ali-/ylijäämä 2023 - 2024, euroa/asukas sekä 1 000 euroa</vt:lpstr>
      <vt:lpstr>Lainakanta 2023 - 2024, euroa/asukas</vt:lpstr>
    </vt:vector>
  </TitlesOfParts>
  <Company>Etelä-Savon maakuntaliitto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Tilinpäätökset</dc:title>
  <dc:creator>Jaana Kokkonen</dc:creator>
  <cp:lastModifiedBy>Jaana Kokkonen</cp:lastModifiedBy>
  <cp:revision>177</cp:revision>
  <dcterms:created xsi:type="dcterms:W3CDTF">2020-02-25T14:36:39Z</dcterms:created>
  <dcterms:modified xsi:type="dcterms:W3CDTF">2025-04-28T12:56:06Z</dcterms:modified>
</cp:coreProperties>
</file>