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0"/>
  </p:notesMasterIdLst>
  <p:sldIdLst>
    <p:sldId id="695" r:id="rId2"/>
    <p:sldId id="296" r:id="rId3"/>
    <p:sldId id="297" r:id="rId4"/>
    <p:sldId id="696" r:id="rId5"/>
    <p:sldId id="298" r:id="rId6"/>
    <p:sldId id="300" r:id="rId7"/>
    <p:sldId id="697" r:id="rId8"/>
    <p:sldId id="69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E15726-3591-431F-8386-CD6E96C44FDE}" v="16" dt="2023-05-11T21:30:15.474"/>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5226" autoAdjust="0"/>
  </p:normalViewPr>
  <p:slideViewPr>
    <p:cSldViewPr showGuides="1">
      <p:cViewPr varScale="1">
        <p:scale>
          <a:sx n="78" d="100"/>
          <a:sy n="78" d="100"/>
        </p:scale>
        <p:origin x="283"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19E15726-3591-431F-8386-CD6E96C44FDE}"/>
    <pc:docChg chg="undo custSel modSld">
      <pc:chgData name="Jaana Kokkonen" userId="fd0ea1af-346e-4258-bc54-cec630bd1122" providerId="ADAL" clId="{19E15726-3591-431F-8386-CD6E96C44FDE}" dt="2023-05-12T06:38:43.835" v="781" actId="242"/>
      <pc:docMkLst>
        <pc:docMk/>
      </pc:docMkLst>
      <pc:sldChg chg="addSp delSp modSp mod">
        <pc:chgData name="Jaana Kokkonen" userId="fd0ea1af-346e-4258-bc54-cec630bd1122" providerId="ADAL" clId="{19E15726-3591-431F-8386-CD6E96C44FDE}" dt="2023-05-11T10:32:54.942" v="75" actId="1076"/>
        <pc:sldMkLst>
          <pc:docMk/>
          <pc:sldMk cId="2839050694" sldId="296"/>
        </pc:sldMkLst>
        <pc:spChg chg="mod">
          <ac:chgData name="Jaana Kokkonen" userId="fd0ea1af-346e-4258-bc54-cec630bd1122" providerId="ADAL" clId="{19E15726-3591-431F-8386-CD6E96C44FDE}" dt="2023-05-11T09:01:02.944" v="49"/>
          <ac:spMkLst>
            <pc:docMk/>
            <pc:sldMk cId="2839050694" sldId="296"/>
            <ac:spMk id="5" creationId="{1D8FF759-82E9-4897-95A5-A0C15D24FBC6}"/>
          </ac:spMkLst>
        </pc:spChg>
        <pc:spChg chg="mod">
          <ac:chgData name="Jaana Kokkonen" userId="fd0ea1af-346e-4258-bc54-cec630bd1122" providerId="ADAL" clId="{19E15726-3591-431F-8386-CD6E96C44FDE}" dt="2023-05-11T09:00:32.817" v="48" actId="20577"/>
          <ac:spMkLst>
            <pc:docMk/>
            <pc:sldMk cId="2839050694" sldId="296"/>
            <ac:spMk id="10242" creationId="{00000000-0000-0000-0000-000000000000}"/>
          </ac:spMkLst>
        </pc:spChg>
        <pc:picChg chg="add del mod">
          <ac:chgData name="Jaana Kokkonen" userId="fd0ea1af-346e-4258-bc54-cec630bd1122" providerId="ADAL" clId="{19E15726-3591-431F-8386-CD6E96C44FDE}" dt="2023-05-11T10:32:40.084" v="71" actId="478"/>
          <ac:picMkLst>
            <pc:docMk/>
            <pc:sldMk cId="2839050694" sldId="296"/>
            <ac:picMk id="2" creationId="{CC0188F3-CE3B-6B50-7AF8-9A341A6C9C7A}"/>
          </ac:picMkLst>
        </pc:picChg>
        <pc:picChg chg="del">
          <ac:chgData name="Jaana Kokkonen" userId="fd0ea1af-346e-4258-bc54-cec630bd1122" providerId="ADAL" clId="{19E15726-3591-431F-8386-CD6E96C44FDE}" dt="2023-05-11T08:59:24.942" v="4" actId="478"/>
          <ac:picMkLst>
            <pc:docMk/>
            <pc:sldMk cId="2839050694" sldId="296"/>
            <ac:picMk id="3" creationId="{327D43ED-BE9C-60E7-CCAE-CC5E9955099E}"/>
          </ac:picMkLst>
        </pc:picChg>
        <pc:picChg chg="add mod">
          <ac:chgData name="Jaana Kokkonen" userId="fd0ea1af-346e-4258-bc54-cec630bd1122" providerId="ADAL" clId="{19E15726-3591-431F-8386-CD6E96C44FDE}" dt="2023-05-11T10:32:54.942" v="75" actId="1076"/>
          <ac:picMkLst>
            <pc:docMk/>
            <pc:sldMk cId="2839050694" sldId="296"/>
            <ac:picMk id="4" creationId="{1B89CD62-3287-ADE1-AFBA-96F952D10A8F}"/>
          </ac:picMkLst>
        </pc:picChg>
      </pc:sldChg>
      <pc:sldChg chg="addSp delSp modSp mod">
        <pc:chgData name="Jaana Kokkonen" userId="fd0ea1af-346e-4258-bc54-cec630bd1122" providerId="ADAL" clId="{19E15726-3591-431F-8386-CD6E96C44FDE}" dt="2023-05-11T09:07:27.806" v="66" actId="962"/>
        <pc:sldMkLst>
          <pc:docMk/>
          <pc:sldMk cId="1267006050" sldId="297"/>
        </pc:sldMkLst>
        <pc:spChg chg="mod">
          <ac:chgData name="Jaana Kokkonen" userId="fd0ea1af-346e-4258-bc54-cec630bd1122" providerId="ADAL" clId="{19E15726-3591-431F-8386-CD6E96C44FDE}" dt="2023-05-11T09:01:02.944" v="49"/>
          <ac:spMkLst>
            <pc:docMk/>
            <pc:sldMk cId="1267006050" sldId="297"/>
            <ac:spMk id="4" creationId="{C2CEB2F5-9FD9-46E9-823C-C2E678378F07}"/>
          </ac:spMkLst>
        </pc:spChg>
        <pc:spChg chg="mod">
          <ac:chgData name="Jaana Kokkonen" userId="fd0ea1af-346e-4258-bc54-cec630bd1122" providerId="ADAL" clId="{19E15726-3591-431F-8386-CD6E96C44FDE}" dt="2023-05-11T09:07:02.699" v="58" actId="20577"/>
          <ac:spMkLst>
            <pc:docMk/>
            <pc:sldMk cId="1267006050" sldId="297"/>
            <ac:spMk id="10242" creationId="{00000000-0000-0000-0000-000000000000}"/>
          </ac:spMkLst>
        </pc:spChg>
        <pc:picChg chg="del">
          <ac:chgData name="Jaana Kokkonen" userId="fd0ea1af-346e-4258-bc54-cec630bd1122" providerId="ADAL" clId="{19E15726-3591-431F-8386-CD6E96C44FDE}" dt="2023-05-11T09:06:48.978" v="52" actId="478"/>
          <ac:picMkLst>
            <pc:docMk/>
            <pc:sldMk cId="1267006050" sldId="297"/>
            <ac:picMk id="2" creationId="{9DFE0067-1CCB-D0F6-C372-439AD533B35D}"/>
          </ac:picMkLst>
        </pc:picChg>
        <pc:picChg chg="add mod">
          <ac:chgData name="Jaana Kokkonen" userId="fd0ea1af-346e-4258-bc54-cec630bd1122" providerId="ADAL" clId="{19E15726-3591-431F-8386-CD6E96C44FDE}" dt="2023-05-11T09:07:27.806" v="66" actId="962"/>
          <ac:picMkLst>
            <pc:docMk/>
            <pc:sldMk cId="1267006050" sldId="297"/>
            <ac:picMk id="3" creationId="{48F526C3-5A5A-543D-3FCA-321C0D526087}"/>
          </ac:picMkLst>
        </pc:picChg>
      </pc:sldChg>
      <pc:sldChg chg="addSp delSp modSp mod">
        <pc:chgData name="Jaana Kokkonen" userId="fd0ea1af-346e-4258-bc54-cec630bd1122" providerId="ADAL" clId="{19E15726-3591-431F-8386-CD6E96C44FDE}" dt="2023-05-11T21:31:35.269" v="779" actId="6549"/>
        <pc:sldMkLst>
          <pc:docMk/>
          <pc:sldMk cId="2201285472" sldId="298"/>
        </pc:sldMkLst>
        <pc:spChg chg="mod">
          <ac:chgData name="Jaana Kokkonen" userId="fd0ea1af-346e-4258-bc54-cec630bd1122" providerId="ADAL" clId="{19E15726-3591-431F-8386-CD6E96C44FDE}" dt="2023-05-11T21:31:35.269" v="779" actId="6549"/>
          <ac:spMkLst>
            <pc:docMk/>
            <pc:sldMk cId="2201285472" sldId="298"/>
            <ac:spMk id="4" creationId="{F96ADD6A-01FF-485E-A484-92723C50C090}"/>
          </ac:spMkLst>
        </pc:spChg>
        <pc:spChg chg="mod">
          <ac:chgData name="Jaana Kokkonen" userId="fd0ea1af-346e-4258-bc54-cec630bd1122" providerId="ADAL" clId="{19E15726-3591-431F-8386-CD6E96C44FDE}" dt="2023-05-11T21:05:26.035" v="500" actId="20577"/>
          <ac:spMkLst>
            <pc:docMk/>
            <pc:sldMk cId="2201285472" sldId="298"/>
            <ac:spMk id="10242" creationId="{00000000-0000-0000-0000-000000000000}"/>
          </ac:spMkLst>
        </pc:spChg>
        <pc:picChg chg="del">
          <ac:chgData name="Jaana Kokkonen" userId="fd0ea1af-346e-4258-bc54-cec630bd1122" providerId="ADAL" clId="{19E15726-3591-431F-8386-CD6E96C44FDE}" dt="2023-05-11T21:05:14.304" v="496" actId="478"/>
          <ac:picMkLst>
            <pc:docMk/>
            <pc:sldMk cId="2201285472" sldId="298"/>
            <ac:picMk id="2" creationId="{14439128-E0B6-BD84-F7C2-BFD9BA1D29FE}"/>
          </ac:picMkLst>
        </pc:picChg>
        <pc:picChg chg="add mod">
          <ac:chgData name="Jaana Kokkonen" userId="fd0ea1af-346e-4258-bc54-cec630bd1122" providerId="ADAL" clId="{19E15726-3591-431F-8386-CD6E96C44FDE}" dt="2023-05-11T21:08:02.073" v="730" actId="962"/>
          <ac:picMkLst>
            <pc:docMk/>
            <pc:sldMk cId="2201285472" sldId="298"/>
            <ac:picMk id="3" creationId="{E0484735-9582-A2BD-FB11-DBE09DE26C65}"/>
          </ac:picMkLst>
        </pc:picChg>
      </pc:sldChg>
      <pc:sldChg chg="modSp mod">
        <pc:chgData name="Jaana Kokkonen" userId="fd0ea1af-346e-4258-bc54-cec630bd1122" providerId="ADAL" clId="{19E15726-3591-431F-8386-CD6E96C44FDE}" dt="2023-05-12T06:38:43.835" v="781" actId="242"/>
        <pc:sldMkLst>
          <pc:docMk/>
          <pc:sldMk cId="826122359" sldId="300"/>
        </pc:sldMkLst>
        <pc:spChg chg="mod">
          <ac:chgData name="Jaana Kokkonen" userId="fd0ea1af-346e-4258-bc54-cec630bd1122" providerId="ADAL" clId="{19E15726-3591-431F-8386-CD6E96C44FDE}" dt="2023-05-11T21:31:04.829" v="777" actId="6549"/>
          <ac:spMkLst>
            <pc:docMk/>
            <pc:sldMk cId="826122359" sldId="300"/>
            <ac:spMk id="5" creationId="{5BD1E8F7-22C5-4801-B4DA-3866E4A4BF97}"/>
          </ac:spMkLst>
        </pc:spChg>
        <pc:spChg chg="mod">
          <ac:chgData name="Jaana Kokkonen" userId="fd0ea1af-346e-4258-bc54-cec630bd1122" providerId="ADAL" clId="{19E15726-3591-431F-8386-CD6E96C44FDE}" dt="2023-05-11T21:09:01.065" v="740" actId="20577"/>
          <ac:spMkLst>
            <pc:docMk/>
            <pc:sldMk cId="826122359" sldId="300"/>
            <ac:spMk id="10242" creationId="{00000000-0000-0000-0000-000000000000}"/>
          </ac:spMkLst>
        </pc:spChg>
        <pc:graphicFrameChg chg="mod modGraphic">
          <ac:chgData name="Jaana Kokkonen" userId="fd0ea1af-346e-4258-bc54-cec630bd1122" providerId="ADAL" clId="{19E15726-3591-431F-8386-CD6E96C44FDE}" dt="2023-05-12T06:38:43.835" v="781" actId="242"/>
          <ac:graphicFrameMkLst>
            <pc:docMk/>
            <pc:sldMk cId="826122359" sldId="300"/>
            <ac:graphicFrameMk id="2" creationId="{2DA8159E-CDD2-42E8-9EDD-E8E9CCBDF329}"/>
          </ac:graphicFrameMkLst>
        </pc:graphicFrameChg>
      </pc:sldChg>
      <pc:sldChg chg="modSp mod">
        <pc:chgData name="Jaana Kokkonen" userId="fd0ea1af-346e-4258-bc54-cec630bd1122" providerId="ADAL" clId="{19E15726-3591-431F-8386-CD6E96C44FDE}" dt="2023-05-11T08:16:56.860" v="1" actId="20577"/>
        <pc:sldMkLst>
          <pc:docMk/>
          <pc:sldMk cId="2983750182" sldId="695"/>
        </pc:sldMkLst>
        <pc:spChg chg="mod">
          <ac:chgData name="Jaana Kokkonen" userId="fd0ea1af-346e-4258-bc54-cec630bd1122" providerId="ADAL" clId="{19E15726-3591-431F-8386-CD6E96C44FDE}" dt="2023-05-11T08:16:56.860" v="1" actId="20577"/>
          <ac:spMkLst>
            <pc:docMk/>
            <pc:sldMk cId="2983750182" sldId="695"/>
            <ac:spMk id="2" creationId="{3F072793-0404-4743-960B-A81449B5494D}"/>
          </ac:spMkLst>
        </pc:spChg>
      </pc:sldChg>
      <pc:sldChg chg="addSp delSp modSp mod">
        <pc:chgData name="Jaana Kokkonen" userId="fd0ea1af-346e-4258-bc54-cec630bd1122" providerId="ADAL" clId="{19E15726-3591-431F-8386-CD6E96C44FDE}" dt="2023-05-11T10:58:44.111" v="494" actId="14100"/>
        <pc:sldMkLst>
          <pc:docMk/>
          <pc:sldMk cId="988359762" sldId="696"/>
        </pc:sldMkLst>
        <pc:spChg chg="mod">
          <ac:chgData name="Jaana Kokkonen" userId="fd0ea1af-346e-4258-bc54-cec630bd1122" providerId="ADAL" clId="{19E15726-3591-431F-8386-CD6E96C44FDE}" dt="2023-05-11T09:08:09.434" v="68" actId="20577"/>
          <ac:spMkLst>
            <pc:docMk/>
            <pc:sldMk cId="988359762" sldId="696"/>
            <ac:spMk id="2" creationId="{3334FB4E-521A-42A7-9D71-E1F5B227E7D1}"/>
          </ac:spMkLst>
        </pc:spChg>
        <pc:spChg chg="mod">
          <ac:chgData name="Jaana Kokkonen" userId="fd0ea1af-346e-4258-bc54-cec630bd1122" providerId="ADAL" clId="{19E15726-3591-431F-8386-CD6E96C44FDE}" dt="2023-05-11T10:44:46.554" v="104" actId="6549"/>
          <ac:spMkLst>
            <pc:docMk/>
            <pc:sldMk cId="988359762" sldId="696"/>
            <ac:spMk id="5" creationId="{00000000-0000-0000-0000-000000000000}"/>
          </ac:spMkLst>
        </pc:spChg>
        <pc:spChg chg="mod">
          <ac:chgData name="Jaana Kokkonen" userId="fd0ea1af-346e-4258-bc54-cec630bd1122" providerId="ADAL" clId="{19E15726-3591-431F-8386-CD6E96C44FDE}" dt="2023-05-11T10:48:08.730" v="114" actId="1035"/>
          <ac:spMkLst>
            <pc:docMk/>
            <pc:sldMk cId="988359762" sldId="696"/>
            <ac:spMk id="10" creationId="{797637D1-8933-4E1E-8EC6-38F1077ECB78}"/>
          </ac:spMkLst>
        </pc:spChg>
        <pc:graphicFrameChg chg="del">
          <ac:chgData name="Jaana Kokkonen" userId="fd0ea1af-346e-4258-bc54-cec630bd1122" providerId="ADAL" clId="{19E15726-3591-431F-8386-CD6E96C44FDE}" dt="2023-05-11T10:42:08.069" v="76" actId="478"/>
          <ac:graphicFrameMkLst>
            <pc:docMk/>
            <pc:sldMk cId="988359762" sldId="696"/>
            <ac:graphicFrameMk id="3" creationId="{843A0B6E-3643-DFC2-3221-7936A6BD2BB9}"/>
          </ac:graphicFrameMkLst>
        </pc:graphicFrameChg>
        <pc:graphicFrameChg chg="add mod modGraphic">
          <ac:chgData name="Jaana Kokkonen" userId="fd0ea1af-346e-4258-bc54-cec630bd1122" providerId="ADAL" clId="{19E15726-3591-431F-8386-CD6E96C44FDE}" dt="2023-05-11T10:58:33.665" v="492" actId="1076"/>
          <ac:graphicFrameMkLst>
            <pc:docMk/>
            <pc:sldMk cId="988359762" sldId="696"/>
            <ac:graphicFrameMk id="4" creationId="{64F22ECB-9166-E5F9-E95E-78387F16E7CD}"/>
          </ac:graphicFrameMkLst>
        </pc:graphicFrameChg>
        <pc:picChg chg="add mod">
          <ac:chgData name="Jaana Kokkonen" userId="fd0ea1af-346e-4258-bc54-cec630bd1122" providerId="ADAL" clId="{19E15726-3591-431F-8386-CD6E96C44FDE}" dt="2023-05-11T10:58:44.111" v="494" actId="14100"/>
          <ac:picMkLst>
            <pc:docMk/>
            <pc:sldMk cId="988359762" sldId="696"/>
            <ac:picMk id="6" creationId="{912042EF-A55C-A318-2C13-C89183D0B956}"/>
          </ac:picMkLst>
        </pc:picChg>
        <pc:picChg chg="del">
          <ac:chgData name="Jaana Kokkonen" userId="fd0ea1af-346e-4258-bc54-cec630bd1122" providerId="ADAL" clId="{19E15726-3591-431F-8386-CD6E96C44FDE}" dt="2023-05-11T10:46:12.276" v="105" actId="478"/>
          <ac:picMkLst>
            <pc:docMk/>
            <pc:sldMk cId="988359762" sldId="696"/>
            <ac:picMk id="8" creationId="{30A267D3-5A56-41C5-ACBE-2FADFB32C94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11.5.2023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2</a:t>
            </a:fld>
            <a:endParaRPr lang="fi-FI" dirty="0"/>
          </a:p>
        </p:txBody>
      </p:sp>
    </p:spTree>
    <p:extLst>
      <p:ext uri="{BB962C8B-B14F-4D97-AF65-F5344CB8AC3E}">
        <p14:creationId xmlns:p14="http://schemas.microsoft.com/office/powerpoint/2010/main" val="505921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822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6</a:t>
            </a:fld>
            <a:endParaRPr lang="fi-FI" dirty="0"/>
          </a:p>
        </p:txBody>
      </p:sp>
    </p:spTree>
    <p:extLst>
      <p:ext uri="{BB962C8B-B14F-4D97-AF65-F5344CB8AC3E}">
        <p14:creationId xmlns:p14="http://schemas.microsoft.com/office/powerpoint/2010/main" val="423127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7</a:t>
            </a:fld>
            <a:endParaRPr lang="fi-FI" dirty="0"/>
          </a:p>
        </p:txBody>
      </p:sp>
    </p:spTree>
    <p:extLst>
      <p:ext uri="{BB962C8B-B14F-4D97-AF65-F5344CB8AC3E}">
        <p14:creationId xmlns:p14="http://schemas.microsoft.com/office/powerpoint/2010/main" val="4074422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903461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11.5.2023</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tat.fi/julkaisu/cl8a4juttvvug0bvyvorose9r"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tat.fi/til/rakke/2019/rakke_2019_2020-05-27_tie_001_fi.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hyperlink" Target="http://stat.fi/til/rakke/2019/rakke_2019_2020-05-27_tie_001_fi.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072793-0404-4743-960B-A81449B5494D}"/>
              </a:ext>
            </a:extLst>
          </p:cNvPr>
          <p:cNvSpPr>
            <a:spLocks noGrp="1"/>
          </p:cNvSpPr>
          <p:nvPr>
            <p:ph type="ctrTitle"/>
          </p:nvPr>
        </p:nvSpPr>
        <p:spPr/>
        <p:txBody>
          <a:bodyPr/>
          <a:lstStyle/>
          <a:p>
            <a:r>
              <a:rPr lang="fi-FI" dirty="0"/>
              <a:t>Kesämökit 2022</a:t>
            </a:r>
          </a:p>
        </p:txBody>
      </p:sp>
    </p:spTree>
    <p:extLst>
      <p:ext uri="{BB962C8B-B14F-4D97-AF65-F5344CB8AC3E}">
        <p14:creationId xmlns:p14="http://schemas.microsoft.com/office/powerpoint/2010/main" val="298375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23392" y="332656"/>
            <a:ext cx="7416800"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maakunnittain 2022, kpl</a:t>
            </a:r>
            <a:endParaRPr lang="sv-SE" dirty="0"/>
          </a:p>
        </p:txBody>
      </p:sp>
      <p:sp>
        <p:nvSpPr>
          <p:cNvPr id="5" name="Title 11">
            <a:extLst>
              <a:ext uri="{FF2B5EF4-FFF2-40B4-BE49-F238E27FC236}">
                <a16:creationId xmlns:a16="http://schemas.microsoft.com/office/drawing/2014/main" id="{1D8FF759-82E9-4897-95A5-A0C15D24FBC6}"/>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11.5.2023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ylväskaavio kesämökkien määrästä maakunnittain vuonna 2022. Kesämökkejä oli maakunnista eniten Varsinais-Suomessa, 50 407 kappaletta, Pirkanmaalla 49 982 kappaletta sekä Etelä-Savossa, 46 518 kappaletta.">
            <a:extLst>
              <a:ext uri="{FF2B5EF4-FFF2-40B4-BE49-F238E27FC236}">
                <a16:creationId xmlns:a16="http://schemas.microsoft.com/office/drawing/2014/main" id="{1B89CD62-3287-ADE1-AFBA-96F952D10A8F}"/>
              </a:ext>
            </a:extLst>
          </p:cNvPr>
          <p:cNvPicPr>
            <a:picLocks noChangeAspect="1"/>
          </p:cNvPicPr>
          <p:nvPr/>
        </p:nvPicPr>
        <p:blipFill>
          <a:blip r:embed="rId3"/>
          <a:stretch>
            <a:fillRect/>
          </a:stretch>
        </p:blipFill>
        <p:spPr>
          <a:xfrm>
            <a:off x="551384" y="1052736"/>
            <a:ext cx="8712968" cy="5274220"/>
          </a:xfrm>
          <a:prstGeom prst="rect">
            <a:avLst/>
          </a:prstGeom>
        </p:spPr>
      </p:pic>
    </p:spTree>
    <p:extLst>
      <p:ext uri="{BB962C8B-B14F-4D97-AF65-F5344CB8AC3E}">
        <p14:creationId xmlns:p14="http://schemas.microsoft.com/office/powerpoint/2010/main" val="283905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404664"/>
            <a:ext cx="8784654"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100 asukasta kohti maakunnittain 2022</a:t>
            </a:r>
            <a:endParaRPr lang="sv-SE" dirty="0"/>
          </a:p>
        </p:txBody>
      </p:sp>
      <p:sp>
        <p:nvSpPr>
          <p:cNvPr id="4" name="Title 11">
            <a:extLst>
              <a:ext uri="{FF2B5EF4-FFF2-40B4-BE49-F238E27FC236}">
                <a16:creationId xmlns:a16="http://schemas.microsoft.com/office/drawing/2014/main" id="{C2CEB2F5-9FD9-46E9-823C-C2E678378F07}"/>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11.5.2023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alkkikaavio kesämökkien määrästä 100 asukasta kohti maakunnittain vuonna 2022. Kesämökkejä 100 asukasta kohti oli eniten Etelä-Savon maakunnassa, 35,7 kappaletta ja vähiten Uudellamaalla, 2,4 kappaletta.">
            <a:extLst>
              <a:ext uri="{FF2B5EF4-FFF2-40B4-BE49-F238E27FC236}">
                <a16:creationId xmlns:a16="http://schemas.microsoft.com/office/drawing/2014/main" id="{48F526C3-5A5A-543D-3FCA-321C0D526087}"/>
              </a:ext>
            </a:extLst>
          </p:cNvPr>
          <p:cNvPicPr>
            <a:picLocks noChangeAspect="1"/>
          </p:cNvPicPr>
          <p:nvPr/>
        </p:nvPicPr>
        <p:blipFill>
          <a:blip r:embed="rId2"/>
          <a:stretch>
            <a:fillRect/>
          </a:stretch>
        </p:blipFill>
        <p:spPr>
          <a:xfrm>
            <a:off x="695400" y="1197670"/>
            <a:ext cx="9289032" cy="4905896"/>
          </a:xfrm>
          <a:prstGeom prst="rect">
            <a:avLst/>
          </a:prstGeom>
        </p:spPr>
      </p:pic>
    </p:spTree>
    <p:extLst>
      <p:ext uri="{BB962C8B-B14F-4D97-AF65-F5344CB8AC3E}">
        <p14:creationId xmlns:p14="http://schemas.microsoft.com/office/powerpoint/2010/main" val="126700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34FB4E-521A-42A7-9D71-E1F5B227E7D1}"/>
              </a:ext>
            </a:extLst>
          </p:cNvPr>
          <p:cNvSpPr>
            <a:spLocks noGrp="1"/>
          </p:cNvSpPr>
          <p:nvPr>
            <p:ph type="title"/>
          </p:nvPr>
        </p:nvSpPr>
        <p:spPr>
          <a:xfrm>
            <a:off x="623392" y="332656"/>
            <a:ext cx="8298000" cy="432048"/>
          </a:xfrm>
        </p:spPr>
        <p:txBody>
          <a:bodyPr vert="horz" lIns="0" tIns="0" rIns="0" bIns="45720" rtlCol="0" anchor="b">
            <a:noAutofit/>
          </a:bodyPr>
          <a:lstStyle/>
          <a:p>
            <a:r>
              <a:rPr lang="fi-FI" dirty="0"/>
              <a:t>Suomen mökkirikkaimmat kunnat vuonna 2022</a:t>
            </a:r>
          </a:p>
        </p:txBody>
      </p:sp>
      <p:sp>
        <p:nvSpPr>
          <p:cNvPr id="5" name="Title 11"/>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lang="fi-FI" sz="1100" dirty="0">
                <a:hlinkClick r:id="rId3"/>
              </a:rPr>
              <a:t>Kesämökkejä valmistui vuosina 2020–2022 eniten Kittilään - Tilastokeskus (stat.fi)</a:t>
            </a:r>
            <a:r>
              <a:rPr lang="fi-FI" sz="1100" dirty="0"/>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11.5.2023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10" name="Tekstiruutu 9">
            <a:extLst>
              <a:ext uri="{FF2B5EF4-FFF2-40B4-BE49-F238E27FC236}">
                <a16:creationId xmlns:a16="http://schemas.microsoft.com/office/drawing/2014/main" id="{797637D1-8933-4E1E-8EC6-38F1077ECB78}"/>
              </a:ext>
            </a:extLst>
          </p:cNvPr>
          <p:cNvSpPr txBox="1"/>
          <p:nvPr/>
        </p:nvSpPr>
        <p:spPr>
          <a:xfrm>
            <a:off x="551385" y="5445224"/>
            <a:ext cx="8928992" cy="830997"/>
          </a:xfrm>
          <a:prstGeom prst="rect">
            <a:avLst/>
          </a:prstGeom>
          <a:noFill/>
        </p:spPr>
        <p:txBody>
          <a:bodyPr wrap="square" rtlCol="0">
            <a:spAutoFit/>
          </a:bodyPr>
          <a:lstStyle/>
          <a:p>
            <a:pPr algn="l"/>
            <a:r>
              <a:rPr lang="fi-FI" sz="1200" dirty="0"/>
              <a:t>Kesämökkikannan vuosittainen kasvu on hidastunut viime vuosina. Kesämökkikanta on kasvanut 2020-luvun alussa keskimäärin noin 700 mökillä vuodessa, kun se 2010-luvulla kasvoi noin 1 900 mökillä vuodessa. Kesämökkikanta ei kasva samaan tahtiin uusien mökkien tuotannon kanssa, sillä vanhoja mökkejä myös puretaan muun muassa uudisrakentamisen tieltä. Eniten kesämökkikannassa on 1970-luvulla rakennettuja mökkejä.</a:t>
            </a:r>
          </a:p>
        </p:txBody>
      </p:sp>
      <p:graphicFrame>
        <p:nvGraphicFramePr>
          <p:cNvPr id="4" name="Taulukko 3">
            <a:extLst>
              <a:ext uri="{FF2B5EF4-FFF2-40B4-BE49-F238E27FC236}">
                <a16:creationId xmlns:a16="http://schemas.microsoft.com/office/drawing/2014/main" id="{64F22ECB-9166-E5F9-E95E-78387F16E7CD}"/>
              </a:ext>
            </a:extLst>
          </p:cNvPr>
          <p:cNvGraphicFramePr>
            <a:graphicFrameLocks noGrp="1"/>
          </p:cNvGraphicFramePr>
          <p:nvPr>
            <p:extLst>
              <p:ext uri="{D42A27DB-BD31-4B8C-83A1-F6EECF244321}">
                <p14:modId xmlns:p14="http://schemas.microsoft.com/office/powerpoint/2010/main" val="3011502939"/>
              </p:ext>
            </p:extLst>
          </p:nvPr>
        </p:nvGraphicFramePr>
        <p:xfrm>
          <a:off x="335359" y="996926"/>
          <a:ext cx="3168352" cy="3888427"/>
        </p:xfrm>
        <a:graphic>
          <a:graphicData uri="http://schemas.openxmlformats.org/drawingml/2006/table">
            <a:tbl>
              <a:tblPr firstRow="1"/>
              <a:tblGrid>
                <a:gridCol w="546266">
                  <a:extLst>
                    <a:ext uri="{9D8B030D-6E8A-4147-A177-3AD203B41FA5}">
                      <a16:colId xmlns:a16="http://schemas.microsoft.com/office/drawing/2014/main" val="3525357083"/>
                    </a:ext>
                  </a:extLst>
                </a:gridCol>
                <a:gridCol w="1329252">
                  <a:extLst>
                    <a:ext uri="{9D8B030D-6E8A-4147-A177-3AD203B41FA5}">
                      <a16:colId xmlns:a16="http://schemas.microsoft.com/office/drawing/2014/main" val="2688008159"/>
                    </a:ext>
                  </a:extLst>
                </a:gridCol>
                <a:gridCol w="1292834">
                  <a:extLst>
                    <a:ext uri="{9D8B030D-6E8A-4147-A177-3AD203B41FA5}">
                      <a16:colId xmlns:a16="http://schemas.microsoft.com/office/drawing/2014/main" val="1854387148"/>
                    </a:ext>
                  </a:extLst>
                </a:gridCol>
              </a:tblGrid>
              <a:tr h="518302">
                <a:tc>
                  <a:txBody>
                    <a:bodyPr/>
                    <a:lstStyle/>
                    <a:p>
                      <a:pPr algn="l" fontAlgn="b"/>
                      <a:endParaRPr lang="fi-FI" sz="1400" b="0" i="0" u="none" strike="noStrike" dirty="0">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ctr"/>
                      <a:r>
                        <a:rPr lang="fi-FI" sz="1600" b="0" i="0" u="none" strike="noStrike" dirty="0">
                          <a:effectLst/>
                          <a:latin typeface="Arial" panose="020B0604020202020204" pitchFamily="34" charset="0"/>
                        </a:rPr>
                        <a:t>Kunta</a:t>
                      </a:r>
                    </a:p>
                  </a:txBody>
                  <a:tcPr marL="6301" marR="6301" marT="6301" marB="0" anchor="ctr">
                    <a:lnL>
                      <a:noFill/>
                    </a:lnL>
                    <a:lnR>
                      <a:noFill/>
                    </a:lnR>
                    <a:lnT>
                      <a:noFill/>
                    </a:lnT>
                    <a:lnB>
                      <a:noFill/>
                    </a:lnB>
                  </a:tcPr>
                </a:tc>
                <a:tc>
                  <a:txBody>
                    <a:bodyPr/>
                    <a:lstStyle/>
                    <a:p>
                      <a:pPr algn="l" fontAlgn="ctr"/>
                      <a:r>
                        <a:rPr lang="fi-FI" sz="1600" b="0" i="0" u="none" strike="noStrike">
                          <a:effectLst/>
                          <a:latin typeface="Arial" panose="020B0604020202020204" pitchFamily="34" charset="0"/>
                        </a:rPr>
                        <a:t>Kesämökkien lukumäärä</a:t>
                      </a:r>
                    </a:p>
                  </a:txBody>
                  <a:tcPr marL="6301" marR="6301" marT="6301" marB="0" anchor="ctr">
                    <a:lnL>
                      <a:noFill/>
                    </a:lnL>
                    <a:lnR>
                      <a:noFill/>
                    </a:lnR>
                    <a:lnT>
                      <a:noFill/>
                    </a:lnT>
                    <a:lnB>
                      <a:noFill/>
                    </a:lnB>
                  </a:tcPr>
                </a:tc>
                <a:extLst>
                  <a:ext uri="{0D108BD9-81ED-4DB2-BD59-A6C34878D82A}">
                    <a16:rowId xmlns:a16="http://schemas.microsoft.com/office/drawing/2014/main" val="1365396955"/>
                  </a:ext>
                </a:extLst>
              </a:tr>
              <a:tr h="224675">
                <a:tc>
                  <a:txBody>
                    <a:bodyPr/>
                    <a:lstStyle/>
                    <a:p>
                      <a:pPr algn="r" fontAlgn="b"/>
                      <a:r>
                        <a:rPr lang="fi-FI" sz="1400" b="0" i="0" u="none" strike="noStrike" dirty="0">
                          <a:effectLst/>
                          <a:latin typeface="Arial" panose="020B0604020202020204" pitchFamily="34" charset="0"/>
                        </a:rPr>
                        <a:t>1.</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Kuopio</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10 496</a:t>
                      </a:r>
                    </a:p>
                  </a:txBody>
                  <a:tcPr marL="6301" marR="324000" marT="6301" marB="0" anchor="b">
                    <a:lnL>
                      <a:noFill/>
                    </a:lnL>
                    <a:lnR>
                      <a:noFill/>
                    </a:lnR>
                    <a:lnT>
                      <a:noFill/>
                    </a:lnT>
                    <a:lnB>
                      <a:noFill/>
                    </a:lnB>
                  </a:tcPr>
                </a:tc>
                <a:extLst>
                  <a:ext uri="{0D108BD9-81ED-4DB2-BD59-A6C34878D82A}">
                    <a16:rowId xmlns:a16="http://schemas.microsoft.com/office/drawing/2014/main" val="1772708410"/>
                  </a:ext>
                </a:extLst>
              </a:tr>
              <a:tr h="224675">
                <a:tc>
                  <a:txBody>
                    <a:bodyPr/>
                    <a:lstStyle/>
                    <a:p>
                      <a:pPr algn="r" fontAlgn="b"/>
                      <a:r>
                        <a:rPr lang="fi-FI" sz="1400" b="0" i="0" u="none" strike="noStrike">
                          <a:effectLst/>
                          <a:latin typeface="Arial" panose="020B0604020202020204" pitchFamily="34" charset="0"/>
                        </a:rPr>
                        <a:t>2.</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Mikkeli</a:t>
                      </a:r>
                    </a:p>
                  </a:txBody>
                  <a:tcPr marL="6301" marR="6301" marT="6301" marB="0" anchor="b">
                    <a:lnL>
                      <a:noFill/>
                    </a:lnL>
                    <a:lnR>
                      <a:noFill/>
                    </a:lnR>
                    <a:lnT>
                      <a:noFill/>
                    </a:lnT>
                    <a:lnB>
                      <a:noFill/>
                    </a:lnB>
                    <a:solidFill>
                      <a:srgbClr val="F3F6CE"/>
                    </a:solidFill>
                  </a:tcPr>
                </a:tc>
                <a:tc>
                  <a:txBody>
                    <a:bodyPr/>
                    <a:lstStyle/>
                    <a:p>
                      <a:pPr algn="r" fontAlgn="b"/>
                      <a:r>
                        <a:rPr lang="fi-FI" sz="1400" b="0" i="0" u="none" strike="noStrike">
                          <a:effectLst/>
                          <a:latin typeface="Arial" panose="020B0604020202020204" pitchFamily="34" charset="0"/>
                        </a:rPr>
                        <a:t>10 222</a:t>
                      </a:r>
                    </a:p>
                  </a:txBody>
                  <a:tcPr marL="6301" marR="324000" marT="6301" marB="0" anchor="b">
                    <a:lnL>
                      <a:noFill/>
                    </a:lnL>
                    <a:lnR>
                      <a:noFill/>
                    </a:lnR>
                    <a:lnT>
                      <a:noFill/>
                    </a:lnT>
                    <a:lnB>
                      <a:noFill/>
                    </a:lnB>
                    <a:solidFill>
                      <a:srgbClr val="F3F6CE"/>
                    </a:solidFill>
                  </a:tcPr>
                </a:tc>
                <a:extLst>
                  <a:ext uri="{0D108BD9-81ED-4DB2-BD59-A6C34878D82A}">
                    <a16:rowId xmlns:a16="http://schemas.microsoft.com/office/drawing/2014/main" val="3679011890"/>
                  </a:ext>
                </a:extLst>
              </a:tr>
              <a:tr h="224675">
                <a:tc>
                  <a:txBody>
                    <a:bodyPr/>
                    <a:lstStyle/>
                    <a:p>
                      <a:pPr algn="r" fontAlgn="b"/>
                      <a:r>
                        <a:rPr lang="fi-FI" sz="1400" b="0" i="0" u="none" strike="noStrike">
                          <a:effectLst/>
                          <a:latin typeface="Arial" panose="020B0604020202020204" pitchFamily="34" charset="0"/>
                        </a:rPr>
                        <a:t>3.</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Parainen</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9 695</a:t>
                      </a:r>
                    </a:p>
                  </a:txBody>
                  <a:tcPr marL="6301" marR="324000" marT="6301" marB="0" anchor="b">
                    <a:lnL>
                      <a:noFill/>
                    </a:lnL>
                    <a:lnR>
                      <a:noFill/>
                    </a:lnR>
                    <a:lnT>
                      <a:noFill/>
                    </a:lnT>
                    <a:lnB>
                      <a:noFill/>
                    </a:lnB>
                  </a:tcPr>
                </a:tc>
                <a:extLst>
                  <a:ext uri="{0D108BD9-81ED-4DB2-BD59-A6C34878D82A}">
                    <a16:rowId xmlns:a16="http://schemas.microsoft.com/office/drawing/2014/main" val="3871456889"/>
                  </a:ext>
                </a:extLst>
              </a:tr>
              <a:tr h="224675">
                <a:tc>
                  <a:txBody>
                    <a:bodyPr/>
                    <a:lstStyle/>
                    <a:p>
                      <a:pPr algn="r" fontAlgn="b"/>
                      <a:r>
                        <a:rPr lang="fi-FI" sz="1400" b="0" i="0" u="none" strike="noStrike">
                          <a:effectLst/>
                          <a:latin typeface="Arial" panose="020B0604020202020204" pitchFamily="34" charset="0"/>
                        </a:rPr>
                        <a:t>4.</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Savonlinna</a:t>
                      </a:r>
                    </a:p>
                  </a:txBody>
                  <a:tcPr marL="6301" marR="6301" marT="6301" marB="0" anchor="b">
                    <a:lnL>
                      <a:noFill/>
                    </a:lnL>
                    <a:lnR>
                      <a:noFill/>
                    </a:lnR>
                    <a:lnT>
                      <a:noFill/>
                    </a:lnT>
                    <a:lnB>
                      <a:noFill/>
                    </a:lnB>
                    <a:solidFill>
                      <a:srgbClr val="F3F6CE"/>
                    </a:solidFill>
                  </a:tcPr>
                </a:tc>
                <a:tc>
                  <a:txBody>
                    <a:bodyPr/>
                    <a:lstStyle/>
                    <a:p>
                      <a:pPr algn="r" fontAlgn="b"/>
                      <a:r>
                        <a:rPr lang="fi-FI" sz="1400" b="0" i="0" u="none" strike="noStrike" dirty="0">
                          <a:effectLst/>
                          <a:latin typeface="Arial" panose="020B0604020202020204" pitchFamily="34" charset="0"/>
                        </a:rPr>
                        <a:t>8 786</a:t>
                      </a:r>
                    </a:p>
                  </a:txBody>
                  <a:tcPr marL="6301" marR="324000" marT="6301" marB="0" anchor="b">
                    <a:lnL>
                      <a:noFill/>
                    </a:lnL>
                    <a:lnR>
                      <a:noFill/>
                    </a:lnR>
                    <a:lnT>
                      <a:noFill/>
                    </a:lnT>
                    <a:lnB>
                      <a:noFill/>
                    </a:lnB>
                    <a:solidFill>
                      <a:srgbClr val="F3F6CE"/>
                    </a:solidFill>
                  </a:tcPr>
                </a:tc>
                <a:extLst>
                  <a:ext uri="{0D108BD9-81ED-4DB2-BD59-A6C34878D82A}">
                    <a16:rowId xmlns:a16="http://schemas.microsoft.com/office/drawing/2014/main" val="2869725176"/>
                  </a:ext>
                </a:extLst>
              </a:tr>
              <a:tr h="224675">
                <a:tc>
                  <a:txBody>
                    <a:bodyPr/>
                    <a:lstStyle/>
                    <a:p>
                      <a:pPr algn="r" fontAlgn="b"/>
                      <a:r>
                        <a:rPr lang="fi-FI" sz="1400" b="0" i="0" u="none" strike="noStrike">
                          <a:effectLst/>
                          <a:latin typeface="Arial" panose="020B0604020202020204" pitchFamily="34" charset="0"/>
                        </a:rPr>
                        <a:t>5.</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Hämeenlinna</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8 668</a:t>
                      </a:r>
                    </a:p>
                  </a:txBody>
                  <a:tcPr marL="6301" marR="324000" marT="6301" marB="0" anchor="b">
                    <a:lnL>
                      <a:noFill/>
                    </a:lnL>
                    <a:lnR>
                      <a:noFill/>
                    </a:lnR>
                    <a:lnT>
                      <a:noFill/>
                    </a:lnT>
                    <a:lnB>
                      <a:noFill/>
                    </a:lnB>
                  </a:tcPr>
                </a:tc>
                <a:extLst>
                  <a:ext uri="{0D108BD9-81ED-4DB2-BD59-A6C34878D82A}">
                    <a16:rowId xmlns:a16="http://schemas.microsoft.com/office/drawing/2014/main" val="2167093898"/>
                  </a:ext>
                </a:extLst>
              </a:tr>
              <a:tr h="224675">
                <a:tc>
                  <a:txBody>
                    <a:bodyPr/>
                    <a:lstStyle/>
                    <a:p>
                      <a:pPr algn="r" fontAlgn="b"/>
                      <a:r>
                        <a:rPr lang="fi-FI" sz="1400" b="0" i="0" u="none" strike="noStrike">
                          <a:effectLst/>
                          <a:latin typeface="Arial" panose="020B0604020202020204" pitchFamily="34" charset="0"/>
                        </a:rPr>
                        <a:t>6.</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Lohja</a:t>
                      </a:r>
                    </a:p>
                  </a:txBody>
                  <a:tcPr marL="6301" marR="6301" marT="6301"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8 256</a:t>
                      </a:r>
                    </a:p>
                  </a:txBody>
                  <a:tcPr marL="6301" marR="324000" marT="6301" marB="0" anchor="b">
                    <a:lnL>
                      <a:noFill/>
                    </a:lnL>
                    <a:lnR>
                      <a:noFill/>
                    </a:lnR>
                    <a:lnT>
                      <a:noFill/>
                    </a:lnT>
                    <a:lnB>
                      <a:noFill/>
                    </a:lnB>
                  </a:tcPr>
                </a:tc>
                <a:extLst>
                  <a:ext uri="{0D108BD9-81ED-4DB2-BD59-A6C34878D82A}">
                    <a16:rowId xmlns:a16="http://schemas.microsoft.com/office/drawing/2014/main" val="3189980760"/>
                  </a:ext>
                </a:extLst>
              </a:tr>
              <a:tr h="224675">
                <a:tc>
                  <a:txBody>
                    <a:bodyPr/>
                    <a:lstStyle/>
                    <a:p>
                      <a:pPr algn="r" fontAlgn="b"/>
                      <a:r>
                        <a:rPr lang="fi-FI" sz="1400" b="0" i="0" u="none" strike="noStrike">
                          <a:effectLst/>
                          <a:latin typeface="Arial" panose="020B0604020202020204" pitchFamily="34" charset="0"/>
                        </a:rPr>
                        <a:t>7.</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Kuusamo</a:t>
                      </a:r>
                    </a:p>
                  </a:txBody>
                  <a:tcPr marL="6301" marR="6301" marT="6301"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7 580</a:t>
                      </a:r>
                    </a:p>
                  </a:txBody>
                  <a:tcPr marL="6301" marR="324000" marT="6301" marB="0" anchor="b">
                    <a:lnL>
                      <a:noFill/>
                    </a:lnL>
                    <a:lnR>
                      <a:noFill/>
                    </a:lnR>
                    <a:lnT>
                      <a:noFill/>
                    </a:lnT>
                    <a:lnB>
                      <a:noFill/>
                    </a:lnB>
                  </a:tcPr>
                </a:tc>
                <a:extLst>
                  <a:ext uri="{0D108BD9-81ED-4DB2-BD59-A6C34878D82A}">
                    <a16:rowId xmlns:a16="http://schemas.microsoft.com/office/drawing/2014/main" val="1035034389"/>
                  </a:ext>
                </a:extLst>
              </a:tr>
              <a:tr h="224675">
                <a:tc>
                  <a:txBody>
                    <a:bodyPr/>
                    <a:lstStyle/>
                    <a:p>
                      <a:pPr algn="r" fontAlgn="b"/>
                      <a:r>
                        <a:rPr lang="fi-FI" sz="1400" b="0" i="0" u="none" strike="noStrike">
                          <a:effectLst/>
                          <a:latin typeface="Arial" panose="020B0604020202020204" pitchFamily="34" charset="0"/>
                        </a:rPr>
                        <a:t>8.</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Kouvola</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7 544</a:t>
                      </a:r>
                    </a:p>
                  </a:txBody>
                  <a:tcPr marL="6301" marR="324000" marT="6301" marB="0" anchor="b">
                    <a:lnL>
                      <a:noFill/>
                    </a:lnL>
                    <a:lnR>
                      <a:noFill/>
                    </a:lnR>
                    <a:lnT>
                      <a:noFill/>
                    </a:lnT>
                    <a:lnB>
                      <a:noFill/>
                    </a:lnB>
                  </a:tcPr>
                </a:tc>
                <a:extLst>
                  <a:ext uri="{0D108BD9-81ED-4DB2-BD59-A6C34878D82A}">
                    <a16:rowId xmlns:a16="http://schemas.microsoft.com/office/drawing/2014/main" val="2619593911"/>
                  </a:ext>
                </a:extLst>
              </a:tr>
              <a:tr h="224675">
                <a:tc>
                  <a:txBody>
                    <a:bodyPr/>
                    <a:lstStyle/>
                    <a:p>
                      <a:pPr algn="r" fontAlgn="b"/>
                      <a:r>
                        <a:rPr lang="fi-FI" sz="1400" b="0" i="0" u="none" strike="noStrike">
                          <a:effectLst/>
                          <a:latin typeface="Arial" panose="020B0604020202020204" pitchFamily="34" charset="0"/>
                        </a:rPr>
                        <a:t>9.</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Raasepori</a:t>
                      </a:r>
                    </a:p>
                  </a:txBody>
                  <a:tcPr marL="6301" marR="6301" marT="6301"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6 892</a:t>
                      </a:r>
                    </a:p>
                  </a:txBody>
                  <a:tcPr marL="6301" marR="324000" marT="6301" marB="0" anchor="b">
                    <a:lnL>
                      <a:noFill/>
                    </a:lnL>
                    <a:lnR>
                      <a:noFill/>
                    </a:lnR>
                    <a:lnT>
                      <a:noFill/>
                    </a:lnT>
                    <a:lnB>
                      <a:noFill/>
                    </a:lnB>
                  </a:tcPr>
                </a:tc>
                <a:extLst>
                  <a:ext uri="{0D108BD9-81ED-4DB2-BD59-A6C34878D82A}">
                    <a16:rowId xmlns:a16="http://schemas.microsoft.com/office/drawing/2014/main" val="530304660"/>
                  </a:ext>
                </a:extLst>
              </a:tr>
              <a:tr h="224675">
                <a:tc>
                  <a:txBody>
                    <a:bodyPr/>
                    <a:lstStyle/>
                    <a:p>
                      <a:pPr algn="r" fontAlgn="b"/>
                      <a:r>
                        <a:rPr lang="fi-FI" sz="1400" b="0" i="0" u="none" strike="noStrike">
                          <a:effectLst/>
                          <a:latin typeface="Arial" panose="020B0604020202020204" pitchFamily="34" charset="0"/>
                        </a:rPr>
                        <a:t>10.</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Salo</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6 431</a:t>
                      </a:r>
                    </a:p>
                  </a:txBody>
                  <a:tcPr marL="6301" marR="324000" marT="6301" marB="0" anchor="b">
                    <a:lnL>
                      <a:noFill/>
                    </a:lnL>
                    <a:lnR>
                      <a:noFill/>
                    </a:lnR>
                    <a:lnT>
                      <a:noFill/>
                    </a:lnT>
                    <a:lnB>
                      <a:noFill/>
                    </a:lnB>
                  </a:tcPr>
                </a:tc>
                <a:extLst>
                  <a:ext uri="{0D108BD9-81ED-4DB2-BD59-A6C34878D82A}">
                    <a16:rowId xmlns:a16="http://schemas.microsoft.com/office/drawing/2014/main" val="2372137573"/>
                  </a:ext>
                </a:extLst>
              </a:tr>
              <a:tr h="224675">
                <a:tc>
                  <a:txBody>
                    <a:bodyPr/>
                    <a:lstStyle/>
                    <a:p>
                      <a:pPr algn="r" fontAlgn="b"/>
                      <a:r>
                        <a:rPr lang="fi-FI" sz="1400" b="0" i="0" u="none" strike="noStrike">
                          <a:effectLst/>
                          <a:latin typeface="Arial" panose="020B0604020202020204" pitchFamily="34" charset="0"/>
                        </a:rPr>
                        <a:t>11.</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Pori</a:t>
                      </a:r>
                    </a:p>
                  </a:txBody>
                  <a:tcPr marL="6301" marR="6301" marT="6301"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5 206</a:t>
                      </a:r>
                    </a:p>
                  </a:txBody>
                  <a:tcPr marL="6301" marR="324000" marT="6301" marB="0" anchor="b">
                    <a:lnL>
                      <a:noFill/>
                    </a:lnL>
                    <a:lnR>
                      <a:noFill/>
                    </a:lnR>
                    <a:lnT>
                      <a:noFill/>
                    </a:lnT>
                    <a:lnB>
                      <a:noFill/>
                    </a:lnB>
                  </a:tcPr>
                </a:tc>
                <a:extLst>
                  <a:ext uri="{0D108BD9-81ED-4DB2-BD59-A6C34878D82A}">
                    <a16:rowId xmlns:a16="http://schemas.microsoft.com/office/drawing/2014/main" val="1474944357"/>
                  </a:ext>
                </a:extLst>
              </a:tr>
              <a:tr h="224675">
                <a:tc>
                  <a:txBody>
                    <a:bodyPr/>
                    <a:lstStyle/>
                    <a:p>
                      <a:pPr algn="r" fontAlgn="b"/>
                      <a:r>
                        <a:rPr lang="fi-FI" sz="1400" b="0" i="0" u="none" strike="noStrike">
                          <a:effectLst/>
                          <a:latin typeface="Arial" panose="020B0604020202020204" pitchFamily="34" charset="0"/>
                        </a:rPr>
                        <a:t>12.</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Naantali</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4 950</a:t>
                      </a:r>
                    </a:p>
                  </a:txBody>
                  <a:tcPr marL="6301" marR="324000" marT="6301" marB="0" anchor="b">
                    <a:lnL>
                      <a:noFill/>
                    </a:lnL>
                    <a:lnR>
                      <a:noFill/>
                    </a:lnR>
                    <a:lnT>
                      <a:noFill/>
                    </a:lnT>
                    <a:lnB>
                      <a:noFill/>
                    </a:lnB>
                  </a:tcPr>
                </a:tc>
                <a:extLst>
                  <a:ext uri="{0D108BD9-81ED-4DB2-BD59-A6C34878D82A}">
                    <a16:rowId xmlns:a16="http://schemas.microsoft.com/office/drawing/2014/main" val="1760019458"/>
                  </a:ext>
                </a:extLst>
              </a:tr>
              <a:tr h="224675">
                <a:tc>
                  <a:txBody>
                    <a:bodyPr/>
                    <a:lstStyle/>
                    <a:p>
                      <a:pPr algn="r" fontAlgn="b"/>
                      <a:r>
                        <a:rPr lang="fi-FI" sz="1400" b="0" i="0" u="none" strike="noStrike">
                          <a:effectLst/>
                          <a:latin typeface="Arial" panose="020B0604020202020204" pitchFamily="34" charset="0"/>
                        </a:rPr>
                        <a:t>13.</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Kemiönsaari</a:t>
                      </a:r>
                    </a:p>
                  </a:txBody>
                  <a:tcPr marL="6301" marR="6301" marT="6301"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4 941</a:t>
                      </a:r>
                    </a:p>
                  </a:txBody>
                  <a:tcPr marL="6301" marR="324000" marT="6301" marB="0" anchor="b">
                    <a:lnL>
                      <a:noFill/>
                    </a:lnL>
                    <a:lnR>
                      <a:noFill/>
                    </a:lnR>
                    <a:lnT>
                      <a:noFill/>
                    </a:lnT>
                    <a:lnB>
                      <a:noFill/>
                    </a:lnB>
                  </a:tcPr>
                </a:tc>
                <a:extLst>
                  <a:ext uri="{0D108BD9-81ED-4DB2-BD59-A6C34878D82A}">
                    <a16:rowId xmlns:a16="http://schemas.microsoft.com/office/drawing/2014/main" val="3804165793"/>
                  </a:ext>
                </a:extLst>
              </a:tr>
              <a:tr h="224675">
                <a:tc>
                  <a:txBody>
                    <a:bodyPr/>
                    <a:lstStyle/>
                    <a:p>
                      <a:pPr algn="r" fontAlgn="b"/>
                      <a:r>
                        <a:rPr lang="fi-FI" sz="1400" b="0" i="0" u="none" strike="noStrike">
                          <a:effectLst/>
                          <a:latin typeface="Arial" panose="020B0604020202020204" pitchFamily="34" charset="0"/>
                        </a:rPr>
                        <a:t>14.</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Mäntyharju</a:t>
                      </a:r>
                    </a:p>
                  </a:txBody>
                  <a:tcPr marL="6301" marR="6301" marT="6301" marB="0" anchor="b">
                    <a:lnL>
                      <a:noFill/>
                    </a:lnL>
                    <a:lnR>
                      <a:noFill/>
                    </a:lnR>
                    <a:lnT>
                      <a:noFill/>
                    </a:lnT>
                    <a:lnB>
                      <a:noFill/>
                    </a:lnB>
                    <a:solidFill>
                      <a:srgbClr val="F3F6CE"/>
                    </a:solidFill>
                  </a:tcPr>
                </a:tc>
                <a:tc>
                  <a:txBody>
                    <a:bodyPr/>
                    <a:lstStyle/>
                    <a:p>
                      <a:pPr algn="r" fontAlgn="b"/>
                      <a:r>
                        <a:rPr lang="fi-FI" sz="1400" b="0" i="0" u="none" strike="noStrike" dirty="0">
                          <a:effectLst/>
                          <a:latin typeface="Arial" panose="020B0604020202020204" pitchFamily="34" charset="0"/>
                        </a:rPr>
                        <a:t>4 785</a:t>
                      </a:r>
                    </a:p>
                  </a:txBody>
                  <a:tcPr marL="6301" marR="324000" marT="6301" marB="0" anchor="b">
                    <a:lnL>
                      <a:noFill/>
                    </a:lnL>
                    <a:lnR>
                      <a:noFill/>
                    </a:lnR>
                    <a:lnT>
                      <a:noFill/>
                    </a:lnT>
                    <a:lnB>
                      <a:noFill/>
                    </a:lnB>
                    <a:solidFill>
                      <a:srgbClr val="F3F6CE"/>
                    </a:solidFill>
                  </a:tcPr>
                </a:tc>
                <a:extLst>
                  <a:ext uri="{0D108BD9-81ED-4DB2-BD59-A6C34878D82A}">
                    <a16:rowId xmlns:a16="http://schemas.microsoft.com/office/drawing/2014/main" val="1022876550"/>
                  </a:ext>
                </a:extLst>
              </a:tr>
              <a:tr h="224675">
                <a:tc>
                  <a:txBody>
                    <a:bodyPr/>
                    <a:lstStyle/>
                    <a:p>
                      <a:pPr algn="r" fontAlgn="b"/>
                      <a:r>
                        <a:rPr lang="fi-FI" sz="1400" b="0" i="0" u="none" strike="noStrike">
                          <a:effectLst/>
                          <a:latin typeface="Arial" panose="020B0604020202020204" pitchFamily="34" charset="0"/>
                        </a:rPr>
                        <a:t>15.</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Kangasala</a:t>
                      </a:r>
                    </a:p>
                  </a:txBody>
                  <a:tcPr marL="6301" marR="6301" marT="6301"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4 486</a:t>
                      </a:r>
                    </a:p>
                  </a:txBody>
                  <a:tcPr marL="6301" marR="324000" marT="6301" marB="0" anchor="b">
                    <a:lnL>
                      <a:noFill/>
                    </a:lnL>
                    <a:lnR>
                      <a:noFill/>
                    </a:lnR>
                    <a:lnT>
                      <a:noFill/>
                    </a:lnT>
                    <a:lnB>
                      <a:noFill/>
                    </a:lnB>
                  </a:tcPr>
                </a:tc>
                <a:extLst>
                  <a:ext uri="{0D108BD9-81ED-4DB2-BD59-A6C34878D82A}">
                    <a16:rowId xmlns:a16="http://schemas.microsoft.com/office/drawing/2014/main" val="1083528648"/>
                  </a:ext>
                </a:extLst>
              </a:tr>
            </a:tbl>
          </a:graphicData>
        </a:graphic>
      </p:graphicFrame>
      <p:pic>
        <p:nvPicPr>
          <p:cNvPr id="6" name="Kuva 5" descr="Palkkikaavio Suomen mökkirikkaimmasta 15 kunnasta vuonna 2022. Eniten mökkejä oli Kuopiossa, 10 496 kappaletta, ja toiseksi eniten mökkejä oli Mikkelissä, 10 222 kappaletta.">
            <a:extLst>
              <a:ext uri="{FF2B5EF4-FFF2-40B4-BE49-F238E27FC236}">
                <a16:creationId xmlns:a16="http://schemas.microsoft.com/office/drawing/2014/main" id="{912042EF-A55C-A318-2C13-C89183D0B956}"/>
              </a:ext>
            </a:extLst>
          </p:cNvPr>
          <p:cNvPicPr>
            <a:picLocks noChangeAspect="1"/>
          </p:cNvPicPr>
          <p:nvPr/>
        </p:nvPicPr>
        <p:blipFill>
          <a:blip r:embed="rId4"/>
          <a:stretch>
            <a:fillRect/>
          </a:stretch>
        </p:blipFill>
        <p:spPr>
          <a:xfrm>
            <a:off x="4007768" y="1133197"/>
            <a:ext cx="6336704" cy="3752156"/>
          </a:xfrm>
          <a:prstGeom prst="rect">
            <a:avLst/>
          </a:prstGeom>
        </p:spPr>
      </p:pic>
    </p:spTree>
    <p:extLst>
      <p:ext uri="{BB962C8B-B14F-4D97-AF65-F5344CB8AC3E}">
        <p14:creationId xmlns:p14="http://schemas.microsoft.com/office/powerpoint/2010/main" val="98835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404664"/>
            <a:ext cx="8496944"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Etelä-Savossa 1990-2022, kpl</a:t>
            </a:r>
            <a:endParaRPr lang="sv-SE" dirty="0"/>
          </a:p>
        </p:txBody>
      </p:sp>
      <p:sp>
        <p:nvSpPr>
          <p:cNvPr id="4" name="Title 11">
            <a:extLst>
              <a:ext uri="{FF2B5EF4-FFF2-40B4-BE49-F238E27FC236}">
                <a16:creationId xmlns:a16="http://schemas.microsoft.com/office/drawing/2014/main" id="{F96ADD6A-01FF-485E-A484-92723C50C090}"/>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 1.1.2023 aluejako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11.5.2023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Viivakaavio kesämökkien määrästä Etelä-Savon maakunnassa 1990-2020 viiden vuoden välein sekä vuonna 2021 ja 2022. Kesämökkien määrä on noussut vuoden 1990 määrästä 32 847 vuoden 2022 määrään 46 518. Kesämökkien määrä on kuitenkin vähentynyt vuoden 2021 luvusta hieman.">
            <a:extLst>
              <a:ext uri="{FF2B5EF4-FFF2-40B4-BE49-F238E27FC236}">
                <a16:creationId xmlns:a16="http://schemas.microsoft.com/office/drawing/2014/main" id="{E0484735-9582-A2BD-FB11-DBE09DE26C65}"/>
              </a:ext>
            </a:extLst>
          </p:cNvPr>
          <p:cNvPicPr>
            <a:picLocks noChangeAspect="1"/>
          </p:cNvPicPr>
          <p:nvPr/>
        </p:nvPicPr>
        <p:blipFill>
          <a:blip r:embed="rId2"/>
          <a:stretch>
            <a:fillRect/>
          </a:stretch>
        </p:blipFill>
        <p:spPr>
          <a:xfrm>
            <a:off x="839416" y="1196752"/>
            <a:ext cx="9073008" cy="4894546"/>
          </a:xfrm>
          <a:prstGeom prst="rect">
            <a:avLst/>
          </a:prstGeom>
        </p:spPr>
      </p:pic>
    </p:spTree>
    <p:extLst>
      <p:ext uri="{BB962C8B-B14F-4D97-AF65-F5344CB8AC3E}">
        <p14:creationId xmlns:p14="http://schemas.microsoft.com/office/powerpoint/2010/main" val="220128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7408" y="476672"/>
            <a:ext cx="8640961" cy="936104"/>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Etelä-Savossa kunnittain 1970, 1980, 1990, 1995, 2000, 2005, 2010, 2015, 2020, 2021 ja 2022, kpl </a:t>
            </a:r>
            <a:endParaRPr lang="sv-SE" dirty="0"/>
          </a:p>
        </p:txBody>
      </p:sp>
      <p:sp>
        <p:nvSpPr>
          <p:cNvPr id="5" name="Title 11">
            <a:extLst>
              <a:ext uri="{FF2B5EF4-FFF2-40B4-BE49-F238E27FC236}">
                <a16:creationId xmlns:a16="http://schemas.microsoft.com/office/drawing/2014/main" id="{5BD1E8F7-22C5-4801-B4DA-3866E4A4BF97}"/>
              </a:ext>
            </a:extLst>
          </p:cNvPr>
          <p:cNvSpPr txBox="1">
            <a:spLocks/>
          </p:cNvSpPr>
          <p:nvPr/>
        </p:nvSpPr>
        <p:spPr bwMode="auto">
          <a:xfrm>
            <a:off x="767408" y="6525344"/>
            <a:ext cx="11305256"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1.1.2023 aluejako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11.5.2023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graphicFrame>
        <p:nvGraphicFramePr>
          <p:cNvPr id="2" name="Taulukko 1">
            <a:extLst>
              <a:ext uri="{FF2B5EF4-FFF2-40B4-BE49-F238E27FC236}">
                <a16:creationId xmlns:a16="http://schemas.microsoft.com/office/drawing/2014/main" id="{2DA8159E-CDD2-42E8-9EDD-E8E9CCBDF329}"/>
              </a:ext>
            </a:extLst>
          </p:cNvPr>
          <p:cNvGraphicFramePr>
            <a:graphicFrameLocks noGrp="1"/>
          </p:cNvGraphicFramePr>
          <p:nvPr>
            <p:extLst>
              <p:ext uri="{D42A27DB-BD31-4B8C-83A1-F6EECF244321}">
                <p14:modId xmlns:p14="http://schemas.microsoft.com/office/powerpoint/2010/main" val="2323410912"/>
              </p:ext>
            </p:extLst>
          </p:nvPr>
        </p:nvGraphicFramePr>
        <p:xfrm>
          <a:off x="911424" y="1628800"/>
          <a:ext cx="9505053" cy="4228406"/>
        </p:xfrm>
        <a:graphic>
          <a:graphicData uri="http://schemas.openxmlformats.org/drawingml/2006/table">
            <a:tbl>
              <a:tblPr firstRow="1" lastRow="1" bandRow="1">
                <a:tableStyleId>{F5AB1C69-6EDB-4FF4-983F-18BD219EF322}</a:tableStyleId>
              </a:tblPr>
              <a:tblGrid>
                <a:gridCol w="1405676">
                  <a:extLst>
                    <a:ext uri="{9D8B030D-6E8A-4147-A177-3AD203B41FA5}">
                      <a16:colId xmlns:a16="http://schemas.microsoft.com/office/drawing/2014/main" val="1035900551"/>
                    </a:ext>
                  </a:extLst>
                </a:gridCol>
                <a:gridCol w="736307">
                  <a:extLst>
                    <a:ext uri="{9D8B030D-6E8A-4147-A177-3AD203B41FA5}">
                      <a16:colId xmlns:a16="http://schemas.microsoft.com/office/drawing/2014/main" val="3187628985"/>
                    </a:ext>
                  </a:extLst>
                </a:gridCol>
                <a:gridCol w="870180">
                  <a:extLst>
                    <a:ext uri="{9D8B030D-6E8A-4147-A177-3AD203B41FA5}">
                      <a16:colId xmlns:a16="http://schemas.microsoft.com/office/drawing/2014/main" val="1384694863"/>
                    </a:ext>
                  </a:extLst>
                </a:gridCol>
                <a:gridCol w="669369">
                  <a:extLst>
                    <a:ext uri="{9D8B030D-6E8A-4147-A177-3AD203B41FA5}">
                      <a16:colId xmlns:a16="http://schemas.microsoft.com/office/drawing/2014/main" val="1071156298"/>
                    </a:ext>
                  </a:extLst>
                </a:gridCol>
                <a:gridCol w="669369">
                  <a:extLst>
                    <a:ext uri="{9D8B030D-6E8A-4147-A177-3AD203B41FA5}">
                      <a16:colId xmlns:a16="http://schemas.microsoft.com/office/drawing/2014/main" val="1072882473"/>
                    </a:ext>
                  </a:extLst>
                </a:gridCol>
                <a:gridCol w="736307">
                  <a:extLst>
                    <a:ext uri="{9D8B030D-6E8A-4147-A177-3AD203B41FA5}">
                      <a16:colId xmlns:a16="http://schemas.microsoft.com/office/drawing/2014/main" val="4255184874"/>
                    </a:ext>
                  </a:extLst>
                </a:gridCol>
                <a:gridCol w="736307">
                  <a:extLst>
                    <a:ext uri="{9D8B030D-6E8A-4147-A177-3AD203B41FA5}">
                      <a16:colId xmlns:a16="http://schemas.microsoft.com/office/drawing/2014/main" val="4133461227"/>
                    </a:ext>
                  </a:extLst>
                </a:gridCol>
                <a:gridCol w="736307">
                  <a:extLst>
                    <a:ext uri="{9D8B030D-6E8A-4147-A177-3AD203B41FA5}">
                      <a16:colId xmlns:a16="http://schemas.microsoft.com/office/drawing/2014/main" val="2043604125"/>
                    </a:ext>
                  </a:extLst>
                </a:gridCol>
                <a:gridCol w="736307">
                  <a:extLst>
                    <a:ext uri="{9D8B030D-6E8A-4147-A177-3AD203B41FA5}">
                      <a16:colId xmlns:a16="http://schemas.microsoft.com/office/drawing/2014/main" val="2080542872"/>
                    </a:ext>
                  </a:extLst>
                </a:gridCol>
                <a:gridCol w="736308">
                  <a:extLst>
                    <a:ext uri="{9D8B030D-6E8A-4147-A177-3AD203B41FA5}">
                      <a16:colId xmlns:a16="http://schemas.microsoft.com/office/drawing/2014/main" val="1849978967"/>
                    </a:ext>
                  </a:extLst>
                </a:gridCol>
                <a:gridCol w="736308">
                  <a:extLst>
                    <a:ext uri="{9D8B030D-6E8A-4147-A177-3AD203B41FA5}">
                      <a16:colId xmlns:a16="http://schemas.microsoft.com/office/drawing/2014/main" val="3040635117"/>
                    </a:ext>
                  </a:extLst>
                </a:gridCol>
                <a:gridCol w="736308">
                  <a:extLst>
                    <a:ext uri="{9D8B030D-6E8A-4147-A177-3AD203B41FA5}">
                      <a16:colId xmlns:a16="http://schemas.microsoft.com/office/drawing/2014/main" val="835991965"/>
                    </a:ext>
                  </a:extLst>
                </a:gridCol>
              </a:tblGrid>
              <a:tr h="287162">
                <a:tc>
                  <a:txBody>
                    <a:bodyPr/>
                    <a:lstStyle/>
                    <a:p>
                      <a:pPr algn="l" fontAlgn="b"/>
                      <a:r>
                        <a:rPr lang="fi-FI" sz="1600" u="none" strike="noStrike" dirty="0">
                          <a:effectLst/>
                        </a:rPr>
                        <a:t> </a:t>
                      </a:r>
                      <a:endParaRPr lang="fi-FI" sz="1600" b="0" i="0" u="none" strike="noStrike" dirty="0">
                        <a:effectLst/>
                        <a:latin typeface="Arial" panose="020B0604020202020204" pitchFamily="34" charset="0"/>
                      </a:endParaRPr>
                    </a:p>
                  </a:txBody>
                  <a:tcPr marL="7620" marR="7620" marT="7620" marB="0" anchor="b"/>
                </a:tc>
                <a:tc>
                  <a:txBody>
                    <a:bodyPr/>
                    <a:lstStyle/>
                    <a:p>
                      <a:pPr algn="r" fontAlgn="b"/>
                      <a:r>
                        <a:rPr lang="fi-FI" sz="1600" u="none" strike="noStrike">
                          <a:effectLst/>
                        </a:rPr>
                        <a:t>1970</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1980</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1990</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1995</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2000</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2005</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2010</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2015</a:t>
                      </a:r>
                      <a:endParaRPr lang="fi-FI" sz="1600" b="1"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dirty="0">
                          <a:effectLst/>
                        </a:rPr>
                        <a:t>2020</a:t>
                      </a:r>
                      <a:endParaRPr lang="fi-FI" sz="1600" b="1" i="0" u="none" strike="noStrike" dirty="0">
                        <a:effectLst/>
                        <a:latin typeface="Arial" panose="020B0604020202020204" pitchFamily="34" charset="0"/>
                      </a:endParaRPr>
                    </a:p>
                  </a:txBody>
                  <a:tcPr marL="7620" marR="7620" marT="7620" marB="0" anchor="b"/>
                </a:tc>
                <a:tc>
                  <a:txBody>
                    <a:bodyPr/>
                    <a:lstStyle/>
                    <a:p>
                      <a:pPr algn="r" fontAlgn="b"/>
                      <a:r>
                        <a:rPr lang="fi-FI" sz="1600" b="1" i="0" u="none" strike="noStrike" dirty="0">
                          <a:effectLst/>
                          <a:latin typeface="Arial" panose="020B0604020202020204" pitchFamily="34" charset="0"/>
                        </a:rPr>
                        <a:t>2021</a:t>
                      </a:r>
                    </a:p>
                  </a:txBody>
                  <a:tcPr marL="7620" marR="7620" marT="7620" marB="0" anchor="b"/>
                </a:tc>
                <a:tc>
                  <a:txBody>
                    <a:bodyPr/>
                    <a:lstStyle/>
                    <a:p>
                      <a:pPr algn="r" fontAlgn="b"/>
                      <a:r>
                        <a:rPr lang="fi-FI" sz="1600" b="1" i="0" u="none" strike="noStrike" dirty="0">
                          <a:effectLst/>
                          <a:latin typeface="Arial" panose="020B0604020202020204" pitchFamily="34" charset="0"/>
                        </a:rPr>
                        <a:t>2022</a:t>
                      </a:r>
                    </a:p>
                  </a:txBody>
                  <a:tcPr marL="7620" marR="7620" marT="7620" marB="0" anchor="b"/>
                </a:tc>
                <a:extLst>
                  <a:ext uri="{0D108BD9-81ED-4DB2-BD59-A6C34878D82A}">
                    <a16:rowId xmlns:a16="http://schemas.microsoft.com/office/drawing/2014/main" val="771676062"/>
                  </a:ext>
                </a:extLst>
              </a:tr>
              <a:tr h="287162">
                <a:tc>
                  <a:txBody>
                    <a:bodyPr/>
                    <a:lstStyle/>
                    <a:p>
                      <a:pPr algn="l" fontAlgn="b"/>
                      <a:r>
                        <a:rPr lang="fi-FI" sz="1600" u="none" strike="noStrike" dirty="0">
                          <a:effectLst/>
                        </a:rPr>
                        <a:t>Enonkoski</a:t>
                      </a:r>
                      <a:endParaRPr lang="fi-FI" sz="1600" b="0" i="0" u="none" strike="noStrike" dirty="0">
                        <a:effectLst/>
                        <a:latin typeface="Arial" panose="020B0604020202020204" pitchFamily="34" charset="0"/>
                      </a:endParaRPr>
                    </a:p>
                  </a:txBody>
                  <a:tcPr marL="7620" marR="7620" marT="7620" marB="0" anchor="b"/>
                </a:tc>
                <a:tc>
                  <a:txBody>
                    <a:bodyPr/>
                    <a:lstStyle/>
                    <a:p>
                      <a:pPr algn="r" fontAlgn="b"/>
                      <a:r>
                        <a:rPr lang="fi-FI" sz="1600" u="none" strike="noStrike">
                          <a:effectLst/>
                        </a:rPr>
                        <a:t>122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298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549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622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651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698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700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764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755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751</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758</a:t>
                      </a:r>
                    </a:p>
                  </a:txBody>
                  <a:tcPr marL="7620" marR="7620" marT="7620" marB="0" anchor="b"/>
                </a:tc>
                <a:extLst>
                  <a:ext uri="{0D108BD9-81ED-4DB2-BD59-A6C34878D82A}">
                    <a16:rowId xmlns:a16="http://schemas.microsoft.com/office/drawing/2014/main" val="2497796119"/>
                  </a:ext>
                </a:extLst>
              </a:tr>
              <a:tr h="287162">
                <a:tc>
                  <a:txBody>
                    <a:bodyPr/>
                    <a:lstStyle/>
                    <a:p>
                      <a:pPr algn="l" fontAlgn="b"/>
                      <a:r>
                        <a:rPr lang="fi-FI" sz="1600" u="none" strike="noStrike">
                          <a:effectLst/>
                        </a:rPr>
                        <a:t>Hirvensalmi</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692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1 415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2 088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2 374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2 632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2 817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dirty="0">
                          <a:effectLst/>
                        </a:rPr>
                        <a:t>2 879</a:t>
                      </a:r>
                      <a:endParaRPr lang="fi-FI" sz="1600" b="0" i="0" u="none" strike="noStrike" dirty="0">
                        <a:effectLst/>
                        <a:latin typeface="Arial" panose="020B0604020202020204" pitchFamily="34" charset="0"/>
                      </a:endParaRPr>
                    </a:p>
                  </a:txBody>
                  <a:tcPr marL="7620" marR="7620" marT="7620" marB="0" anchor="b"/>
                </a:tc>
                <a:tc>
                  <a:txBody>
                    <a:bodyPr/>
                    <a:lstStyle/>
                    <a:p>
                      <a:pPr algn="r" fontAlgn="b"/>
                      <a:r>
                        <a:rPr lang="fi-FI" sz="1600" u="none" strike="noStrike">
                          <a:effectLst/>
                        </a:rPr>
                        <a:t>3 016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2 959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2 960</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2 964</a:t>
                      </a:r>
                    </a:p>
                  </a:txBody>
                  <a:tcPr marL="7620" marR="7620" marT="7620" marB="0" anchor="b"/>
                </a:tc>
                <a:extLst>
                  <a:ext uri="{0D108BD9-81ED-4DB2-BD59-A6C34878D82A}">
                    <a16:rowId xmlns:a16="http://schemas.microsoft.com/office/drawing/2014/main" val="1445012574"/>
                  </a:ext>
                </a:extLst>
              </a:tr>
              <a:tr h="287162">
                <a:tc>
                  <a:txBody>
                    <a:bodyPr/>
                    <a:lstStyle/>
                    <a:p>
                      <a:pPr algn="l" fontAlgn="b"/>
                      <a:r>
                        <a:rPr lang="fi-FI" sz="1600" u="none" strike="noStrike">
                          <a:effectLst/>
                        </a:rPr>
                        <a:t>Juva</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508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1 042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1 620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1 761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1 937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2 004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2 063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2 156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2 099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2 101</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2 090</a:t>
                      </a:r>
                    </a:p>
                  </a:txBody>
                  <a:tcPr marL="7620" marR="7620" marT="7620" marB="0" anchor="b"/>
                </a:tc>
                <a:extLst>
                  <a:ext uri="{0D108BD9-81ED-4DB2-BD59-A6C34878D82A}">
                    <a16:rowId xmlns:a16="http://schemas.microsoft.com/office/drawing/2014/main" val="2722623222"/>
                  </a:ext>
                </a:extLst>
              </a:tr>
              <a:tr h="287162">
                <a:tc>
                  <a:txBody>
                    <a:bodyPr/>
                    <a:lstStyle/>
                    <a:p>
                      <a:pPr algn="l" fontAlgn="b"/>
                      <a:r>
                        <a:rPr lang="fi-FI" sz="1600" u="none" strike="noStrike">
                          <a:effectLst/>
                        </a:rPr>
                        <a:t>Kangasniemi</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803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1 773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2 798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3 030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3 261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3 631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3 669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3 735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3 605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3 598</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3 593</a:t>
                      </a:r>
                    </a:p>
                  </a:txBody>
                  <a:tcPr marL="7620" marR="7620" marT="7620" marB="0" anchor="b"/>
                </a:tc>
                <a:extLst>
                  <a:ext uri="{0D108BD9-81ED-4DB2-BD59-A6C34878D82A}">
                    <a16:rowId xmlns:a16="http://schemas.microsoft.com/office/drawing/2014/main" val="1621996000"/>
                  </a:ext>
                </a:extLst>
              </a:tr>
              <a:tr h="287162">
                <a:tc>
                  <a:txBody>
                    <a:bodyPr/>
                    <a:lstStyle/>
                    <a:p>
                      <a:pPr algn="l" fontAlgn="b"/>
                      <a:r>
                        <a:rPr lang="fi-FI" sz="1600" u="none" strike="noStrike">
                          <a:effectLst/>
                        </a:rPr>
                        <a:t>Mikkeli</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3 251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5 275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7 769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8 546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9 418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9 974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10 108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10 349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10 345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10 323</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10 222</a:t>
                      </a:r>
                    </a:p>
                  </a:txBody>
                  <a:tcPr marL="7620" marR="7620" marT="7620" marB="0" anchor="b"/>
                </a:tc>
                <a:extLst>
                  <a:ext uri="{0D108BD9-81ED-4DB2-BD59-A6C34878D82A}">
                    <a16:rowId xmlns:a16="http://schemas.microsoft.com/office/drawing/2014/main" val="3016526657"/>
                  </a:ext>
                </a:extLst>
              </a:tr>
              <a:tr h="287162">
                <a:tc>
                  <a:txBody>
                    <a:bodyPr/>
                    <a:lstStyle/>
                    <a:p>
                      <a:pPr algn="l" fontAlgn="b"/>
                      <a:r>
                        <a:rPr lang="fi-FI" sz="1600" u="none" strike="noStrike">
                          <a:effectLst/>
                        </a:rPr>
                        <a:t>Mäntyharju</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1 343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2 109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3 195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3 863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4 337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4 630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4 702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4 853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4 791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4 788</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4 785</a:t>
                      </a:r>
                    </a:p>
                  </a:txBody>
                  <a:tcPr marL="7620" marR="7620" marT="7620" marB="0" anchor="b"/>
                </a:tc>
                <a:extLst>
                  <a:ext uri="{0D108BD9-81ED-4DB2-BD59-A6C34878D82A}">
                    <a16:rowId xmlns:a16="http://schemas.microsoft.com/office/drawing/2014/main" val="235565328"/>
                  </a:ext>
                </a:extLst>
              </a:tr>
              <a:tr h="287162">
                <a:tc>
                  <a:txBody>
                    <a:bodyPr/>
                    <a:lstStyle/>
                    <a:p>
                      <a:pPr algn="l" fontAlgn="b"/>
                      <a:r>
                        <a:rPr lang="fi-FI" sz="1600" u="none" strike="noStrike">
                          <a:effectLst/>
                        </a:rPr>
                        <a:t>Pertunmaa</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456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811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1 462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1 544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1 616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1 698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1 805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1 841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1 808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1 799</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1 799</a:t>
                      </a:r>
                    </a:p>
                  </a:txBody>
                  <a:tcPr marL="7620" marR="7620" marT="7620" marB="0" anchor="b"/>
                </a:tc>
                <a:extLst>
                  <a:ext uri="{0D108BD9-81ED-4DB2-BD59-A6C34878D82A}">
                    <a16:rowId xmlns:a16="http://schemas.microsoft.com/office/drawing/2014/main" val="1415428107"/>
                  </a:ext>
                </a:extLst>
              </a:tr>
              <a:tr h="287162">
                <a:tc>
                  <a:txBody>
                    <a:bodyPr/>
                    <a:lstStyle/>
                    <a:p>
                      <a:pPr algn="l" fontAlgn="b"/>
                      <a:r>
                        <a:rPr lang="fi-FI" sz="1600" u="none" strike="noStrike">
                          <a:effectLst/>
                        </a:rPr>
                        <a:t>Pieksämäki</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910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1 536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2 478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2 712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2 861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2 965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3 046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3 160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3 069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3 081</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3 068</a:t>
                      </a:r>
                    </a:p>
                  </a:txBody>
                  <a:tcPr marL="7620" marR="7620" marT="7620" marB="0" anchor="b"/>
                </a:tc>
                <a:extLst>
                  <a:ext uri="{0D108BD9-81ED-4DB2-BD59-A6C34878D82A}">
                    <a16:rowId xmlns:a16="http://schemas.microsoft.com/office/drawing/2014/main" val="1254121478"/>
                  </a:ext>
                </a:extLst>
              </a:tr>
              <a:tr h="287162">
                <a:tc>
                  <a:txBody>
                    <a:bodyPr/>
                    <a:lstStyle/>
                    <a:p>
                      <a:pPr algn="l" fontAlgn="b"/>
                      <a:r>
                        <a:rPr lang="fi-FI" sz="1600" u="none" strike="noStrike">
                          <a:effectLst/>
                        </a:rPr>
                        <a:t>Puumala</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650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1 431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2 126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2 733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2 903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3 377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3 462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3 622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3 998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4 002</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4 023</a:t>
                      </a:r>
                    </a:p>
                  </a:txBody>
                  <a:tcPr marL="7620" marR="7620" marT="7620" marB="0" anchor="b"/>
                </a:tc>
                <a:extLst>
                  <a:ext uri="{0D108BD9-81ED-4DB2-BD59-A6C34878D82A}">
                    <a16:rowId xmlns:a16="http://schemas.microsoft.com/office/drawing/2014/main" val="4131200657"/>
                  </a:ext>
                </a:extLst>
              </a:tr>
              <a:tr h="287162">
                <a:tc>
                  <a:txBody>
                    <a:bodyPr/>
                    <a:lstStyle/>
                    <a:p>
                      <a:pPr algn="l" fontAlgn="b"/>
                      <a:r>
                        <a:rPr lang="fi-FI" sz="1600" u="none" strike="noStrike">
                          <a:effectLst/>
                        </a:rPr>
                        <a:t>Rantasalmi</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520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886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1 490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1 664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1 776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2 010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2 000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2 059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2 185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2 243</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2 235</a:t>
                      </a:r>
                    </a:p>
                  </a:txBody>
                  <a:tcPr marL="7620" marR="7620" marT="7620" marB="0" anchor="b"/>
                </a:tc>
                <a:extLst>
                  <a:ext uri="{0D108BD9-81ED-4DB2-BD59-A6C34878D82A}">
                    <a16:rowId xmlns:a16="http://schemas.microsoft.com/office/drawing/2014/main" val="849805098"/>
                  </a:ext>
                </a:extLst>
              </a:tr>
              <a:tr h="287162">
                <a:tc>
                  <a:txBody>
                    <a:bodyPr/>
                    <a:lstStyle/>
                    <a:p>
                      <a:pPr algn="l" fontAlgn="b"/>
                      <a:r>
                        <a:rPr lang="fi-FI" sz="1600" u="none" strike="noStrike">
                          <a:effectLst/>
                        </a:rPr>
                        <a:t>Savonlinna</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2 126</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3 483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6 042</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6 624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7 027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7 701</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7 964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8 314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8 765</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8 757</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8 786</a:t>
                      </a:r>
                    </a:p>
                  </a:txBody>
                  <a:tcPr marL="7620" marR="7620" marT="7620" marB="0" anchor="b"/>
                </a:tc>
                <a:extLst>
                  <a:ext uri="{0D108BD9-81ED-4DB2-BD59-A6C34878D82A}">
                    <a16:rowId xmlns:a16="http://schemas.microsoft.com/office/drawing/2014/main" val="1516056283"/>
                  </a:ext>
                </a:extLst>
              </a:tr>
              <a:tr h="287162">
                <a:tc>
                  <a:txBody>
                    <a:bodyPr/>
                    <a:lstStyle/>
                    <a:p>
                      <a:pPr algn="l" fontAlgn="b"/>
                      <a:r>
                        <a:rPr lang="fi-FI" sz="1600" u="none" strike="noStrike">
                          <a:effectLst/>
                        </a:rPr>
                        <a:t>Sulkava</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374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809</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1 230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1 488</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1 607</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1 904</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1 993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2 140</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u="none" strike="noStrike">
                          <a:effectLst/>
                        </a:rPr>
                        <a:t>2 193</a:t>
                      </a:r>
                      <a:endParaRPr lang="fi-FI" sz="1600" b="0" i="0" u="none" strike="noStrike">
                        <a:effectLst/>
                        <a:latin typeface="Arial" panose="020B0604020202020204" pitchFamily="34" charset="0"/>
                      </a:endParaRPr>
                    </a:p>
                  </a:txBody>
                  <a:tcPr marL="7620" marR="7620" marT="7620" marB="0" anchor="b"/>
                </a:tc>
                <a:tc>
                  <a:txBody>
                    <a:bodyPr/>
                    <a:lstStyle/>
                    <a:p>
                      <a:pPr algn="r" fontAlgn="b"/>
                      <a:r>
                        <a:rPr lang="fi-FI" sz="1600" b="0" i="0" u="none" strike="noStrike" dirty="0">
                          <a:effectLst/>
                          <a:latin typeface="Arial" panose="020B0604020202020204" pitchFamily="34" charset="0"/>
                        </a:rPr>
                        <a:t>2 198</a:t>
                      </a:r>
                    </a:p>
                  </a:txBody>
                  <a:tcPr marL="7620" marR="7620" marT="7620" marB="0" anchor="b"/>
                </a:tc>
                <a:tc>
                  <a:txBody>
                    <a:bodyPr/>
                    <a:lstStyle/>
                    <a:p>
                      <a:pPr marL="0" algn="r" defTabSz="914400" rtl="0" eaLnBrk="1" fontAlgn="b" latinLnBrk="0" hangingPunct="1"/>
                      <a:r>
                        <a:rPr lang="fi-FI" sz="1600" b="0" i="0" u="none" strike="noStrike" kern="1200" dirty="0">
                          <a:solidFill>
                            <a:schemeClr val="dk1"/>
                          </a:solidFill>
                          <a:effectLst/>
                          <a:latin typeface="Arial" panose="020B0604020202020204" pitchFamily="34" charset="0"/>
                          <a:ea typeface="+mn-ea"/>
                          <a:cs typeface="+mn-cs"/>
                        </a:rPr>
                        <a:t>2 195</a:t>
                      </a:r>
                    </a:p>
                  </a:txBody>
                  <a:tcPr marL="7620" marR="7620" marT="7620" marB="0" anchor="b"/>
                </a:tc>
                <a:extLst>
                  <a:ext uri="{0D108BD9-81ED-4DB2-BD59-A6C34878D82A}">
                    <a16:rowId xmlns:a16="http://schemas.microsoft.com/office/drawing/2014/main" val="4243069583"/>
                  </a:ext>
                </a:extLst>
              </a:tr>
              <a:tr h="300215">
                <a:tc>
                  <a:txBody>
                    <a:bodyPr/>
                    <a:lstStyle/>
                    <a:p>
                      <a:pPr algn="l" fontAlgn="b"/>
                      <a:r>
                        <a:rPr lang="fi-FI" sz="1600" u="none" strike="noStrike" dirty="0">
                          <a:effectLst/>
                        </a:rPr>
                        <a:t>Etelä-Savon maakunta</a:t>
                      </a:r>
                      <a:endParaRPr lang="fi-FI" sz="1600" b="1" i="0" u="none" strike="noStrike" dirty="0">
                        <a:effectLst/>
                        <a:latin typeface="Arial" panose="020B0604020202020204" pitchFamily="34" charset="0"/>
                      </a:endParaRPr>
                    </a:p>
                  </a:txBody>
                  <a:tcPr marL="7620" marR="7620" marT="7620" marB="0" anchor="ctr"/>
                </a:tc>
                <a:tc>
                  <a:txBody>
                    <a:bodyPr/>
                    <a:lstStyle/>
                    <a:p>
                      <a:pPr algn="r" fontAlgn="b"/>
                      <a:r>
                        <a:rPr lang="fi-FI" sz="1600" u="none" strike="noStrike">
                          <a:effectLst/>
                        </a:rPr>
                        <a:t>11 755</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20 868</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32 847</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36 961</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40 026</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43 409</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44 391</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a:effectLst/>
                        </a:rPr>
                        <a:t>46 009</a:t>
                      </a:r>
                      <a:endParaRPr lang="fi-FI" sz="1600" b="1" i="0" u="none" strike="noStrike">
                        <a:effectLst/>
                        <a:latin typeface="Arial" panose="020B0604020202020204" pitchFamily="34" charset="0"/>
                      </a:endParaRPr>
                    </a:p>
                  </a:txBody>
                  <a:tcPr marL="7620" marR="7620" marT="7620" marB="0" anchor="ctr"/>
                </a:tc>
                <a:tc>
                  <a:txBody>
                    <a:bodyPr/>
                    <a:lstStyle/>
                    <a:p>
                      <a:pPr algn="r" fontAlgn="b"/>
                      <a:r>
                        <a:rPr lang="fi-FI" sz="1600" u="none" strike="noStrike" dirty="0">
                          <a:effectLst/>
                        </a:rPr>
                        <a:t>46 572</a:t>
                      </a:r>
                      <a:endParaRPr lang="fi-FI" sz="1600" b="1" i="0" u="none" strike="noStrike" dirty="0">
                        <a:effectLst/>
                        <a:latin typeface="Arial" panose="020B0604020202020204" pitchFamily="34" charset="0"/>
                      </a:endParaRPr>
                    </a:p>
                  </a:txBody>
                  <a:tcPr marL="7620" marR="7620" marT="7620" marB="0" anchor="ctr"/>
                </a:tc>
                <a:tc>
                  <a:txBody>
                    <a:bodyPr/>
                    <a:lstStyle/>
                    <a:p>
                      <a:pPr algn="r" fontAlgn="b"/>
                      <a:r>
                        <a:rPr lang="fi-FI" sz="1600" b="1" i="0" u="none" strike="noStrike" dirty="0">
                          <a:effectLst/>
                          <a:latin typeface="Arial" panose="020B0604020202020204" pitchFamily="34" charset="0"/>
                        </a:rPr>
                        <a:t>46 601</a:t>
                      </a:r>
                    </a:p>
                  </a:txBody>
                  <a:tcPr marL="7620" marR="7620" marT="7620" marB="0" anchor="ctr"/>
                </a:tc>
                <a:tc>
                  <a:txBody>
                    <a:bodyPr/>
                    <a:lstStyle/>
                    <a:p>
                      <a:pPr algn="r" fontAlgn="b"/>
                      <a:r>
                        <a:rPr lang="fi-FI" sz="1600" b="1" i="0" u="none" strike="noStrike" kern="1200" dirty="0">
                          <a:solidFill>
                            <a:schemeClr val="lt1"/>
                          </a:solidFill>
                          <a:effectLst/>
                          <a:latin typeface="Arial" panose="020B0604020202020204" pitchFamily="34" charset="0"/>
                          <a:ea typeface="+mn-ea"/>
                          <a:cs typeface="+mn-cs"/>
                        </a:rPr>
                        <a:t>46 518</a:t>
                      </a:r>
                    </a:p>
                  </a:txBody>
                  <a:tcPr marL="7620" marR="7620" marT="7620" marB="0" anchor="ctr"/>
                </a:tc>
                <a:extLst>
                  <a:ext uri="{0D108BD9-81ED-4DB2-BD59-A6C34878D82A}">
                    <a16:rowId xmlns:a16="http://schemas.microsoft.com/office/drawing/2014/main" val="913066748"/>
                  </a:ext>
                </a:extLst>
              </a:tr>
            </a:tbl>
          </a:graphicData>
        </a:graphic>
      </p:graphicFrame>
    </p:spTree>
    <p:extLst>
      <p:ext uri="{BB962C8B-B14F-4D97-AF65-F5344CB8AC3E}">
        <p14:creationId xmlns:p14="http://schemas.microsoft.com/office/powerpoint/2010/main" val="826122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188640"/>
            <a:ext cx="8640961" cy="504056"/>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Kesäasukkaiden osuus asuntoväestöstä 2019, %</a:t>
            </a:r>
            <a:endParaRPr lang="sv-SE" dirty="0"/>
          </a:p>
        </p:txBody>
      </p:sp>
      <p:sp>
        <p:nvSpPr>
          <p:cNvPr id="7" name="Tekstiruutu 6">
            <a:extLst>
              <a:ext uri="{FF2B5EF4-FFF2-40B4-BE49-F238E27FC236}">
                <a16:creationId xmlns:a16="http://schemas.microsoft.com/office/drawing/2014/main" id="{3E0A2343-4AE5-456F-B25A-A4C2BB1909A0}"/>
              </a:ext>
            </a:extLst>
          </p:cNvPr>
          <p:cNvSpPr txBox="1"/>
          <p:nvPr/>
        </p:nvSpPr>
        <p:spPr>
          <a:xfrm>
            <a:off x="767408" y="764704"/>
            <a:ext cx="9145016" cy="646331"/>
          </a:xfrm>
          <a:prstGeom prst="rect">
            <a:avLst/>
          </a:prstGeom>
          <a:noFill/>
        </p:spPr>
        <p:txBody>
          <a:bodyPr wrap="square" rtlCol="0">
            <a:spAutoFit/>
          </a:bodyPr>
          <a:lstStyle/>
          <a:p>
            <a:r>
              <a:rPr lang="fi-FI" sz="1200" dirty="0"/>
              <a:t>Suomessa oli vuonna 2019 vajaa 560 000 kesäasukasta. </a:t>
            </a:r>
            <a:r>
              <a:rPr lang="fi-FI" sz="1200" b="1" dirty="0"/>
              <a:t>Maakunnista eniten kesäasukkaita suhteessa asuntoväestöön oli Etelä-Savossa</a:t>
            </a:r>
            <a:r>
              <a:rPr lang="fi-FI" sz="1200" dirty="0"/>
              <a:t>, jossa kesäasukkaiden osuus maakunnan asuntoväestöstä oli 42 prosenttia. Etelä-Savon kunnista eniten kesäasukkaita oli Puumalassa ja Hirvensalmella, joissa kesäasukkaita on yli kaksinkertainen määrä asuntoväestöön nähden. </a:t>
            </a:r>
          </a:p>
        </p:txBody>
      </p:sp>
      <p:grpSp>
        <p:nvGrpSpPr>
          <p:cNvPr id="6" name="Ryhmä 5" descr="Palkkikaavio: Maakunnista eniten kesäasukkaita suhteessa asuntoväestöön oli vuonna 2019 Etelä-Savossa, jossa kesäasukkaiden osuus maakunnan asuntoväestöstä oli 42 prosenttia.">
            <a:extLst>
              <a:ext uri="{FF2B5EF4-FFF2-40B4-BE49-F238E27FC236}">
                <a16:creationId xmlns:a16="http://schemas.microsoft.com/office/drawing/2014/main" id="{FAD9445B-8A2C-42CC-8E5A-B0B35A8C9FD2}"/>
              </a:ext>
            </a:extLst>
          </p:cNvPr>
          <p:cNvGrpSpPr/>
          <p:nvPr/>
        </p:nvGrpSpPr>
        <p:grpSpPr>
          <a:xfrm>
            <a:off x="839416" y="1484784"/>
            <a:ext cx="7272808" cy="4896544"/>
            <a:chOff x="1127448" y="1196752"/>
            <a:chExt cx="7344816" cy="4987836"/>
          </a:xfrm>
        </p:grpSpPr>
        <p:pic>
          <p:nvPicPr>
            <p:cNvPr id="2" name="Kuva 1">
              <a:extLst>
                <a:ext uri="{FF2B5EF4-FFF2-40B4-BE49-F238E27FC236}">
                  <a16:creationId xmlns:a16="http://schemas.microsoft.com/office/drawing/2014/main" id="{035E14F1-ABDA-44B9-9C5D-60B74BB16AD0}"/>
                </a:ext>
              </a:extLst>
            </p:cNvPr>
            <p:cNvPicPr>
              <a:picLocks noChangeAspect="1"/>
            </p:cNvPicPr>
            <p:nvPr/>
          </p:nvPicPr>
          <p:blipFill>
            <a:blip r:embed="rId3"/>
            <a:stretch>
              <a:fillRect/>
            </a:stretch>
          </p:blipFill>
          <p:spPr>
            <a:xfrm>
              <a:off x="1127448" y="1196752"/>
              <a:ext cx="7344816" cy="4987836"/>
            </a:xfrm>
            <a:prstGeom prst="rect">
              <a:avLst/>
            </a:prstGeom>
          </p:spPr>
        </p:pic>
        <p:sp>
          <p:nvSpPr>
            <p:cNvPr id="4" name="Nuoli: Oikea 3">
              <a:extLst>
                <a:ext uri="{FF2B5EF4-FFF2-40B4-BE49-F238E27FC236}">
                  <a16:creationId xmlns:a16="http://schemas.microsoft.com/office/drawing/2014/main" id="{A03F933E-D037-4DBE-8178-5D6F098DB23D}"/>
                </a:ext>
              </a:extLst>
            </p:cNvPr>
            <p:cNvSpPr/>
            <p:nvPr/>
          </p:nvSpPr>
          <p:spPr>
            <a:xfrm>
              <a:off x="1271464" y="1340768"/>
              <a:ext cx="432048"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800" dirty="0" err="1"/>
            </a:p>
          </p:txBody>
        </p:sp>
      </p:grpSp>
      <p:sp>
        <p:nvSpPr>
          <p:cNvPr id="8" name="Tekstiruutu 9">
            <a:extLst>
              <a:ext uri="{FF2B5EF4-FFF2-40B4-BE49-F238E27FC236}">
                <a16:creationId xmlns:a16="http://schemas.microsoft.com/office/drawing/2014/main" id="{3414EFA8-F67A-4094-B3A0-FE0C9B466A74}"/>
              </a:ext>
            </a:extLst>
          </p:cNvPr>
          <p:cNvSpPr txBox="1"/>
          <p:nvPr/>
        </p:nvSpPr>
        <p:spPr>
          <a:xfrm>
            <a:off x="8328248" y="1772816"/>
            <a:ext cx="3240360" cy="3168352"/>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i-FI" sz="1200" dirty="0"/>
              <a:t>Kesäasukkaiden lukumäärä lasketaan kesämökin omistajan asuntokunnan henkilöiden yhteismäärästä. </a:t>
            </a:r>
          </a:p>
          <a:p>
            <a:r>
              <a:rPr lang="fi-FI" sz="1200" dirty="0"/>
              <a:t>Kesäasukkaiden lukumäärään ei ole laskettu mukaan henkilöitä, joiden kesämökki sijaitsee asuinkunnassa. </a:t>
            </a:r>
          </a:p>
          <a:p>
            <a:endParaRPr lang="fi-FI" sz="1200" dirty="0"/>
          </a:p>
          <a:p>
            <a:r>
              <a:rPr lang="fi-FI" sz="1200" dirty="0"/>
              <a:t>Jos ulkokuntalainen omistaa useampia kuin yhden kesämökin samassa kunnassa, on tämän asuntokunnan henkilöt laskettu kunnan kesäasukkaiksi vain kerran. </a:t>
            </a:r>
          </a:p>
          <a:p>
            <a:endParaRPr lang="fi-FI" sz="1200" dirty="0"/>
          </a:p>
          <a:p>
            <a:r>
              <a:rPr lang="fi-FI" sz="1200" dirty="0"/>
              <a:t>Perikuntien omistamia, yhteisomistuksessa olevia tai ulkomaalaisten omistamia kesämökkejä ei ole voitu huomioida kesäasukkaiden lukua laskettaessa.</a:t>
            </a:r>
          </a:p>
        </p:txBody>
      </p:sp>
      <p:sp>
        <p:nvSpPr>
          <p:cNvPr id="11" name="Title 11">
            <a:extLst>
              <a:ext uri="{FF2B5EF4-FFF2-40B4-BE49-F238E27FC236}">
                <a16:creationId xmlns:a16="http://schemas.microsoft.com/office/drawing/2014/main" id="{8B90268B-E9AA-4E24-B848-3C0C64E272E7}"/>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a:t>
            </a:r>
            <a:r>
              <a:rPr lang="fi-FI" sz="1100" dirty="0">
                <a:solidFill>
                  <a:srgbClr val="000000"/>
                </a:solidFill>
                <a:latin typeface="Arial" charset="-52"/>
                <a:cs typeface="Arial" charset="-52"/>
                <a:hlinkClick r:id="rId4"/>
              </a:rPr>
              <a:t>http://stat.fi/til/rakke/2019/rakke_2019_2020-05-27_tie_001_fi.html</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28.5.2020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72830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descr="Alle 25-vuotiaat työttömät työnhakijat Etelä-Savossa kuukauden lopussa 2016 - 2020">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3888432" cy="1080120"/>
          </a:xfrm>
        </p:spPr>
        <p:txBody>
          <a:bodyPr/>
          <a:lstStyle/>
          <a:p>
            <a:r>
              <a:rPr lang="fi-FI" dirty="0"/>
              <a:t>2000-2019 rakennetut kesämökit kunnittain</a:t>
            </a:r>
          </a:p>
        </p:txBody>
      </p:sp>
      <p:pic>
        <p:nvPicPr>
          <p:cNvPr id="2" name="Kuva 1" descr="Karttakuvio: vuosina 2000-2019 rakennetut uudet kesämökit. Kesämökkejä on rakennettu 2000-luvulla eniten Lappiin ja Etelä-Savoon, molempiin maakuntiin on rakennettu yli 8 000 kesämökkiä.&#10;Kunnista eniten uusia kesämökkejä rakennettiin Kuusamoon, Mikkeliin ja Savonlinnaan, yli 1 500 mökkiä vuosina 2000–2019. Kaikkiaan yhteentoista kuntaan rakennettiin enemmän kuin tuhat kesämökkiä.">
            <a:extLst>
              <a:ext uri="{FF2B5EF4-FFF2-40B4-BE49-F238E27FC236}">
                <a16:creationId xmlns:a16="http://schemas.microsoft.com/office/drawing/2014/main" id="{AAB388AF-9A17-4ED0-B71D-0AAB72DA7BFC}"/>
              </a:ext>
            </a:extLst>
          </p:cNvPr>
          <p:cNvPicPr>
            <a:picLocks noChangeAspect="1"/>
          </p:cNvPicPr>
          <p:nvPr/>
        </p:nvPicPr>
        <p:blipFill>
          <a:blip r:embed="rId3"/>
          <a:stretch>
            <a:fillRect/>
          </a:stretch>
        </p:blipFill>
        <p:spPr>
          <a:xfrm>
            <a:off x="4439816" y="404664"/>
            <a:ext cx="5598644" cy="5971400"/>
          </a:xfrm>
          <a:prstGeom prst="rect">
            <a:avLst/>
          </a:prstGeom>
        </p:spPr>
      </p:pic>
      <p:sp>
        <p:nvSpPr>
          <p:cNvPr id="5" name="Title 11"/>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a:t>
            </a:r>
            <a:r>
              <a:rPr lang="fi-FI" sz="1100" dirty="0">
                <a:solidFill>
                  <a:srgbClr val="000000"/>
                </a:solidFill>
                <a:latin typeface="Arial" charset="-52"/>
                <a:cs typeface="Arial" charset="-52"/>
                <a:hlinkClick r:id="rId4"/>
              </a:rPr>
              <a:t>http://stat.fi/til/rakke/2019/rakke_2019_2020-05-27_tie_001_fi.html</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28.5.2020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445504624"/>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2341</TotalTime>
  <Words>779</Words>
  <Application>Microsoft Office PowerPoint</Application>
  <PresentationFormat>Laajakuva</PresentationFormat>
  <Paragraphs>243</Paragraphs>
  <Slides>8</Slides>
  <Notes>5</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8</vt:i4>
      </vt:variant>
    </vt:vector>
  </HeadingPairs>
  <TitlesOfParts>
    <vt:vector size="12" baseType="lpstr">
      <vt:lpstr>Arial</vt:lpstr>
      <vt:lpstr>Calibri</vt:lpstr>
      <vt:lpstr>Times New Roman</vt:lpstr>
      <vt:lpstr>ESAVO</vt:lpstr>
      <vt:lpstr>Kesämökit 2022</vt:lpstr>
      <vt:lpstr>Kesämökit maakunnittain 2022, kpl</vt:lpstr>
      <vt:lpstr>Kesämökit 100 asukasta kohti maakunnittain 2022</vt:lpstr>
      <vt:lpstr>Suomen mökkirikkaimmat kunnat vuonna 2022</vt:lpstr>
      <vt:lpstr>Kesämökit Etelä-Savossa 1990-2022, kpl</vt:lpstr>
      <vt:lpstr>Kesämökit Etelä-Savossa kunnittain 1970, 1980, 1990, 1995, 2000, 2005, 2010, 2015, 2020, 2021 ja 2022, kpl </vt:lpstr>
      <vt:lpstr>Kesäasukkaiden osuus asuntoväestöstä 2019, %</vt:lpstr>
      <vt:lpstr>2000-2019 rakennetut kesämökit kunnittain</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Kesämökit</dc:title>
  <dc:creator>Jaana Kokkonen</dc:creator>
  <cp:lastModifiedBy>Jaana Kokkonen</cp:lastModifiedBy>
  <cp:revision>56</cp:revision>
  <dcterms:created xsi:type="dcterms:W3CDTF">2020-02-25T14:36:39Z</dcterms:created>
  <dcterms:modified xsi:type="dcterms:W3CDTF">2023-05-12T06:38:50Z</dcterms:modified>
</cp:coreProperties>
</file>