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11"/>
  </p:notesMasterIdLst>
  <p:sldIdLst>
    <p:sldId id="695" r:id="rId2"/>
    <p:sldId id="296" r:id="rId3"/>
    <p:sldId id="297" r:id="rId4"/>
    <p:sldId id="696" r:id="rId5"/>
    <p:sldId id="298" r:id="rId6"/>
    <p:sldId id="300" r:id="rId7"/>
    <p:sldId id="697" r:id="rId8"/>
    <p:sldId id="820" r:id="rId9"/>
    <p:sldId id="69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ECF"/>
    <a:srgbClr val="469B46"/>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1AB74-82AE-4251-85B1-E9A95F8792BE}" v="15" dt="2025-05-13T08:16:21.321"/>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5020" autoAdjust="0"/>
  </p:normalViewPr>
  <p:slideViewPr>
    <p:cSldViewPr showGuides="1">
      <p:cViewPr varScale="1">
        <p:scale>
          <a:sx n="78" d="100"/>
          <a:sy n="78" d="100"/>
        </p:scale>
        <p:origin x="96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na Kokkonen" userId="fd0ea1af-346e-4258-bc54-cec630bd1122" providerId="ADAL" clId="{0C61AB74-82AE-4251-85B1-E9A95F8792BE}"/>
    <pc:docChg chg="undo custSel addSld delSld modSld">
      <pc:chgData name="Jaana Kokkonen" userId="fd0ea1af-346e-4258-bc54-cec630bd1122" providerId="ADAL" clId="{0C61AB74-82AE-4251-85B1-E9A95F8792BE}" dt="2025-05-13T08:25:28.563" v="490" actId="13238"/>
      <pc:docMkLst>
        <pc:docMk/>
      </pc:docMkLst>
      <pc:sldChg chg="addSp delSp modSp mod">
        <pc:chgData name="Jaana Kokkonen" userId="fd0ea1af-346e-4258-bc54-cec630bd1122" providerId="ADAL" clId="{0C61AB74-82AE-4251-85B1-E9A95F8792BE}" dt="2025-05-13T08:22:05.740" v="486" actId="313"/>
        <pc:sldMkLst>
          <pc:docMk/>
          <pc:sldMk cId="2839050694" sldId="296"/>
        </pc:sldMkLst>
        <pc:spChg chg="mod">
          <ac:chgData name="Jaana Kokkonen" userId="fd0ea1af-346e-4258-bc54-cec630bd1122" providerId="ADAL" clId="{0C61AB74-82AE-4251-85B1-E9A95F8792BE}" dt="2025-05-13T08:22:05.740" v="486" actId="313"/>
          <ac:spMkLst>
            <pc:docMk/>
            <pc:sldMk cId="2839050694" sldId="296"/>
            <ac:spMk id="5" creationId="{1D8FF759-82E9-4897-95A5-A0C15D24FBC6}"/>
          </ac:spMkLst>
        </pc:spChg>
        <pc:spChg chg="mod">
          <ac:chgData name="Jaana Kokkonen" userId="fd0ea1af-346e-4258-bc54-cec630bd1122" providerId="ADAL" clId="{0C61AB74-82AE-4251-85B1-E9A95F8792BE}" dt="2025-05-12T09:55:30.689" v="206" actId="1037"/>
          <ac:spMkLst>
            <pc:docMk/>
            <pc:sldMk cId="2839050694" sldId="296"/>
            <ac:spMk id="10242" creationId="{00000000-0000-0000-0000-000000000000}"/>
          </ac:spMkLst>
        </pc:spChg>
        <pc:picChg chg="add mod">
          <ac:chgData name="Jaana Kokkonen" userId="fd0ea1af-346e-4258-bc54-cec630bd1122" providerId="ADAL" clId="{0C61AB74-82AE-4251-85B1-E9A95F8792BE}" dt="2025-05-12T08:29:14.797" v="82" actId="962"/>
          <ac:picMkLst>
            <pc:docMk/>
            <pc:sldMk cId="2839050694" sldId="296"/>
            <ac:picMk id="2" creationId="{FB43A940-7AA6-B164-AFC2-E9D7E7367729}"/>
          </ac:picMkLst>
        </pc:picChg>
        <pc:picChg chg="del mod">
          <ac:chgData name="Jaana Kokkonen" userId="fd0ea1af-346e-4258-bc54-cec630bd1122" providerId="ADAL" clId="{0C61AB74-82AE-4251-85B1-E9A95F8792BE}" dt="2025-05-12T08:28:26.604" v="49" actId="478"/>
          <ac:picMkLst>
            <pc:docMk/>
            <pc:sldMk cId="2839050694" sldId="296"/>
            <ac:picMk id="3" creationId="{85412B77-9DC4-1CDF-60CF-31F7AAE2887D}"/>
          </ac:picMkLst>
        </pc:picChg>
      </pc:sldChg>
      <pc:sldChg chg="addSp delSp modSp mod">
        <pc:chgData name="Jaana Kokkonen" userId="fd0ea1af-346e-4258-bc54-cec630bd1122" providerId="ADAL" clId="{0C61AB74-82AE-4251-85B1-E9A95F8792BE}" dt="2025-05-13T08:22:06.715" v="487" actId="313"/>
        <pc:sldMkLst>
          <pc:docMk/>
          <pc:sldMk cId="1267006050" sldId="297"/>
        </pc:sldMkLst>
        <pc:spChg chg="mod">
          <ac:chgData name="Jaana Kokkonen" userId="fd0ea1af-346e-4258-bc54-cec630bd1122" providerId="ADAL" clId="{0C61AB74-82AE-4251-85B1-E9A95F8792BE}" dt="2025-05-13T08:22:06.715" v="487" actId="313"/>
          <ac:spMkLst>
            <pc:docMk/>
            <pc:sldMk cId="1267006050" sldId="297"/>
            <ac:spMk id="4" creationId="{C2CEB2F5-9FD9-46E9-823C-C2E678378F07}"/>
          </ac:spMkLst>
        </pc:spChg>
        <pc:spChg chg="mod">
          <ac:chgData name="Jaana Kokkonen" userId="fd0ea1af-346e-4258-bc54-cec630bd1122" providerId="ADAL" clId="{0C61AB74-82AE-4251-85B1-E9A95F8792BE}" dt="2025-05-12T08:34:22.353" v="85" actId="313"/>
          <ac:spMkLst>
            <pc:docMk/>
            <pc:sldMk cId="1267006050" sldId="297"/>
            <ac:spMk id="10242" creationId="{00000000-0000-0000-0000-000000000000}"/>
          </ac:spMkLst>
        </pc:spChg>
        <pc:picChg chg="del">
          <ac:chgData name="Jaana Kokkonen" userId="fd0ea1af-346e-4258-bc54-cec630bd1122" providerId="ADAL" clId="{0C61AB74-82AE-4251-85B1-E9A95F8792BE}" dt="2025-05-12T09:49:14.514" v="108" actId="478"/>
          <ac:picMkLst>
            <pc:docMk/>
            <pc:sldMk cId="1267006050" sldId="297"/>
            <ac:picMk id="2" creationId="{05C9CC75-7911-150D-674F-D0C3052EBC72}"/>
          </ac:picMkLst>
        </pc:picChg>
        <pc:picChg chg="add mod">
          <ac:chgData name="Jaana Kokkonen" userId="fd0ea1af-346e-4258-bc54-cec630bd1122" providerId="ADAL" clId="{0C61AB74-82AE-4251-85B1-E9A95F8792BE}" dt="2025-05-12T09:49:45.520" v="124" actId="962"/>
          <ac:picMkLst>
            <pc:docMk/>
            <pc:sldMk cId="1267006050" sldId="297"/>
            <ac:picMk id="3" creationId="{C60FC109-70CE-0E80-5657-83A6F57DE281}"/>
          </ac:picMkLst>
        </pc:picChg>
      </pc:sldChg>
      <pc:sldChg chg="addSp delSp modSp mod">
        <pc:chgData name="Jaana Kokkonen" userId="fd0ea1af-346e-4258-bc54-cec630bd1122" providerId="ADAL" clId="{0C61AB74-82AE-4251-85B1-E9A95F8792BE}" dt="2025-05-13T08:22:08.080" v="489" actId="313"/>
        <pc:sldMkLst>
          <pc:docMk/>
          <pc:sldMk cId="2201285472" sldId="298"/>
        </pc:sldMkLst>
        <pc:spChg chg="mod">
          <ac:chgData name="Jaana Kokkonen" userId="fd0ea1af-346e-4258-bc54-cec630bd1122" providerId="ADAL" clId="{0C61AB74-82AE-4251-85B1-E9A95F8792BE}" dt="2025-05-13T08:22:08.080" v="489" actId="313"/>
          <ac:spMkLst>
            <pc:docMk/>
            <pc:sldMk cId="2201285472" sldId="298"/>
            <ac:spMk id="6" creationId="{CE0286A7-FAC6-8ECA-9781-54F806940E99}"/>
          </ac:spMkLst>
        </pc:spChg>
        <pc:spChg chg="mod">
          <ac:chgData name="Jaana Kokkonen" userId="fd0ea1af-346e-4258-bc54-cec630bd1122" providerId="ADAL" clId="{0C61AB74-82AE-4251-85B1-E9A95F8792BE}" dt="2025-05-12T08:34:45.479" v="90" actId="313"/>
          <ac:spMkLst>
            <pc:docMk/>
            <pc:sldMk cId="2201285472" sldId="298"/>
            <ac:spMk id="10242" creationId="{00000000-0000-0000-0000-000000000000}"/>
          </ac:spMkLst>
        </pc:spChg>
        <pc:picChg chg="add mod">
          <ac:chgData name="Jaana Kokkonen" userId="fd0ea1af-346e-4258-bc54-cec630bd1122" providerId="ADAL" clId="{0C61AB74-82AE-4251-85B1-E9A95F8792BE}" dt="2025-05-12T13:01:21.063" v="411" actId="962"/>
          <ac:picMkLst>
            <pc:docMk/>
            <pc:sldMk cId="2201285472" sldId="298"/>
            <ac:picMk id="2" creationId="{2953E692-0C3A-7262-FE87-AB295E8E9EC6}"/>
          </ac:picMkLst>
        </pc:picChg>
        <pc:picChg chg="del">
          <ac:chgData name="Jaana Kokkonen" userId="fd0ea1af-346e-4258-bc54-cec630bd1122" providerId="ADAL" clId="{0C61AB74-82AE-4251-85B1-E9A95F8792BE}" dt="2025-05-12T12:59:52.124" v="337" actId="478"/>
          <ac:picMkLst>
            <pc:docMk/>
            <pc:sldMk cId="2201285472" sldId="298"/>
            <ac:picMk id="5" creationId="{74FBFD00-B907-E156-6173-E64038F11CEC}"/>
          </ac:picMkLst>
        </pc:picChg>
      </pc:sldChg>
      <pc:sldChg chg="modSp mod">
        <pc:chgData name="Jaana Kokkonen" userId="fd0ea1af-346e-4258-bc54-cec630bd1122" providerId="ADAL" clId="{0C61AB74-82AE-4251-85B1-E9A95F8792BE}" dt="2025-05-13T08:22:04.496" v="485" actId="313"/>
        <pc:sldMkLst>
          <pc:docMk/>
          <pc:sldMk cId="826122359" sldId="300"/>
        </pc:sldMkLst>
        <pc:spChg chg="mod">
          <ac:chgData name="Jaana Kokkonen" userId="fd0ea1af-346e-4258-bc54-cec630bd1122" providerId="ADAL" clId="{0C61AB74-82AE-4251-85B1-E9A95F8792BE}" dt="2025-05-13T08:22:04.496" v="485" actId="313"/>
          <ac:spMkLst>
            <pc:docMk/>
            <pc:sldMk cId="826122359" sldId="300"/>
            <ac:spMk id="3" creationId="{89FAEC3A-976B-BD73-82DD-C4C09E5F0ABD}"/>
          </ac:spMkLst>
        </pc:spChg>
        <pc:spChg chg="mod">
          <ac:chgData name="Jaana Kokkonen" userId="fd0ea1af-346e-4258-bc54-cec630bd1122" providerId="ADAL" clId="{0C61AB74-82AE-4251-85B1-E9A95F8792BE}" dt="2025-05-12T08:36:06.842" v="100" actId="20577"/>
          <ac:spMkLst>
            <pc:docMk/>
            <pc:sldMk cId="826122359" sldId="300"/>
            <ac:spMk id="10242" creationId="{00000000-0000-0000-0000-000000000000}"/>
          </ac:spMkLst>
        </pc:spChg>
        <pc:graphicFrameChg chg="mod modGraphic">
          <ac:chgData name="Jaana Kokkonen" userId="fd0ea1af-346e-4258-bc54-cec630bd1122" providerId="ADAL" clId="{0C61AB74-82AE-4251-85B1-E9A95F8792BE}" dt="2025-05-13T08:19:33.623" v="484" actId="1037"/>
          <ac:graphicFrameMkLst>
            <pc:docMk/>
            <pc:sldMk cId="826122359" sldId="300"/>
            <ac:graphicFrameMk id="2" creationId="{2DA8159E-CDD2-42E8-9EDD-E8E9CCBDF329}"/>
          </ac:graphicFrameMkLst>
        </pc:graphicFrameChg>
      </pc:sldChg>
      <pc:sldChg chg="modSp mod">
        <pc:chgData name="Jaana Kokkonen" userId="fd0ea1af-346e-4258-bc54-cec630bd1122" providerId="ADAL" clId="{0C61AB74-82AE-4251-85B1-E9A95F8792BE}" dt="2025-05-12T07:21:17.104" v="1" actId="20577"/>
        <pc:sldMkLst>
          <pc:docMk/>
          <pc:sldMk cId="2983750182" sldId="695"/>
        </pc:sldMkLst>
        <pc:spChg chg="mod">
          <ac:chgData name="Jaana Kokkonen" userId="fd0ea1af-346e-4258-bc54-cec630bd1122" providerId="ADAL" clId="{0C61AB74-82AE-4251-85B1-E9A95F8792BE}" dt="2025-05-12T07:21:17.104" v="1" actId="20577"/>
          <ac:spMkLst>
            <pc:docMk/>
            <pc:sldMk cId="2983750182" sldId="695"/>
            <ac:spMk id="2" creationId="{3F072793-0404-4743-960B-A81449B5494D}"/>
          </ac:spMkLst>
        </pc:spChg>
      </pc:sldChg>
      <pc:sldChg chg="addSp delSp modSp mod">
        <pc:chgData name="Jaana Kokkonen" userId="fd0ea1af-346e-4258-bc54-cec630bd1122" providerId="ADAL" clId="{0C61AB74-82AE-4251-85B1-E9A95F8792BE}" dt="2025-05-13T08:25:28.563" v="490" actId="13238"/>
        <pc:sldMkLst>
          <pc:docMk/>
          <pc:sldMk cId="988359762" sldId="696"/>
        </pc:sldMkLst>
        <pc:spChg chg="mod">
          <ac:chgData name="Jaana Kokkonen" userId="fd0ea1af-346e-4258-bc54-cec630bd1122" providerId="ADAL" clId="{0C61AB74-82AE-4251-85B1-E9A95F8792BE}" dt="2025-05-12T08:34:31.070" v="86" actId="313"/>
          <ac:spMkLst>
            <pc:docMk/>
            <pc:sldMk cId="988359762" sldId="696"/>
            <ac:spMk id="2" creationId="{3334FB4E-521A-42A7-9D71-E1F5B227E7D1}"/>
          </ac:spMkLst>
        </pc:spChg>
        <pc:spChg chg="mod">
          <ac:chgData name="Jaana Kokkonen" userId="fd0ea1af-346e-4258-bc54-cec630bd1122" providerId="ADAL" clId="{0C61AB74-82AE-4251-85B1-E9A95F8792BE}" dt="2025-05-13T08:22:07.425" v="488" actId="313"/>
          <ac:spMkLst>
            <pc:docMk/>
            <pc:sldMk cId="988359762" sldId="696"/>
            <ac:spMk id="5" creationId="{00000000-0000-0000-0000-000000000000}"/>
          </ac:spMkLst>
        </pc:spChg>
        <pc:spChg chg="mod">
          <ac:chgData name="Jaana Kokkonen" userId="fd0ea1af-346e-4258-bc54-cec630bd1122" providerId="ADAL" clId="{0C61AB74-82AE-4251-85B1-E9A95F8792BE}" dt="2025-05-12T13:03:06.438" v="424" actId="20577"/>
          <ac:spMkLst>
            <pc:docMk/>
            <pc:sldMk cId="988359762" sldId="696"/>
            <ac:spMk id="10" creationId="{797637D1-8933-4E1E-8EC6-38F1077ECB78}"/>
          </ac:spMkLst>
        </pc:spChg>
        <pc:graphicFrameChg chg="del modGraphic">
          <ac:chgData name="Jaana Kokkonen" userId="fd0ea1af-346e-4258-bc54-cec630bd1122" providerId="ADAL" clId="{0C61AB74-82AE-4251-85B1-E9A95F8792BE}" dt="2025-05-12T10:43:33.384" v="249" actId="478"/>
          <ac:graphicFrameMkLst>
            <pc:docMk/>
            <pc:sldMk cId="988359762" sldId="696"/>
            <ac:graphicFrameMk id="4" creationId="{64F22ECB-9166-E5F9-E95E-78387F16E7CD}"/>
          </ac:graphicFrameMkLst>
        </pc:graphicFrameChg>
        <pc:graphicFrameChg chg="add mod modGraphic">
          <ac:chgData name="Jaana Kokkonen" userId="fd0ea1af-346e-4258-bc54-cec630bd1122" providerId="ADAL" clId="{0C61AB74-82AE-4251-85B1-E9A95F8792BE}" dt="2025-05-13T08:25:28.563" v="490" actId="13238"/>
          <ac:graphicFrameMkLst>
            <pc:docMk/>
            <pc:sldMk cId="988359762" sldId="696"/>
            <ac:graphicFrameMk id="6" creationId="{26919A5C-0AF9-5A97-EFA2-9B7F11D3212F}"/>
          </ac:graphicFrameMkLst>
        </pc:graphicFrameChg>
        <pc:picChg chg="del">
          <ac:chgData name="Jaana Kokkonen" userId="fd0ea1af-346e-4258-bc54-cec630bd1122" providerId="ADAL" clId="{0C61AB74-82AE-4251-85B1-E9A95F8792BE}" dt="2025-05-12T10:52:52.150" v="269" actId="478"/>
          <ac:picMkLst>
            <pc:docMk/>
            <pc:sldMk cId="988359762" sldId="696"/>
            <ac:picMk id="3" creationId="{874E903D-42D3-FB2B-62EA-2C91CFD13B46}"/>
          </ac:picMkLst>
        </pc:picChg>
        <pc:picChg chg="add mod">
          <ac:chgData name="Jaana Kokkonen" userId="fd0ea1af-346e-4258-bc54-cec630bd1122" providerId="ADAL" clId="{0C61AB74-82AE-4251-85B1-E9A95F8792BE}" dt="2025-05-12T10:54:19.450" v="323" actId="962"/>
          <ac:picMkLst>
            <pc:docMk/>
            <pc:sldMk cId="988359762" sldId="696"/>
            <ac:picMk id="7" creationId="{EB160FDF-4DB6-CBE7-B4C1-68F190061839}"/>
          </ac:picMkLst>
        </pc:picChg>
      </pc:sldChg>
      <pc:sldChg chg="add del">
        <pc:chgData name="Jaana Kokkonen" userId="fd0ea1af-346e-4258-bc54-cec630bd1122" providerId="ADAL" clId="{0C61AB74-82AE-4251-85B1-E9A95F8792BE}" dt="2025-05-12T07:25:31.416" v="3" actId="47"/>
        <pc:sldMkLst>
          <pc:docMk/>
          <pc:sldMk cId="1999128931" sldId="698"/>
        </pc:sldMkLst>
      </pc:sldChg>
      <pc:sldChg chg="modSp add mod">
        <pc:chgData name="Jaana Kokkonen" userId="fd0ea1af-346e-4258-bc54-cec630bd1122" providerId="ADAL" clId="{0C61AB74-82AE-4251-85B1-E9A95F8792BE}" dt="2025-05-12T07:27:33.545" v="46" actId="1038"/>
        <pc:sldMkLst>
          <pc:docMk/>
          <pc:sldMk cId="377484720" sldId="820"/>
        </pc:sldMkLst>
        <pc:spChg chg="mod">
          <ac:chgData name="Jaana Kokkonen" userId="fd0ea1af-346e-4258-bc54-cec630bd1122" providerId="ADAL" clId="{0C61AB74-82AE-4251-85B1-E9A95F8792BE}" dt="2025-05-12T07:26:50.090" v="13" actId="1076"/>
          <ac:spMkLst>
            <pc:docMk/>
            <pc:sldMk cId="377484720" sldId="820"/>
            <ac:spMk id="9" creationId="{918AFB96-F195-6E9D-6EBF-ECB570CBB7BD}"/>
          </ac:spMkLst>
        </pc:spChg>
        <pc:picChg chg="mod ord">
          <ac:chgData name="Jaana Kokkonen" userId="fd0ea1af-346e-4258-bc54-cec630bd1122" providerId="ADAL" clId="{0C61AB74-82AE-4251-85B1-E9A95F8792BE}" dt="2025-05-12T07:27:33.545" v="46" actId="1038"/>
          <ac:picMkLst>
            <pc:docMk/>
            <pc:sldMk cId="377484720" sldId="820"/>
            <ac:picMk id="2" creationId="{BD048F05-FC62-FBA0-A289-A85505E1644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B138-173C-46F0-B529-FC07560AB81E}" type="datetimeFigureOut">
              <a:rPr lang="fi-FI" smtClean="0"/>
              <a:t>12.5.2025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C122-1841-446F-A209-09DB18BC1FBD}" type="slidenum">
              <a:rPr lang="fi-FI" smtClean="0"/>
              <a:t>‹#›</a:t>
            </a:fld>
            <a:endParaRPr lang="fi-FI"/>
          </a:p>
        </p:txBody>
      </p:sp>
    </p:spTree>
    <p:extLst>
      <p:ext uri="{BB962C8B-B14F-4D97-AF65-F5344CB8AC3E}">
        <p14:creationId xmlns:p14="http://schemas.microsoft.com/office/powerpoint/2010/main" val="35442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D7EABC4F-DD8E-A044-9BB3-49995D6D5D9A}" type="slidenum">
              <a:rPr lang="fi-FI" smtClean="0"/>
              <a:pPr>
                <a:defRPr/>
              </a:pPr>
              <a:t>2</a:t>
            </a:fld>
            <a:endParaRPr lang="fi-FI" dirty="0"/>
          </a:p>
        </p:txBody>
      </p:sp>
    </p:spTree>
    <p:extLst>
      <p:ext uri="{BB962C8B-B14F-4D97-AF65-F5344CB8AC3E}">
        <p14:creationId xmlns:p14="http://schemas.microsoft.com/office/powerpoint/2010/main" val="50592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58220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D7EABC4F-DD8E-A044-9BB3-49995D6D5D9A}" type="slidenum">
              <a:rPr lang="fi-FI" smtClean="0"/>
              <a:pPr>
                <a:defRPr/>
              </a:pPr>
              <a:t>6</a:t>
            </a:fld>
            <a:endParaRPr lang="fi-FI" dirty="0"/>
          </a:p>
        </p:txBody>
      </p:sp>
    </p:spTree>
    <p:extLst>
      <p:ext uri="{BB962C8B-B14F-4D97-AF65-F5344CB8AC3E}">
        <p14:creationId xmlns:p14="http://schemas.microsoft.com/office/powerpoint/2010/main" val="423127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D7EABC4F-DD8E-A044-9BB3-49995D6D5D9A}" type="slidenum">
              <a:rPr lang="fi-FI" smtClean="0"/>
              <a:pPr>
                <a:defRPr/>
              </a:pPr>
              <a:t>7</a:t>
            </a:fld>
            <a:endParaRPr lang="fi-FI" dirty="0"/>
          </a:p>
        </p:txBody>
      </p:sp>
    </p:spTree>
    <p:extLst>
      <p:ext uri="{BB962C8B-B14F-4D97-AF65-F5344CB8AC3E}">
        <p14:creationId xmlns:p14="http://schemas.microsoft.com/office/powerpoint/2010/main" val="4074422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04949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903461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383615"/>
            <a:ext cx="622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622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5684258"/>
            <a:ext cx="5736185" cy="900000"/>
          </a:xfrm>
        </p:spPr>
        <p:txBody>
          <a:bodyPr anchor="b"/>
          <a:lstStyle>
            <a:lvl1pPr algn="l">
              <a:lnSpc>
                <a:spcPts val="3000"/>
              </a:lnSpc>
              <a:defRPr sz="3000"/>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3240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teksti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3130915"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2" name="Kuvan paikkamerkki 6">
            <a:extLst>
              <a:ext uri="{FF2B5EF4-FFF2-40B4-BE49-F238E27FC236}">
                <a16:creationId xmlns:a16="http://schemas.microsoft.com/office/drawing/2014/main" id="{D6A75CB5-A60D-4F27-912C-E9E35A752B70}"/>
              </a:ext>
            </a:extLst>
          </p:cNvPr>
          <p:cNvSpPr>
            <a:spLocks noGrp="1"/>
          </p:cNvSpPr>
          <p:nvPr>
            <p:ph type="pic" sz="quarter" idx="16"/>
          </p:nvPr>
        </p:nvSpPr>
        <p:spPr>
          <a:xfrm>
            <a:off x="3856977" y="369000"/>
            <a:ext cx="7960373"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8289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 ja teksti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83238" y="1880050"/>
            <a:ext cx="4478762"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5583237" y="2891099"/>
            <a:ext cx="4478337" cy="2441249"/>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hasCustomPrompt="1"/>
          </p:nvPr>
        </p:nvSpPr>
        <p:spPr>
          <a:xfrm>
            <a:off x="5583237" y="5436474"/>
            <a:ext cx="4478761"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Väliotsikko</a:t>
            </a:r>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5583238" y="5781700"/>
            <a:ext cx="4478524" cy="711175"/>
          </a:xfrm>
        </p:spPr>
        <p:txBody>
          <a:bodyPr>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88828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6523401"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7243396" y="1089000"/>
            <a:ext cx="2818603" cy="169105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7243238" y="2891099"/>
            <a:ext cx="2818336" cy="3601776"/>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812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C23E018D-28CE-43C5-B8B0-378E8180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30062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 name="Kuva 101">
            <a:extLst>
              <a:ext uri="{FF2B5EF4-FFF2-40B4-BE49-F238E27FC236}">
                <a16:creationId xmlns:a16="http://schemas.microsoft.com/office/drawing/2014/main" id="{AD593AE4-F009-4670-A00D-FE70E255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0051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9172793D-AC5E-4116-A505-F56C8A4B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80908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2" name="Kuva 51">
            <a:extLst>
              <a:ext uri="{FF2B5EF4-FFF2-40B4-BE49-F238E27FC236}">
                <a16:creationId xmlns:a16="http://schemas.microsoft.com/office/drawing/2014/main" id="{9F32C795-722B-443A-9BDF-1FCD2E9D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8147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D71F7-7B46-4998-9D4A-96B1357F253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0AFE91-F0AE-4F4E-8AB4-2FFCE4AE4C34}"/>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4" name="Alatunnisteen paikkamerkki 3">
            <a:extLst>
              <a:ext uri="{FF2B5EF4-FFF2-40B4-BE49-F238E27FC236}">
                <a16:creationId xmlns:a16="http://schemas.microsoft.com/office/drawing/2014/main" id="{FCA9EF4D-E262-4CAF-9228-D048DEA18A0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5961130-5A16-4348-8FFD-870010FF9354}"/>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16351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0539355-C800-4593-86D9-17ADB80250E1}"/>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3" name="Alatunnisteen paikkamerkki 2">
            <a:extLst>
              <a:ext uri="{FF2B5EF4-FFF2-40B4-BE49-F238E27FC236}">
                <a16:creationId xmlns:a16="http://schemas.microsoft.com/office/drawing/2014/main" id="{33E3A70F-7960-4ADF-AB46-B19FD9A822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B95B99D-6028-4A07-8A8A-A0DE4581037F}"/>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13753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7B7AEA-F2C3-4333-9E07-08F782CB9D1A}"/>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6" name="Alatunnisteen paikkamerkki 5">
            <a:extLst>
              <a:ext uri="{FF2B5EF4-FFF2-40B4-BE49-F238E27FC236}">
                <a16:creationId xmlns:a16="http://schemas.microsoft.com/office/drawing/2014/main" id="{CA6955E6-AF27-45E9-8CE1-AE512FCF387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BDAAF6-7DEF-4073-A13E-8D0D83680371}"/>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Otsikko 8">
            <a:extLst>
              <a:ext uri="{FF2B5EF4-FFF2-40B4-BE49-F238E27FC236}">
                <a16:creationId xmlns:a16="http://schemas.microsoft.com/office/drawing/2014/main" id="{576A1BE5-DCEF-4406-83F6-CB52BA0F91F7}"/>
              </a:ext>
            </a:extLst>
          </p:cNvPr>
          <p:cNvSpPr>
            <a:spLocks noGrp="1"/>
          </p:cNvSpPr>
          <p:nvPr>
            <p:ph type="title"/>
          </p:nvPr>
        </p:nvSpPr>
        <p:spPr/>
        <p:txBody>
          <a:bodyPr/>
          <a:lstStyle/>
          <a:p>
            <a:r>
              <a:rPr lang="fi-FI"/>
              <a:t>Muokkaa ots. perustyyl. napsautt.</a:t>
            </a:r>
          </a:p>
        </p:txBody>
      </p:sp>
      <p:sp>
        <p:nvSpPr>
          <p:cNvPr id="10" name="Sisällön paikkamerkki 2">
            <a:extLst>
              <a:ext uri="{FF2B5EF4-FFF2-40B4-BE49-F238E27FC236}">
                <a16:creationId xmlns:a16="http://schemas.microsoft.com/office/drawing/2014/main" id="{32CA24E3-3C18-43E5-BD83-88F3B524B38E}"/>
              </a:ext>
            </a:extLst>
          </p:cNvPr>
          <p:cNvSpPr>
            <a:spLocks noGrp="1"/>
          </p:cNvSpPr>
          <p:nvPr>
            <p:ph idx="13"/>
          </p:nvPr>
        </p:nvSpPr>
        <p:spPr>
          <a:xfrm>
            <a:off x="1764000"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7CDE0A28-B3C8-457F-8588-D72F44D5F492}"/>
              </a:ext>
            </a:extLst>
          </p:cNvPr>
          <p:cNvSpPr>
            <a:spLocks noGrp="1"/>
          </p:cNvSpPr>
          <p:nvPr>
            <p:ph idx="14"/>
          </p:nvPr>
        </p:nvSpPr>
        <p:spPr>
          <a:xfrm>
            <a:off x="6113389"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11034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2705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833813" y="2559050"/>
            <a:ext cx="6227762"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3833999"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3834000"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5523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64000" y="2559050"/>
            <a:ext cx="8298000"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1764000" y="4110549"/>
            <a:ext cx="829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1764000" y="4455775"/>
            <a:ext cx="8298000"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61762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3833813" y="2587625"/>
            <a:ext cx="6221412"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59978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8220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12.5.2025</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39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12.5.2025</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60" name="Kuva 59">
            <a:extLst>
              <a:ext uri="{FF2B5EF4-FFF2-40B4-BE49-F238E27FC236}">
                <a16:creationId xmlns:a16="http://schemas.microsoft.com/office/drawing/2014/main" id="{37A535CD-8113-4A51-8B3F-7B541E72EAD4}"/>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0310" y="5532240"/>
            <a:ext cx="1778164" cy="1332000"/>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tat.fi/julkaisu/cm1iv7skca3qa07w7pm1c08o5"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tat.fi/til/rakke/2019/rakke_2019_2020-05-27_tie_001_fi.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hyperlink" Target="http://stat.fi/til/rakke/2019/rakke_2019_2020-05-27_tie_001_fi.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072793-0404-4743-960B-A81449B5494D}"/>
              </a:ext>
            </a:extLst>
          </p:cNvPr>
          <p:cNvSpPr>
            <a:spLocks noGrp="1"/>
          </p:cNvSpPr>
          <p:nvPr>
            <p:ph type="ctrTitle"/>
          </p:nvPr>
        </p:nvSpPr>
        <p:spPr/>
        <p:txBody>
          <a:bodyPr/>
          <a:lstStyle/>
          <a:p>
            <a:r>
              <a:rPr lang="fi-FI" dirty="0"/>
              <a:t>Kesämökit 2024</a:t>
            </a:r>
          </a:p>
        </p:txBody>
      </p:sp>
    </p:spTree>
    <p:extLst>
      <p:ext uri="{BB962C8B-B14F-4D97-AF65-F5344CB8AC3E}">
        <p14:creationId xmlns:p14="http://schemas.microsoft.com/office/powerpoint/2010/main" val="2983750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79376" y="332656"/>
            <a:ext cx="7416800" cy="431800"/>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r>
              <a:rPr lang="fi-FI" dirty="0"/>
              <a:t>Kesämökit maakunnittain 2024, kpl</a:t>
            </a:r>
            <a:endParaRPr lang="sv-SE" dirty="0"/>
          </a:p>
        </p:txBody>
      </p:sp>
      <p:sp>
        <p:nvSpPr>
          <p:cNvPr id="5" name="Title 11">
            <a:extLst>
              <a:ext uri="{FF2B5EF4-FFF2-40B4-BE49-F238E27FC236}">
                <a16:creationId xmlns:a16="http://schemas.microsoft.com/office/drawing/2014/main" id="{1D8FF759-82E9-4897-95A5-A0C15D24FBC6}"/>
              </a:ext>
            </a:extLst>
          </p:cNvPr>
          <p:cNvSpPr txBox="1">
            <a:spLocks/>
          </p:cNvSpPr>
          <p:nvPr/>
        </p:nvSpPr>
        <p:spPr bwMode="auto">
          <a:xfrm>
            <a:off x="407368" y="5949280"/>
            <a:ext cx="11665296"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Kesämökkien kokonaismäärä laski vuodesta 2023. Määrän vähentymistä selittävät rekisteriin tehdyt korjaukset, kuntien tekemät poistot rakennusrekisteristä ja </a:t>
            </a:r>
          </a:p>
          <a:p>
            <a:pPr lvl="0" fontAlgn="base">
              <a:spcBef>
                <a:spcPct val="0"/>
              </a:spcBef>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mökeille tehdyt käyttötarkoituksen muutokset. Mökkejä oli koko maassa vuoden 2023 lopussa 503 750 kappaletta ja vuoden 2024 lopussa 495 145 kappaletta.</a:t>
            </a:r>
          </a:p>
          <a:p>
            <a:pPr lvl="0" fontAlgn="base">
              <a:spcBef>
                <a:spcPct val="0"/>
              </a:spcBef>
              <a:defRPr/>
            </a:pPr>
            <a:endParaRPr kumimoji="0" lang="fi-FI" sz="1100" b="0" i="0" u="none" strike="noStrike" kern="1200" cap="none" spc="0" normalizeH="0" baseline="0" noProof="0" dirty="0">
              <a:ln>
                <a:noFill/>
              </a:ln>
              <a:solidFill>
                <a:srgbClr val="000000"/>
              </a:solidFill>
              <a:effectLst/>
              <a:uLnTx/>
              <a:uFillTx/>
              <a:latin typeface="Arial" charset="-52"/>
              <a:ea typeface="+mn-ea"/>
              <a:cs typeface="Arial" charset="-52"/>
            </a:endParaRPr>
          </a:p>
          <a:p>
            <a:pPr lvl="0" fontAlgn="base">
              <a:spcBef>
                <a:spcPct val="0"/>
              </a:spcBef>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a:t>
            </a:r>
            <a:r>
              <a:rPr lang="fi-FI" sz="1100" dirty="0">
                <a:solidFill>
                  <a:srgbClr val="000000"/>
                </a:solidFill>
                <a:latin typeface="Arial" charset="-52"/>
                <a:cs typeface="Arial" charset="-52"/>
              </a:rPr>
              <a:t>Tilastokeskus, Rakennukset ja kesämökit			</a:t>
            </a: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13.5.2025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2" name="Kuva 1" descr="Pylväskaavio kesämökkien määrästä maakunnittain vuonna 2024. Kesämökkejä oli maakunnista eniten Varsinais-Suomessa, 48 914 kappaletta, Pirkanmaalla 48 256 kappaletta sekä Etelä-Savossa, 45 200 kappaletta.">
            <a:extLst>
              <a:ext uri="{FF2B5EF4-FFF2-40B4-BE49-F238E27FC236}">
                <a16:creationId xmlns:a16="http://schemas.microsoft.com/office/drawing/2014/main" id="{FB43A940-7AA6-B164-AFC2-E9D7E7367729}"/>
              </a:ext>
            </a:extLst>
          </p:cNvPr>
          <p:cNvPicPr>
            <a:picLocks noChangeAspect="1"/>
          </p:cNvPicPr>
          <p:nvPr/>
        </p:nvPicPr>
        <p:blipFill>
          <a:blip r:embed="rId3"/>
          <a:stretch>
            <a:fillRect/>
          </a:stretch>
        </p:blipFill>
        <p:spPr>
          <a:xfrm>
            <a:off x="479376" y="1030016"/>
            <a:ext cx="9352075" cy="4797968"/>
          </a:xfrm>
          <a:prstGeom prst="rect">
            <a:avLst/>
          </a:prstGeom>
        </p:spPr>
      </p:pic>
    </p:spTree>
    <p:extLst>
      <p:ext uri="{BB962C8B-B14F-4D97-AF65-F5344CB8AC3E}">
        <p14:creationId xmlns:p14="http://schemas.microsoft.com/office/powerpoint/2010/main" val="283905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95400" y="404664"/>
            <a:ext cx="8784654" cy="431800"/>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r>
              <a:rPr lang="fi-FI" dirty="0"/>
              <a:t>Kesämökit 100 asukasta kohti* maakunnittain 2024</a:t>
            </a:r>
            <a:endParaRPr lang="sv-SE" dirty="0"/>
          </a:p>
        </p:txBody>
      </p:sp>
      <p:sp>
        <p:nvSpPr>
          <p:cNvPr id="4" name="Title 11">
            <a:extLst>
              <a:ext uri="{FF2B5EF4-FFF2-40B4-BE49-F238E27FC236}">
                <a16:creationId xmlns:a16="http://schemas.microsoft.com/office/drawing/2014/main" id="{C2CEB2F5-9FD9-46E9-823C-C2E678378F07}"/>
              </a:ext>
            </a:extLst>
          </p:cNvPr>
          <p:cNvSpPr txBox="1">
            <a:spLocks/>
          </p:cNvSpPr>
          <p:nvPr/>
        </p:nvSpPr>
        <p:spPr bwMode="auto">
          <a:xfrm>
            <a:off x="551384" y="6309568"/>
            <a:ext cx="11521280" cy="43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 Kesämökit 100 asukasta kohti vuoden 2024 väkilukujen mukaan</a:t>
            </a:r>
            <a:r>
              <a:rPr lang="fi-FI" sz="1100" dirty="0">
                <a:solidFill>
                  <a:srgbClr val="000000"/>
                </a:solidFill>
                <a:latin typeface="Arial" charset="-52"/>
                <a:cs typeface="Arial" charset="-52"/>
              </a:rPr>
              <a:t> 1.1.2025 aluejaolla laskettuna.</a:t>
            </a:r>
            <a:endParaRPr kumimoji="0" lang="fi-FI" sz="1100" b="0" i="0" u="none" strike="noStrike" kern="1200" cap="none" spc="0" normalizeH="0" baseline="0" noProof="0" dirty="0">
              <a:ln>
                <a:noFill/>
              </a:ln>
              <a:solidFill>
                <a:srgbClr val="000000"/>
              </a:solidFill>
              <a:effectLst/>
              <a:uLnTx/>
              <a:uFillTx/>
              <a:latin typeface="Arial" charset="-52"/>
              <a:ea typeface="+mn-ea"/>
              <a:cs typeface="Arial" charset="-52"/>
            </a:endParaRPr>
          </a:p>
          <a:p>
            <a:pPr lvl="0" fontAlgn="base">
              <a:spcBef>
                <a:spcPct val="0"/>
              </a:spcBef>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a:t>
            </a:r>
            <a:r>
              <a:rPr lang="fi-FI" sz="1100" dirty="0">
                <a:solidFill>
                  <a:srgbClr val="000000"/>
                </a:solidFill>
                <a:latin typeface="Arial" charset="-52"/>
                <a:cs typeface="Arial" charset="-52"/>
              </a:rPr>
              <a:t>Tilastokeskus, Rakennukset ja kesämökit			</a:t>
            </a: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13.5.2025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Palkkikaavio kesämökkien määrästä 100 asukasta kohti maakunnittain vuonna 2024. Kesämökkejä 100 asukasta kohti oli eniten Etelä-Savon maakunnassa, 34,9 kappaletta ja vähiten Uudellamaalla, 2,3 kappaletta.">
            <a:extLst>
              <a:ext uri="{FF2B5EF4-FFF2-40B4-BE49-F238E27FC236}">
                <a16:creationId xmlns:a16="http://schemas.microsoft.com/office/drawing/2014/main" id="{C60FC109-70CE-0E80-5657-83A6F57DE281}"/>
              </a:ext>
            </a:extLst>
          </p:cNvPr>
          <p:cNvPicPr>
            <a:picLocks noChangeAspect="1"/>
          </p:cNvPicPr>
          <p:nvPr/>
        </p:nvPicPr>
        <p:blipFill>
          <a:blip r:embed="rId2"/>
          <a:stretch>
            <a:fillRect/>
          </a:stretch>
        </p:blipFill>
        <p:spPr>
          <a:xfrm>
            <a:off x="695400" y="1124744"/>
            <a:ext cx="9133243" cy="4823618"/>
          </a:xfrm>
          <a:prstGeom prst="rect">
            <a:avLst/>
          </a:prstGeom>
        </p:spPr>
      </p:pic>
    </p:spTree>
    <p:extLst>
      <p:ext uri="{BB962C8B-B14F-4D97-AF65-F5344CB8AC3E}">
        <p14:creationId xmlns:p14="http://schemas.microsoft.com/office/powerpoint/2010/main" val="126700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34FB4E-521A-42A7-9D71-E1F5B227E7D1}"/>
              </a:ext>
            </a:extLst>
          </p:cNvPr>
          <p:cNvSpPr>
            <a:spLocks noGrp="1"/>
          </p:cNvSpPr>
          <p:nvPr>
            <p:ph type="title"/>
          </p:nvPr>
        </p:nvSpPr>
        <p:spPr>
          <a:xfrm>
            <a:off x="623392" y="332656"/>
            <a:ext cx="8298000" cy="432048"/>
          </a:xfrm>
        </p:spPr>
        <p:txBody>
          <a:bodyPr vert="horz" lIns="0" tIns="0" rIns="0" bIns="45720" rtlCol="0" anchor="b">
            <a:noAutofit/>
          </a:bodyPr>
          <a:lstStyle/>
          <a:p>
            <a:r>
              <a:rPr lang="fi-FI" dirty="0"/>
              <a:t>Suomen mökkirikkaimmat kunnat vuonna 2024</a:t>
            </a:r>
          </a:p>
        </p:txBody>
      </p:sp>
      <p:sp>
        <p:nvSpPr>
          <p:cNvPr id="5" name="Title 11"/>
          <p:cNvSpPr txBox="1">
            <a:spLocks/>
          </p:cNvSpPr>
          <p:nvPr/>
        </p:nvSpPr>
        <p:spPr bwMode="auto">
          <a:xfrm>
            <a:off x="551384" y="6525344"/>
            <a:ext cx="1152128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a:t>
            </a:r>
            <a:r>
              <a:rPr lang="fi-FI" sz="1100" dirty="0">
                <a:solidFill>
                  <a:srgbClr val="000000"/>
                </a:solidFill>
                <a:latin typeface="Arial" charset="-52"/>
                <a:cs typeface="Arial" charset="-52"/>
              </a:rPr>
              <a:t>Tilastokeskus, Rakennukset ja kesämökit, </a:t>
            </a:r>
            <a:r>
              <a:rPr lang="fi-FI" sz="1100" dirty="0">
                <a:hlinkClick r:id="rId3"/>
              </a:rPr>
              <a:t>Kuopiossa oli eniten kesämökkejä vuonna 2024 | Tilastokeskus</a:t>
            </a:r>
            <a:r>
              <a:rPr lang="fi-FI" sz="1100" dirty="0"/>
              <a:t>			</a:t>
            </a: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13.5.2025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
        <p:nvSpPr>
          <p:cNvPr id="10" name="Tekstiruutu 9">
            <a:extLst>
              <a:ext uri="{FF2B5EF4-FFF2-40B4-BE49-F238E27FC236}">
                <a16:creationId xmlns:a16="http://schemas.microsoft.com/office/drawing/2014/main" id="{797637D1-8933-4E1E-8EC6-38F1077ECB78}"/>
              </a:ext>
            </a:extLst>
          </p:cNvPr>
          <p:cNvSpPr txBox="1"/>
          <p:nvPr/>
        </p:nvSpPr>
        <p:spPr>
          <a:xfrm>
            <a:off x="551384" y="5301208"/>
            <a:ext cx="9217023" cy="1015663"/>
          </a:xfrm>
          <a:prstGeom prst="rect">
            <a:avLst/>
          </a:prstGeom>
          <a:noFill/>
        </p:spPr>
        <p:txBody>
          <a:bodyPr wrap="square" rtlCol="0">
            <a:spAutoFit/>
          </a:bodyPr>
          <a:lstStyle/>
          <a:p>
            <a:pPr algn="l"/>
            <a:r>
              <a:rPr lang="fi-FI" sz="1200" dirty="0"/>
              <a:t>Kesämökkejä rakennettiin 2020-luvun alussa paljon Lappiin. Kesämökkejä valmistui vuosina 2020-2024 eniten Kittilään, Kolariin ja Kuusamoon.</a:t>
            </a:r>
          </a:p>
          <a:p>
            <a:pPr algn="l"/>
            <a:r>
              <a:rPr lang="fi-FI" sz="1200" dirty="0"/>
              <a:t>Kesämökkien kokonaismäärä laski vuodesta 2023. Määrän vähentymistä selittävät rekisteriin tehdyt korjaukset, kuntien tekemät poistot rakennusrekisteristä ja mökeille tehdyt käyttötarkoituksen muutokset. Mökkejä oli koko maassa vuoden 2024 lopussa 495 145 kappaletta. Kunnista eniten kesämökkejä oli yhä  Kuopiossa ja Mikkelissä.</a:t>
            </a:r>
          </a:p>
        </p:txBody>
      </p:sp>
      <p:graphicFrame>
        <p:nvGraphicFramePr>
          <p:cNvPr id="6" name="Taulukko 5">
            <a:extLst>
              <a:ext uri="{FF2B5EF4-FFF2-40B4-BE49-F238E27FC236}">
                <a16:creationId xmlns:a16="http://schemas.microsoft.com/office/drawing/2014/main" id="{26919A5C-0AF9-5A97-EFA2-9B7F11D3212F}"/>
              </a:ext>
            </a:extLst>
          </p:cNvPr>
          <p:cNvGraphicFramePr>
            <a:graphicFrameLocks noGrp="1"/>
          </p:cNvGraphicFramePr>
          <p:nvPr>
            <p:extLst>
              <p:ext uri="{D42A27DB-BD31-4B8C-83A1-F6EECF244321}">
                <p14:modId xmlns:p14="http://schemas.microsoft.com/office/powerpoint/2010/main" val="3088280621"/>
              </p:ext>
            </p:extLst>
          </p:nvPr>
        </p:nvGraphicFramePr>
        <p:xfrm>
          <a:off x="775702" y="1053690"/>
          <a:ext cx="2728010" cy="3671450"/>
        </p:xfrm>
        <a:graphic>
          <a:graphicData uri="http://schemas.openxmlformats.org/drawingml/2006/table">
            <a:tbl>
              <a:tblPr firstRow="1"/>
              <a:tblGrid>
                <a:gridCol w="470346">
                  <a:extLst>
                    <a:ext uri="{9D8B030D-6E8A-4147-A177-3AD203B41FA5}">
                      <a16:colId xmlns:a16="http://schemas.microsoft.com/office/drawing/2014/main" val="1587171013"/>
                    </a:ext>
                  </a:extLst>
                </a:gridCol>
                <a:gridCol w="1144510">
                  <a:extLst>
                    <a:ext uri="{9D8B030D-6E8A-4147-A177-3AD203B41FA5}">
                      <a16:colId xmlns:a16="http://schemas.microsoft.com/office/drawing/2014/main" val="1185975207"/>
                    </a:ext>
                  </a:extLst>
                </a:gridCol>
                <a:gridCol w="1113154">
                  <a:extLst>
                    <a:ext uri="{9D8B030D-6E8A-4147-A177-3AD203B41FA5}">
                      <a16:colId xmlns:a16="http://schemas.microsoft.com/office/drawing/2014/main" val="4116531147"/>
                    </a:ext>
                  </a:extLst>
                </a:gridCol>
              </a:tblGrid>
              <a:tr h="538265">
                <a:tc>
                  <a:txBody>
                    <a:bodyPr/>
                    <a:lstStyle/>
                    <a:p>
                      <a:pPr algn="l" fontAlgn="b"/>
                      <a:r>
                        <a:rPr lang="fi-FI" sz="11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r>
                        <a:rPr lang="fi-FI" sz="1200" b="0" i="0" u="none" strike="noStrike" dirty="0">
                          <a:effectLst/>
                          <a:latin typeface="Arial" panose="020B0604020202020204" pitchFamily="34" charset="0"/>
                        </a:rPr>
                        <a:t>Kunta</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r>
                        <a:rPr lang="fi-FI" sz="1200" b="0" i="0" u="none" strike="noStrike" dirty="0">
                          <a:effectLst/>
                          <a:latin typeface="Arial" panose="020B0604020202020204" pitchFamily="34" charset="0"/>
                        </a:rPr>
                        <a:t>Kesämökkien lukumäärä</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25004634"/>
                  </a:ext>
                </a:extLst>
              </a:tr>
              <a:tr h="208879">
                <a:tc>
                  <a:txBody>
                    <a:bodyPr/>
                    <a:lstStyle/>
                    <a:p>
                      <a:pPr algn="r" fontAlgn="b"/>
                      <a:r>
                        <a:rPr lang="fi-FI" sz="1200" b="0" i="0" u="none" strike="noStrike" dirty="0">
                          <a:effectLst/>
                          <a:latin typeface="Arial" panose="020B0604020202020204" pitchFamily="34" charset="0"/>
                        </a:rPr>
                        <a:t>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fi-FI" sz="1200" b="0" i="0" u="none" strike="noStrike" dirty="0">
                          <a:effectLst/>
                          <a:latin typeface="Arial" panose="020B0604020202020204" pitchFamily="34" charset="0"/>
                        </a:rPr>
                        <a:t>Kuopio</a:t>
                      </a:r>
                    </a:p>
                  </a:txBody>
                  <a:tcPr marL="0" marR="0" marT="0" marB="0" anchor="b">
                    <a:lnL>
                      <a:noFill/>
                    </a:lnL>
                    <a:lnR>
                      <a:noFill/>
                    </a:lnR>
                    <a:lnT>
                      <a:noFill/>
                    </a:lnT>
                    <a:lnB>
                      <a:noFill/>
                    </a:lnB>
                    <a:noFill/>
                  </a:tcPr>
                </a:tc>
                <a:tc>
                  <a:txBody>
                    <a:bodyPr/>
                    <a:lstStyle/>
                    <a:p>
                      <a:pPr algn="r" fontAlgn="b"/>
                      <a:r>
                        <a:rPr lang="fi-FI" sz="1200" b="0" i="0" u="none" strike="noStrike" dirty="0">
                          <a:effectLst/>
                          <a:latin typeface="Arial" panose="020B0604020202020204" pitchFamily="34" charset="0"/>
                        </a:rPr>
                        <a:t>10 355</a:t>
                      </a:r>
                    </a:p>
                  </a:txBody>
                  <a:tcPr marL="0" marR="28800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20474912"/>
                  </a:ext>
                </a:extLst>
              </a:tr>
              <a:tr h="208879">
                <a:tc>
                  <a:txBody>
                    <a:bodyPr/>
                    <a:lstStyle/>
                    <a:p>
                      <a:pPr algn="r" fontAlgn="b"/>
                      <a:r>
                        <a:rPr lang="fi-FI" sz="1200" b="0" i="0" u="none" strike="noStrike" dirty="0">
                          <a:effectLst/>
                          <a:latin typeface="Arial" panose="020B0604020202020204" pitchFamily="34" charset="0"/>
                        </a:rPr>
                        <a:t>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l" fontAlgn="b"/>
                      <a:r>
                        <a:rPr lang="fi-FI" sz="1200" b="0" i="0" u="none" strike="noStrike" dirty="0">
                          <a:effectLst/>
                          <a:latin typeface="Arial" panose="020B0604020202020204" pitchFamily="34" charset="0"/>
                        </a:rPr>
                        <a:t>Mikkeli</a:t>
                      </a:r>
                    </a:p>
                  </a:txBody>
                  <a:tcPr marL="0" marR="0" marT="0" marB="0" anchor="b">
                    <a:lnL>
                      <a:noFill/>
                    </a:lnL>
                    <a:lnR>
                      <a:noFill/>
                    </a:lnR>
                    <a:lnT>
                      <a:noFill/>
                    </a:lnT>
                    <a:lnB>
                      <a:noFill/>
                    </a:lnB>
                    <a:solidFill>
                      <a:schemeClr val="accent3">
                        <a:lumMod val="40000"/>
                        <a:lumOff val="60000"/>
                      </a:schemeClr>
                    </a:solidFill>
                  </a:tcPr>
                </a:tc>
                <a:tc>
                  <a:txBody>
                    <a:bodyPr/>
                    <a:lstStyle/>
                    <a:p>
                      <a:pPr algn="r" fontAlgn="b"/>
                      <a:r>
                        <a:rPr lang="fi-FI" sz="1200" b="0" i="0" u="none" strike="noStrike" dirty="0">
                          <a:effectLst/>
                          <a:latin typeface="Arial" panose="020B0604020202020204" pitchFamily="34" charset="0"/>
                        </a:rPr>
                        <a:t>9 825</a:t>
                      </a:r>
                    </a:p>
                  </a:txBody>
                  <a:tcPr marL="0" marR="288000" marT="0"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extLst>
                  <a:ext uri="{0D108BD9-81ED-4DB2-BD59-A6C34878D82A}">
                    <a16:rowId xmlns:a16="http://schemas.microsoft.com/office/drawing/2014/main" val="1778670766"/>
                  </a:ext>
                </a:extLst>
              </a:tr>
              <a:tr h="208879">
                <a:tc>
                  <a:txBody>
                    <a:bodyPr/>
                    <a:lstStyle/>
                    <a:p>
                      <a:pPr algn="r" fontAlgn="b"/>
                      <a:r>
                        <a:rPr lang="fi-FI" sz="1200" b="0" i="0" u="none" strike="noStrike">
                          <a:effectLst/>
                          <a:latin typeface="Arial" panose="020B0604020202020204" pitchFamily="34" charset="0"/>
                        </a:rPr>
                        <a:t>3.</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fi-FI" sz="1200" b="0" i="0" u="none" strike="noStrike">
                          <a:effectLst/>
                          <a:latin typeface="Arial" panose="020B0604020202020204" pitchFamily="34" charset="0"/>
                        </a:rPr>
                        <a:t>Parainen</a:t>
                      </a:r>
                    </a:p>
                  </a:txBody>
                  <a:tcPr marL="0" marR="0" marT="0" marB="0" anchor="b">
                    <a:lnL>
                      <a:noFill/>
                    </a:lnL>
                    <a:lnR>
                      <a:noFill/>
                    </a:lnR>
                    <a:lnT>
                      <a:noFill/>
                    </a:lnT>
                    <a:lnB>
                      <a:noFill/>
                    </a:lnB>
                    <a:noFill/>
                  </a:tcPr>
                </a:tc>
                <a:tc>
                  <a:txBody>
                    <a:bodyPr/>
                    <a:lstStyle/>
                    <a:p>
                      <a:pPr algn="r" fontAlgn="b"/>
                      <a:r>
                        <a:rPr lang="fi-FI" sz="1200" b="0" i="0" u="none" strike="noStrike" dirty="0">
                          <a:effectLst/>
                          <a:latin typeface="Arial" panose="020B0604020202020204" pitchFamily="34" charset="0"/>
                        </a:rPr>
                        <a:t>9 168</a:t>
                      </a:r>
                    </a:p>
                  </a:txBody>
                  <a:tcPr marL="0" marR="28800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92644577"/>
                  </a:ext>
                </a:extLst>
              </a:tr>
              <a:tr h="208879">
                <a:tc>
                  <a:txBody>
                    <a:bodyPr/>
                    <a:lstStyle/>
                    <a:p>
                      <a:pPr algn="r" fontAlgn="b"/>
                      <a:r>
                        <a:rPr lang="fi-FI" sz="1200" b="0" i="0" u="none" strike="noStrike" dirty="0">
                          <a:effectLst/>
                          <a:latin typeface="Arial" panose="020B0604020202020204" pitchFamily="34" charset="0"/>
                        </a:rPr>
                        <a:t>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l" fontAlgn="b"/>
                      <a:r>
                        <a:rPr lang="fi-FI" sz="1200" b="0" i="0" u="none" strike="noStrike" dirty="0">
                          <a:effectLst/>
                          <a:latin typeface="Arial" panose="020B0604020202020204" pitchFamily="34" charset="0"/>
                        </a:rPr>
                        <a:t>Savonlinna</a:t>
                      </a:r>
                    </a:p>
                  </a:txBody>
                  <a:tcPr marL="0" marR="0" marT="0" marB="0" anchor="b">
                    <a:lnL>
                      <a:noFill/>
                    </a:lnL>
                    <a:lnR>
                      <a:noFill/>
                    </a:lnR>
                    <a:lnT>
                      <a:noFill/>
                    </a:lnT>
                    <a:lnB>
                      <a:noFill/>
                    </a:lnB>
                    <a:solidFill>
                      <a:schemeClr val="accent3">
                        <a:lumMod val="40000"/>
                        <a:lumOff val="60000"/>
                      </a:schemeClr>
                    </a:solidFill>
                  </a:tcPr>
                </a:tc>
                <a:tc>
                  <a:txBody>
                    <a:bodyPr/>
                    <a:lstStyle/>
                    <a:p>
                      <a:pPr algn="r" fontAlgn="b"/>
                      <a:r>
                        <a:rPr lang="fi-FI" sz="1200" b="0" i="0" u="none" strike="noStrike" dirty="0">
                          <a:effectLst/>
                          <a:latin typeface="Arial" panose="020B0604020202020204" pitchFamily="34" charset="0"/>
                        </a:rPr>
                        <a:t>8 542</a:t>
                      </a:r>
                    </a:p>
                  </a:txBody>
                  <a:tcPr marL="0" marR="288000" marT="0"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extLst>
                  <a:ext uri="{0D108BD9-81ED-4DB2-BD59-A6C34878D82A}">
                    <a16:rowId xmlns:a16="http://schemas.microsoft.com/office/drawing/2014/main" val="74588619"/>
                  </a:ext>
                </a:extLst>
              </a:tr>
              <a:tr h="208879">
                <a:tc>
                  <a:txBody>
                    <a:bodyPr/>
                    <a:lstStyle/>
                    <a:p>
                      <a:pPr algn="r" fontAlgn="b"/>
                      <a:r>
                        <a:rPr lang="fi-FI" sz="1200" b="0" i="0" u="none" strike="noStrike">
                          <a:effectLst/>
                          <a:latin typeface="Arial" panose="020B0604020202020204" pitchFamily="34" charset="0"/>
                        </a:rPr>
                        <a:t>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fi-FI" sz="1200" b="0" i="0" u="none" strike="noStrike">
                          <a:effectLst/>
                          <a:latin typeface="Arial" panose="020B0604020202020204" pitchFamily="34" charset="0"/>
                        </a:rPr>
                        <a:t>Hämeenlinna</a:t>
                      </a:r>
                    </a:p>
                  </a:txBody>
                  <a:tcPr marL="0" marR="0" marT="0" marB="0" anchor="b">
                    <a:lnL>
                      <a:noFill/>
                    </a:lnL>
                    <a:lnR>
                      <a:noFill/>
                    </a:lnR>
                    <a:lnT>
                      <a:noFill/>
                    </a:lnT>
                    <a:lnB>
                      <a:noFill/>
                    </a:lnB>
                    <a:noFill/>
                  </a:tcPr>
                </a:tc>
                <a:tc>
                  <a:txBody>
                    <a:bodyPr/>
                    <a:lstStyle/>
                    <a:p>
                      <a:pPr algn="r" fontAlgn="b"/>
                      <a:r>
                        <a:rPr lang="fi-FI" sz="1200" b="0" i="0" u="none" strike="noStrike">
                          <a:effectLst/>
                          <a:latin typeface="Arial" panose="020B0604020202020204" pitchFamily="34" charset="0"/>
                        </a:rPr>
                        <a:t>8 523</a:t>
                      </a:r>
                    </a:p>
                  </a:txBody>
                  <a:tcPr marL="0" marR="28800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62952050"/>
                  </a:ext>
                </a:extLst>
              </a:tr>
              <a:tr h="208879">
                <a:tc>
                  <a:txBody>
                    <a:bodyPr/>
                    <a:lstStyle/>
                    <a:p>
                      <a:pPr algn="r" fontAlgn="b"/>
                      <a:r>
                        <a:rPr lang="fi-FI" sz="1200" b="0" i="0" u="none" strike="noStrike">
                          <a:effectLst/>
                          <a:latin typeface="Arial" panose="020B0604020202020204" pitchFamily="34" charset="0"/>
                        </a:rPr>
                        <a:t>6.</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fi-FI" sz="1200" b="0" i="0" u="none" strike="noStrike" dirty="0">
                          <a:effectLst/>
                          <a:latin typeface="Arial" panose="020B0604020202020204" pitchFamily="34" charset="0"/>
                        </a:rPr>
                        <a:t>Lohja</a:t>
                      </a:r>
                    </a:p>
                  </a:txBody>
                  <a:tcPr marL="0" marR="0" marT="0" marB="0" anchor="b">
                    <a:lnL>
                      <a:noFill/>
                    </a:lnL>
                    <a:lnR>
                      <a:noFill/>
                    </a:lnR>
                    <a:lnT>
                      <a:noFill/>
                    </a:lnT>
                    <a:lnB>
                      <a:noFill/>
                    </a:lnB>
                    <a:noFill/>
                  </a:tcPr>
                </a:tc>
                <a:tc>
                  <a:txBody>
                    <a:bodyPr/>
                    <a:lstStyle/>
                    <a:p>
                      <a:pPr algn="r" fontAlgn="b"/>
                      <a:r>
                        <a:rPr lang="fi-FI" sz="1200" b="0" i="0" u="none" strike="noStrike" dirty="0">
                          <a:effectLst/>
                          <a:latin typeface="Arial" panose="020B0604020202020204" pitchFamily="34" charset="0"/>
                        </a:rPr>
                        <a:t>8 068</a:t>
                      </a:r>
                    </a:p>
                  </a:txBody>
                  <a:tcPr marL="0" marR="28800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7475293"/>
                  </a:ext>
                </a:extLst>
              </a:tr>
              <a:tr h="208879">
                <a:tc>
                  <a:txBody>
                    <a:bodyPr/>
                    <a:lstStyle/>
                    <a:p>
                      <a:pPr algn="r" fontAlgn="b"/>
                      <a:r>
                        <a:rPr lang="fi-FI" sz="1200" b="0" i="0" u="none" strike="noStrike">
                          <a:effectLst/>
                          <a:latin typeface="Arial" panose="020B0604020202020204" pitchFamily="34" charset="0"/>
                        </a:rPr>
                        <a:t>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fi-FI" sz="1200" b="0" i="0" u="none" strike="noStrike">
                          <a:effectLst/>
                          <a:latin typeface="Arial" panose="020B0604020202020204" pitchFamily="34" charset="0"/>
                        </a:rPr>
                        <a:t>Kuusamo</a:t>
                      </a:r>
                    </a:p>
                  </a:txBody>
                  <a:tcPr marL="0" marR="0" marT="0" marB="0" anchor="b">
                    <a:lnL>
                      <a:noFill/>
                    </a:lnL>
                    <a:lnR>
                      <a:noFill/>
                    </a:lnR>
                    <a:lnT>
                      <a:noFill/>
                    </a:lnT>
                    <a:lnB>
                      <a:noFill/>
                    </a:lnB>
                    <a:noFill/>
                  </a:tcPr>
                </a:tc>
                <a:tc>
                  <a:txBody>
                    <a:bodyPr/>
                    <a:lstStyle/>
                    <a:p>
                      <a:pPr algn="r" fontAlgn="b"/>
                      <a:r>
                        <a:rPr lang="fi-FI" sz="1200" b="0" i="0" u="none" strike="noStrike" dirty="0">
                          <a:effectLst/>
                          <a:latin typeface="Arial" panose="020B0604020202020204" pitchFamily="34" charset="0"/>
                        </a:rPr>
                        <a:t>7 521</a:t>
                      </a:r>
                    </a:p>
                  </a:txBody>
                  <a:tcPr marL="0" marR="28800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79314292"/>
                  </a:ext>
                </a:extLst>
              </a:tr>
              <a:tr h="208879">
                <a:tc>
                  <a:txBody>
                    <a:bodyPr/>
                    <a:lstStyle/>
                    <a:p>
                      <a:pPr algn="r" fontAlgn="b"/>
                      <a:r>
                        <a:rPr lang="fi-FI" sz="1200" b="0" i="0" u="none" strike="noStrike">
                          <a:effectLst/>
                          <a:latin typeface="Arial" panose="020B0604020202020204" pitchFamily="34" charset="0"/>
                        </a:rPr>
                        <a:t>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fi-FI" sz="1200" b="0" i="0" u="none" strike="noStrike">
                          <a:effectLst/>
                          <a:latin typeface="Arial" panose="020B0604020202020204" pitchFamily="34" charset="0"/>
                        </a:rPr>
                        <a:t>Kouvola</a:t>
                      </a:r>
                    </a:p>
                  </a:txBody>
                  <a:tcPr marL="0" marR="0" marT="0" marB="0" anchor="b">
                    <a:lnL>
                      <a:noFill/>
                    </a:lnL>
                    <a:lnR>
                      <a:noFill/>
                    </a:lnR>
                    <a:lnT>
                      <a:noFill/>
                    </a:lnT>
                    <a:lnB>
                      <a:noFill/>
                    </a:lnB>
                    <a:noFill/>
                  </a:tcPr>
                </a:tc>
                <a:tc>
                  <a:txBody>
                    <a:bodyPr/>
                    <a:lstStyle/>
                    <a:p>
                      <a:pPr algn="r" fontAlgn="b"/>
                      <a:r>
                        <a:rPr lang="fi-FI" sz="1200" b="0" i="0" u="none" strike="noStrike" dirty="0">
                          <a:effectLst/>
                          <a:latin typeface="Arial" panose="020B0604020202020204" pitchFamily="34" charset="0"/>
                        </a:rPr>
                        <a:t>7 238</a:t>
                      </a:r>
                    </a:p>
                  </a:txBody>
                  <a:tcPr marL="0" marR="28800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39510300"/>
                  </a:ext>
                </a:extLst>
              </a:tr>
              <a:tr h="208879">
                <a:tc>
                  <a:txBody>
                    <a:bodyPr/>
                    <a:lstStyle/>
                    <a:p>
                      <a:pPr algn="r" fontAlgn="b"/>
                      <a:r>
                        <a:rPr lang="fi-FI" sz="1200" b="0" i="0" u="none" strike="noStrike">
                          <a:effectLst/>
                          <a:latin typeface="Arial" panose="020B0604020202020204" pitchFamily="34" charset="0"/>
                        </a:rPr>
                        <a:t>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fi-FI" sz="1200" b="0" i="0" u="none" strike="noStrike">
                          <a:effectLst/>
                          <a:latin typeface="Arial" panose="020B0604020202020204" pitchFamily="34" charset="0"/>
                        </a:rPr>
                        <a:t>Raasepori</a:t>
                      </a:r>
                    </a:p>
                  </a:txBody>
                  <a:tcPr marL="0" marR="0" marT="0" marB="0" anchor="b">
                    <a:lnL>
                      <a:noFill/>
                    </a:lnL>
                    <a:lnR>
                      <a:noFill/>
                    </a:lnR>
                    <a:lnT>
                      <a:noFill/>
                    </a:lnT>
                    <a:lnB>
                      <a:noFill/>
                    </a:lnB>
                    <a:noFill/>
                  </a:tcPr>
                </a:tc>
                <a:tc>
                  <a:txBody>
                    <a:bodyPr/>
                    <a:lstStyle/>
                    <a:p>
                      <a:pPr algn="r" fontAlgn="b"/>
                      <a:r>
                        <a:rPr lang="fi-FI" sz="1200" b="0" i="0" u="none" strike="noStrike" dirty="0">
                          <a:effectLst/>
                          <a:latin typeface="Arial" panose="020B0604020202020204" pitchFamily="34" charset="0"/>
                        </a:rPr>
                        <a:t>6 636</a:t>
                      </a:r>
                    </a:p>
                  </a:txBody>
                  <a:tcPr marL="0" marR="28800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50652348"/>
                  </a:ext>
                </a:extLst>
              </a:tr>
              <a:tr h="208879">
                <a:tc>
                  <a:txBody>
                    <a:bodyPr/>
                    <a:lstStyle/>
                    <a:p>
                      <a:pPr algn="r" fontAlgn="b"/>
                      <a:r>
                        <a:rPr lang="fi-FI" sz="1200" b="0" i="0" u="none" strike="noStrike" dirty="0">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l" fontAlgn="b"/>
                      <a:r>
                        <a:rPr lang="fi-FI" sz="1200" b="0" i="0" u="none" strike="noStrike" dirty="0">
                          <a:effectLst/>
                          <a:latin typeface="Arial" panose="020B0604020202020204" pitchFamily="34" charset="0"/>
                        </a:rPr>
                        <a:t>Mäntyharju</a:t>
                      </a:r>
                    </a:p>
                  </a:txBody>
                  <a:tcPr marL="0" marR="0" marT="0" marB="0" anchor="b">
                    <a:lnL>
                      <a:noFill/>
                    </a:lnL>
                    <a:lnR>
                      <a:noFill/>
                    </a:lnR>
                    <a:lnT>
                      <a:noFill/>
                    </a:lnT>
                    <a:lnB>
                      <a:noFill/>
                    </a:lnB>
                    <a:solidFill>
                      <a:schemeClr val="accent3">
                        <a:lumMod val="40000"/>
                        <a:lumOff val="60000"/>
                      </a:schemeClr>
                    </a:solidFill>
                  </a:tcPr>
                </a:tc>
                <a:tc>
                  <a:txBody>
                    <a:bodyPr/>
                    <a:lstStyle/>
                    <a:p>
                      <a:pPr algn="r" fontAlgn="b"/>
                      <a:r>
                        <a:rPr lang="fi-FI" sz="1200" b="0" i="0" u="none" strike="noStrike" dirty="0">
                          <a:effectLst/>
                          <a:latin typeface="Arial" panose="020B0604020202020204" pitchFamily="34" charset="0"/>
                        </a:rPr>
                        <a:t>6 415</a:t>
                      </a:r>
                    </a:p>
                  </a:txBody>
                  <a:tcPr marL="0" marR="288000" marT="0"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extLst>
                  <a:ext uri="{0D108BD9-81ED-4DB2-BD59-A6C34878D82A}">
                    <a16:rowId xmlns:a16="http://schemas.microsoft.com/office/drawing/2014/main" val="1574163019"/>
                  </a:ext>
                </a:extLst>
              </a:tr>
              <a:tr h="208879">
                <a:tc>
                  <a:txBody>
                    <a:bodyPr/>
                    <a:lstStyle/>
                    <a:p>
                      <a:pPr algn="r" fontAlgn="b"/>
                      <a:r>
                        <a:rPr lang="fi-FI" sz="1200" b="0" i="0" u="none" strike="noStrike">
                          <a:effectLst/>
                          <a:latin typeface="Arial" panose="020B0604020202020204" pitchFamily="34" charset="0"/>
                        </a:rPr>
                        <a:t>11.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fi-FI" sz="1200" b="0" i="0" u="none" strike="noStrike">
                          <a:effectLst/>
                          <a:latin typeface="Arial" panose="020B0604020202020204" pitchFamily="34" charset="0"/>
                        </a:rPr>
                        <a:t>Salo</a:t>
                      </a:r>
                    </a:p>
                  </a:txBody>
                  <a:tcPr marL="0" marR="0" marT="0" marB="0" anchor="b">
                    <a:lnL>
                      <a:noFill/>
                    </a:lnL>
                    <a:lnR>
                      <a:noFill/>
                    </a:lnR>
                    <a:lnT>
                      <a:noFill/>
                    </a:lnT>
                    <a:lnB>
                      <a:noFill/>
                    </a:lnB>
                    <a:noFill/>
                  </a:tcPr>
                </a:tc>
                <a:tc>
                  <a:txBody>
                    <a:bodyPr/>
                    <a:lstStyle/>
                    <a:p>
                      <a:pPr algn="r" fontAlgn="b"/>
                      <a:r>
                        <a:rPr lang="fi-FI" sz="1200" b="0" i="0" u="none" strike="noStrike" dirty="0">
                          <a:effectLst/>
                          <a:latin typeface="Arial" panose="020B0604020202020204" pitchFamily="34" charset="0"/>
                        </a:rPr>
                        <a:t>6 278</a:t>
                      </a:r>
                    </a:p>
                  </a:txBody>
                  <a:tcPr marL="0" marR="28800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22758175"/>
                  </a:ext>
                </a:extLst>
              </a:tr>
              <a:tr h="208879">
                <a:tc>
                  <a:txBody>
                    <a:bodyPr/>
                    <a:lstStyle/>
                    <a:p>
                      <a:pPr algn="r" fontAlgn="b"/>
                      <a:r>
                        <a:rPr lang="fi-FI" sz="1200" b="0" i="0" u="none" strike="noStrike">
                          <a:effectLst/>
                          <a:latin typeface="Arial" panose="020B0604020202020204" pitchFamily="34" charset="0"/>
                        </a:rPr>
                        <a:t>12.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fi-FI" sz="1200" b="0" i="0" u="none" strike="noStrike">
                          <a:effectLst/>
                          <a:latin typeface="Arial" panose="020B0604020202020204" pitchFamily="34" charset="0"/>
                        </a:rPr>
                        <a:t>Pori</a:t>
                      </a:r>
                    </a:p>
                  </a:txBody>
                  <a:tcPr marL="0" marR="0" marT="0" marB="0" anchor="b">
                    <a:lnL>
                      <a:noFill/>
                    </a:lnL>
                    <a:lnR>
                      <a:noFill/>
                    </a:lnR>
                    <a:lnT>
                      <a:noFill/>
                    </a:lnT>
                    <a:lnB>
                      <a:noFill/>
                    </a:lnB>
                    <a:noFill/>
                  </a:tcPr>
                </a:tc>
                <a:tc>
                  <a:txBody>
                    <a:bodyPr/>
                    <a:lstStyle/>
                    <a:p>
                      <a:pPr algn="r" fontAlgn="b"/>
                      <a:r>
                        <a:rPr lang="fi-FI" sz="1200" b="0" i="0" u="none" strike="noStrike" dirty="0">
                          <a:effectLst/>
                          <a:latin typeface="Arial" panose="020B0604020202020204" pitchFamily="34" charset="0"/>
                        </a:rPr>
                        <a:t>5 156</a:t>
                      </a:r>
                    </a:p>
                  </a:txBody>
                  <a:tcPr marL="0" marR="28800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53440480"/>
                  </a:ext>
                </a:extLst>
              </a:tr>
              <a:tr h="208879">
                <a:tc>
                  <a:txBody>
                    <a:bodyPr/>
                    <a:lstStyle/>
                    <a:p>
                      <a:pPr algn="r" fontAlgn="b"/>
                      <a:r>
                        <a:rPr lang="fi-FI" sz="1200" b="0" i="0" u="none" strike="noStrike">
                          <a:effectLst/>
                          <a:latin typeface="Arial" panose="020B0604020202020204" pitchFamily="34" charset="0"/>
                        </a:rPr>
                        <a:t>13.</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fi-FI" sz="1200" b="0" i="0" u="none" strike="noStrike">
                          <a:effectLst/>
                          <a:latin typeface="Arial" panose="020B0604020202020204" pitchFamily="34" charset="0"/>
                        </a:rPr>
                        <a:t>Kemiönsaari</a:t>
                      </a:r>
                    </a:p>
                  </a:txBody>
                  <a:tcPr marL="0" marR="0" marT="0" marB="0" anchor="b">
                    <a:lnL>
                      <a:noFill/>
                    </a:lnL>
                    <a:lnR>
                      <a:noFill/>
                    </a:lnR>
                    <a:lnT>
                      <a:noFill/>
                    </a:lnT>
                    <a:lnB>
                      <a:noFill/>
                    </a:lnB>
                    <a:noFill/>
                  </a:tcPr>
                </a:tc>
                <a:tc>
                  <a:txBody>
                    <a:bodyPr/>
                    <a:lstStyle/>
                    <a:p>
                      <a:pPr algn="r" fontAlgn="b"/>
                      <a:r>
                        <a:rPr lang="fi-FI" sz="1200" b="0" i="0" u="none" strike="noStrike" dirty="0">
                          <a:effectLst/>
                          <a:latin typeface="Arial" panose="020B0604020202020204" pitchFamily="34" charset="0"/>
                        </a:rPr>
                        <a:t>4 824</a:t>
                      </a:r>
                    </a:p>
                  </a:txBody>
                  <a:tcPr marL="0" marR="28800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45587992"/>
                  </a:ext>
                </a:extLst>
              </a:tr>
              <a:tr h="208879">
                <a:tc>
                  <a:txBody>
                    <a:bodyPr/>
                    <a:lstStyle/>
                    <a:p>
                      <a:pPr algn="r" fontAlgn="b"/>
                      <a:r>
                        <a:rPr lang="fi-FI" sz="1200" b="0" i="0" u="none" strike="noStrike">
                          <a:effectLst/>
                          <a:latin typeface="Arial" panose="020B0604020202020204" pitchFamily="34" charset="0"/>
                        </a:rPr>
                        <a:t>14.</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fi-FI" sz="1200" b="0" i="0" u="none" strike="noStrike">
                          <a:effectLst/>
                          <a:latin typeface="Arial" panose="020B0604020202020204" pitchFamily="34" charset="0"/>
                        </a:rPr>
                        <a:t>Naantali</a:t>
                      </a:r>
                    </a:p>
                  </a:txBody>
                  <a:tcPr marL="0" marR="0" marT="0" marB="0" anchor="b">
                    <a:lnL>
                      <a:noFill/>
                    </a:lnL>
                    <a:lnR>
                      <a:noFill/>
                    </a:lnR>
                    <a:lnT>
                      <a:noFill/>
                    </a:lnT>
                    <a:lnB>
                      <a:noFill/>
                    </a:lnB>
                    <a:noFill/>
                  </a:tcPr>
                </a:tc>
                <a:tc>
                  <a:txBody>
                    <a:bodyPr/>
                    <a:lstStyle/>
                    <a:p>
                      <a:pPr algn="r" fontAlgn="b"/>
                      <a:r>
                        <a:rPr lang="fi-FI" sz="1200" b="0" i="0" u="none" strike="noStrike" dirty="0">
                          <a:effectLst/>
                          <a:latin typeface="Arial" panose="020B0604020202020204" pitchFamily="34" charset="0"/>
                        </a:rPr>
                        <a:t>4 814</a:t>
                      </a:r>
                    </a:p>
                  </a:txBody>
                  <a:tcPr marL="0" marR="28800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58870994"/>
                  </a:ext>
                </a:extLst>
              </a:tr>
              <a:tr h="208879">
                <a:tc>
                  <a:txBody>
                    <a:bodyPr/>
                    <a:lstStyle/>
                    <a:p>
                      <a:pPr algn="r" fontAlgn="b"/>
                      <a:r>
                        <a:rPr lang="fi-FI" sz="1200" b="0" i="0" u="none" strike="noStrike">
                          <a:effectLst/>
                          <a:latin typeface="Arial" panose="020B0604020202020204" pitchFamily="34" charset="0"/>
                        </a:rPr>
                        <a:t>15.</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fi-FI" sz="1200" b="0" i="0" u="none" strike="noStrike">
                          <a:effectLst/>
                          <a:latin typeface="Arial" panose="020B0604020202020204" pitchFamily="34" charset="0"/>
                        </a:rPr>
                        <a:t>Jämsä</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fi-FI" sz="1200" b="0" i="0" u="none" strike="noStrike" dirty="0">
                          <a:effectLst/>
                          <a:latin typeface="Arial" panose="020B0604020202020204" pitchFamily="34" charset="0"/>
                        </a:rPr>
                        <a:t>4 412</a:t>
                      </a:r>
                    </a:p>
                  </a:txBody>
                  <a:tcPr marL="0" marR="28800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5525217"/>
                  </a:ext>
                </a:extLst>
              </a:tr>
            </a:tbl>
          </a:graphicData>
        </a:graphic>
      </p:graphicFrame>
      <p:pic>
        <p:nvPicPr>
          <p:cNvPr id="7" name="Kuva 6" descr="Palkkikaavio Suomen 15 mökkirikkaimmasta kunnasta vuonna 2024. Eniten mökkejä oli Kuopiossa, 10 355 kappaletta, ja toiseksi eniten mökkejä oli Mikkelissä, 9 825 kappaletta.">
            <a:extLst>
              <a:ext uri="{FF2B5EF4-FFF2-40B4-BE49-F238E27FC236}">
                <a16:creationId xmlns:a16="http://schemas.microsoft.com/office/drawing/2014/main" id="{EB160FDF-4DB6-CBE7-B4C1-68F190061839}"/>
              </a:ext>
            </a:extLst>
          </p:cNvPr>
          <p:cNvPicPr>
            <a:picLocks noChangeAspect="1"/>
          </p:cNvPicPr>
          <p:nvPr/>
        </p:nvPicPr>
        <p:blipFill>
          <a:blip r:embed="rId4"/>
          <a:stretch>
            <a:fillRect/>
          </a:stretch>
        </p:blipFill>
        <p:spPr>
          <a:xfrm>
            <a:off x="4007768" y="1075793"/>
            <a:ext cx="6783880" cy="4016942"/>
          </a:xfrm>
          <a:prstGeom prst="rect">
            <a:avLst/>
          </a:prstGeom>
        </p:spPr>
      </p:pic>
    </p:spTree>
    <p:extLst>
      <p:ext uri="{BB962C8B-B14F-4D97-AF65-F5344CB8AC3E}">
        <p14:creationId xmlns:p14="http://schemas.microsoft.com/office/powerpoint/2010/main" val="988359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95400" y="404664"/>
            <a:ext cx="8496944" cy="431800"/>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r>
              <a:rPr lang="fi-FI" dirty="0"/>
              <a:t>Kesämökit Etelä-Savossa 1990 - 2024, kpl</a:t>
            </a:r>
            <a:endParaRPr lang="sv-SE" dirty="0"/>
          </a:p>
        </p:txBody>
      </p:sp>
      <p:sp>
        <p:nvSpPr>
          <p:cNvPr id="6" name="Title 11">
            <a:extLst>
              <a:ext uri="{FF2B5EF4-FFF2-40B4-BE49-F238E27FC236}">
                <a16:creationId xmlns:a16="http://schemas.microsoft.com/office/drawing/2014/main" id="{CE0286A7-FAC6-8ECA-9781-54F806940E99}"/>
              </a:ext>
            </a:extLst>
          </p:cNvPr>
          <p:cNvSpPr txBox="1">
            <a:spLocks/>
          </p:cNvSpPr>
          <p:nvPr/>
        </p:nvSpPr>
        <p:spPr bwMode="auto">
          <a:xfrm>
            <a:off x="551384" y="6165304"/>
            <a:ext cx="11521280"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Kesämökkien määrän vähentymistä v.2021 alkaen selittävät osin kuntien tekemät poistot rakennusrekisteristä ja mökeille tehdyt käyttötarkoituksen muutokset.</a:t>
            </a:r>
          </a:p>
          <a:p>
            <a:pPr lvl="0" fontAlgn="base">
              <a:spcBef>
                <a:spcPct val="0"/>
              </a:spcBef>
              <a:defRPr/>
            </a:pPr>
            <a:endParaRPr kumimoji="0" lang="fi-FI" sz="1100" b="0" i="0" u="none" strike="noStrike" kern="1200" cap="none" spc="0" normalizeH="0" baseline="0" noProof="0" dirty="0">
              <a:ln>
                <a:noFill/>
              </a:ln>
              <a:solidFill>
                <a:srgbClr val="000000"/>
              </a:solidFill>
              <a:effectLst/>
              <a:uLnTx/>
              <a:uFillTx/>
              <a:latin typeface="Arial" charset="-52"/>
              <a:ea typeface="+mn-ea"/>
              <a:cs typeface="Arial" charset="-52"/>
            </a:endParaRPr>
          </a:p>
          <a:p>
            <a:pPr lvl="0" fontAlgn="base">
              <a:spcBef>
                <a:spcPct val="0"/>
              </a:spcBef>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a:t>
            </a:r>
            <a:r>
              <a:rPr lang="fi-FI" sz="1100" dirty="0">
                <a:solidFill>
                  <a:srgbClr val="000000"/>
                </a:solidFill>
                <a:latin typeface="Arial" charset="-52"/>
                <a:cs typeface="Arial" charset="-52"/>
              </a:rPr>
              <a:t>Tilastokeskus, Rakennukset ja kesämökit			</a:t>
            </a: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13.5.2025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2" name="Kuva 1" descr="Viivakaavio kesämökkien määrästä Etelä-Savon maakunnassa 1990-2020 viiden vuoden välein sekä vuosina 2021-2024. Kesämökkien määrä on noussut vuoden 1990 määrästä 32 847 vuoden 2024 määrään 45 200. Kesämökkien määrä on kuitenkin vähentynyt joka vuosi hieman vuoden 2021 jälkeen.">
            <a:extLst>
              <a:ext uri="{FF2B5EF4-FFF2-40B4-BE49-F238E27FC236}">
                <a16:creationId xmlns:a16="http://schemas.microsoft.com/office/drawing/2014/main" id="{2953E692-0C3A-7262-FE87-AB295E8E9EC6}"/>
              </a:ext>
            </a:extLst>
          </p:cNvPr>
          <p:cNvPicPr>
            <a:picLocks noChangeAspect="1"/>
          </p:cNvPicPr>
          <p:nvPr/>
        </p:nvPicPr>
        <p:blipFill>
          <a:blip r:embed="rId2"/>
          <a:stretch>
            <a:fillRect/>
          </a:stretch>
        </p:blipFill>
        <p:spPr>
          <a:xfrm>
            <a:off x="767408" y="1052735"/>
            <a:ext cx="9001000" cy="4847893"/>
          </a:xfrm>
          <a:prstGeom prst="rect">
            <a:avLst/>
          </a:prstGeom>
        </p:spPr>
      </p:pic>
    </p:spTree>
    <p:extLst>
      <p:ext uri="{BB962C8B-B14F-4D97-AF65-F5344CB8AC3E}">
        <p14:creationId xmlns:p14="http://schemas.microsoft.com/office/powerpoint/2010/main" val="220128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63352" y="332656"/>
            <a:ext cx="9721080" cy="936104"/>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r>
              <a:rPr lang="fi-FI" dirty="0"/>
              <a:t>Kesämökit Etelä-Savossa kunnittain 1970, 1980, 1990, 1995, 2000, 2005, 2010, 2015, 2020 ja 2021 - 2024, kpl </a:t>
            </a:r>
            <a:endParaRPr lang="sv-SE" dirty="0"/>
          </a:p>
        </p:txBody>
      </p:sp>
      <p:graphicFrame>
        <p:nvGraphicFramePr>
          <p:cNvPr id="2" name="Taulukko 1">
            <a:extLst>
              <a:ext uri="{FF2B5EF4-FFF2-40B4-BE49-F238E27FC236}">
                <a16:creationId xmlns:a16="http://schemas.microsoft.com/office/drawing/2014/main" id="{2DA8159E-CDD2-42E8-9EDD-E8E9CCBDF329}"/>
              </a:ext>
            </a:extLst>
          </p:cNvPr>
          <p:cNvGraphicFramePr>
            <a:graphicFrameLocks noGrp="1"/>
          </p:cNvGraphicFramePr>
          <p:nvPr>
            <p:extLst>
              <p:ext uri="{D42A27DB-BD31-4B8C-83A1-F6EECF244321}">
                <p14:modId xmlns:p14="http://schemas.microsoft.com/office/powerpoint/2010/main" val="2195692058"/>
              </p:ext>
            </p:extLst>
          </p:nvPr>
        </p:nvGraphicFramePr>
        <p:xfrm>
          <a:off x="407368" y="1412774"/>
          <a:ext cx="9640707" cy="4536506"/>
        </p:xfrm>
        <a:graphic>
          <a:graphicData uri="http://schemas.openxmlformats.org/drawingml/2006/table">
            <a:tbl>
              <a:tblPr firstRow="1" lastRow="1" bandRow="1">
                <a:tableStyleId>{F5AB1C69-6EDB-4FF4-983F-18BD219EF322}</a:tableStyleId>
              </a:tblPr>
              <a:tblGrid>
                <a:gridCol w="1234479">
                  <a:extLst>
                    <a:ext uri="{9D8B030D-6E8A-4147-A177-3AD203B41FA5}">
                      <a16:colId xmlns:a16="http://schemas.microsoft.com/office/drawing/2014/main" val="1035900551"/>
                    </a:ext>
                  </a:extLst>
                </a:gridCol>
                <a:gridCol w="646633">
                  <a:extLst>
                    <a:ext uri="{9D8B030D-6E8A-4147-A177-3AD203B41FA5}">
                      <a16:colId xmlns:a16="http://schemas.microsoft.com/office/drawing/2014/main" val="3187628985"/>
                    </a:ext>
                  </a:extLst>
                </a:gridCol>
                <a:gridCol w="764201">
                  <a:extLst>
                    <a:ext uri="{9D8B030D-6E8A-4147-A177-3AD203B41FA5}">
                      <a16:colId xmlns:a16="http://schemas.microsoft.com/office/drawing/2014/main" val="1384694863"/>
                    </a:ext>
                  </a:extLst>
                </a:gridCol>
                <a:gridCol w="587846">
                  <a:extLst>
                    <a:ext uri="{9D8B030D-6E8A-4147-A177-3AD203B41FA5}">
                      <a16:colId xmlns:a16="http://schemas.microsoft.com/office/drawing/2014/main" val="1071156298"/>
                    </a:ext>
                  </a:extLst>
                </a:gridCol>
                <a:gridCol w="587846">
                  <a:extLst>
                    <a:ext uri="{9D8B030D-6E8A-4147-A177-3AD203B41FA5}">
                      <a16:colId xmlns:a16="http://schemas.microsoft.com/office/drawing/2014/main" val="1072882473"/>
                    </a:ext>
                  </a:extLst>
                </a:gridCol>
                <a:gridCol w="646633">
                  <a:extLst>
                    <a:ext uri="{9D8B030D-6E8A-4147-A177-3AD203B41FA5}">
                      <a16:colId xmlns:a16="http://schemas.microsoft.com/office/drawing/2014/main" val="4255184874"/>
                    </a:ext>
                  </a:extLst>
                </a:gridCol>
                <a:gridCol w="646633">
                  <a:extLst>
                    <a:ext uri="{9D8B030D-6E8A-4147-A177-3AD203B41FA5}">
                      <a16:colId xmlns:a16="http://schemas.microsoft.com/office/drawing/2014/main" val="4133461227"/>
                    </a:ext>
                  </a:extLst>
                </a:gridCol>
                <a:gridCol w="646633">
                  <a:extLst>
                    <a:ext uri="{9D8B030D-6E8A-4147-A177-3AD203B41FA5}">
                      <a16:colId xmlns:a16="http://schemas.microsoft.com/office/drawing/2014/main" val="2043604125"/>
                    </a:ext>
                  </a:extLst>
                </a:gridCol>
                <a:gridCol w="646633">
                  <a:extLst>
                    <a:ext uri="{9D8B030D-6E8A-4147-A177-3AD203B41FA5}">
                      <a16:colId xmlns:a16="http://schemas.microsoft.com/office/drawing/2014/main" val="2080542872"/>
                    </a:ext>
                  </a:extLst>
                </a:gridCol>
                <a:gridCol w="646634">
                  <a:extLst>
                    <a:ext uri="{9D8B030D-6E8A-4147-A177-3AD203B41FA5}">
                      <a16:colId xmlns:a16="http://schemas.microsoft.com/office/drawing/2014/main" val="1849978967"/>
                    </a:ext>
                  </a:extLst>
                </a:gridCol>
                <a:gridCol w="646634">
                  <a:extLst>
                    <a:ext uri="{9D8B030D-6E8A-4147-A177-3AD203B41FA5}">
                      <a16:colId xmlns:a16="http://schemas.microsoft.com/office/drawing/2014/main" val="3040635117"/>
                    </a:ext>
                  </a:extLst>
                </a:gridCol>
                <a:gridCol w="646634">
                  <a:extLst>
                    <a:ext uri="{9D8B030D-6E8A-4147-A177-3AD203B41FA5}">
                      <a16:colId xmlns:a16="http://schemas.microsoft.com/office/drawing/2014/main" val="835991965"/>
                    </a:ext>
                  </a:extLst>
                </a:gridCol>
                <a:gridCol w="646634">
                  <a:extLst>
                    <a:ext uri="{9D8B030D-6E8A-4147-A177-3AD203B41FA5}">
                      <a16:colId xmlns:a16="http://schemas.microsoft.com/office/drawing/2014/main" val="400235931"/>
                    </a:ext>
                  </a:extLst>
                </a:gridCol>
                <a:gridCol w="646634">
                  <a:extLst>
                    <a:ext uri="{9D8B030D-6E8A-4147-A177-3AD203B41FA5}">
                      <a16:colId xmlns:a16="http://schemas.microsoft.com/office/drawing/2014/main" val="290379566"/>
                    </a:ext>
                  </a:extLst>
                </a:gridCol>
              </a:tblGrid>
              <a:tr h="335726">
                <a:tc>
                  <a:txBody>
                    <a:bodyPr/>
                    <a:lstStyle/>
                    <a:p>
                      <a:pPr algn="l" fontAlgn="b"/>
                      <a:r>
                        <a:rPr lang="fi-FI" sz="1400" u="none" strike="noStrike" dirty="0">
                          <a:solidFill>
                            <a:schemeClr val="tx1"/>
                          </a:solidFill>
                          <a:effectLst/>
                        </a:rPr>
                        <a:t> Alue</a:t>
                      </a:r>
                      <a:endParaRPr lang="fi-FI" sz="1400" b="0" i="0" u="none" strike="noStrike" dirty="0">
                        <a:solidFill>
                          <a:schemeClr val="tx1"/>
                        </a:solidFill>
                        <a:effectLst/>
                        <a:latin typeface="Arial" panose="020B0604020202020204" pitchFamily="34" charset="0"/>
                      </a:endParaRPr>
                    </a:p>
                  </a:txBody>
                  <a:tcPr marL="72000" marR="7620" marT="7620" marB="0" anchor="ctr">
                    <a:solidFill>
                      <a:srgbClr val="CFDECF"/>
                    </a:solidFill>
                  </a:tcPr>
                </a:tc>
                <a:tc>
                  <a:txBody>
                    <a:bodyPr/>
                    <a:lstStyle/>
                    <a:p>
                      <a:pPr algn="r" fontAlgn="b"/>
                      <a:r>
                        <a:rPr lang="fi-FI" sz="1400" u="none" strike="noStrike" dirty="0">
                          <a:solidFill>
                            <a:schemeClr val="tx1"/>
                          </a:solidFill>
                          <a:effectLst/>
                        </a:rPr>
                        <a:t>1970</a:t>
                      </a:r>
                      <a:endParaRPr lang="fi-FI" sz="1400" b="1" i="0" u="none" strike="noStrike" dirty="0">
                        <a:solidFill>
                          <a:schemeClr val="tx1"/>
                        </a:solidFill>
                        <a:effectLst/>
                        <a:latin typeface="Arial" panose="020B0604020202020204" pitchFamily="34" charset="0"/>
                      </a:endParaRPr>
                    </a:p>
                  </a:txBody>
                  <a:tcPr marL="7620" marR="72000" marT="7620" marB="0" anchor="ctr">
                    <a:solidFill>
                      <a:srgbClr val="CFDECF"/>
                    </a:solidFill>
                  </a:tcPr>
                </a:tc>
                <a:tc>
                  <a:txBody>
                    <a:bodyPr/>
                    <a:lstStyle/>
                    <a:p>
                      <a:pPr algn="r" fontAlgn="b"/>
                      <a:r>
                        <a:rPr lang="fi-FI" sz="1400" u="none" strike="noStrike" dirty="0">
                          <a:solidFill>
                            <a:schemeClr val="tx1"/>
                          </a:solidFill>
                          <a:effectLst/>
                        </a:rPr>
                        <a:t>1980</a:t>
                      </a:r>
                      <a:endParaRPr lang="fi-FI" sz="1400" b="1" i="0" u="none" strike="noStrike" dirty="0">
                        <a:solidFill>
                          <a:schemeClr val="tx1"/>
                        </a:solidFill>
                        <a:effectLst/>
                        <a:latin typeface="Arial" panose="020B0604020202020204" pitchFamily="34" charset="0"/>
                      </a:endParaRPr>
                    </a:p>
                  </a:txBody>
                  <a:tcPr marL="7620" marR="72000" marT="7620" marB="0" anchor="ctr">
                    <a:solidFill>
                      <a:srgbClr val="CFDECF"/>
                    </a:solidFill>
                  </a:tcPr>
                </a:tc>
                <a:tc>
                  <a:txBody>
                    <a:bodyPr/>
                    <a:lstStyle/>
                    <a:p>
                      <a:pPr algn="r" fontAlgn="b"/>
                      <a:r>
                        <a:rPr lang="fi-FI" sz="1400" u="none" strike="noStrike" dirty="0">
                          <a:solidFill>
                            <a:schemeClr val="tx1"/>
                          </a:solidFill>
                          <a:effectLst/>
                        </a:rPr>
                        <a:t>1990</a:t>
                      </a:r>
                      <a:endParaRPr lang="fi-FI" sz="1400" b="1" i="0" u="none" strike="noStrike" dirty="0">
                        <a:solidFill>
                          <a:schemeClr val="tx1"/>
                        </a:solidFill>
                        <a:effectLst/>
                        <a:latin typeface="Arial" panose="020B0604020202020204" pitchFamily="34" charset="0"/>
                      </a:endParaRPr>
                    </a:p>
                  </a:txBody>
                  <a:tcPr marL="7620" marR="72000" marT="7620" marB="0" anchor="ctr">
                    <a:solidFill>
                      <a:srgbClr val="CFDECF"/>
                    </a:solidFill>
                  </a:tcPr>
                </a:tc>
                <a:tc>
                  <a:txBody>
                    <a:bodyPr/>
                    <a:lstStyle/>
                    <a:p>
                      <a:pPr algn="r" fontAlgn="b"/>
                      <a:r>
                        <a:rPr lang="fi-FI" sz="1400" u="none" strike="noStrike">
                          <a:solidFill>
                            <a:schemeClr val="tx1"/>
                          </a:solidFill>
                          <a:effectLst/>
                        </a:rPr>
                        <a:t>1995</a:t>
                      </a:r>
                      <a:endParaRPr lang="fi-FI" sz="1400" b="1" i="0" u="none" strike="noStrike">
                        <a:solidFill>
                          <a:schemeClr val="tx1"/>
                        </a:solidFill>
                        <a:effectLst/>
                        <a:latin typeface="Arial" panose="020B0604020202020204" pitchFamily="34" charset="0"/>
                      </a:endParaRPr>
                    </a:p>
                  </a:txBody>
                  <a:tcPr marL="7620" marR="72000" marT="7620" marB="0" anchor="ctr">
                    <a:solidFill>
                      <a:srgbClr val="CFDECF"/>
                    </a:solidFill>
                  </a:tcPr>
                </a:tc>
                <a:tc>
                  <a:txBody>
                    <a:bodyPr/>
                    <a:lstStyle/>
                    <a:p>
                      <a:pPr algn="r" fontAlgn="b"/>
                      <a:r>
                        <a:rPr lang="fi-FI" sz="1400" u="none" strike="noStrike">
                          <a:solidFill>
                            <a:schemeClr val="tx1"/>
                          </a:solidFill>
                          <a:effectLst/>
                        </a:rPr>
                        <a:t>2000</a:t>
                      </a:r>
                      <a:endParaRPr lang="fi-FI" sz="1400" b="1" i="0" u="none" strike="noStrike">
                        <a:solidFill>
                          <a:schemeClr val="tx1"/>
                        </a:solidFill>
                        <a:effectLst/>
                        <a:latin typeface="Arial" panose="020B0604020202020204" pitchFamily="34" charset="0"/>
                      </a:endParaRPr>
                    </a:p>
                  </a:txBody>
                  <a:tcPr marL="7620" marR="72000" marT="7620" marB="0" anchor="ctr">
                    <a:solidFill>
                      <a:srgbClr val="CFDECF"/>
                    </a:solidFill>
                  </a:tcPr>
                </a:tc>
                <a:tc>
                  <a:txBody>
                    <a:bodyPr/>
                    <a:lstStyle/>
                    <a:p>
                      <a:pPr algn="r" fontAlgn="b"/>
                      <a:r>
                        <a:rPr lang="fi-FI" sz="1400" u="none" strike="noStrike" dirty="0">
                          <a:solidFill>
                            <a:schemeClr val="tx1"/>
                          </a:solidFill>
                          <a:effectLst/>
                        </a:rPr>
                        <a:t>2005</a:t>
                      </a:r>
                      <a:endParaRPr lang="fi-FI" sz="1400" b="1" i="0" u="none" strike="noStrike" dirty="0">
                        <a:solidFill>
                          <a:schemeClr val="tx1"/>
                        </a:solidFill>
                        <a:effectLst/>
                        <a:latin typeface="Arial" panose="020B0604020202020204" pitchFamily="34" charset="0"/>
                      </a:endParaRPr>
                    </a:p>
                  </a:txBody>
                  <a:tcPr marL="7620" marR="72000" marT="7620" marB="0" anchor="ctr">
                    <a:solidFill>
                      <a:srgbClr val="CFDECF"/>
                    </a:solidFill>
                  </a:tcPr>
                </a:tc>
                <a:tc>
                  <a:txBody>
                    <a:bodyPr/>
                    <a:lstStyle/>
                    <a:p>
                      <a:pPr algn="r" fontAlgn="b"/>
                      <a:r>
                        <a:rPr lang="fi-FI" sz="1400" u="none" strike="noStrike">
                          <a:solidFill>
                            <a:schemeClr val="tx1"/>
                          </a:solidFill>
                          <a:effectLst/>
                        </a:rPr>
                        <a:t>2010</a:t>
                      </a:r>
                      <a:endParaRPr lang="fi-FI" sz="1400" b="1" i="0" u="none" strike="noStrike">
                        <a:solidFill>
                          <a:schemeClr val="tx1"/>
                        </a:solidFill>
                        <a:effectLst/>
                        <a:latin typeface="Arial" panose="020B0604020202020204" pitchFamily="34" charset="0"/>
                      </a:endParaRPr>
                    </a:p>
                  </a:txBody>
                  <a:tcPr marL="7620" marR="72000" marT="7620" marB="0" anchor="ctr">
                    <a:solidFill>
                      <a:srgbClr val="CFDECF"/>
                    </a:solidFill>
                  </a:tcP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72000" marT="7620" marB="0" anchor="ctr">
                    <a:solidFill>
                      <a:srgbClr val="CFDECF"/>
                    </a:solidFill>
                  </a:tcP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72000" marT="7620" marB="0" anchor="ctr">
                    <a:solidFill>
                      <a:srgbClr val="CFDECF"/>
                    </a:solidFill>
                  </a:tcPr>
                </a:tc>
                <a:tc>
                  <a:txBody>
                    <a:bodyPr/>
                    <a:lstStyle/>
                    <a:p>
                      <a:pPr algn="r" fontAlgn="b"/>
                      <a:r>
                        <a:rPr lang="fi-FI" sz="1400" b="1" i="0" u="none" strike="noStrike" dirty="0">
                          <a:solidFill>
                            <a:schemeClr val="tx1"/>
                          </a:solidFill>
                          <a:effectLst/>
                          <a:latin typeface="Arial" panose="020B0604020202020204" pitchFamily="34" charset="0"/>
                        </a:rPr>
                        <a:t>2021</a:t>
                      </a:r>
                    </a:p>
                  </a:txBody>
                  <a:tcPr marL="7620" marR="72000" marT="7620" marB="0" anchor="ctr">
                    <a:solidFill>
                      <a:srgbClr val="CFDECF"/>
                    </a:solidFill>
                  </a:tcP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72000" marT="7620" marB="0" anchor="ctr">
                    <a:solidFill>
                      <a:srgbClr val="CFDECF"/>
                    </a:solidFill>
                  </a:tcP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72000" marT="7620" marB="0" anchor="ctr">
                    <a:solidFill>
                      <a:srgbClr val="CFDECF"/>
                    </a:solidFill>
                  </a:tcP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72000" marT="7620" marB="0" anchor="ctr">
                    <a:solidFill>
                      <a:srgbClr val="CFDECF"/>
                    </a:solidFill>
                  </a:tcPr>
                </a:tc>
                <a:extLst>
                  <a:ext uri="{0D108BD9-81ED-4DB2-BD59-A6C34878D82A}">
                    <a16:rowId xmlns:a16="http://schemas.microsoft.com/office/drawing/2014/main" val="771676062"/>
                  </a:ext>
                </a:extLst>
              </a:tr>
              <a:tr h="335726">
                <a:tc>
                  <a:txBody>
                    <a:bodyPr/>
                    <a:lstStyle/>
                    <a:p>
                      <a:pPr algn="l" fontAlgn="ctr"/>
                      <a:r>
                        <a:rPr lang="fi-FI" sz="1200" b="0" i="0" u="none" strike="noStrike" dirty="0">
                          <a:solidFill>
                            <a:schemeClr val="tx1"/>
                          </a:solidFill>
                          <a:effectLst/>
                          <a:latin typeface="+mn-lt"/>
                        </a:rPr>
                        <a:t>Enonkoski</a:t>
                      </a:r>
                    </a:p>
                  </a:txBody>
                  <a:tcPr marL="108000" marR="0" marT="0" marB="0" anchor="ctr"/>
                </a:tc>
                <a:tc>
                  <a:txBody>
                    <a:bodyPr/>
                    <a:lstStyle/>
                    <a:p>
                      <a:pPr algn="r" fontAlgn="ctr"/>
                      <a:r>
                        <a:rPr lang="fi-FI" sz="1200" b="0" i="0" u="none" strike="noStrike" dirty="0">
                          <a:solidFill>
                            <a:schemeClr val="tx1"/>
                          </a:solidFill>
                          <a:effectLst/>
                          <a:latin typeface="+mn-lt"/>
                        </a:rPr>
                        <a:t>122</a:t>
                      </a:r>
                    </a:p>
                  </a:txBody>
                  <a:tcPr marL="0" marR="72000" marT="0" marB="0" anchor="ctr">
                    <a:solidFill>
                      <a:srgbClr val="CFDECF"/>
                    </a:solidFill>
                  </a:tcPr>
                </a:tc>
                <a:tc>
                  <a:txBody>
                    <a:bodyPr/>
                    <a:lstStyle/>
                    <a:p>
                      <a:pPr algn="r" fontAlgn="ctr"/>
                      <a:r>
                        <a:rPr lang="fi-FI" sz="1200" b="0" i="0" u="none" strike="noStrike" dirty="0">
                          <a:solidFill>
                            <a:schemeClr val="tx1"/>
                          </a:solidFill>
                          <a:effectLst/>
                          <a:latin typeface="+mn-lt"/>
                        </a:rPr>
                        <a:t>298</a:t>
                      </a:r>
                    </a:p>
                  </a:txBody>
                  <a:tcPr marL="0" marR="72000" marT="0" marB="0" anchor="ctr">
                    <a:solidFill>
                      <a:srgbClr val="CFDECF"/>
                    </a:solidFill>
                  </a:tcPr>
                </a:tc>
                <a:tc>
                  <a:txBody>
                    <a:bodyPr/>
                    <a:lstStyle/>
                    <a:p>
                      <a:pPr algn="r" fontAlgn="ctr"/>
                      <a:r>
                        <a:rPr lang="fi-FI" sz="1200" b="0" i="0" u="none" strike="noStrike" dirty="0">
                          <a:solidFill>
                            <a:schemeClr val="tx1"/>
                          </a:solidFill>
                          <a:effectLst/>
                          <a:latin typeface="+mn-lt"/>
                        </a:rPr>
                        <a:t>549</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622</a:t>
                      </a:r>
                    </a:p>
                  </a:txBody>
                  <a:tcPr marL="0" marR="72000" marT="0" marB="0" anchor="ctr"/>
                </a:tc>
                <a:tc>
                  <a:txBody>
                    <a:bodyPr/>
                    <a:lstStyle/>
                    <a:p>
                      <a:pPr algn="r" fontAlgn="ctr"/>
                      <a:r>
                        <a:rPr lang="fi-FI" sz="1200" b="0" i="0" u="none" strike="noStrike">
                          <a:solidFill>
                            <a:schemeClr val="tx1"/>
                          </a:solidFill>
                          <a:effectLst/>
                          <a:latin typeface="+mn-lt"/>
                        </a:rPr>
                        <a:t>651</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698</a:t>
                      </a:r>
                    </a:p>
                  </a:txBody>
                  <a:tcPr marL="0" marR="72000" marT="0" marB="0" anchor="ctr"/>
                </a:tc>
                <a:tc>
                  <a:txBody>
                    <a:bodyPr/>
                    <a:lstStyle/>
                    <a:p>
                      <a:pPr algn="r" fontAlgn="ctr"/>
                      <a:r>
                        <a:rPr lang="fi-FI" sz="1200" b="0" i="0" u="none" strike="noStrike">
                          <a:solidFill>
                            <a:schemeClr val="tx1"/>
                          </a:solidFill>
                          <a:effectLst/>
                          <a:latin typeface="+mn-lt"/>
                        </a:rPr>
                        <a:t>700</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764</a:t>
                      </a:r>
                    </a:p>
                  </a:txBody>
                  <a:tcPr marL="0" marR="72000" marT="0" marB="0" anchor="ctr"/>
                </a:tc>
                <a:tc>
                  <a:txBody>
                    <a:bodyPr/>
                    <a:lstStyle/>
                    <a:p>
                      <a:pPr algn="r" fontAlgn="ctr"/>
                      <a:r>
                        <a:rPr lang="fi-FI" sz="1200" b="0" i="0" u="none" strike="noStrike">
                          <a:solidFill>
                            <a:schemeClr val="tx1"/>
                          </a:solidFill>
                          <a:effectLst/>
                          <a:latin typeface="+mn-lt"/>
                        </a:rPr>
                        <a:t>755</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751</a:t>
                      </a:r>
                    </a:p>
                  </a:txBody>
                  <a:tcPr marL="0" marR="72000" marT="0" marB="0" anchor="ctr"/>
                </a:tc>
                <a:tc>
                  <a:txBody>
                    <a:bodyPr/>
                    <a:lstStyle/>
                    <a:p>
                      <a:pPr algn="r" fontAlgn="ctr"/>
                      <a:r>
                        <a:rPr lang="fi-FI" sz="1200" b="0" i="0" u="none" strike="noStrike">
                          <a:solidFill>
                            <a:schemeClr val="tx1"/>
                          </a:solidFill>
                          <a:effectLst/>
                          <a:latin typeface="+mn-lt"/>
                        </a:rPr>
                        <a:t>758</a:t>
                      </a:r>
                    </a:p>
                  </a:txBody>
                  <a:tcPr marL="0" marR="72000" marT="0" marB="0" anchor="ctr"/>
                </a:tc>
                <a:tc>
                  <a:txBody>
                    <a:bodyPr/>
                    <a:lstStyle/>
                    <a:p>
                      <a:pPr algn="r" fontAlgn="ctr"/>
                      <a:r>
                        <a:rPr lang="fi-FI" sz="1200" b="0" i="0" u="none" strike="noStrike">
                          <a:solidFill>
                            <a:schemeClr val="tx1"/>
                          </a:solidFill>
                          <a:effectLst/>
                          <a:latin typeface="+mn-lt"/>
                        </a:rPr>
                        <a:t>761</a:t>
                      </a:r>
                    </a:p>
                  </a:txBody>
                  <a:tcPr marL="0" marR="72000" marT="0" marB="0" anchor="ctr"/>
                </a:tc>
                <a:tc>
                  <a:txBody>
                    <a:bodyPr/>
                    <a:lstStyle/>
                    <a:p>
                      <a:pPr algn="r" fontAlgn="ctr"/>
                      <a:r>
                        <a:rPr lang="fi-FI" sz="1200" b="0" i="0" u="none" strike="noStrike">
                          <a:solidFill>
                            <a:schemeClr val="tx1"/>
                          </a:solidFill>
                          <a:effectLst/>
                          <a:latin typeface="+mn-lt"/>
                        </a:rPr>
                        <a:t>744</a:t>
                      </a:r>
                    </a:p>
                  </a:txBody>
                  <a:tcPr marL="0" marR="72000" marT="0" marB="0" anchor="ctr"/>
                </a:tc>
                <a:extLst>
                  <a:ext uri="{0D108BD9-81ED-4DB2-BD59-A6C34878D82A}">
                    <a16:rowId xmlns:a16="http://schemas.microsoft.com/office/drawing/2014/main" val="2497796119"/>
                  </a:ext>
                </a:extLst>
              </a:tr>
              <a:tr h="335726">
                <a:tc>
                  <a:txBody>
                    <a:bodyPr/>
                    <a:lstStyle/>
                    <a:p>
                      <a:pPr algn="l" fontAlgn="ctr"/>
                      <a:r>
                        <a:rPr lang="fi-FI" sz="1200" b="0" i="0" u="none" strike="noStrike" dirty="0">
                          <a:solidFill>
                            <a:schemeClr val="tx1"/>
                          </a:solidFill>
                          <a:effectLst/>
                          <a:latin typeface="+mn-lt"/>
                        </a:rPr>
                        <a:t>Hirvensalmi</a:t>
                      </a:r>
                    </a:p>
                  </a:txBody>
                  <a:tcPr marL="108000" marR="0" marT="0" marB="0" anchor="ctr"/>
                </a:tc>
                <a:tc>
                  <a:txBody>
                    <a:bodyPr/>
                    <a:lstStyle/>
                    <a:p>
                      <a:pPr algn="r" fontAlgn="ctr"/>
                      <a:r>
                        <a:rPr lang="fi-FI" sz="1200" b="0" i="0" u="none" strike="noStrike" dirty="0">
                          <a:solidFill>
                            <a:schemeClr val="tx1"/>
                          </a:solidFill>
                          <a:effectLst/>
                          <a:latin typeface="+mn-lt"/>
                        </a:rPr>
                        <a:t>692</a:t>
                      </a:r>
                    </a:p>
                  </a:txBody>
                  <a:tcPr marL="0" marR="72000" marT="0" marB="0" anchor="ctr">
                    <a:solidFill>
                      <a:srgbClr val="CFDECF"/>
                    </a:solidFill>
                  </a:tcPr>
                </a:tc>
                <a:tc>
                  <a:txBody>
                    <a:bodyPr/>
                    <a:lstStyle/>
                    <a:p>
                      <a:pPr algn="r" fontAlgn="ctr"/>
                      <a:r>
                        <a:rPr lang="fi-FI" sz="1200" b="0" i="0" u="none" strike="noStrike" dirty="0">
                          <a:solidFill>
                            <a:schemeClr val="tx1"/>
                          </a:solidFill>
                          <a:effectLst/>
                          <a:latin typeface="+mn-lt"/>
                        </a:rPr>
                        <a:t>1 415</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2 088</a:t>
                      </a:r>
                    </a:p>
                  </a:txBody>
                  <a:tcPr marL="0" marR="72000" marT="0" marB="0" anchor="ctr">
                    <a:solidFill>
                      <a:srgbClr val="CFDECF"/>
                    </a:solidFill>
                  </a:tcPr>
                </a:tc>
                <a:tc>
                  <a:txBody>
                    <a:bodyPr/>
                    <a:lstStyle/>
                    <a:p>
                      <a:pPr algn="r" fontAlgn="ctr"/>
                      <a:r>
                        <a:rPr lang="fi-FI" sz="1200" b="0" i="0" u="none" strike="noStrike" dirty="0">
                          <a:solidFill>
                            <a:schemeClr val="tx1"/>
                          </a:solidFill>
                          <a:effectLst/>
                          <a:latin typeface="+mn-lt"/>
                        </a:rPr>
                        <a:t>2 374</a:t>
                      </a:r>
                    </a:p>
                  </a:txBody>
                  <a:tcPr marL="0" marR="72000" marT="0" marB="0" anchor="ctr"/>
                </a:tc>
                <a:tc>
                  <a:txBody>
                    <a:bodyPr/>
                    <a:lstStyle/>
                    <a:p>
                      <a:pPr algn="r" fontAlgn="ctr"/>
                      <a:r>
                        <a:rPr lang="fi-FI" sz="1200" b="0" i="0" u="none" strike="noStrike" dirty="0">
                          <a:solidFill>
                            <a:schemeClr val="tx1"/>
                          </a:solidFill>
                          <a:effectLst/>
                          <a:latin typeface="+mn-lt"/>
                        </a:rPr>
                        <a:t>2 632</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2 817</a:t>
                      </a:r>
                    </a:p>
                  </a:txBody>
                  <a:tcPr marL="0" marR="72000" marT="0" marB="0" anchor="ctr"/>
                </a:tc>
                <a:tc>
                  <a:txBody>
                    <a:bodyPr/>
                    <a:lstStyle/>
                    <a:p>
                      <a:pPr algn="r" fontAlgn="ctr"/>
                      <a:r>
                        <a:rPr lang="fi-FI" sz="1200" b="0" i="0" u="none" strike="noStrike">
                          <a:solidFill>
                            <a:schemeClr val="tx1"/>
                          </a:solidFill>
                          <a:effectLst/>
                          <a:latin typeface="+mn-lt"/>
                        </a:rPr>
                        <a:t>2 879</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3 016</a:t>
                      </a:r>
                    </a:p>
                  </a:txBody>
                  <a:tcPr marL="0" marR="72000" marT="0" marB="0" anchor="ctr"/>
                </a:tc>
                <a:tc>
                  <a:txBody>
                    <a:bodyPr/>
                    <a:lstStyle/>
                    <a:p>
                      <a:pPr algn="r" fontAlgn="ctr"/>
                      <a:r>
                        <a:rPr lang="fi-FI" sz="1200" b="0" i="0" u="none" strike="noStrike">
                          <a:solidFill>
                            <a:schemeClr val="tx1"/>
                          </a:solidFill>
                          <a:effectLst/>
                          <a:latin typeface="+mn-lt"/>
                        </a:rPr>
                        <a:t>2 959</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2 960</a:t>
                      </a:r>
                    </a:p>
                  </a:txBody>
                  <a:tcPr marL="0" marR="72000" marT="0" marB="0" anchor="ctr"/>
                </a:tc>
                <a:tc>
                  <a:txBody>
                    <a:bodyPr/>
                    <a:lstStyle/>
                    <a:p>
                      <a:pPr algn="r" fontAlgn="ctr"/>
                      <a:r>
                        <a:rPr lang="fi-FI" sz="1200" b="0" i="0" u="none" strike="noStrike">
                          <a:solidFill>
                            <a:schemeClr val="tx1"/>
                          </a:solidFill>
                          <a:effectLst/>
                          <a:latin typeface="+mn-lt"/>
                        </a:rPr>
                        <a:t>2 964</a:t>
                      </a:r>
                    </a:p>
                  </a:txBody>
                  <a:tcPr marL="0" marR="72000" marT="0" marB="0" anchor="ctr"/>
                </a:tc>
                <a:tc>
                  <a:txBody>
                    <a:bodyPr/>
                    <a:lstStyle/>
                    <a:p>
                      <a:pPr algn="r" fontAlgn="ctr"/>
                      <a:r>
                        <a:rPr lang="fi-FI" sz="1200" b="0" i="0" u="none" strike="noStrike">
                          <a:solidFill>
                            <a:schemeClr val="tx1"/>
                          </a:solidFill>
                          <a:effectLst/>
                          <a:latin typeface="+mn-lt"/>
                        </a:rPr>
                        <a:t>2 965</a:t>
                      </a:r>
                    </a:p>
                  </a:txBody>
                  <a:tcPr marL="0" marR="72000" marT="0" marB="0" anchor="ctr"/>
                </a:tc>
                <a:tc>
                  <a:txBody>
                    <a:bodyPr/>
                    <a:lstStyle/>
                    <a:p>
                      <a:pPr algn="r" fontAlgn="ctr"/>
                      <a:r>
                        <a:rPr lang="fi-FI" sz="1200" b="0" i="0" u="none" strike="noStrike">
                          <a:solidFill>
                            <a:schemeClr val="tx1"/>
                          </a:solidFill>
                          <a:effectLst/>
                          <a:latin typeface="+mn-lt"/>
                        </a:rPr>
                        <a:t>2 924</a:t>
                      </a:r>
                    </a:p>
                  </a:txBody>
                  <a:tcPr marL="0" marR="72000" marT="0" marB="0" anchor="ctr"/>
                </a:tc>
                <a:extLst>
                  <a:ext uri="{0D108BD9-81ED-4DB2-BD59-A6C34878D82A}">
                    <a16:rowId xmlns:a16="http://schemas.microsoft.com/office/drawing/2014/main" val="1445012574"/>
                  </a:ext>
                </a:extLst>
              </a:tr>
              <a:tr h="335726">
                <a:tc>
                  <a:txBody>
                    <a:bodyPr/>
                    <a:lstStyle/>
                    <a:p>
                      <a:pPr algn="l" fontAlgn="ctr"/>
                      <a:r>
                        <a:rPr lang="fi-FI" sz="1200" b="0" i="0" u="none" strike="noStrike" dirty="0">
                          <a:solidFill>
                            <a:schemeClr val="tx1"/>
                          </a:solidFill>
                          <a:effectLst/>
                          <a:latin typeface="+mn-lt"/>
                        </a:rPr>
                        <a:t>Juva</a:t>
                      </a:r>
                    </a:p>
                  </a:txBody>
                  <a:tcPr marL="108000" marR="0" marT="0" marB="0" anchor="ctr"/>
                </a:tc>
                <a:tc>
                  <a:txBody>
                    <a:bodyPr/>
                    <a:lstStyle/>
                    <a:p>
                      <a:pPr algn="r" fontAlgn="ctr"/>
                      <a:r>
                        <a:rPr lang="fi-FI" sz="1200" b="0" i="0" u="none" strike="noStrike">
                          <a:solidFill>
                            <a:schemeClr val="tx1"/>
                          </a:solidFill>
                          <a:effectLst/>
                          <a:latin typeface="+mn-lt"/>
                        </a:rPr>
                        <a:t>508</a:t>
                      </a:r>
                    </a:p>
                  </a:txBody>
                  <a:tcPr marL="0" marR="72000" marT="0" marB="0" anchor="ctr">
                    <a:solidFill>
                      <a:srgbClr val="CFDECF"/>
                    </a:solidFill>
                  </a:tcPr>
                </a:tc>
                <a:tc>
                  <a:txBody>
                    <a:bodyPr/>
                    <a:lstStyle/>
                    <a:p>
                      <a:pPr algn="r" fontAlgn="ctr"/>
                      <a:r>
                        <a:rPr lang="fi-FI" sz="1200" b="0" i="0" u="none" strike="noStrike" dirty="0">
                          <a:solidFill>
                            <a:schemeClr val="tx1"/>
                          </a:solidFill>
                          <a:effectLst/>
                          <a:latin typeface="+mn-lt"/>
                        </a:rPr>
                        <a:t>1 042</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1 620</a:t>
                      </a:r>
                    </a:p>
                  </a:txBody>
                  <a:tcPr marL="0" marR="72000" marT="0" marB="0" anchor="ctr">
                    <a:solidFill>
                      <a:srgbClr val="CFDECF"/>
                    </a:solidFill>
                  </a:tcPr>
                </a:tc>
                <a:tc>
                  <a:txBody>
                    <a:bodyPr/>
                    <a:lstStyle/>
                    <a:p>
                      <a:pPr algn="r" fontAlgn="ctr"/>
                      <a:r>
                        <a:rPr lang="fi-FI" sz="1200" b="0" i="0" u="none" strike="noStrike" dirty="0">
                          <a:solidFill>
                            <a:schemeClr val="tx1"/>
                          </a:solidFill>
                          <a:effectLst/>
                          <a:latin typeface="+mn-lt"/>
                        </a:rPr>
                        <a:t>1 761</a:t>
                      </a:r>
                    </a:p>
                  </a:txBody>
                  <a:tcPr marL="0" marR="72000" marT="0" marB="0" anchor="ctr"/>
                </a:tc>
                <a:tc>
                  <a:txBody>
                    <a:bodyPr/>
                    <a:lstStyle/>
                    <a:p>
                      <a:pPr algn="r" fontAlgn="ctr"/>
                      <a:r>
                        <a:rPr lang="fi-FI" sz="1200" b="0" i="0" u="none" strike="noStrike">
                          <a:solidFill>
                            <a:schemeClr val="tx1"/>
                          </a:solidFill>
                          <a:effectLst/>
                          <a:latin typeface="+mn-lt"/>
                        </a:rPr>
                        <a:t>1 937</a:t>
                      </a:r>
                    </a:p>
                  </a:txBody>
                  <a:tcPr marL="0" marR="72000" marT="0" marB="0" anchor="ctr">
                    <a:solidFill>
                      <a:srgbClr val="CFDECF"/>
                    </a:solidFill>
                  </a:tcPr>
                </a:tc>
                <a:tc>
                  <a:txBody>
                    <a:bodyPr/>
                    <a:lstStyle/>
                    <a:p>
                      <a:pPr algn="r" fontAlgn="ctr"/>
                      <a:r>
                        <a:rPr lang="fi-FI" sz="1200" b="0" i="0" u="none" strike="noStrike" dirty="0">
                          <a:solidFill>
                            <a:schemeClr val="tx1"/>
                          </a:solidFill>
                          <a:effectLst/>
                          <a:latin typeface="+mn-lt"/>
                        </a:rPr>
                        <a:t>2 004</a:t>
                      </a:r>
                    </a:p>
                  </a:txBody>
                  <a:tcPr marL="0" marR="72000" marT="0" marB="0" anchor="ctr"/>
                </a:tc>
                <a:tc>
                  <a:txBody>
                    <a:bodyPr/>
                    <a:lstStyle/>
                    <a:p>
                      <a:pPr algn="r" fontAlgn="ctr"/>
                      <a:r>
                        <a:rPr lang="fi-FI" sz="1200" b="0" i="0" u="none" strike="noStrike">
                          <a:solidFill>
                            <a:schemeClr val="tx1"/>
                          </a:solidFill>
                          <a:effectLst/>
                          <a:latin typeface="+mn-lt"/>
                        </a:rPr>
                        <a:t>2 063</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2 156</a:t>
                      </a:r>
                    </a:p>
                  </a:txBody>
                  <a:tcPr marL="0" marR="72000" marT="0" marB="0" anchor="ctr"/>
                </a:tc>
                <a:tc>
                  <a:txBody>
                    <a:bodyPr/>
                    <a:lstStyle/>
                    <a:p>
                      <a:pPr algn="r" fontAlgn="ctr"/>
                      <a:r>
                        <a:rPr lang="fi-FI" sz="1200" b="0" i="0" u="none" strike="noStrike" dirty="0">
                          <a:solidFill>
                            <a:schemeClr val="tx1"/>
                          </a:solidFill>
                          <a:effectLst/>
                          <a:latin typeface="+mn-lt"/>
                        </a:rPr>
                        <a:t>2 099</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2 101</a:t>
                      </a:r>
                    </a:p>
                  </a:txBody>
                  <a:tcPr marL="0" marR="72000" marT="0" marB="0" anchor="ctr"/>
                </a:tc>
                <a:tc>
                  <a:txBody>
                    <a:bodyPr/>
                    <a:lstStyle/>
                    <a:p>
                      <a:pPr algn="r" fontAlgn="ctr"/>
                      <a:r>
                        <a:rPr lang="fi-FI" sz="1200" b="0" i="0" u="none" strike="noStrike">
                          <a:solidFill>
                            <a:schemeClr val="tx1"/>
                          </a:solidFill>
                          <a:effectLst/>
                          <a:latin typeface="+mn-lt"/>
                        </a:rPr>
                        <a:t>2 090</a:t>
                      </a:r>
                    </a:p>
                  </a:txBody>
                  <a:tcPr marL="0" marR="72000" marT="0" marB="0" anchor="ctr"/>
                </a:tc>
                <a:tc>
                  <a:txBody>
                    <a:bodyPr/>
                    <a:lstStyle/>
                    <a:p>
                      <a:pPr algn="r" fontAlgn="ctr"/>
                      <a:r>
                        <a:rPr lang="fi-FI" sz="1200" b="0" i="0" u="none" strike="noStrike">
                          <a:solidFill>
                            <a:schemeClr val="tx1"/>
                          </a:solidFill>
                          <a:effectLst/>
                          <a:latin typeface="+mn-lt"/>
                        </a:rPr>
                        <a:t>2 068</a:t>
                      </a:r>
                    </a:p>
                  </a:txBody>
                  <a:tcPr marL="0" marR="72000" marT="0" marB="0" anchor="ctr"/>
                </a:tc>
                <a:tc>
                  <a:txBody>
                    <a:bodyPr/>
                    <a:lstStyle/>
                    <a:p>
                      <a:pPr algn="r" fontAlgn="ctr"/>
                      <a:r>
                        <a:rPr lang="fi-FI" sz="1200" b="0" i="0" u="none" strike="noStrike">
                          <a:solidFill>
                            <a:schemeClr val="tx1"/>
                          </a:solidFill>
                          <a:effectLst/>
                          <a:latin typeface="+mn-lt"/>
                        </a:rPr>
                        <a:t>2 061</a:t>
                      </a:r>
                    </a:p>
                  </a:txBody>
                  <a:tcPr marL="0" marR="72000" marT="0" marB="0" anchor="ctr"/>
                </a:tc>
                <a:extLst>
                  <a:ext uri="{0D108BD9-81ED-4DB2-BD59-A6C34878D82A}">
                    <a16:rowId xmlns:a16="http://schemas.microsoft.com/office/drawing/2014/main" val="2722623222"/>
                  </a:ext>
                </a:extLst>
              </a:tr>
              <a:tr h="335726">
                <a:tc>
                  <a:txBody>
                    <a:bodyPr/>
                    <a:lstStyle/>
                    <a:p>
                      <a:pPr algn="l" fontAlgn="ctr"/>
                      <a:r>
                        <a:rPr lang="fi-FI" sz="1200" b="0" i="0" u="none" strike="noStrike" dirty="0">
                          <a:solidFill>
                            <a:schemeClr val="tx1"/>
                          </a:solidFill>
                          <a:effectLst/>
                          <a:latin typeface="+mn-lt"/>
                        </a:rPr>
                        <a:t>Kangasniemi</a:t>
                      </a:r>
                    </a:p>
                  </a:txBody>
                  <a:tcPr marL="108000" marR="0" marT="0" marB="0" anchor="ctr"/>
                </a:tc>
                <a:tc>
                  <a:txBody>
                    <a:bodyPr/>
                    <a:lstStyle/>
                    <a:p>
                      <a:pPr algn="r" fontAlgn="ctr"/>
                      <a:r>
                        <a:rPr lang="fi-FI" sz="1200" b="0" i="0" u="none" strike="noStrike">
                          <a:solidFill>
                            <a:schemeClr val="tx1"/>
                          </a:solidFill>
                          <a:effectLst/>
                          <a:latin typeface="+mn-lt"/>
                        </a:rPr>
                        <a:t>803</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1 773</a:t>
                      </a:r>
                    </a:p>
                  </a:txBody>
                  <a:tcPr marL="0" marR="72000" marT="0" marB="0" anchor="ctr">
                    <a:solidFill>
                      <a:srgbClr val="CFDECF"/>
                    </a:solidFill>
                  </a:tcPr>
                </a:tc>
                <a:tc>
                  <a:txBody>
                    <a:bodyPr/>
                    <a:lstStyle/>
                    <a:p>
                      <a:pPr algn="r" fontAlgn="ctr"/>
                      <a:r>
                        <a:rPr lang="fi-FI" sz="1200" b="0" i="0" u="none" strike="noStrike" dirty="0">
                          <a:solidFill>
                            <a:schemeClr val="tx1"/>
                          </a:solidFill>
                          <a:effectLst/>
                          <a:latin typeface="+mn-lt"/>
                        </a:rPr>
                        <a:t>2 798</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3 030</a:t>
                      </a:r>
                    </a:p>
                  </a:txBody>
                  <a:tcPr marL="0" marR="72000" marT="0" marB="0" anchor="ctr"/>
                </a:tc>
                <a:tc>
                  <a:txBody>
                    <a:bodyPr/>
                    <a:lstStyle/>
                    <a:p>
                      <a:pPr algn="r" fontAlgn="ctr"/>
                      <a:r>
                        <a:rPr lang="fi-FI" sz="1200" b="0" i="0" u="none" strike="noStrike" dirty="0">
                          <a:solidFill>
                            <a:schemeClr val="tx1"/>
                          </a:solidFill>
                          <a:effectLst/>
                          <a:latin typeface="+mn-lt"/>
                        </a:rPr>
                        <a:t>3 261</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3 631</a:t>
                      </a:r>
                    </a:p>
                  </a:txBody>
                  <a:tcPr marL="0" marR="72000" marT="0" marB="0" anchor="ctr"/>
                </a:tc>
                <a:tc>
                  <a:txBody>
                    <a:bodyPr/>
                    <a:lstStyle/>
                    <a:p>
                      <a:pPr algn="r" fontAlgn="ctr"/>
                      <a:r>
                        <a:rPr lang="fi-FI" sz="1200" b="0" i="0" u="none" strike="noStrike">
                          <a:solidFill>
                            <a:schemeClr val="tx1"/>
                          </a:solidFill>
                          <a:effectLst/>
                          <a:latin typeface="+mn-lt"/>
                        </a:rPr>
                        <a:t>3 669</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3 735</a:t>
                      </a:r>
                    </a:p>
                  </a:txBody>
                  <a:tcPr marL="0" marR="72000" marT="0" marB="0" anchor="ctr"/>
                </a:tc>
                <a:tc>
                  <a:txBody>
                    <a:bodyPr/>
                    <a:lstStyle/>
                    <a:p>
                      <a:pPr algn="r" fontAlgn="ctr"/>
                      <a:r>
                        <a:rPr lang="fi-FI" sz="1200" b="0" i="0" u="none" strike="noStrike">
                          <a:solidFill>
                            <a:schemeClr val="tx1"/>
                          </a:solidFill>
                          <a:effectLst/>
                          <a:latin typeface="+mn-lt"/>
                        </a:rPr>
                        <a:t>3 605</a:t>
                      </a:r>
                    </a:p>
                  </a:txBody>
                  <a:tcPr marL="0" marR="72000" marT="0" marB="0" anchor="ctr">
                    <a:solidFill>
                      <a:srgbClr val="CFDECF"/>
                    </a:solidFill>
                  </a:tcPr>
                </a:tc>
                <a:tc>
                  <a:txBody>
                    <a:bodyPr/>
                    <a:lstStyle/>
                    <a:p>
                      <a:pPr algn="r" fontAlgn="ctr"/>
                      <a:r>
                        <a:rPr lang="fi-FI" sz="1200" b="0" i="0" u="none" strike="noStrike" dirty="0">
                          <a:solidFill>
                            <a:schemeClr val="tx1"/>
                          </a:solidFill>
                          <a:effectLst/>
                          <a:latin typeface="+mn-lt"/>
                        </a:rPr>
                        <a:t>3 598</a:t>
                      </a:r>
                    </a:p>
                  </a:txBody>
                  <a:tcPr marL="0" marR="72000" marT="0" marB="0" anchor="ctr"/>
                </a:tc>
                <a:tc>
                  <a:txBody>
                    <a:bodyPr/>
                    <a:lstStyle/>
                    <a:p>
                      <a:pPr algn="r" fontAlgn="ctr"/>
                      <a:r>
                        <a:rPr lang="fi-FI" sz="1200" b="0" i="0" u="none" strike="noStrike">
                          <a:solidFill>
                            <a:schemeClr val="tx1"/>
                          </a:solidFill>
                          <a:effectLst/>
                          <a:latin typeface="+mn-lt"/>
                        </a:rPr>
                        <a:t>3 593</a:t>
                      </a:r>
                    </a:p>
                  </a:txBody>
                  <a:tcPr marL="0" marR="72000" marT="0" marB="0" anchor="ctr"/>
                </a:tc>
                <a:tc>
                  <a:txBody>
                    <a:bodyPr/>
                    <a:lstStyle/>
                    <a:p>
                      <a:pPr algn="r" fontAlgn="ctr"/>
                      <a:r>
                        <a:rPr lang="fi-FI" sz="1200" b="0" i="0" u="none" strike="noStrike">
                          <a:solidFill>
                            <a:schemeClr val="tx1"/>
                          </a:solidFill>
                          <a:effectLst/>
                          <a:latin typeface="+mn-lt"/>
                        </a:rPr>
                        <a:t>3 555</a:t>
                      </a:r>
                    </a:p>
                  </a:txBody>
                  <a:tcPr marL="0" marR="72000" marT="0" marB="0" anchor="ctr"/>
                </a:tc>
                <a:tc>
                  <a:txBody>
                    <a:bodyPr/>
                    <a:lstStyle/>
                    <a:p>
                      <a:pPr algn="r" fontAlgn="ctr"/>
                      <a:r>
                        <a:rPr lang="fi-FI" sz="1200" b="0" i="0" u="none" strike="noStrike">
                          <a:solidFill>
                            <a:schemeClr val="tx1"/>
                          </a:solidFill>
                          <a:effectLst/>
                          <a:latin typeface="+mn-lt"/>
                        </a:rPr>
                        <a:t>3 483</a:t>
                      </a:r>
                    </a:p>
                  </a:txBody>
                  <a:tcPr marL="0" marR="72000" marT="0" marB="0" anchor="ctr"/>
                </a:tc>
                <a:extLst>
                  <a:ext uri="{0D108BD9-81ED-4DB2-BD59-A6C34878D82A}">
                    <a16:rowId xmlns:a16="http://schemas.microsoft.com/office/drawing/2014/main" val="1621996000"/>
                  </a:ext>
                </a:extLst>
              </a:tr>
              <a:tr h="335726">
                <a:tc>
                  <a:txBody>
                    <a:bodyPr/>
                    <a:lstStyle/>
                    <a:p>
                      <a:pPr algn="l" fontAlgn="ctr"/>
                      <a:r>
                        <a:rPr lang="fi-FI" sz="1200" b="0" i="0" u="none" strike="noStrike" dirty="0">
                          <a:solidFill>
                            <a:schemeClr val="tx1"/>
                          </a:solidFill>
                          <a:effectLst/>
                          <a:latin typeface="+mn-lt"/>
                        </a:rPr>
                        <a:t>Mikkeli</a:t>
                      </a:r>
                    </a:p>
                  </a:txBody>
                  <a:tcPr marL="108000" marR="0" marT="0" marB="0" anchor="ctr"/>
                </a:tc>
                <a:tc>
                  <a:txBody>
                    <a:bodyPr/>
                    <a:lstStyle/>
                    <a:p>
                      <a:pPr algn="r" fontAlgn="ctr"/>
                      <a:r>
                        <a:rPr lang="fi-FI" sz="1200" b="0" i="0" u="none" strike="noStrike">
                          <a:solidFill>
                            <a:schemeClr val="tx1"/>
                          </a:solidFill>
                          <a:effectLst/>
                          <a:latin typeface="+mn-lt"/>
                        </a:rPr>
                        <a:t>3 251</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5 275</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7 769</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8 546</a:t>
                      </a:r>
                    </a:p>
                  </a:txBody>
                  <a:tcPr marL="0" marR="72000" marT="0" marB="0" anchor="ctr"/>
                </a:tc>
                <a:tc>
                  <a:txBody>
                    <a:bodyPr/>
                    <a:lstStyle/>
                    <a:p>
                      <a:pPr algn="r" fontAlgn="ctr"/>
                      <a:r>
                        <a:rPr lang="fi-FI" sz="1200" b="0" i="0" u="none" strike="noStrike">
                          <a:solidFill>
                            <a:schemeClr val="tx1"/>
                          </a:solidFill>
                          <a:effectLst/>
                          <a:latin typeface="+mn-lt"/>
                        </a:rPr>
                        <a:t>9 418</a:t>
                      </a:r>
                    </a:p>
                  </a:txBody>
                  <a:tcPr marL="0" marR="72000" marT="0" marB="0" anchor="ctr">
                    <a:solidFill>
                      <a:srgbClr val="CFDECF"/>
                    </a:solidFill>
                  </a:tcPr>
                </a:tc>
                <a:tc>
                  <a:txBody>
                    <a:bodyPr/>
                    <a:lstStyle/>
                    <a:p>
                      <a:pPr algn="r" fontAlgn="ctr"/>
                      <a:r>
                        <a:rPr lang="fi-FI" sz="1200" b="0" i="0" u="none" strike="noStrike" dirty="0">
                          <a:solidFill>
                            <a:schemeClr val="tx1"/>
                          </a:solidFill>
                          <a:effectLst/>
                          <a:latin typeface="+mn-lt"/>
                        </a:rPr>
                        <a:t>9 974</a:t>
                      </a:r>
                    </a:p>
                  </a:txBody>
                  <a:tcPr marL="0" marR="72000" marT="0" marB="0" anchor="ctr"/>
                </a:tc>
                <a:tc>
                  <a:txBody>
                    <a:bodyPr/>
                    <a:lstStyle/>
                    <a:p>
                      <a:pPr algn="r" fontAlgn="ctr"/>
                      <a:r>
                        <a:rPr lang="fi-FI" sz="1200" b="0" i="0" u="none" strike="noStrike">
                          <a:solidFill>
                            <a:schemeClr val="tx1"/>
                          </a:solidFill>
                          <a:effectLst/>
                          <a:latin typeface="+mn-lt"/>
                        </a:rPr>
                        <a:t>10 108</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10 349</a:t>
                      </a:r>
                    </a:p>
                  </a:txBody>
                  <a:tcPr marL="0" marR="72000" marT="0" marB="0" anchor="ctr"/>
                </a:tc>
                <a:tc>
                  <a:txBody>
                    <a:bodyPr/>
                    <a:lstStyle/>
                    <a:p>
                      <a:pPr algn="r" fontAlgn="ctr"/>
                      <a:r>
                        <a:rPr lang="fi-FI" sz="1200" b="0" i="0" u="none" strike="noStrike">
                          <a:solidFill>
                            <a:schemeClr val="tx1"/>
                          </a:solidFill>
                          <a:effectLst/>
                          <a:latin typeface="+mn-lt"/>
                        </a:rPr>
                        <a:t>10 345</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10 323</a:t>
                      </a:r>
                    </a:p>
                  </a:txBody>
                  <a:tcPr marL="0" marR="72000" marT="0" marB="0" anchor="ctr"/>
                </a:tc>
                <a:tc>
                  <a:txBody>
                    <a:bodyPr/>
                    <a:lstStyle/>
                    <a:p>
                      <a:pPr algn="r" fontAlgn="ctr"/>
                      <a:r>
                        <a:rPr lang="fi-FI" sz="1200" b="0" i="0" u="none" strike="noStrike">
                          <a:solidFill>
                            <a:schemeClr val="tx1"/>
                          </a:solidFill>
                          <a:effectLst/>
                          <a:latin typeface="+mn-lt"/>
                        </a:rPr>
                        <a:t>10 222</a:t>
                      </a:r>
                    </a:p>
                  </a:txBody>
                  <a:tcPr marL="0" marR="72000" marT="0" marB="0" anchor="ctr"/>
                </a:tc>
                <a:tc>
                  <a:txBody>
                    <a:bodyPr/>
                    <a:lstStyle/>
                    <a:p>
                      <a:pPr algn="r" fontAlgn="ctr"/>
                      <a:r>
                        <a:rPr lang="fi-FI" sz="1200" b="0" i="0" u="none" strike="noStrike">
                          <a:solidFill>
                            <a:schemeClr val="tx1"/>
                          </a:solidFill>
                          <a:effectLst/>
                          <a:latin typeface="+mn-lt"/>
                        </a:rPr>
                        <a:t>10 026</a:t>
                      </a:r>
                    </a:p>
                  </a:txBody>
                  <a:tcPr marL="0" marR="72000" marT="0" marB="0" anchor="ctr"/>
                </a:tc>
                <a:tc>
                  <a:txBody>
                    <a:bodyPr/>
                    <a:lstStyle/>
                    <a:p>
                      <a:pPr algn="r" fontAlgn="ctr"/>
                      <a:r>
                        <a:rPr lang="fi-FI" sz="1200" b="0" i="0" u="none" strike="noStrike">
                          <a:solidFill>
                            <a:schemeClr val="tx1"/>
                          </a:solidFill>
                          <a:effectLst/>
                          <a:latin typeface="+mn-lt"/>
                        </a:rPr>
                        <a:t>9 825</a:t>
                      </a:r>
                    </a:p>
                  </a:txBody>
                  <a:tcPr marL="0" marR="72000" marT="0" marB="0" anchor="ctr"/>
                </a:tc>
                <a:extLst>
                  <a:ext uri="{0D108BD9-81ED-4DB2-BD59-A6C34878D82A}">
                    <a16:rowId xmlns:a16="http://schemas.microsoft.com/office/drawing/2014/main" val="3016526657"/>
                  </a:ext>
                </a:extLst>
              </a:tr>
              <a:tr h="335726">
                <a:tc>
                  <a:txBody>
                    <a:bodyPr/>
                    <a:lstStyle/>
                    <a:p>
                      <a:pPr algn="l" fontAlgn="ctr"/>
                      <a:r>
                        <a:rPr lang="fi-FI" sz="1200" b="0" i="0" u="none" strike="noStrike" dirty="0">
                          <a:solidFill>
                            <a:schemeClr val="tx1"/>
                          </a:solidFill>
                          <a:effectLst/>
                          <a:latin typeface="+mn-lt"/>
                        </a:rPr>
                        <a:t>Mäntyharju</a:t>
                      </a:r>
                    </a:p>
                  </a:txBody>
                  <a:tcPr marL="108000" marR="0" marT="0" marB="0" anchor="ctr"/>
                </a:tc>
                <a:tc>
                  <a:txBody>
                    <a:bodyPr/>
                    <a:lstStyle/>
                    <a:p>
                      <a:pPr algn="r" fontAlgn="ctr"/>
                      <a:r>
                        <a:rPr lang="fi-FI" sz="1200" b="0" i="0" u="none" strike="noStrike">
                          <a:solidFill>
                            <a:schemeClr val="tx1"/>
                          </a:solidFill>
                          <a:effectLst/>
                          <a:latin typeface="+mn-lt"/>
                        </a:rPr>
                        <a:t>1 799</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2 920</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4 657</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5 407</a:t>
                      </a:r>
                    </a:p>
                  </a:txBody>
                  <a:tcPr marL="0" marR="72000" marT="0" marB="0" anchor="ctr"/>
                </a:tc>
                <a:tc>
                  <a:txBody>
                    <a:bodyPr/>
                    <a:lstStyle/>
                    <a:p>
                      <a:pPr algn="r" fontAlgn="ctr"/>
                      <a:r>
                        <a:rPr lang="fi-FI" sz="1200" b="0" i="0" u="none" strike="noStrike" dirty="0">
                          <a:solidFill>
                            <a:schemeClr val="tx1"/>
                          </a:solidFill>
                          <a:effectLst/>
                          <a:latin typeface="+mn-lt"/>
                        </a:rPr>
                        <a:t>5 953</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6 328</a:t>
                      </a:r>
                    </a:p>
                  </a:txBody>
                  <a:tcPr marL="0" marR="72000" marT="0" marB="0" anchor="ctr"/>
                </a:tc>
                <a:tc>
                  <a:txBody>
                    <a:bodyPr/>
                    <a:lstStyle/>
                    <a:p>
                      <a:pPr algn="r" fontAlgn="ctr"/>
                      <a:r>
                        <a:rPr lang="fi-FI" sz="1200" b="0" i="0" u="none" strike="noStrike">
                          <a:solidFill>
                            <a:schemeClr val="tx1"/>
                          </a:solidFill>
                          <a:effectLst/>
                          <a:latin typeface="+mn-lt"/>
                        </a:rPr>
                        <a:t>6 507</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6 694</a:t>
                      </a:r>
                    </a:p>
                  </a:txBody>
                  <a:tcPr marL="0" marR="72000" marT="0" marB="0" anchor="ctr"/>
                </a:tc>
                <a:tc>
                  <a:txBody>
                    <a:bodyPr/>
                    <a:lstStyle/>
                    <a:p>
                      <a:pPr algn="r" fontAlgn="ctr"/>
                      <a:r>
                        <a:rPr lang="fi-FI" sz="1200" b="0" i="0" u="none" strike="noStrike" dirty="0">
                          <a:solidFill>
                            <a:schemeClr val="tx1"/>
                          </a:solidFill>
                          <a:effectLst/>
                          <a:latin typeface="+mn-lt"/>
                        </a:rPr>
                        <a:t>6 599</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6 587</a:t>
                      </a:r>
                    </a:p>
                  </a:txBody>
                  <a:tcPr marL="0" marR="72000" marT="0" marB="0" anchor="ctr"/>
                </a:tc>
                <a:tc>
                  <a:txBody>
                    <a:bodyPr/>
                    <a:lstStyle/>
                    <a:p>
                      <a:pPr algn="r" fontAlgn="ctr"/>
                      <a:r>
                        <a:rPr lang="fi-FI" sz="1200" b="0" i="0" u="none" strike="noStrike" dirty="0">
                          <a:solidFill>
                            <a:schemeClr val="tx1"/>
                          </a:solidFill>
                          <a:effectLst/>
                          <a:latin typeface="+mn-lt"/>
                        </a:rPr>
                        <a:t>6 584</a:t>
                      </a:r>
                    </a:p>
                  </a:txBody>
                  <a:tcPr marL="0" marR="72000" marT="0" marB="0" anchor="ctr"/>
                </a:tc>
                <a:tc>
                  <a:txBody>
                    <a:bodyPr/>
                    <a:lstStyle/>
                    <a:p>
                      <a:pPr algn="r" fontAlgn="ctr"/>
                      <a:r>
                        <a:rPr lang="fi-FI" sz="1200" b="0" i="0" u="none" strike="noStrike">
                          <a:solidFill>
                            <a:schemeClr val="tx1"/>
                          </a:solidFill>
                          <a:effectLst/>
                          <a:latin typeface="+mn-lt"/>
                        </a:rPr>
                        <a:t>6 485</a:t>
                      </a:r>
                    </a:p>
                  </a:txBody>
                  <a:tcPr marL="0" marR="72000" marT="0" marB="0" anchor="ctr"/>
                </a:tc>
                <a:tc>
                  <a:txBody>
                    <a:bodyPr/>
                    <a:lstStyle/>
                    <a:p>
                      <a:pPr algn="r" fontAlgn="ctr"/>
                      <a:r>
                        <a:rPr lang="fi-FI" sz="1200" b="0" i="0" u="none" strike="noStrike">
                          <a:solidFill>
                            <a:schemeClr val="tx1"/>
                          </a:solidFill>
                          <a:effectLst/>
                          <a:latin typeface="+mn-lt"/>
                        </a:rPr>
                        <a:t>6 415</a:t>
                      </a:r>
                    </a:p>
                  </a:txBody>
                  <a:tcPr marL="0" marR="72000" marT="0" marB="0" anchor="ctr"/>
                </a:tc>
                <a:extLst>
                  <a:ext uri="{0D108BD9-81ED-4DB2-BD59-A6C34878D82A}">
                    <a16:rowId xmlns:a16="http://schemas.microsoft.com/office/drawing/2014/main" val="235565328"/>
                  </a:ext>
                </a:extLst>
              </a:tr>
              <a:tr h="335726">
                <a:tc>
                  <a:txBody>
                    <a:bodyPr/>
                    <a:lstStyle/>
                    <a:p>
                      <a:pPr algn="l" fontAlgn="ctr"/>
                      <a:r>
                        <a:rPr lang="fi-FI" sz="1200" b="0" i="0" u="none" strike="noStrike">
                          <a:solidFill>
                            <a:schemeClr val="tx1"/>
                          </a:solidFill>
                          <a:effectLst/>
                          <a:latin typeface="+mn-lt"/>
                        </a:rPr>
                        <a:t>Pieksämäki</a:t>
                      </a:r>
                    </a:p>
                  </a:txBody>
                  <a:tcPr marL="108000" marR="0" marT="0" marB="0" anchor="ctr"/>
                </a:tc>
                <a:tc>
                  <a:txBody>
                    <a:bodyPr/>
                    <a:lstStyle/>
                    <a:p>
                      <a:pPr algn="r" fontAlgn="ctr"/>
                      <a:r>
                        <a:rPr lang="fi-FI" sz="1200" b="0" i="0" u="none" strike="noStrike">
                          <a:solidFill>
                            <a:schemeClr val="tx1"/>
                          </a:solidFill>
                          <a:effectLst/>
                          <a:latin typeface="+mn-lt"/>
                        </a:rPr>
                        <a:t>910</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1 536</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2 478</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2 712</a:t>
                      </a:r>
                    </a:p>
                  </a:txBody>
                  <a:tcPr marL="0" marR="72000" marT="0" marB="0" anchor="ctr"/>
                </a:tc>
                <a:tc>
                  <a:txBody>
                    <a:bodyPr/>
                    <a:lstStyle/>
                    <a:p>
                      <a:pPr algn="r" fontAlgn="ctr"/>
                      <a:r>
                        <a:rPr lang="fi-FI" sz="1200" b="0" i="0" u="none" strike="noStrike">
                          <a:solidFill>
                            <a:schemeClr val="tx1"/>
                          </a:solidFill>
                          <a:effectLst/>
                          <a:latin typeface="+mn-lt"/>
                        </a:rPr>
                        <a:t>2 861</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2 965</a:t>
                      </a:r>
                    </a:p>
                  </a:txBody>
                  <a:tcPr marL="0" marR="72000" marT="0" marB="0" anchor="ctr"/>
                </a:tc>
                <a:tc>
                  <a:txBody>
                    <a:bodyPr/>
                    <a:lstStyle/>
                    <a:p>
                      <a:pPr algn="r" fontAlgn="ctr"/>
                      <a:r>
                        <a:rPr lang="fi-FI" sz="1200" b="0" i="0" u="none" strike="noStrike" dirty="0">
                          <a:solidFill>
                            <a:schemeClr val="tx1"/>
                          </a:solidFill>
                          <a:effectLst/>
                          <a:latin typeface="+mn-lt"/>
                        </a:rPr>
                        <a:t>3 046</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3 160</a:t>
                      </a:r>
                    </a:p>
                  </a:txBody>
                  <a:tcPr marL="0" marR="72000" marT="0" marB="0" anchor="ctr"/>
                </a:tc>
                <a:tc>
                  <a:txBody>
                    <a:bodyPr/>
                    <a:lstStyle/>
                    <a:p>
                      <a:pPr algn="r" fontAlgn="ctr"/>
                      <a:r>
                        <a:rPr lang="fi-FI" sz="1200" b="0" i="0" u="none" strike="noStrike">
                          <a:solidFill>
                            <a:schemeClr val="tx1"/>
                          </a:solidFill>
                          <a:effectLst/>
                          <a:latin typeface="+mn-lt"/>
                        </a:rPr>
                        <a:t>3 069</a:t>
                      </a:r>
                    </a:p>
                  </a:txBody>
                  <a:tcPr marL="0" marR="72000" marT="0" marB="0" anchor="ctr">
                    <a:solidFill>
                      <a:srgbClr val="CFDECF"/>
                    </a:solidFill>
                  </a:tcPr>
                </a:tc>
                <a:tc>
                  <a:txBody>
                    <a:bodyPr/>
                    <a:lstStyle/>
                    <a:p>
                      <a:pPr algn="r" fontAlgn="ctr"/>
                      <a:r>
                        <a:rPr lang="fi-FI" sz="1200" b="0" i="0" u="none" strike="noStrike" dirty="0">
                          <a:solidFill>
                            <a:schemeClr val="tx1"/>
                          </a:solidFill>
                          <a:effectLst/>
                          <a:latin typeface="+mn-lt"/>
                        </a:rPr>
                        <a:t>3 081</a:t>
                      </a:r>
                    </a:p>
                  </a:txBody>
                  <a:tcPr marL="0" marR="72000" marT="0" marB="0" anchor="ctr"/>
                </a:tc>
                <a:tc>
                  <a:txBody>
                    <a:bodyPr/>
                    <a:lstStyle/>
                    <a:p>
                      <a:pPr algn="r" fontAlgn="ctr"/>
                      <a:r>
                        <a:rPr lang="fi-FI" sz="1200" b="0" i="0" u="none" strike="noStrike">
                          <a:solidFill>
                            <a:schemeClr val="tx1"/>
                          </a:solidFill>
                          <a:effectLst/>
                          <a:latin typeface="+mn-lt"/>
                        </a:rPr>
                        <a:t>3 068</a:t>
                      </a:r>
                    </a:p>
                  </a:txBody>
                  <a:tcPr marL="0" marR="72000" marT="0" marB="0" anchor="ctr"/>
                </a:tc>
                <a:tc>
                  <a:txBody>
                    <a:bodyPr/>
                    <a:lstStyle/>
                    <a:p>
                      <a:pPr algn="r" fontAlgn="ctr"/>
                      <a:r>
                        <a:rPr lang="fi-FI" sz="1200" b="0" i="0" u="none" strike="noStrike" dirty="0">
                          <a:solidFill>
                            <a:schemeClr val="tx1"/>
                          </a:solidFill>
                          <a:effectLst/>
                          <a:latin typeface="+mn-lt"/>
                        </a:rPr>
                        <a:t>3 006</a:t>
                      </a:r>
                    </a:p>
                  </a:txBody>
                  <a:tcPr marL="0" marR="72000" marT="0" marB="0" anchor="ctr"/>
                </a:tc>
                <a:tc>
                  <a:txBody>
                    <a:bodyPr/>
                    <a:lstStyle/>
                    <a:p>
                      <a:pPr algn="r" fontAlgn="ctr"/>
                      <a:r>
                        <a:rPr lang="fi-FI" sz="1200" b="0" i="0" u="none" strike="noStrike">
                          <a:solidFill>
                            <a:schemeClr val="tx1"/>
                          </a:solidFill>
                          <a:effectLst/>
                          <a:latin typeface="+mn-lt"/>
                        </a:rPr>
                        <a:t>2 971</a:t>
                      </a:r>
                    </a:p>
                  </a:txBody>
                  <a:tcPr marL="0" marR="72000" marT="0" marB="0" anchor="ctr"/>
                </a:tc>
                <a:extLst>
                  <a:ext uri="{0D108BD9-81ED-4DB2-BD59-A6C34878D82A}">
                    <a16:rowId xmlns:a16="http://schemas.microsoft.com/office/drawing/2014/main" val="1415428107"/>
                  </a:ext>
                </a:extLst>
              </a:tr>
              <a:tr h="335726">
                <a:tc>
                  <a:txBody>
                    <a:bodyPr/>
                    <a:lstStyle/>
                    <a:p>
                      <a:pPr algn="l" fontAlgn="ctr"/>
                      <a:r>
                        <a:rPr lang="fi-FI" sz="1200" b="0" i="0" u="none" strike="noStrike">
                          <a:solidFill>
                            <a:schemeClr val="tx1"/>
                          </a:solidFill>
                          <a:effectLst/>
                          <a:latin typeface="+mn-lt"/>
                        </a:rPr>
                        <a:t>Puumala</a:t>
                      </a:r>
                    </a:p>
                  </a:txBody>
                  <a:tcPr marL="108000" marR="0" marT="0" marB="0" anchor="ctr"/>
                </a:tc>
                <a:tc>
                  <a:txBody>
                    <a:bodyPr/>
                    <a:lstStyle/>
                    <a:p>
                      <a:pPr algn="r" fontAlgn="ctr"/>
                      <a:r>
                        <a:rPr lang="fi-FI" sz="1200" b="0" i="0" u="none" strike="noStrike">
                          <a:solidFill>
                            <a:schemeClr val="tx1"/>
                          </a:solidFill>
                          <a:effectLst/>
                          <a:latin typeface="+mn-lt"/>
                        </a:rPr>
                        <a:t>650</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1 431</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2 126</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2 733</a:t>
                      </a:r>
                    </a:p>
                  </a:txBody>
                  <a:tcPr marL="0" marR="72000" marT="0" marB="0" anchor="ctr"/>
                </a:tc>
                <a:tc>
                  <a:txBody>
                    <a:bodyPr/>
                    <a:lstStyle/>
                    <a:p>
                      <a:pPr algn="r" fontAlgn="ctr"/>
                      <a:r>
                        <a:rPr lang="fi-FI" sz="1200" b="0" i="0" u="none" strike="noStrike">
                          <a:solidFill>
                            <a:schemeClr val="tx1"/>
                          </a:solidFill>
                          <a:effectLst/>
                          <a:latin typeface="+mn-lt"/>
                        </a:rPr>
                        <a:t>2 903</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3 377</a:t>
                      </a:r>
                    </a:p>
                  </a:txBody>
                  <a:tcPr marL="0" marR="72000" marT="0" marB="0" anchor="ctr"/>
                </a:tc>
                <a:tc>
                  <a:txBody>
                    <a:bodyPr/>
                    <a:lstStyle/>
                    <a:p>
                      <a:pPr algn="r" fontAlgn="ctr"/>
                      <a:r>
                        <a:rPr lang="fi-FI" sz="1200" b="0" i="0" u="none" strike="noStrike">
                          <a:solidFill>
                            <a:schemeClr val="tx1"/>
                          </a:solidFill>
                          <a:effectLst/>
                          <a:latin typeface="+mn-lt"/>
                        </a:rPr>
                        <a:t>3 462</a:t>
                      </a:r>
                    </a:p>
                  </a:txBody>
                  <a:tcPr marL="0" marR="72000" marT="0" marB="0" anchor="ctr">
                    <a:solidFill>
                      <a:srgbClr val="CFDECF"/>
                    </a:solidFill>
                  </a:tcPr>
                </a:tc>
                <a:tc>
                  <a:txBody>
                    <a:bodyPr/>
                    <a:lstStyle/>
                    <a:p>
                      <a:pPr algn="r" fontAlgn="ctr"/>
                      <a:r>
                        <a:rPr lang="fi-FI" sz="1200" b="0" i="0" u="none" strike="noStrike" dirty="0">
                          <a:solidFill>
                            <a:schemeClr val="tx1"/>
                          </a:solidFill>
                          <a:effectLst/>
                          <a:latin typeface="+mn-lt"/>
                        </a:rPr>
                        <a:t>3 622</a:t>
                      </a:r>
                    </a:p>
                  </a:txBody>
                  <a:tcPr marL="0" marR="72000" marT="0" marB="0" anchor="ctr"/>
                </a:tc>
                <a:tc>
                  <a:txBody>
                    <a:bodyPr/>
                    <a:lstStyle/>
                    <a:p>
                      <a:pPr algn="r" fontAlgn="ctr"/>
                      <a:r>
                        <a:rPr lang="fi-FI" sz="1200" b="0" i="0" u="none" strike="noStrike" dirty="0">
                          <a:solidFill>
                            <a:schemeClr val="tx1"/>
                          </a:solidFill>
                          <a:effectLst/>
                          <a:latin typeface="+mn-lt"/>
                        </a:rPr>
                        <a:t>3 998</a:t>
                      </a:r>
                    </a:p>
                  </a:txBody>
                  <a:tcPr marL="0" marR="72000" marT="0" marB="0" anchor="ctr">
                    <a:solidFill>
                      <a:srgbClr val="CFDECF"/>
                    </a:solidFill>
                  </a:tcPr>
                </a:tc>
                <a:tc>
                  <a:txBody>
                    <a:bodyPr/>
                    <a:lstStyle/>
                    <a:p>
                      <a:pPr algn="r" fontAlgn="ctr"/>
                      <a:r>
                        <a:rPr lang="fi-FI" sz="1200" b="0" i="0" u="none" strike="noStrike" dirty="0">
                          <a:solidFill>
                            <a:schemeClr val="tx1"/>
                          </a:solidFill>
                          <a:effectLst/>
                          <a:latin typeface="+mn-lt"/>
                        </a:rPr>
                        <a:t>4 002</a:t>
                      </a:r>
                    </a:p>
                  </a:txBody>
                  <a:tcPr marL="0" marR="72000" marT="0" marB="0" anchor="ctr"/>
                </a:tc>
                <a:tc>
                  <a:txBody>
                    <a:bodyPr/>
                    <a:lstStyle/>
                    <a:p>
                      <a:pPr algn="r" fontAlgn="ctr"/>
                      <a:r>
                        <a:rPr lang="fi-FI" sz="1200" b="0" i="0" u="none" strike="noStrike">
                          <a:solidFill>
                            <a:schemeClr val="tx1"/>
                          </a:solidFill>
                          <a:effectLst/>
                          <a:latin typeface="+mn-lt"/>
                        </a:rPr>
                        <a:t>4 023</a:t>
                      </a:r>
                    </a:p>
                  </a:txBody>
                  <a:tcPr marL="0" marR="72000" marT="0" marB="0" anchor="ctr"/>
                </a:tc>
                <a:tc>
                  <a:txBody>
                    <a:bodyPr/>
                    <a:lstStyle/>
                    <a:p>
                      <a:pPr algn="r" fontAlgn="ctr"/>
                      <a:r>
                        <a:rPr lang="fi-FI" sz="1200" b="0" i="0" u="none" strike="noStrike">
                          <a:solidFill>
                            <a:schemeClr val="tx1"/>
                          </a:solidFill>
                          <a:effectLst/>
                          <a:latin typeface="+mn-lt"/>
                        </a:rPr>
                        <a:t>3 997</a:t>
                      </a:r>
                    </a:p>
                  </a:txBody>
                  <a:tcPr marL="0" marR="72000" marT="0" marB="0" anchor="ctr"/>
                </a:tc>
                <a:tc>
                  <a:txBody>
                    <a:bodyPr/>
                    <a:lstStyle/>
                    <a:p>
                      <a:pPr algn="r" fontAlgn="ctr"/>
                      <a:r>
                        <a:rPr lang="fi-FI" sz="1200" b="0" i="0" u="none" strike="noStrike">
                          <a:solidFill>
                            <a:schemeClr val="tx1"/>
                          </a:solidFill>
                          <a:effectLst/>
                          <a:latin typeface="+mn-lt"/>
                        </a:rPr>
                        <a:t>3 939</a:t>
                      </a:r>
                    </a:p>
                  </a:txBody>
                  <a:tcPr marL="0" marR="72000" marT="0" marB="0" anchor="ctr"/>
                </a:tc>
                <a:extLst>
                  <a:ext uri="{0D108BD9-81ED-4DB2-BD59-A6C34878D82A}">
                    <a16:rowId xmlns:a16="http://schemas.microsoft.com/office/drawing/2014/main" val="1254121478"/>
                  </a:ext>
                </a:extLst>
              </a:tr>
              <a:tr h="335726">
                <a:tc>
                  <a:txBody>
                    <a:bodyPr/>
                    <a:lstStyle/>
                    <a:p>
                      <a:pPr algn="l" fontAlgn="ctr"/>
                      <a:r>
                        <a:rPr lang="fi-FI" sz="1200" b="0" i="0" u="none" strike="noStrike" dirty="0">
                          <a:solidFill>
                            <a:schemeClr val="tx1"/>
                          </a:solidFill>
                          <a:effectLst/>
                          <a:latin typeface="+mn-lt"/>
                        </a:rPr>
                        <a:t>Rantasalmi</a:t>
                      </a:r>
                    </a:p>
                  </a:txBody>
                  <a:tcPr marL="108000" marR="0" marT="0" marB="0" anchor="ctr"/>
                </a:tc>
                <a:tc>
                  <a:txBody>
                    <a:bodyPr/>
                    <a:lstStyle/>
                    <a:p>
                      <a:pPr algn="r" fontAlgn="ctr"/>
                      <a:r>
                        <a:rPr lang="fi-FI" sz="1200" b="0" i="0" u="none" strike="noStrike">
                          <a:solidFill>
                            <a:schemeClr val="tx1"/>
                          </a:solidFill>
                          <a:effectLst/>
                          <a:latin typeface="+mn-lt"/>
                        </a:rPr>
                        <a:t>520</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886</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1 490</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1 664</a:t>
                      </a:r>
                    </a:p>
                  </a:txBody>
                  <a:tcPr marL="0" marR="72000" marT="0" marB="0" anchor="ctr"/>
                </a:tc>
                <a:tc>
                  <a:txBody>
                    <a:bodyPr/>
                    <a:lstStyle/>
                    <a:p>
                      <a:pPr algn="r" fontAlgn="ctr"/>
                      <a:r>
                        <a:rPr lang="fi-FI" sz="1200" b="0" i="0" u="none" strike="noStrike" dirty="0">
                          <a:solidFill>
                            <a:schemeClr val="tx1"/>
                          </a:solidFill>
                          <a:effectLst/>
                          <a:latin typeface="+mn-lt"/>
                        </a:rPr>
                        <a:t>1 776</a:t>
                      </a:r>
                    </a:p>
                  </a:txBody>
                  <a:tcPr marL="0" marR="72000" marT="0" marB="0" anchor="ctr">
                    <a:solidFill>
                      <a:srgbClr val="CFDECF"/>
                    </a:solidFill>
                  </a:tcPr>
                </a:tc>
                <a:tc>
                  <a:txBody>
                    <a:bodyPr/>
                    <a:lstStyle/>
                    <a:p>
                      <a:pPr algn="r" fontAlgn="ctr"/>
                      <a:r>
                        <a:rPr lang="fi-FI" sz="1200" b="0" i="0" u="none" strike="noStrike" dirty="0">
                          <a:solidFill>
                            <a:schemeClr val="tx1"/>
                          </a:solidFill>
                          <a:effectLst/>
                          <a:latin typeface="+mn-lt"/>
                        </a:rPr>
                        <a:t>2 010</a:t>
                      </a:r>
                    </a:p>
                  </a:txBody>
                  <a:tcPr marL="0" marR="72000" marT="0" marB="0" anchor="ctr"/>
                </a:tc>
                <a:tc>
                  <a:txBody>
                    <a:bodyPr/>
                    <a:lstStyle/>
                    <a:p>
                      <a:pPr algn="r" fontAlgn="ctr"/>
                      <a:r>
                        <a:rPr lang="fi-FI" sz="1200" b="0" i="0" u="none" strike="noStrike" dirty="0">
                          <a:solidFill>
                            <a:schemeClr val="tx1"/>
                          </a:solidFill>
                          <a:effectLst/>
                          <a:latin typeface="+mn-lt"/>
                        </a:rPr>
                        <a:t>2 000</a:t>
                      </a:r>
                    </a:p>
                  </a:txBody>
                  <a:tcPr marL="0" marR="72000" marT="0" marB="0" anchor="ctr">
                    <a:solidFill>
                      <a:srgbClr val="CFDECF"/>
                    </a:solidFill>
                  </a:tcPr>
                </a:tc>
                <a:tc>
                  <a:txBody>
                    <a:bodyPr/>
                    <a:lstStyle/>
                    <a:p>
                      <a:pPr algn="r" fontAlgn="ctr"/>
                      <a:r>
                        <a:rPr lang="fi-FI" sz="1200" b="0" i="0" u="none" strike="noStrike" dirty="0">
                          <a:solidFill>
                            <a:schemeClr val="tx1"/>
                          </a:solidFill>
                          <a:effectLst/>
                          <a:latin typeface="+mn-lt"/>
                        </a:rPr>
                        <a:t>2 059</a:t>
                      </a:r>
                    </a:p>
                  </a:txBody>
                  <a:tcPr marL="0" marR="72000" marT="0" marB="0" anchor="ctr"/>
                </a:tc>
                <a:tc>
                  <a:txBody>
                    <a:bodyPr/>
                    <a:lstStyle/>
                    <a:p>
                      <a:pPr algn="r" fontAlgn="ctr"/>
                      <a:r>
                        <a:rPr lang="fi-FI" sz="1200" b="0" i="0" u="none" strike="noStrike" dirty="0">
                          <a:solidFill>
                            <a:schemeClr val="tx1"/>
                          </a:solidFill>
                          <a:effectLst/>
                          <a:latin typeface="+mn-lt"/>
                        </a:rPr>
                        <a:t>2 185</a:t>
                      </a:r>
                    </a:p>
                  </a:txBody>
                  <a:tcPr marL="0" marR="72000" marT="0" marB="0" anchor="ctr">
                    <a:solidFill>
                      <a:srgbClr val="CFDECF"/>
                    </a:solidFill>
                  </a:tcPr>
                </a:tc>
                <a:tc>
                  <a:txBody>
                    <a:bodyPr/>
                    <a:lstStyle/>
                    <a:p>
                      <a:pPr algn="r" fontAlgn="ctr"/>
                      <a:r>
                        <a:rPr lang="fi-FI" sz="1200" b="0" i="0" u="none" strike="noStrike" dirty="0">
                          <a:solidFill>
                            <a:schemeClr val="tx1"/>
                          </a:solidFill>
                          <a:effectLst/>
                          <a:latin typeface="+mn-lt"/>
                        </a:rPr>
                        <a:t>2 243</a:t>
                      </a:r>
                    </a:p>
                  </a:txBody>
                  <a:tcPr marL="0" marR="72000" marT="0" marB="0" anchor="ctr"/>
                </a:tc>
                <a:tc>
                  <a:txBody>
                    <a:bodyPr/>
                    <a:lstStyle/>
                    <a:p>
                      <a:pPr algn="r" fontAlgn="ctr"/>
                      <a:r>
                        <a:rPr lang="fi-FI" sz="1200" b="0" i="0" u="none" strike="noStrike" dirty="0">
                          <a:solidFill>
                            <a:schemeClr val="tx1"/>
                          </a:solidFill>
                          <a:effectLst/>
                          <a:latin typeface="+mn-lt"/>
                        </a:rPr>
                        <a:t>2 235</a:t>
                      </a:r>
                    </a:p>
                  </a:txBody>
                  <a:tcPr marL="0" marR="72000" marT="0" marB="0" anchor="ctr"/>
                </a:tc>
                <a:tc>
                  <a:txBody>
                    <a:bodyPr/>
                    <a:lstStyle/>
                    <a:p>
                      <a:pPr algn="r" fontAlgn="ctr"/>
                      <a:r>
                        <a:rPr lang="fi-FI" sz="1200" b="0" i="0" u="none" strike="noStrike" dirty="0">
                          <a:solidFill>
                            <a:schemeClr val="tx1"/>
                          </a:solidFill>
                          <a:effectLst/>
                          <a:latin typeface="+mn-lt"/>
                        </a:rPr>
                        <a:t>2 183</a:t>
                      </a:r>
                    </a:p>
                  </a:txBody>
                  <a:tcPr marL="0" marR="72000" marT="0" marB="0" anchor="ctr"/>
                </a:tc>
                <a:tc>
                  <a:txBody>
                    <a:bodyPr/>
                    <a:lstStyle/>
                    <a:p>
                      <a:pPr algn="r" fontAlgn="ctr"/>
                      <a:r>
                        <a:rPr lang="fi-FI" sz="1200" b="0" i="0" u="none" strike="noStrike" dirty="0">
                          <a:solidFill>
                            <a:schemeClr val="tx1"/>
                          </a:solidFill>
                          <a:effectLst/>
                          <a:latin typeface="+mn-lt"/>
                        </a:rPr>
                        <a:t>2 159</a:t>
                      </a:r>
                    </a:p>
                  </a:txBody>
                  <a:tcPr marL="0" marR="72000" marT="0" marB="0" anchor="ctr"/>
                </a:tc>
                <a:extLst>
                  <a:ext uri="{0D108BD9-81ED-4DB2-BD59-A6C34878D82A}">
                    <a16:rowId xmlns:a16="http://schemas.microsoft.com/office/drawing/2014/main" val="849805098"/>
                  </a:ext>
                </a:extLst>
              </a:tr>
              <a:tr h="335726">
                <a:tc>
                  <a:txBody>
                    <a:bodyPr/>
                    <a:lstStyle/>
                    <a:p>
                      <a:pPr algn="l" fontAlgn="ctr"/>
                      <a:r>
                        <a:rPr lang="fi-FI" sz="1200" b="0" i="0" u="none" strike="noStrike">
                          <a:solidFill>
                            <a:schemeClr val="tx1"/>
                          </a:solidFill>
                          <a:effectLst/>
                          <a:latin typeface="+mn-lt"/>
                        </a:rPr>
                        <a:t>Savonlinna</a:t>
                      </a:r>
                    </a:p>
                  </a:txBody>
                  <a:tcPr marL="108000" marR="0" marT="0" marB="0" anchor="ctr"/>
                </a:tc>
                <a:tc>
                  <a:txBody>
                    <a:bodyPr/>
                    <a:lstStyle/>
                    <a:p>
                      <a:pPr algn="r" fontAlgn="ctr"/>
                      <a:r>
                        <a:rPr lang="fi-FI" sz="1200" b="0" i="0" u="none" strike="noStrike">
                          <a:solidFill>
                            <a:schemeClr val="tx1"/>
                          </a:solidFill>
                          <a:effectLst/>
                          <a:latin typeface="+mn-lt"/>
                        </a:rPr>
                        <a:t>2 126</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3 483</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6 042</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6 624</a:t>
                      </a:r>
                    </a:p>
                  </a:txBody>
                  <a:tcPr marL="0" marR="72000" marT="0" marB="0" anchor="ctr"/>
                </a:tc>
                <a:tc>
                  <a:txBody>
                    <a:bodyPr/>
                    <a:lstStyle/>
                    <a:p>
                      <a:pPr algn="r" fontAlgn="ctr"/>
                      <a:r>
                        <a:rPr lang="fi-FI" sz="1200" b="0" i="0" u="none" strike="noStrike">
                          <a:solidFill>
                            <a:schemeClr val="tx1"/>
                          </a:solidFill>
                          <a:effectLst/>
                          <a:latin typeface="+mn-lt"/>
                        </a:rPr>
                        <a:t>7 027</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7 701</a:t>
                      </a:r>
                    </a:p>
                  </a:txBody>
                  <a:tcPr marL="0" marR="72000" marT="0" marB="0" anchor="ctr"/>
                </a:tc>
                <a:tc>
                  <a:txBody>
                    <a:bodyPr/>
                    <a:lstStyle/>
                    <a:p>
                      <a:pPr algn="r" fontAlgn="ctr"/>
                      <a:r>
                        <a:rPr lang="fi-FI" sz="1200" b="0" i="0" u="none" strike="noStrike">
                          <a:solidFill>
                            <a:schemeClr val="tx1"/>
                          </a:solidFill>
                          <a:effectLst/>
                          <a:latin typeface="+mn-lt"/>
                        </a:rPr>
                        <a:t>7 964</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8 314</a:t>
                      </a:r>
                    </a:p>
                  </a:txBody>
                  <a:tcPr marL="0" marR="72000" marT="0" marB="0" anchor="ctr"/>
                </a:tc>
                <a:tc>
                  <a:txBody>
                    <a:bodyPr/>
                    <a:lstStyle/>
                    <a:p>
                      <a:pPr algn="r" fontAlgn="ctr"/>
                      <a:r>
                        <a:rPr lang="fi-FI" sz="1200" b="0" i="0" u="none" strike="noStrike">
                          <a:solidFill>
                            <a:schemeClr val="tx1"/>
                          </a:solidFill>
                          <a:effectLst/>
                          <a:latin typeface="+mn-lt"/>
                        </a:rPr>
                        <a:t>8 765</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8 757</a:t>
                      </a:r>
                    </a:p>
                  </a:txBody>
                  <a:tcPr marL="0" marR="72000" marT="0" marB="0" anchor="ctr"/>
                </a:tc>
                <a:tc>
                  <a:txBody>
                    <a:bodyPr/>
                    <a:lstStyle/>
                    <a:p>
                      <a:pPr algn="r" fontAlgn="ctr"/>
                      <a:r>
                        <a:rPr lang="fi-FI" sz="1200" b="0" i="0" u="none" strike="noStrike" dirty="0">
                          <a:solidFill>
                            <a:schemeClr val="tx1"/>
                          </a:solidFill>
                          <a:effectLst/>
                          <a:latin typeface="+mn-lt"/>
                        </a:rPr>
                        <a:t>8 786</a:t>
                      </a:r>
                    </a:p>
                  </a:txBody>
                  <a:tcPr marL="0" marR="72000" marT="0" marB="0" anchor="ctr"/>
                </a:tc>
                <a:tc>
                  <a:txBody>
                    <a:bodyPr/>
                    <a:lstStyle/>
                    <a:p>
                      <a:pPr algn="r" fontAlgn="ctr"/>
                      <a:r>
                        <a:rPr lang="fi-FI" sz="1200" b="0" i="0" u="none" strike="noStrike" dirty="0">
                          <a:solidFill>
                            <a:schemeClr val="tx1"/>
                          </a:solidFill>
                          <a:effectLst/>
                          <a:latin typeface="+mn-lt"/>
                        </a:rPr>
                        <a:t>8 725</a:t>
                      </a:r>
                    </a:p>
                  </a:txBody>
                  <a:tcPr marL="0" marR="72000" marT="0" marB="0" anchor="ctr"/>
                </a:tc>
                <a:tc>
                  <a:txBody>
                    <a:bodyPr/>
                    <a:lstStyle/>
                    <a:p>
                      <a:pPr algn="r" fontAlgn="ctr"/>
                      <a:r>
                        <a:rPr lang="fi-FI" sz="1200" b="0" i="0" u="none" strike="noStrike">
                          <a:solidFill>
                            <a:schemeClr val="tx1"/>
                          </a:solidFill>
                          <a:effectLst/>
                          <a:latin typeface="+mn-lt"/>
                        </a:rPr>
                        <a:t>8 542</a:t>
                      </a:r>
                    </a:p>
                  </a:txBody>
                  <a:tcPr marL="0" marR="72000" marT="0" marB="0" anchor="ctr"/>
                </a:tc>
                <a:extLst>
                  <a:ext uri="{0D108BD9-81ED-4DB2-BD59-A6C34878D82A}">
                    <a16:rowId xmlns:a16="http://schemas.microsoft.com/office/drawing/2014/main" val="1516056283"/>
                  </a:ext>
                </a:extLst>
              </a:tr>
              <a:tr h="335726">
                <a:tc>
                  <a:txBody>
                    <a:bodyPr/>
                    <a:lstStyle/>
                    <a:p>
                      <a:pPr algn="l" fontAlgn="ctr"/>
                      <a:r>
                        <a:rPr lang="fi-FI" sz="1200" b="0" i="0" u="none" strike="noStrike" dirty="0">
                          <a:solidFill>
                            <a:schemeClr val="tx1"/>
                          </a:solidFill>
                          <a:effectLst/>
                          <a:latin typeface="+mn-lt"/>
                        </a:rPr>
                        <a:t>Sulkava</a:t>
                      </a:r>
                    </a:p>
                  </a:txBody>
                  <a:tcPr marL="108000" marR="0" marT="0" marB="0" anchor="ctr"/>
                </a:tc>
                <a:tc>
                  <a:txBody>
                    <a:bodyPr/>
                    <a:lstStyle/>
                    <a:p>
                      <a:pPr algn="r" fontAlgn="ctr"/>
                      <a:r>
                        <a:rPr lang="fi-FI" sz="1200" b="0" i="0" u="none" strike="noStrike" dirty="0">
                          <a:solidFill>
                            <a:schemeClr val="tx1"/>
                          </a:solidFill>
                          <a:effectLst/>
                          <a:latin typeface="+mn-lt"/>
                        </a:rPr>
                        <a:t>374</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809</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1 230</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1 488</a:t>
                      </a:r>
                    </a:p>
                  </a:txBody>
                  <a:tcPr marL="0" marR="72000" marT="0" marB="0" anchor="ctr"/>
                </a:tc>
                <a:tc>
                  <a:txBody>
                    <a:bodyPr/>
                    <a:lstStyle/>
                    <a:p>
                      <a:pPr algn="r" fontAlgn="ctr"/>
                      <a:r>
                        <a:rPr lang="fi-FI" sz="1200" b="0" i="0" u="none" strike="noStrike">
                          <a:solidFill>
                            <a:schemeClr val="tx1"/>
                          </a:solidFill>
                          <a:effectLst/>
                          <a:latin typeface="+mn-lt"/>
                        </a:rPr>
                        <a:t>1 607</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1 904</a:t>
                      </a:r>
                    </a:p>
                  </a:txBody>
                  <a:tcPr marL="0" marR="72000" marT="0" marB="0" anchor="ctr"/>
                </a:tc>
                <a:tc>
                  <a:txBody>
                    <a:bodyPr/>
                    <a:lstStyle/>
                    <a:p>
                      <a:pPr algn="r" fontAlgn="ctr"/>
                      <a:r>
                        <a:rPr lang="fi-FI" sz="1200" b="0" i="0" u="none" strike="noStrike">
                          <a:solidFill>
                            <a:schemeClr val="tx1"/>
                          </a:solidFill>
                          <a:effectLst/>
                          <a:latin typeface="+mn-lt"/>
                        </a:rPr>
                        <a:t>1 993</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2 140</a:t>
                      </a:r>
                    </a:p>
                  </a:txBody>
                  <a:tcPr marL="0" marR="72000" marT="0" marB="0" anchor="ctr"/>
                </a:tc>
                <a:tc>
                  <a:txBody>
                    <a:bodyPr/>
                    <a:lstStyle/>
                    <a:p>
                      <a:pPr algn="r" fontAlgn="ctr"/>
                      <a:r>
                        <a:rPr lang="fi-FI" sz="1200" b="0" i="0" u="none" strike="noStrike">
                          <a:solidFill>
                            <a:schemeClr val="tx1"/>
                          </a:solidFill>
                          <a:effectLst/>
                          <a:latin typeface="+mn-lt"/>
                        </a:rPr>
                        <a:t>2 193</a:t>
                      </a:r>
                    </a:p>
                  </a:txBody>
                  <a:tcPr marL="0" marR="72000" marT="0" marB="0" anchor="ctr">
                    <a:solidFill>
                      <a:srgbClr val="CFDECF"/>
                    </a:solidFill>
                  </a:tcPr>
                </a:tc>
                <a:tc>
                  <a:txBody>
                    <a:bodyPr/>
                    <a:lstStyle/>
                    <a:p>
                      <a:pPr algn="r" fontAlgn="ctr"/>
                      <a:r>
                        <a:rPr lang="fi-FI" sz="1200" b="0" i="0" u="none" strike="noStrike">
                          <a:solidFill>
                            <a:schemeClr val="tx1"/>
                          </a:solidFill>
                          <a:effectLst/>
                          <a:latin typeface="+mn-lt"/>
                        </a:rPr>
                        <a:t>2 198</a:t>
                      </a:r>
                    </a:p>
                  </a:txBody>
                  <a:tcPr marL="0" marR="72000" marT="0" marB="0" anchor="ctr"/>
                </a:tc>
                <a:tc>
                  <a:txBody>
                    <a:bodyPr/>
                    <a:lstStyle/>
                    <a:p>
                      <a:pPr algn="r" fontAlgn="ctr"/>
                      <a:r>
                        <a:rPr lang="fi-FI" sz="1200" b="0" i="0" u="none" strike="noStrike" dirty="0">
                          <a:solidFill>
                            <a:schemeClr val="tx1"/>
                          </a:solidFill>
                          <a:effectLst/>
                          <a:latin typeface="+mn-lt"/>
                        </a:rPr>
                        <a:t>2 195</a:t>
                      </a:r>
                    </a:p>
                  </a:txBody>
                  <a:tcPr marL="0" marR="72000" marT="0" marB="0" anchor="ctr"/>
                </a:tc>
                <a:tc>
                  <a:txBody>
                    <a:bodyPr/>
                    <a:lstStyle/>
                    <a:p>
                      <a:pPr algn="r" fontAlgn="ctr"/>
                      <a:r>
                        <a:rPr lang="fi-FI" sz="1200" b="0" i="0" u="none" strike="noStrike" dirty="0">
                          <a:solidFill>
                            <a:schemeClr val="tx1"/>
                          </a:solidFill>
                          <a:effectLst/>
                          <a:latin typeface="+mn-lt"/>
                        </a:rPr>
                        <a:t>2 132</a:t>
                      </a:r>
                    </a:p>
                  </a:txBody>
                  <a:tcPr marL="0" marR="72000" marT="0" marB="0" anchor="ctr"/>
                </a:tc>
                <a:tc>
                  <a:txBody>
                    <a:bodyPr/>
                    <a:lstStyle/>
                    <a:p>
                      <a:pPr algn="r" fontAlgn="ctr"/>
                      <a:r>
                        <a:rPr lang="fi-FI" sz="1200" b="0" i="0" u="none" strike="noStrike" dirty="0">
                          <a:solidFill>
                            <a:schemeClr val="tx1"/>
                          </a:solidFill>
                          <a:effectLst/>
                          <a:latin typeface="+mn-lt"/>
                        </a:rPr>
                        <a:t>2 137</a:t>
                      </a:r>
                    </a:p>
                  </a:txBody>
                  <a:tcPr marL="0" marR="72000" marT="0" marB="0" anchor="ctr"/>
                </a:tc>
                <a:extLst>
                  <a:ext uri="{0D108BD9-81ED-4DB2-BD59-A6C34878D82A}">
                    <a16:rowId xmlns:a16="http://schemas.microsoft.com/office/drawing/2014/main" val="4243069583"/>
                  </a:ext>
                </a:extLst>
              </a:tr>
              <a:tr h="507794">
                <a:tc>
                  <a:txBody>
                    <a:bodyPr/>
                    <a:lstStyle/>
                    <a:p>
                      <a:pPr algn="l" fontAlgn="ctr"/>
                      <a:r>
                        <a:rPr lang="fi-FI" sz="1200" b="1" i="0" u="none" strike="noStrike" dirty="0">
                          <a:solidFill>
                            <a:schemeClr val="tx1"/>
                          </a:solidFill>
                          <a:effectLst/>
                          <a:latin typeface="+mn-lt"/>
                        </a:rPr>
                        <a:t>Etelä-Savon maakunta</a:t>
                      </a:r>
                    </a:p>
                  </a:txBody>
                  <a:tcPr marL="108000" marR="0" marT="0" marB="0" anchor="ctr">
                    <a:solidFill>
                      <a:srgbClr val="CFDECF"/>
                    </a:solidFill>
                  </a:tcPr>
                </a:tc>
                <a:tc>
                  <a:txBody>
                    <a:bodyPr/>
                    <a:lstStyle/>
                    <a:p>
                      <a:pPr algn="r" fontAlgn="ctr"/>
                      <a:r>
                        <a:rPr lang="fi-FI" sz="1200" b="1" i="0" u="none" strike="noStrike">
                          <a:solidFill>
                            <a:schemeClr val="tx1"/>
                          </a:solidFill>
                          <a:effectLst/>
                          <a:latin typeface="+mn-lt"/>
                        </a:rPr>
                        <a:t>11 755</a:t>
                      </a:r>
                    </a:p>
                  </a:txBody>
                  <a:tcPr marL="0" marR="72000" marT="0" marB="0" anchor="ctr">
                    <a:solidFill>
                      <a:srgbClr val="CFDECF"/>
                    </a:solidFill>
                  </a:tcPr>
                </a:tc>
                <a:tc>
                  <a:txBody>
                    <a:bodyPr/>
                    <a:lstStyle/>
                    <a:p>
                      <a:pPr algn="r" fontAlgn="ctr"/>
                      <a:r>
                        <a:rPr lang="fi-FI" sz="1200" b="1" i="0" u="none" strike="noStrike">
                          <a:solidFill>
                            <a:schemeClr val="tx1"/>
                          </a:solidFill>
                          <a:effectLst/>
                          <a:latin typeface="+mn-lt"/>
                        </a:rPr>
                        <a:t>20 868</a:t>
                      </a:r>
                    </a:p>
                  </a:txBody>
                  <a:tcPr marL="0" marR="72000" marT="0" marB="0" anchor="ctr">
                    <a:solidFill>
                      <a:srgbClr val="CFDECF"/>
                    </a:solidFill>
                  </a:tcPr>
                </a:tc>
                <a:tc>
                  <a:txBody>
                    <a:bodyPr/>
                    <a:lstStyle/>
                    <a:p>
                      <a:pPr algn="r" fontAlgn="ctr"/>
                      <a:r>
                        <a:rPr lang="fi-FI" sz="1200" b="1" i="0" u="none" strike="noStrike">
                          <a:solidFill>
                            <a:schemeClr val="tx1"/>
                          </a:solidFill>
                          <a:effectLst/>
                          <a:latin typeface="+mn-lt"/>
                        </a:rPr>
                        <a:t>32 847</a:t>
                      </a:r>
                    </a:p>
                  </a:txBody>
                  <a:tcPr marL="0" marR="72000" marT="0" marB="0" anchor="ctr">
                    <a:solidFill>
                      <a:srgbClr val="CFDECF"/>
                    </a:solidFill>
                  </a:tcPr>
                </a:tc>
                <a:tc>
                  <a:txBody>
                    <a:bodyPr/>
                    <a:lstStyle/>
                    <a:p>
                      <a:pPr algn="r" fontAlgn="ctr"/>
                      <a:r>
                        <a:rPr lang="fi-FI" sz="1200" b="1" i="0" u="none" strike="noStrike">
                          <a:solidFill>
                            <a:schemeClr val="tx1"/>
                          </a:solidFill>
                          <a:effectLst/>
                          <a:latin typeface="+mn-lt"/>
                        </a:rPr>
                        <a:t>36 961</a:t>
                      </a:r>
                    </a:p>
                  </a:txBody>
                  <a:tcPr marL="0" marR="72000" marT="0" marB="0" anchor="ctr">
                    <a:solidFill>
                      <a:srgbClr val="CFDECF"/>
                    </a:solidFill>
                  </a:tcPr>
                </a:tc>
                <a:tc>
                  <a:txBody>
                    <a:bodyPr/>
                    <a:lstStyle/>
                    <a:p>
                      <a:pPr algn="r" fontAlgn="ctr"/>
                      <a:r>
                        <a:rPr lang="fi-FI" sz="1200" b="1" i="0" u="none" strike="noStrike">
                          <a:solidFill>
                            <a:schemeClr val="tx1"/>
                          </a:solidFill>
                          <a:effectLst/>
                          <a:latin typeface="+mn-lt"/>
                        </a:rPr>
                        <a:t>40 026</a:t>
                      </a:r>
                    </a:p>
                  </a:txBody>
                  <a:tcPr marL="0" marR="72000" marT="0" marB="0" anchor="ctr">
                    <a:solidFill>
                      <a:srgbClr val="CFDECF"/>
                    </a:solidFill>
                  </a:tcPr>
                </a:tc>
                <a:tc>
                  <a:txBody>
                    <a:bodyPr/>
                    <a:lstStyle/>
                    <a:p>
                      <a:pPr algn="r" fontAlgn="ctr"/>
                      <a:r>
                        <a:rPr lang="fi-FI" sz="1200" b="1" i="0" u="none" strike="noStrike">
                          <a:solidFill>
                            <a:schemeClr val="tx1"/>
                          </a:solidFill>
                          <a:effectLst/>
                          <a:latin typeface="+mn-lt"/>
                        </a:rPr>
                        <a:t>43 409</a:t>
                      </a:r>
                    </a:p>
                  </a:txBody>
                  <a:tcPr marL="0" marR="72000" marT="0" marB="0" anchor="ctr">
                    <a:solidFill>
                      <a:srgbClr val="CFDECF"/>
                    </a:solidFill>
                  </a:tcPr>
                </a:tc>
                <a:tc>
                  <a:txBody>
                    <a:bodyPr/>
                    <a:lstStyle/>
                    <a:p>
                      <a:pPr algn="r" fontAlgn="ctr"/>
                      <a:r>
                        <a:rPr lang="fi-FI" sz="1200" b="1" i="0" u="none" strike="noStrike">
                          <a:solidFill>
                            <a:schemeClr val="tx1"/>
                          </a:solidFill>
                          <a:effectLst/>
                          <a:latin typeface="+mn-lt"/>
                        </a:rPr>
                        <a:t>44 391</a:t>
                      </a:r>
                    </a:p>
                  </a:txBody>
                  <a:tcPr marL="0" marR="72000" marT="0" marB="0" anchor="ctr">
                    <a:solidFill>
                      <a:srgbClr val="CFDECF"/>
                    </a:solidFill>
                  </a:tcPr>
                </a:tc>
                <a:tc>
                  <a:txBody>
                    <a:bodyPr/>
                    <a:lstStyle/>
                    <a:p>
                      <a:pPr algn="r" fontAlgn="ctr"/>
                      <a:r>
                        <a:rPr lang="fi-FI" sz="1200" b="1" i="0" u="none" strike="noStrike">
                          <a:solidFill>
                            <a:schemeClr val="tx1"/>
                          </a:solidFill>
                          <a:effectLst/>
                          <a:latin typeface="+mn-lt"/>
                        </a:rPr>
                        <a:t>46 009</a:t>
                      </a:r>
                    </a:p>
                  </a:txBody>
                  <a:tcPr marL="0" marR="72000" marT="0" marB="0" anchor="ctr">
                    <a:solidFill>
                      <a:srgbClr val="CFDECF"/>
                    </a:solidFill>
                  </a:tcPr>
                </a:tc>
                <a:tc>
                  <a:txBody>
                    <a:bodyPr/>
                    <a:lstStyle/>
                    <a:p>
                      <a:pPr algn="r" fontAlgn="ctr"/>
                      <a:r>
                        <a:rPr lang="fi-FI" sz="1200" b="1" i="0" u="none" strike="noStrike">
                          <a:solidFill>
                            <a:schemeClr val="tx1"/>
                          </a:solidFill>
                          <a:effectLst/>
                          <a:latin typeface="+mn-lt"/>
                        </a:rPr>
                        <a:t>46 572</a:t>
                      </a:r>
                    </a:p>
                  </a:txBody>
                  <a:tcPr marL="0" marR="72000" marT="0" marB="0" anchor="ctr">
                    <a:solidFill>
                      <a:srgbClr val="CFDECF"/>
                    </a:solidFill>
                  </a:tcPr>
                </a:tc>
                <a:tc>
                  <a:txBody>
                    <a:bodyPr/>
                    <a:lstStyle/>
                    <a:p>
                      <a:pPr algn="r" fontAlgn="ctr"/>
                      <a:r>
                        <a:rPr lang="fi-FI" sz="1200" b="1" i="0" u="none" strike="noStrike">
                          <a:solidFill>
                            <a:schemeClr val="tx1"/>
                          </a:solidFill>
                          <a:effectLst/>
                          <a:latin typeface="+mn-lt"/>
                        </a:rPr>
                        <a:t>46 601</a:t>
                      </a:r>
                    </a:p>
                  </a:txBody>
                  <a:tcPr marL="0" marR="72000" marT="0" marB="0" anchor="ctr">
                    <a:solidFill>
                      <a:srgbClr val="CFDECF"/>
                    </a:solidFill>
                  </a:tcPr>
                </a:tc>
                <a:tc>
                  <a:txBody>
                    <a:bodyPr/>
                    <a:lstStyle/>
                    <a:p>
                      <a:pPr algn="r" fontAlgn="ctr"/>
                      <a:r>
                        <a:rPr lang="fi-FI" sz="1200" b="1" i="0" u="none" strike="noStrike" dirty="0">
                          <a:solidFill>
                            <a:schemeClr val="tx1"/>
                          </a:solidFill>
                          <a:effectLst/>
                          <a:latin typeface="+mn-lt"/>
                        </a:rPr>
                        <a:t>46 518</a:t>
                      </a:r>
                    </a:p>
                  </a:txBody>
                  <a:tcPr marL="0" marR="72000" marT="0" marB="0" anchor="ctr">
                    <a:solidFill>
                      <a:srgbClr val="CFDECF"/>
                    </a:solidFill>
                  </a:tcPr>
                </a:tc>
                <a:tc>
                  <a:txBody>
                    <a:bodyPr/>
                    <a:lstStyle/>
                    <a:p>
                      <a:pPr algn="r" fontAlgn="ctr"/>
                      <a:r>
                        <a:rPr lang="fi-FI" sz="1200" b="1" i="0" u="none" strike="noStrike" dirty="0">
                          <a:solidFill>
                            <a:schemeClr val="tx1"/>
                          </a:solidFill>
                          <a:effectLst/>
                          <a:latin typeface="+mn-lt"/>
                        </a:rPr>
                        <a:t>45 903</a:t>
                      </a:r>
                    </a:p>
                  </a:txBody>
                  <a:tcPr marL="0" marR="72000" marT="0" marB="0" anchor="ctr">
                    <a:solidFill>
                      <a:srgbClr val="CFDECF"/>
                    </a:solidFill>
                  </a:tcPr>
                </a:tc>
                <a:tc>
                  <a:txBody>
                    <a:bodyPr/>
                    <a:lstStyle/>
                    <a:p>
                      <a:pPr algn="r" fontAlgn="ctr"/>
                      <a:r>
                        <a:rPr lang="fi-FI" sz="1200" b="1" i="0" u="none" strike="noStrike" dirty="0">
                          <a:solidFill>
                            <a:schemeClr val="tx1"/>
                          </a:solidFill>
                          <a:effectLst/>
                          <a:latin typeface="+mn-lt"/>
                        </a:rPr>
                        <a:t>45 200</a:t>
                      </a:r>
                    </a:p>
                  </a:txBody>
                  <a:tcPr marL="0" marR="72000" marT="0" marB="0" anchor="ctr">
                    <a:solidFill>
                      <a:srgbClr val="CFDECF"/>
                    </a:solidFill>
                  </a:tcPr>
                </a:tc>
                <a:extLst>
                  <a:ext uri="{0D108BD9-81ED-4DB2-BD59-A6C34878D82A}">
                    <a16:rowId xmlns:a16="http://schemas.microsoft.com/office/drawing/2014/main" val="913066748"/>
                  </a:ext>
                </a:extLst>
              </a:tr>
            </a:tbl>
          </a:graphicData>
        </a:graphic>
      </p:graphicFrame>
      <p:sp>
        <p:nvSpPr>
          <p:cNvPr id="3" name="Title 11">
            <a:extLst>
              <a:ext uri="{FF2B5EF4-FFF2-40B4-BE49-F238E27FC236}">
                <a16:creationId xmlns:a16="http://schemas.microsoft.com/office/drawing/2014/main" id="{89FAEC3A-976B-BD73-82DD-C4C09E5F0ABD}"/>
              </a:ext>
            </a:extLst>
          </p:cNvPr>
          <p:cNvSpPr txBox="1">
            <a:spLocks/>
          </p:cNvSpPr>
          <p:nvPr/>
        </p:nvSpPr>
        <p:spPr bwMode="auto">
          <a:xfrm>
            <a:off x="407368" y="6165304"/>
            <a:ext cx="1166529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Kesämökkien määrän vähentymistä selittävät osin kuntien tekemät poistot rakennusrekisteristä ja mökeille tehdyt käyttötarkoituksen muutokset.</a:t>
            </a:r>
          </a:p>
          <a:p>
            <a:pPr lvl="0" fontAlgn="base">
              <a:spcBef>
                <a:spcPct val="0"/>
              </a:spcBef>
              <a:defRPr/>
            </a:pPr>
            <a:endParaRPr kumimoji="0" lang="fi-FI" sz="1100" b="0" i="0" u="none" strike="noStrike" kern="1200" cap="none" spc="0" normalizeH="0" baseline="0" noProof="0" dirty="0">
              <a:ln>
                <a:noFill/>
              </a:ln>
              <a:solidFill>
                <a:srgbClr val="000000"/>
              </a:solidFill>
              <a:effectLst/>
              <a:uLnTx/>
              <a:uFillTx/>
              <a:latin typeface="Arial" charset="-52"/>
              <a:ea typeface="+mn-ea"/>
              <a:cs typeface="Arial" charset="-52"/>
            </a:endParaRPr>
          </a:p>
          <a:p>
            <a:pPr lvl="0" fontAlgn="base">
              <a:spcBef>
                <a:spcPct val="0"/>
              </a:spcBef>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a:t>
            </a:r>
            <a:r>
              <a:rPr lang="fi-FI" sz="1100" dirty="0">
                <a:solidFill>
                  <a:srgbClr val="000000"/>
                </a:solidFill>
                <a:latin typeface="Arial" charset="-52"/>
                <a:cs typeface="Arial" charset="-52"/>
              </a:rPr>
              <a:t>Tilastokeskus, Rakennukset ja kesämökit			</a:t>
            </a: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13.5.2025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82612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95400" y="188640"/>
            <a:ext cx="8640961" cy="504056"/>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r>
              <a:rPr lang="fi-FI" dirty="0"/>
              <a:t>Kesäasukkaiden osuus asuntoväestöstä 2019, %</a:t>
            </a:r>
            <a:endParaRPr lang="sv-SE" dirty="0"/>
          </a:p>
        </p:txBody>
      </p:sp>
      <p:sp>
        <p:nvSpPr>
          <p:cNvPr id="7" name="Tekstiruutu 6">
            <a:extLst>
              <a:ext uri="{FF2B5EF4-FFF2-40B4-BE49-F238E27FC236}">
                <a16:creationId xmlns:a16="http://schemas.microsoft.com/office/drawing/2014/main" id="{3E0A2343-4AE5-456F-B25A-A4C2BB1909A0}"/>
              </a:ext>
            </a:extLst>
          </p:cNvPr>
          <p:cNvSpPr txBox="1"/>
          <p:nvPr/>
        </p:nvSpPr>
        <p:spPr>
          <a:xfrm>
            <a:off x="767408" y="764704"/>
            <a:ext cx="9145016" cy="646331"/>
          </a:xfrm>
          <a:prstGeom prst="rect">
            <a:avLst/>
          </a:prstGeom>
          <a:noFill/>
        </p:spPr>
        <p:txBody>
          <a:bodyPr wrap="square" rtlCol="0">
            <a:spAutoFit/>
          </a:bodyPr>
          <a:lstStyle/>
          <a:p>
            <a:r>
              <a:rPr lang="fi-FI" sz="1200" dirty="0"/>
              <a:t>Suomessa oli vuonna 2019 vajaa 560 000 kesäasukasta. </a:t>
            </a:r>
            <a:r>
              <a:rPr lang="fi-FI" sz="1200" b="1" dirty="0"/>
              <a:t>Maakunnista eniten kesäasukkaita suhteessa asuntoväestöön oli Etelä-Savossa</a:t>
            </a:r>
            <a:r>
              <a:rPr lang="fi-FI" sz="1200" dirty="0"/>
              <a:t>, jossa kesäasukkaiden osuus maakunnan asuntoväestöstä oli 42 prosenttia. Etelä-Savon kunnista eniten kesäasukkaita oli Puumalassa ja Hirvensalmella, joissa kesäasukkaita on yli kaksinkertainen määrä asuntoväestöön nähden. </a:t>
            </a:r>
          </a:p>
        </p:txBody>
      </p:sp>
      <p:grpSp>
        <p:nvGrpSpPr>
          <p:cNvPr id="6" name="Ryhmä 5" descr="Palkkikaavio: Maakunnista eniten kesäasukkaita suhteessa asuntoväestöön oli vuonna 2019 Etelä-Savossa, jossa kesäasukkaiden osuus maakunnan asuntoväestöstä oli 42 prosenttia.">
            <a:extLst>
              <a:ext uri="{FF2B5EF4-FFF2-40B4-BE49-F238E27FC236}">
                <a16:creationId xmlns:a16="http://schemas.microsoft.com/office/drawing/2014/main" id="{FAD9445B-8A2C-42CC-8E5A-B0B35A8C9FD2}"/>
              </a:ext>
            </a:extLst>
          </p:cNvPr>
          <p:cNvGrpSpPr/>
          <p:nvPr/>
        </p:nvGrpSpPr>
        <p:grpSpPr>
          <a:xfrm>
            <a:off x="839416" y="1484784"/>
            <a:ext cx="7272808" cy="4896544"/>
            <a:chOff x="1127448" y="1196752"/>
            <a:chExt cx="7344816" cy="4987836"/>
          </a:xfrm>
        </p:grpSpPr>
        <p:pic>
          <p:nvPicPr>
            <p:cNvPr id="2" name="Kuva 1">
              <a:extLst>
                <a:ext uri="{FF2B5EF4-FFF2-40B4-BE49-F238E27FC236}">
                  <a16:creationId xmlns:a16="http://schemas.microsoft.com/office/drawing/2014/main" id="{035E14F1-ABDA-44B9-9C5D-60B74BB16AD0}"/>
                </a:ext>
              </a:extLst>
            </p:cNvPr>
            <p:cNvPicPr>
              <a:picLocks noChangeAspect="1"/>
            </p:cNvPicPr>
            <p:nvPr/>
          </p:nvPicPr>
          <p:blipFill>
            <a:blip r:embed="rId3"/>
            <a:stretch>
              <a:fillRect/>
            </a:stretch>
          </p:blipFill>
          <p:spPr>
            <a:xfrm>
              <a:off x="1127448" y="1196752"/>
              <a:ext cx="7344816" cy="4987836"/>
            </a:xfrm>
            <a:prstGeom prst="rect">
              <a:avLst/>
            </a:prstGeom>
          </p:spPr>
        </p:pic>
        <p:sp>
          <p:nvSpPr>
            <p:cNvPr id="4" name="Nuoli: Oikea 3">
              <a:extLst>
                <a:ext uri="{FF2B5EF4-FFF2-40B4-BE49-F238E27FC236}">
                  <a16:creationId xmlns:a16="http://schemas.microsoft.com/office/drawing/2014/main" id="{A03F933E-D037-4DBE-8178-5D6F098DB23D}"/>
                </a:ext>
              </a:extLst>
            </p:cNvPr>
            <p:cNvSpPr/>
            <p:nvPr/>
          </p:nvSpPr>
          <p:spPr>
            <a:xfrm>
              <a:off x="1271464" y="1340768"/>
              <a:ext cx="432048"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err="1"/>
            </a:p>
          </p:txBody>
        </p:sp>
      </p:grpSp>
      <p:sp>
        <p:nvSpPr>
          <p:cNvPr id="8" name="Tekstiruutu 9">
            <a:extLst>
              <a:ext uri="{FF2B5EF4-FFF2-40B4-BE49-F238E27FC236}">
                <a16:creationId xmlns:a16="http://schemas.microsoft.com/office/drawing/2014/main" id="{3414EFA8-F67A-4094-B3A0-FE0C9B466A74}"/>
              </a:ext>
            </a:extLst>
          </p:cNvPr>
          <p:cNvSpPr txBox="1"/>
          <p:nvPr/>
        </p:nvSpPr>
        <p:spPr>
          <a:xfrm>
            <a:off x="8328248" y="1772816"/>
            <a:ext cx="3240360" cy="3168352"/>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i-FI" sz="1200" dirty="0"/>
              <a:t>Kesäasukkaiden lukumäärä lasketaan kesämökin omistajan asuntokunnan henkilöiden yhteismäärästä. </a:t>
            </a:r>
          </a:p>
          <a:p>
            <a:r>
              <a:rPr lang="fi-FI" sz="1200" dirty="0"/>
              <a:t>Kesäasukkaiden lukumäärään ei ole laskettu mukaan henkilöitä, joiden kesämökki sijaitsee asuinkunnassa. </a:t>
            </a:r>
          </a:p>
          <a:p>
            <a:endParaRPr lang="fi-FI" sz="1200" dirty="0"/>
          </a:p>
          <a:p>
            <a:r>
              <a:rPr lang="fi-FI" sz="1200" dirty="0"/>
              <a:t>Jos ulkokuntalainen omistaa useampia kuin yhden kesämökin samassa kunnassa, on tämän asuntokunnan henkilöt laskettu kunnan kesäasukkaiksi vain kerran. </a:t>
            </a:r>
          </a:p>
          <a:p>
            <a:endParaRPr lang="fi-FI" sz="1200" dirty="0"/>
          </a:p>
          <a:p>
            <a:r>
              <a:rPr lang="fi-FI" sz="1200" dirty="0"/>
              <a:t>Perikuntien omistamia, yhteisomistuksessa olevia tai ulkomaalaisten omistamia kesämökkejä ei ole voitu huomioida kesäasukkaiden lukua laskettaessa.</a:t>
            </a:r>
          </a:p>
        </p:txBody>
      </p:sp>
      <p:sp>
        <p:nvSpPr>
          <p:cNvPr id="11" name="Title 11">
            <a:extLst>
              <a:ext uri="{FF2B5EF4-FFF2-40B4-BE49-F238E27FC236}">
                <a16:creationId xmlns:a16="http://schemas.microsoft.com/office/drawing/2014/main" id="{8B90268B-E9AA-4E24-B848-3C0C64E272E7}"/>
              </a:ext>
            </a:extLst>
          </p:cNvPr>
          <p:cNvSpPr txBox="1">
            <a:spLocks/>
          </p:cNvSpPr>
          <p:nvPr/>
        </p:nvSpPr>
        <p:spPr bwMode="auto">
          <a:xfrm>
            <a:off x="551384" y="6525344"/>
            <a:ext cx="1152128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a:t>
            </a:r>
            <a:r>
              <a:rPr lang="fi-FI" sz="1100" dirty="0">
                <a:solidFill>
                  <a:srgbClr val="000000"/>
                </a:solidFill>
                <a:latin typeface="Arial" charset="-52"/>
                <a:cs typeface="Arial" charset="-52"/>
              </a:rPr>
              <a:t>Tilastokeskus, </a:t>
            </a:r>
            <a:r>
              <a:rPr lang="fi-FI" sz="1100" dirty="0">
                <a:solidFill>
                  <a:srgbClr val="000000"/>
                </a:solidFill>
                <a:latin typeface="Arial" charset="-52"/>
                <a:cs typeface="Arial" charset="-52"/>
                <a:hlinkClick r:id="rId4"/>
              </a:rPr>
              <a:t>http://stat.fi/til/rakke/2019/rakke_2019_2020-05-27_tie_001_fi.html</a:t>
            </a:r>
            <a:r>
              <a:rPr lang="fi-FI" sz="1100" dirty="0">
                <a:solidFill>
                  <a:srgbClr val="000000"/>
                </a:solidFill>
                <a:latin typeface="Arial" charset="-52"/>
                <a:cs typeface="Arial" charset="-52"/>
              </a:rPr>
              <a:t> </a:t>
            </a: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28.5.2020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2728305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artta Etelä-Savon asutuksesta kilometrin ruutujaolla. Etelä-Savo on harvaan, mutta kauttaaltaan asuttu. Pysyvän asutuksen lisäksi Etelä-Savossa on huomattava määrä vapaa-ajan asutusta. Lähde Syke, YKR, Tilastokeskus">
            <a:extLst>
              <a:ext uri="{FF2B5EF4-FFF2-40B4-BE49-F238E27FC236}">
                <a16:creationId xmlns:a16="http://schemas.microsoft.com/office/drawing/2014/main" id="{BD048F05-FC62-FBA0-A289-A85505E1644A}"/>
              </a:ext>
            </a:extLst>
          </p:cNvPr>
          <p:cNvPicPr>
            <a:picLocks noChangeAspect="1"/>
          </p:cNvPicPr>
          <p:nvPr/>
        </p:nvPicPr>
        <p:blipFill>
          <a:blip r:embed="rId3"/>
          <a:stretch>
            <a:fillRect/>
          </a:stretch>
        </p:blipFill>
        <p:spPr>
          <a:xfrm>
            <a:off x="1045937" y="201620"/>
            <a:ext cx="9442551" cy="6656379"/>
          </a:xfrm>
          <a:prstGeom prst="rect">
            <a:avLst/>
          </a:prstGeom>
        </p:spPr>
      </p:pic>
      <p:sp>
        <p:nvSpPr>
          <p:cNvPr id="9" name="Otsikko 8">
            <a:extLst>
              <a:ext uri="{FF2B5EF4-FFF2-40B4-BE49-F238E27FC236}">
                <a16:creationId xmlns:a16="http://schemas.microsoft.com/office/drawing/2014/main" id="{918AFB96-F195-6E9D-6EBF-ECB570CBB7BD}"/>
              </a:ext>
            </a:extLst>
          </p:cNvPr>
          <p:cNvSpPr>
            <a:spLocks noGrp="1"/>
          </p:cNvSpPr>
          <p:nvPr>
            <p:ph type="title"/>
          </p:nvPr>
        </p:nvSpPr>
        <p:spPr>
          <a:xfrm>
            <a:off x="407368" y="201620"/>
            <a:ext cx="6552728" cy="936104"/>
          </a:xfrm>
          <a:solidFill>
            <a:schemeClr val="bg1"/>
          </a:solidFill>
        </p:spPr>
        <p:txBody>
          <a:bodyPr vert="horz" lIns="0" tIns="0" rIns="0" bIns="45720" rtlCol="0" anchor="b">
            <a:noAutofit/>
          </a:bodyPr>
          <a:lstStyle/>
          <a:p>
            <a:r>
              <a:rPr lang="fi-FI" dirty="0"/>
              <a:t>Pysyvä ja vapaa-ajan asutus Etelä-Savossa</a:t>
            </a:r>
            <a:br>
              <a:rPr lang="fi-FI" dirty="0"/>
            </a:br>
            <a:endParaRPr lang="fi-FI" dirty="0"/>
          </a:p>
        </p:txBody>
      </p:sp>
      <p:sp>
        <p:nvSpPr>
          <p:cNvPr id="5" name="Title 11"/>
          <p:cNvSpPr txBox="1">
            <a:spLocks/>
          </p:cNvSpPr>
          <p:nvPr/>
        </p:nvSpPr>
        <p:spPr bwMode="auto">
          <a:xfrm>
            <a:off x="263352" y="6453336"/>
            <a:ext cx="11928648"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11.4.2024 / pr,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77484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descr="Alle 25-vuotiaat työttömät työnhakijat Etelä-Savossa kuukauden lopussa 2016 - 2020">
            <a:extLst>
              <a:ext uri="{FF2B5EF4-FFF2-40B4-BE49-F238E27FC236}">
                <a16:creationId xmlns:a16="http://schemas.microsoft.com/office/drawing/2014/main" id="{9201FF6F-70E4-494A-AF97-7FDB53D6943F}"/>
              </a:ext>
            </a:extLst>
          </p:cNvPr>
          <p:cNvSpPr>
            <a:spLocks noGrp="1"/>
          </p:cNvSpPr>
          <p:nvPr>
            <p:ph type="title"/>
          </p:nvPr>
        </p:nvSpPr>
        <p:spPr>
          <a:xfrm>
            <a:off x="551384" y="332656"/>
            <a:ext cx="3888432" cy="1080120"/>
          </a:xfrm>
        </p:spPr>
        <p:txBody>
          <a:bodyPr/>
          <a:lstStyle/>
          <a:p>
            <a:r>
              <a:rPr lang="fi-FI" dirty="0"/>
              <a:t>2000-2019 rakennetut kesämökit kunnittain</a:t>
            </a:r>
          </a:p>
        </p:txBody>
      </p:sp>
      <p:pic>
        <p:nvPicPr>
          <p:cNvPr id="2" name="Kuva 1" descr="Karttakuvio: vuosina 2000-2019 rakennetut uudet kesämökit. Kesämökkejä on rakennettu 2000-luvulla eniten Lappiin ja Etelä-Savoon, molempiin maakuntiin on rakennettu yli 8 000 kesämökkiä.&#10;Kunnista eniten uusia kesämökkejä rakennettiin Kuusamoon, Mikkeliin ja Savonlinnaan, yli 1 500 mökkiä vuosina 2000–2019. Kaikkiaan yhteentoista kuntaan rakennettiin enemmän kuin tuhat kesämökkiä.">
            <a:extLst>
              <a:ext uri="{FF2B5EF4-FFF2-40B4-BE49-F238E27FC236}">
                <a16:creationId xmlns:a16="http://schemas.microsoft.com/office/drawing/2014/main" id="{AAB388AF-9A17-4ED0-B71D-0AAB72DA7BFC}"/>
              </a:ext>
            </a:extLst>
          </p:cNvPr>
          <p:cNvPicPr>
            <a:picLocks noChangeAspect="1"/>
          </p:cNvPicPr>
          <p:nvPr/>
        </p:nvPicPr>
        <p:blipFill>
          <a:blip r:embed="rId3"/>
          <a:stretch>
            <a:fillRect/>
          </a:stretch>
        </p:blipFill>
        <p:spPr>
          <a:xfrm>
            <a:off x="4439816" y="404664"/>
            <a:ext cx="5598644" cy="5971400"/>
          </a:xfrm>
          <a:prstGeom prst="rect">
            <a:avLst/>
          </a:prstGeom>
        </p:spPr>
      </p:pic>
      <p:sp>
        <p:nvSpPr>
          <p:cNvPr id="5" name="Title 11"/>
          <p:cNvSpPr txBox="1">
            <a:spLocks/>
          </p:cNvSpPr>
          <p:nvPr/>
        </p:nvSpPr>
        <p:spPr bwMode="auto">
          <a:xfrm>
            <a:off x="551384" y="6525344"/>
            <a:ext cx="1152128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a:t>
            </a:r>
            <a:r>
              <a:rPr lang="fi-FI" sz="1100" dirty="0">
                <a:solidFill>
                  <a:srgbClr val="000000"/>
                </a:solidFill>
                <a:latin typeface="Arial" charset="-52"/>
                <a:cs typeface="Arial" charset="-52"/>
              </a:rPr>
              <a:t>Tilastokeskus, </a:t>
            </a:r>
            <a:r>
              <a:rPr lang="fi-FI" sz="1100" dirty="0">
                <a:solidFill>
                  <a:srgbClr val="000000"/>
                </a:solidFill>
                <a:latin typeface="Arial" charset="-52"/>
                <a:cs typeface="Arial" charset="-52"/>
                <a:hlinkClick r:id="rId4"/>
              </a:rPr>
              <a:t>http://stat.fi/til/rakke/2019/rakke_2019_2020-05-27_tie_001_fi.html</a:t>
            </a:r>
            <a:r>
              <a:rPr lang="fi-FI" sz="1100" dirty="0">
                <a:solidFill>
                  <a:srgbClr val="000000"/>
                </a:solidFill>
                <a:latin typeface="Arial" charset="-52"/>
                <a:cs typeface="Arial" charset="-52"/>
              </a:rPr>
              <a:t> </a:t>
            </a: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28.5.2020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445504624"/>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PowerPoint-esitysmalli.potx" id="{FC6D9E71-C548-4608-9588-675994E901C0}" vid="{9F200EB2-B4F4-46AA-A27E-0EF2FB91152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ESAVO PowerPoint-esitysmalli</Template>
  <TotalTime>7965</TotalTime>
  <Words>921</Words>
  <Application>Microsoft Office PowerPoint</Application>
  <PresentationFormat>Laajakuva</PresentationFormat>
  <Paragraphs>270</Paragraphs>
  <Slides>9</Slides>
  <Notes>6</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9</vt:i4>
      </vt:variant>
    </vt:vector>
  </HeadingPairs>
  <TitlesOfParts>
    <vt:vector size="13" baseType="lpstr">
      <vt:lpstr>Arial</vt:lpstr>
      <vt:lpstr>Calibri</vt:lpstr>
      <vt:lpstr>Times New Roman</vt:lpstr>
      <vt:lpstr>ESAVO</vt:lpstr>
      <vt:lpstr>Kesämökit 2024</vt:lpstr>
      <vt:lpstr>Kesämökit maakunnittain 2024, kpl</vt:lpstr>
      <vt:lpstr>Kesämökit 100 asukasta kohti* maakunnittain 2024</vt:lpstr>
      <vt:lpstr>Suomen mökkirikkaimmat kunnat vuonna 2024</vt:lpstr>
      <vt:lpstr>Kesämökit Etelä-Savossa 1990 - 2024, kpl</vt:lpstr>
      <vt:lpstr>Kesämökit Etelä-Savossa kunnittain 1970, 1980, 1990, 1995, 2000, 2005, 2010, 2015, 2020 ja 2021 - 2024, kpl </vt:lpstr>
      <vt:lpstr>Kesäasukkaiden osuus asuntoväestöstä 2019, %</vt:lpstr>
      <vt:lpstr>Pysyvä ja vapaa-ajan asutus Etelä-Savossa </vt:lpstr>
      <vt:lpstr>2000-2019 rakennetut kesämökit kunnittain</vt:lpstr>
    </vt:vector>
  </TitlesOfParts>
  <Company>Etelä-Savon maakuntaliitto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Kesämökit</dc:title>
  <dc:creator>Jaana Kokkonen</dc:creator>
  <cp:lastModifiedBy>Jaana Kokkonen</cp:lastModifiedBy>
  <cp:revision>58</cp:revision>
  <dcterms:created xsi:type="dcterms:W3CDTF">2020-02-25T14:36:39Z</dcterms:created>
  <dcterms:modified xsi:type="dcterms:W3CDTF">2025-05-13T08:26:07Z</dcterms:modified>
</cp:coreProperties>
</file>