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11"/>
  </p:notesMasterIdLst>
  <p:sldIdLst>
    <p:sldId id="695" r:id="rId2"/>
    <p:sldId id="296" r:id="rId3"/>
    <p:sldId id="297" r:id="rId4"/>
    <p:sldId id="696" r:id="rId5"/>
    <p:sldId id="694" r:id="rId6"/>
    <p:sldId id="298" r:id="rId7"/>
    <p:sldId id="300" r:id="rId8"/>
    <p:sldId id="820" r:id="rId9"/>
    <p:sldId id="69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DECF"/>
    <a:srgbClr val="469B46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F15A03-2E2B-4F7E-B393-6F93374C941E}" v="17" dt="2026-06-23T12:48:30.992"/>
    <p1510:client id="{7038BD16-987B-4BFC-9DE4-F6A7A386D7E5}" v="1" dt="2026-06-24T10:40:07.0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5" autoAdjust="0"/>
    <p:restoredTop sz="95020" autoAdjust="0"/>
  </p:normalViewPr>
  <p:slideViewPr>
    <p:cSldViewPr showGuides="1">
      <p:cViewPr varScale="1">
        <p:scale>
          <a:sx n="91" d="100"/>
          <a:sy n="91" d="100"/>
        </p:scale>
        <p:origin x="542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3B138-173C-46F0-B529-FC07560AB81E}" type="datetimeFigureOut">
              <a:rPr lang="fi-FI" smtClean="0"/>
              <a:t>24.6.2026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9C122-1841-446F-A209-09DB18BC1F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4299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EABC4F-DD8E-A044-9BB3-49995D6D5D9A}" type="slidenum">
              <a:rPr lang="fi-FI" smtClean="0"/>
              <a:pPr>
                <a:defRPr/>
              </a:pPr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05921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43B5C3-210D-A046-9110-55BB9D3B4A7C}" type="slidenum"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dirty="0">
              <a:latin typeface="Arial" charset="-52"/>
              <a:ea typeface="Arial" charset="-52"/>
              <a:cs typeface="Arial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82207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43B5C3-210D-A046-9110-55BB9D3B4A7C}" type="slidenum"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dirty="0">
              <a:latin typeface="Arial" charset="-52"/>
              <a:ea typeface="Arial" charset="-52"/>
              <a:cs typeface="Arial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03461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EABC4F-DD8E-A044-9BB3-49995D6D5D9A}" type="slidenum">
              <a:rPr lang="fi-FI" smtClean="0"/>
              <a:pPr>
                <a:defRPr/>
              </a:pPr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31274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43B5C3-210D-A046-9110-55BB9D3B4A7C}" type="slidenum"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dirty="0">
              <a:latin typeface="Arial" charset="-52"/>
              <a:ea typeface="Arial" charset="-52"/>
              <a:cs typeface="Arial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49494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EABC4F-DD8E-A044-9BB3-49995D6D5D9A}" type="slidenum">
              <a:rPr lang="fi-FI" smtClean="0"/>
              <a:pPr>
                <a:defRPr/>
              </a:pPr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4422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7EFFB0AC-A6B5-49E9-84B1-AEDB4F6FE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5183"/>
            <a:ext cx="3636000" cy="502661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4000" y="1383615"/>
            <a:ext cx="6228000" cy="3276358"/>
          </a:xfrm>
        </p:spPr>
        <p:txBody>
          <a:bodyPr anchor="b"/>
          <a:lstStyle>
            <a:lvl1pPr algn="l">
              <a:lnSpc>
                <a:spcPts val="7000"/>
              </a:lnSpc>
              <a:defRPr sz="66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E3655F2-74A0-44C6-84AD-1DE95F363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4000" y="4740322"/>
            <a:ext cx="6228000" cy="801641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24.6.2026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1118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24.6.2026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sp>
        <p:nvSpPr>
          <p:cNvPr id="52" name="Otsikko 1">
            <a:extLst>
              <a:ext uri="{FF2B5EF4-FFF2-40B4-BE49-F238E27FC236}">
                <a16:creationId xmlns:a16="http://schemas.microsoft.com/office/drawing/2014/main" id="{0FF9F245-1E1A-448D-91E2-6190B0BFC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814" y="5684258"/>
            <a:ext cx="5736185" cy="900000"/>
          </a:xfrm>
        </p:spPr>
        <p:txBody>
          <a:bodyPr anchor="b"/>
          <a:lstStyle>
            <a:lvl1pPr algn="l">
              <a:lnSpc>
                <a:spcPts val="3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8" y="360000"/>
            <a:ext cx="11448000" cy="48073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21975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1649" y="3734807"/>
            <a:ext cx="4823939" cy="1807156"/>
          </a:xfrm>
        </p:spPr>
        <p:txBody>
          <a:bodyPr anchor="t"/>
          <a:lstStyle>
            <a:lvl1pPr algn="l">
              <a:lnSpc>
                <a:spcPts val="3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24.6.2026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9" y="360000"/>
            <a:ext cx="4860000" cy="612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9" name="Kuva 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3B1DCAA7-5504-4BFF-84F4-D86AF05361F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136" y="985012"/>
            <a:ext cx="1885749" cy="24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96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8" y="360000"/>
            <a:ext cx="11448000" cy="48073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8" y="5493823"/>
            <a:ext cx="6556817" cy="999051"/>
          </a:xfrm>
        </p:spPr>
        <p:txBody>
          <a:bodyPr bIns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24.6.2026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4098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8" y="360000"/>
            <a:ext cx="3130915" cy="48073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2" name="Kuvan paikkamerkki 6">
            <a:extLst>
              <a:ext uri="{FF2B5EF4-FFF2-40B4-BE49-F238E27FC236}">
                <a16:creationId xmlns:a16="http://schemas.microsoft.com/office/drawing/2014/main" id="{D6A75CB5-A60D-4F27-912C-E9E35A752B7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56977" y="369000"/>
            <a:ext cx="7960373" cy="48073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8" y="5493823"/>
            <a:ext cx="6556817" cy="999051"/>
          </a:xfrm>
        </p:spPr>
        <p:txBody>
          <a:bodyPr bIns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24.6.2026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2895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9" y="360000"/>
            <a:ext cx="4860000" cy="612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3238" y="1880050"/>
            <a:ext cx="4478762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83237" y="2891099"/>
            <a:ext cx="4478337" cy="2441249"/>
          </a:xfrm>
        </p:spPr>
        <p:txBody>
          <a:bodyPr bIns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6" name="Alaotsikko 2">
            <a:extLst>
              <a:ext uri="{FF2B5EF4-FFF2-40B4-BE49-F238E27FC236}">
                <a16:creationId xmlns:a16="http://schemas.microsoft.com/office/drawing/2014/main" id="{43C44EA4-36A4-4BAF-A7BB-834E53EF19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83237" y="5436474"/>
            <a:ext cx="4478761" cy="375591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Väliotsikko</a:t>
            </a:r>
          </a:p>
        </p:txBody>
      </p:sp>
      <p:sp>
        <p:nvSpPr>
          <p:cNvPr id="54" name="Tekstin paikkamerkki 52">
            <a:extLst>
              <a:ext uri="{FF2B5EF4-FFF2-40B4-BE49-F238E27FC236}">
                <a16:creationId xmlns:a16="http://schemas.microsoft.com/office/drawing/2014/main" id="{803DCDF3-185F-43EC-9FED-B91BE71BA9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3238" y="5781700"/>
            <a:ext cx="4478524" cy="711175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 dirty="0"/>
              <a:t>Muokkaa testin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24.6.2026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8286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8" y="360000"/>
            <a:ext cx="6523401" cy="612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3396" y="1089000"/>
            <a:ext cx="2818603" cy="169105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3238" y="2891099"/>
            <a:ext cx="2818336" cy="3601776"/>
          </a:xfrm>
        </p:spPr>
        <p:txBody>
          <a:bodyPr bIns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24.6.2026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8129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6250" y="2036763"/>
            <a:ext cx="8298000" cy="2790306"/>
          </a:xfrm>
        </p:spPr>
        <p:txBody>
          <a:bodyPr anchor="ctr"/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24.6.2026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pic>
        <p:nvPicPr>
          <p:cNvPr id="53" name="Kuva 52">
            <a:extLst>
              <a:ext uri="{FF2B5EF4-FFF2-40B4-BE49-F238E27FC236}">
                <a16:creationId xmlns:a16="http://schemas.microsoft.com/office/drawing/2014/main" id="{C23E018D-28CE-43C5-B8B0-378E81807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411200" y="5533200"/>
            <a:ext cx="1778158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22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6250" y="2036763"/>
            <a:ext cx="8298000" cy="2790306"/>
          </a:xfrm>
        </p:spPr>
        <p:txBody>
          <a:bodyPr anchor="ctr"/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24.6.2026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pic>
        <p:nvPicPr>
          <p:cNvPr id="102" name="Kuva 101">
            <a:extLst>
              <a:ext uri="{FF2B5EF4-FFF2-40B4-BE49-F238E27FC236}">
                <a16:creationId xmlns:a16="http://schemas.microsoft.com/office/drawing/2014/main" id="{AD593AE4-F009-4670-A00D-FE70E255B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411200" y="5533200"/>
            <a:ext cx="1778158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31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3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6250" y="2036763"/>
            <a:ext cx="8298000" cy="2790306"/>
          </a:xfrm>
        </p:spPr>
        <p:txBody>
          <a:bodyPr anchor="ctr"/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24.6.2026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pic>
        <p:nvPicPr>
          <p:cNvPr id="53" name="Kuva 52">
            <a:extLst>
              <a:ext uri="{FF2B5EF4-FFF2-40B4-BE49-F238E27FC236}">
                <a16:creationId xmlns:a16="http://schemas.microsoft.com/office/drawing/2014/main" id="{9172793D-AC5E-4116-A505-F56C8A4BE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411200" y="5533200"/>
            <a:ext cx="1778158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081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6250" y="2036763"/>
            <a:ext cx="8298000" cy="2790306"/>
          </a:xfrm>
        </p:spPr>
        <p:txBody>
          <a:bodyPr anchor="ctr"/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24.6.2026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pic>
        <p:nvPicPr>
          <p:cNvPr id="52" name="Kuva 51">
            <a:extLst>
              <a:ext uri="{FF2B5EF4-FFF2-40B4-BE49-F238E27FC236}">
                <a16:creationId xmlns:a16="http://schemas.microsoft.com/office/drawing/2014/main" id="{9F32C795-722B-443A-9BDF-1FCD2E9DA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411200" y="5533200"/>
            <a:ext cx="1778158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80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E17326-2570-491B-8862-26E0B2C7E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53C4BAA-863D-4C2B-A49E-6787B479B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5586A4B-B0D1-45E1-8161-745750AC3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24.6.2026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7F02EBB-2840-4B98-91F4-0BA5D0346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ED015DB-8E17-4D1B-B989-6CC39D597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4742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6D71F7-7B46-4998-9D4A-96B1357F2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A0AFE91-F0AE-4F4E-8AB4-2FFCE4AE4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24.6.2026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CA9EF4D-E262-4CAF-9228-D048DEA18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5961130-5A16-4348-8FFD-870010FF9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35191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0539355-C800-4593-86D9-17ADB8025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24.6.2026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3E3A70F-7960-4ADF-AB46-B19FD9A82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B95B99D-6028-4A07-8A8A-A0DE45810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7535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87B7AEA-F2C3-4333-9E07-08F782CB9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24.6.2026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6955E6-AF27-45E9-8CE1-AE512FCF3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EBDAAF6-7DEF-4073-A13E-8D0D83680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576A1BE5-DCEF-4406-83F6-CB52BA0F9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32CA24E3-3C18-43E5-BD83-88F3B524B38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764000" y="2592000"/>
            <a:ext cx="3816000" cy="2952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CDE0A28-B3C8-457F-8588-D72F44D5F49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13389" y="2592000"/>
            <a:ext cx="3816000" cy="2952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1034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4000" y="1383615"/>
            <a:ext cx="8298000" cy="3276358"/>
          </a:xfrm>
        </p:spPr>
        <p:txBody>
          <a:bodyPr anchor="b"/>
          <a:lstStyle>
            <a:lvl1pPr algn="l">
              <a:lnSpc>
                <a:spcPts val="7000"/>
              </a:lnSpc>
              <a:defRPr sz="66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E3655F2-74A0-44C6-84AD-1DE95F363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4000" y="4740322"/>
            <a:ext cx="8298000" cy="801641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24.6.2026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7055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7EFFB0AC-A6B5-49E9-84B1-AEDB4F6FE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5183"/>
            <a:ext cx="3636000" cy="502661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4000" y="1548000"/>
            <a:ext cx="6228000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33813" y="2559050"/>
            <a:ext cx="6227762" cy="1476000"/>
          </a:xfrm>
        </p:spPr>
        <p:txBody>
          <a:bodyPr bIns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6" name="Alaotsikko 2">
            <a:extLst>
              <a:ext uri="{FF2B5EF4-FFF2-40B4-BE49-F238E27FC236}">
                <a16:creationId xmlns:a16="http://schemas.microsoft.com/office/drawing/2014/main" id="{43C44EA4-36A4-4BAF-A7BB-834E53EF1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3999" y="4110549"/>
            <a:ext cx="6228000" cy="375591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4" name="Tekstin paikkamerkki 52">
            <a:extLst>
              <a:ext uri="{FF2B5EF4-FFF2-40B4-BE49-F238E27FC236}">
                <a16:creationId xmlns:a16="http://schemas.microsoft.com/office/drawing/2014/main" id="{803DCDF3-185F-43EC-9FED-B91BE71BA9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34000" y="4455775"/>
            <a:ext cx="6227762" cy="108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 dirty="0"/>
              <a:t>Muokkaa testin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24.6.2026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523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4000" y="1548000"/>
            <a:ext cx="8298000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4000" y="2559050"/>
            <a:ext cx="8298000" cy="1476000"/>
          </a:xfrm>
        </p:spPr>
        <p:txBody>
          <a:bodyPr bIns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6" name="Alaotsikko 2">
            <a:extLst>
              <a:ext uri="{FF2B5EF4-FFF2-40B4-BE49-F238E27FC236}">
                <a16:creationId xmlns:a16="http://schemas.microsoft.com/office/drawing/2014/main" id="{43C44EA4-36A4-4BAF-A7BB-834E53EF1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4000" y="4110549"/>
            <a:ext cx="8298000" cy="375591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4" name="Tekstin paikkamerkki 52">
            <a:extLst>
              <a:ext uri="{FF2B5EF4-FFF2-40B4-BE49-F238E27FC236}">
                <a16:creationId xmlns:a16="http://schemas.microsoft.com/office/drawing/2014/main" id="{803DCDF3-185F-43EC-9FED-B91BE71BA9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" y="4455775"/>
            <a:ext cx="8298000" cy="108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 dirty="0"/>
              <a:t>Muokkaa testin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24.6.2026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7626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7EFFB0AC-A6B5-49E9-84B1-AEDB4F6FE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5183"/>
            <a:ext cx="3636000" cy="502661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4000" y="1548000"/>
            <a:ext cx="6228000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AD42E722-229E-4D11-A9F1-5F5E28AF6B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33813" y="2587625"/>
            <a:ext cx="6221412" cy="2909888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 b="1"/>
            </a:lvl1pPr>
            <a:lvl2pPr>
              <a:spcAft>
                <a:spcPts val="1600"/>
              </a:spcAft>
              <a:defRPr sz="2000" b="1"/>
            </a:lvl2pPr>
            <a:lvl3pPr>
              <a:spcAft>
                <a:spcPts val="1600"/>
              </a:spcAft>
              <a:defRPr sz="2000" b="1"/>
            </a:lvl3pPr>
            <a:lvl4pPr>
              <a:spcAft>
                <a:spcPts val="1600"/>
              </a:spcAft>
              <a:defRPr sz="2000" b="1"/>
            </a:lvl4pPr>
            <a:lvl5pPr>
              <a:spcAft>
                <a:spcPts val="1600"/>
              </a:spcAft>
              <a:defRPr sz="2000" b="1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24.6.2026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9780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4000" y="1548000"/>
            <a:ext cx="8298000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AD42E722-229E-4D11-A9F1-5F5E28AF6B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64000" y="2587625"/>
            <a:ext cx="8298000" cy="2909888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 b="1"/>
            </a:lvl1pPr>
            <a:lvl2pPr>
              <a:spcAft>
                <a:spcPts val="1600"/>
              </a:spcAft>
              <a:defRPr sz="2000" b="1"/>
            </a:lvl2pPr>
            <a:lvl3pPr>
              <a:spcAft>
                <a:spcPts val="1600"/>
              </a:spcAft>
              <a:defRPr sz="2000" b="1"/>
            </a:lvl3pPr>
            <a:lvl4pPr>
              <a:spcAft>
                <a:spcPts val="1600"/>
              </a:spcAft>
              <a:defRPr sz="2000" b="1"/>
            </a:lvl4pPr>
            <a:lvl5pPr>
              <a:spcAft>
                <a:spcPts val="1600"/>
              </a:spcAft>
              <a:defRPr sz="2000" b="1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24.6.2026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036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o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Kuva 52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2141F0D0-0FEA-4058-9143-828F1654926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062" y="1269000"/>
            <a:ext cx="3672000" cy="484445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422" y="2036763"/>
            <a:ext cx="3904578" cy="3130550"/>
          </a:xfrm>
        </p:spPr>
        <p:txBody>
          <a:bodyPr anchor="ctr"/>
          <a:lstStyle>
            <a:lvl1pPr algn="l">
              <a:lnSpc>
                <a:spcPts val="4800"/>
              </a:lnSpc>
              <a:defRPr sz="54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AD42E722-229E-4D11-A9F1-5F5E28AF6B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20543" y="2536825"/>
            <a:ext cx="4194000" cy="2630488"/>
          </a:xfrm>
        </p:spPr>
        <p:txBody>
          <a:bodyPr>
            <a:normAutofit/>
          </a:bodyPr>
          <a:lstStyle>
            <a:lvl1pPr marL="0" indent="0">
              <a:spcAft>
                <a:spcPts val="1600"/>
              </a:spcAft>
              <a:buNone/>
              <a:defRPr sz="1600" b="0"/>
            </a:lvl1pPr>
            <a:lvl2pPr>
              <a:spcAft>
                <a:spcPts val="1600"/>
              </a:spcAft>
              <a:defRPr sz="2000" b="1"/>
            </a:lvl2pPr>
            <a:lvl3pPr>
              <a:spcAft>
                <a:spcPts val="1600"/>
              </a:spcAft>
              <a:defRPr sz="2000" b="1"/>
            </a:lvl3pPr>
            <a:lvl4pPr>
              <a:spcAft>
                <a:spcPts val="1600"/>
              </a:spcAft>
              <a:defRPr sz="2000" b="1"/>
            </a:lvl4pPr>
            <a:lvl5pPr>
              <a:spcAft>
                <a:spcPts val="1600"/>
              </a:spcAft>
              <a:defRPr sz="2000" b="1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24.6.2026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3958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92EF62F-D49B-4A44-92B5-38DF0E46D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000" y="1548000"/>
            <a:ext cx="8298000" cy="900000"/>
          </a:xfrm>
          <a:prstGeom prst="rect">
            <a:avLst/>
          </a:prstGeom>
        </p:spPr>
        <p:txBody>
          <a:bodyPr vert="horz" lIns="0" tIns="0" rIns="0" bIns="45720" rtlCol="0" anchor="b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D489960-CB8D-4F48-B4C6-33518F04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4000" y="2592000"/>
            <a:ext cx="8298000" cy="2880000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0E7348C-6486-4251-801A-85B0E848DB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0000" y="6597000"/>
            <a:ext cx="1404000" cy="252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noFill/>
              </a:defRPr>
            </a:lvl1pPr>
          </a:lstStyle>
          <a:p>
            <a:fld id="{6DC6F5ED-C14C-4DA4-AA51-40B6CDE4D00F}" type="datetimeFigureOut">
              <a:rPr lang="fi-FI" smtClean="0"/>
              <a:t>24.6.2026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1CDB72-9EDA-48DC-98AB-E1016A1D9D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24000" y="6597000"/>
            <a:ext cx="4114800" cy="252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noFill/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E5A9A56-7B18-44D6-99B0-B87596D5F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7032" y="260412"/>
            <a:ext cx="80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noFill/>
              </a:defRPr>
            </a:lvl1pPr>
          </a:lstStyle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pic>
        <p:nvPicPr>
          <p:cNvPr id="60" name="Kuva 59">
            <a:extLst>
              <a:ext uri="{FF2B5EF4-FFF2-40B4-BE49-F238E27FC236}">
                <a16:creationId xmlns:a16="http://schemas.microsoft.com/office/drawing/2014/main" id="{37A535CD-8113-4A51-8B3F-7B541E72EAD4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310" y="5532240"/>
            <a:ext cx="1778164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2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08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6pPr>
      <a:lvl7pPr marL="1296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7pPr>
      <a:lvl8pPr marL="1512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8pPr>
      <a:lvl9pPr marL="1728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26">
          <p15:clr>
            <a:srgbClr val="F26B43"/>
          </p15:clr>
        </p15:guide>
        <p15:guide id="4" orient="horz" pos="232">
          <p15:clr>
            <a:srgbClr val="F26B43"/>
          </p15:clr>
        </p15:guide>
        <p15:guide id="5" orient="horz" pos="4090">
          <p15:clr>
            <a:srgbClr val="F26B43"/>
          </p15:clr>
        </p15:guide>
        <p15:guide id="6" pos="7444">
          <p15:clr>
            <a:srgbClr val="F26B43"/>
          </p15:clr>
        </p15:guide>
        <p15:guide id="7" orient="horz" pos="1283">
          <p15:clr>
            <a:srgbClr val="F26B43"/>
          </p15:clr>
        </p15:guide>
        <p15:guide id="8" orient="horz" pos="3255">
          <p15:clr>
            <a:srgbClr val="F26B43"/>
          </p15:clr>
        </p15:guide>
        <p15:guide id="9" orient="horz" pos="3491">
          <p15:clr>
            <a:srgbClr val="F26B43"/>
          </p15:clr>
        </p15:guide>
        <p15:guide id="10" pos="1100">
          <p15:clr>
            <a:srgbClr val="F26B43"/>
          </p15:clr>
        </p15:guide>
        <p15:guide id="11" pos="1327">
          <p15:clr>
            <a:srgbClr val="F26B43"/>
          </p15:clr>
        </p15:guide>
        <p15:guide id="12" pos="2199">
          <p15:clr>
            <a:srgbClr val="F26B43"/>
          </p15:clr>
        </p15:guide>
        <p15:guide id="13" pos="2426">
          <p15:clr>
            <a:srgbClr val="F26B43"/>
          </p15:clr>
        </p15:guide>
        <p15:guide id="14" pos="3273">
          <p15:clr>
            <a:srgbClr val="F26B43"/>
          </p15:clr>
        </p15:guide>
        <p15:guide id="15" pos="3517">
          <p15:clr>
            <a:srgbClr val="F26B43"/>
          </p15:clr>
        </p15:guide>
        <p15:guide id="16" pos="6334">
          <p15:clr>
            <a:srgbClr val="F26B43"/>
          </p15:clr>
        </p15:guide>
        <p15:guide id="17" pos="656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.fi/fi/julkaisu/cmfwiyftfi6b207w1a2rfi0s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tat.fi/til/rakke/2019/rakke_2019_2020-05-27_tie_001_fi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072793-0404-4743-960B-A81449B549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Kesämökit 2025</a:t>
            </a:r>
          </a:p>
        </p:txBody>
      </p:sp>
    </p:spTree>
    <p:extLst>
      <p:ext uri="{BB962C8B-B14F-4D97-AF65-F5344CB8AC3E}">
        <p14:creationId xmlns:p14="http://schemas.microsoft.com/office/powerpoint/2010/main" val="2983750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79376" y="332656"/>
            <a:ext cx="7416800" cy="4318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i-FI" dirty="0"/>
              <a:t>Kesämökit maakunnittain 2025, kpl</a:t>
            </a:r>
            <a:endParaRPr lang="sv-SE" dirty="0"/>
          </a:p>
        </p:txBody>
      </p:sp>
      <p:sp>
        <p:nvSpPr>
          <p:cNvPr id="5" name="Title 11">
            <a:extLst>
              <a:ext uri="{FF2B5EF4-FFF2-40B4-BE49-F238E27FC236}">
                <a16:creationId xmlns:a16="http://schemas.microsoft.com/office/drawing/2014/main" id="{1D8FF759-82E9-4897-95A5-A0C15D24FBC6}"/>
              </a:ext>
            </a:extLst>
          </p:cNvPr>
          <p:cNvSpPr txBox="1">
            <a:spLocks/>
          </p:cNvSpPr>
          <p:nvPr/>
        </p:nvSpPr>
        <p:spPr bwMode="auto">
          <a:xfrm>
            <a:off x="407368" y="6525344"/>
            <a:ext cx="1166529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</a:t>
            </a:r>
            <a:r>
              <a:rPr lang="fi-FI" sz="1100" dirty="0">
                <a:solidFill>
                  <a:srgbClr val="000000"/>
                </a:solidFill>
                <a:latin typeface="Arial" charset="-52"/>
                <a:cs typeface="Arial" charset="-52"/>
              </a:rPr>
              <a:t>Tilastokeskus, Rakennuskanta ja uudistuotanto			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				    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23.6.2026 /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pic>
        <p:nvPicPr>
          <p:cNvPr id="4" name="Kuva 3" descr="Pylväskaavio kesämökkien määrästä maakunnittain vuonna 2025. Kesämökkejä oli maakunnista eniten Varsinais-Suomessa, 48 042 kappaletta, Pirkanmaalla 47 508 kappaletta sekä Etelä-Savossa, 44 185 kappaletta.">
            <a:extLst>
              <a:ext uri="{FF2B5EF4-FFF2-40B4-BE49-F238E27FC236}">
                <a16:creationId xmlns:a16="http://schemas.microsoft.com/office/drawing/2014/main" id="{24C6D039-0C18-63C8-93D6-529BCD606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1052736"/>
            <a:ext cx="10505313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050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51384" y="332656"/>
            <a:ext cx="8784654" cy="4318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i-FI" dirty="0"/>
              <a:t>Kesämökit 100 asukasta kohti* maakunnittain 2025</a:t>
            </a:r>
            <a:endParaRPr lang="sv-SE" dirty="0"/>
          </a:p>
        </p:txBody>
      </p:sp>
      <p:sp>
        <p:nvSpPr>
          <p:cNvPr id="4" name="Title 11">
            <a:extLst>
              <a:ext uri="{FF2B5EF4-FFF2-40B4-BE49-F238E27FC236}">
                <a16:creationId xmlns:a16="http://schemas.microsoft.com/office/drawing/2014/main" id="{C2CEB2F5-9FD9-46E9-823C-C2E678378F07}"/>
              </a:ext>
            </a:extLst>
          </p:cNvPr>
          <p:cNvSpPr txBox="1">
            <a:spLocks/>
          </p:cNvSpPr>
          <p:nvPr/>
        </p:nvSpPr>
        <p:spPr bwMode="auto">
          <a:xfrm>
            <a:off x="551384" y="6309568"/>
            <a:ext cx="1152128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* Kesämökit 100 asukasta kohti vuoden 2025 väkilukujen mukaan</a:t>
            </a:r>
            <a:r>
              <a:rPr lang="fi-FI" sz="1100" dirty="0">
                <a:solidFill>
                  <a:srgbClr val="000000"/>
                </a:solidFill>
                <a:latin typeface="Arial" charset="-52"/>
                <a:cs typeface="Arial" charset="-52"/>
              </a:rPr>
              <a:t> 1.1.2026 aluejaolla laskettuna.</a:t>
            </a: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-52"/>
              <a:ea typeface="+mn-ea"/>
              <a:cs typeface="Arial" charset="-52"/>
            </a:endParaRPr>
          </a:p>
          <a:p>
            <a:pPr lvl="0" fontAlgn="base">
              <a:spcBef>
                <a:spcPct val="0"/>
              </a:spcBef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</a:t>
            </a:r>
            <a:r>
              <a:rPr lang="fi-FI" sz="1100" dirty="0">
                <a:solidFill>
                  <a:srgbClr val="000000"/>
                </a:solidFill>
                <a:latin typeface="Arial" charset="-52"/>
                <a:cs typeface="Arial" charset="-52"/>
              </a:rPr>
              <a:t>Tilastokeskus, Rakennuskanta ja uudistuotanto			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				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23.6.2026 /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pic>
        <p:nvPicPr>
          <p:cNvPr id="5" name="Kuva 4" descr="Palkkikaavio kesämökkien määrästä 100 asukasta kohti maakunnittain vuonna 2025. Kesämökkejä 100 asukasta kohti oli eniten Etelä-Savon maakunnassa, 34,5 kappaletta ja vähiten Uudellamaalla, 2,2 kappaletta.">
            <a:extLst>
              <a:ext uri="{FF2B5EF4-FFF2-40B4-BE49-F238E27FC236}">
                <a16:creationId xmlns:a16="http://schemas.microsoft.com/office/drawing/2014/main" id="{D1E15D61-57C5-4AC3-9B9A-85277873C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90" y="1052736"/>
            <a:ext cx="9271324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006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34FB4E-521A-42A7-9D71-E1F5B227E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332656"/>
            <a:ext cx="8298000" cy="432048"/>
          </a:xfrm>
        </p:spPr>
        <p:txBody>
          <a:bodyPr vert="horz" lIns="0" tIns="0" rIns="0" bIns="45720" rtlCol="0" anchor="b">
            <a:noAutofit/>
          </a:bodyPr>
          <a:lstStyle/>
          <a:p>
            <a:r>
              <a:rPr lang="fi-FI" dirty="0"/>
              <a:t>Suomen mökkirikkaimmat kunnat vuonna 2025</a:t>
            </a:r>
          </a:p>
        </p:txBody>
      </p:sp>
      <p:sp>
        <p:nvSpPr>
          <p:cNvPr id="5" name="Title 11"/>
          <p:cNvSpPr txBox="1">
            <a:spLocks/>
          </p:cNvSpPr>
          <p:nvPr/>
        </p:nvSpPr>
        <p:spPr bwMode="auto">
          <a:xfrm>
            <a:off x="551384" y="6525344"/>
            <a:ext cx="1152128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</a:t>
            </a:r>
            <a:r>
              <a:rPr lang="fi-FI" sz="1100" dirty="0">
                <a:solidFill>
                  <a:srgbClr val="000000"/>
                </a:solidFill>
                <a:latin typeface="Arial" charset="-52"/>
                <a:cs typeface="Arial" charset="-52"/>
              </a:rPr>
              <a:t>Tilastokeskus, Rakennuskanta ja uudistuotanto, </a:t>
            </a:r>
            <a:r>
              <a:rPr lang="fi-FI" sz="1100" dirty="0">
                <a:hlinkClick r:id="rId3"/>
              </a:rPr>
              <a:t>Vapaa-ajan asuinrakennuksia valmistui 2020–2025 eniten Kittilään | Tilastokeskus </a:t>
            </a:r>
            <a:r>
              <a:rPr lang="fi-FI" sz="1100" dirty="0"/>
              <a:t>	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 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23.6.2026 /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797637D1-8933-4E1E-8EC6-38F1077ECB78}"/>
              </a:ext>
            </a:extLst>
          </p:cNvPr>
          <p:cNvSpPr txBox="1"/>
          <p:nvPr/>
        </p:nvSpPr>
        <p:spPr>
          <a:xfrm>
            <a:off x="551384" y="5301208"/>
            <a:ext cx="92170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200" dirty="0"/>
              <a:t>Kesämökkejä rakennettiin 2020-luvun alussa paljon Lappiin. Tilastokeskuksen mukaan vuosina 2020-2025 vapaa-ajan asuinrakennuksia valmistui eniten Kittilään, 430 kappaletta, Kolariin 356 kappaletta ja Kuusamoon 277 kappaletta. Koko maahan vapaa-ajan asuinrakennuksia valmistui 12 690 kappaletta.</a:t>
            </a:r>
          </a:p>
          <a:p>
            <a:pPr algn="l"/>
            <a:endParaRPr lang="fi-FI" sz="1200" dirty="0"/>
          </a:p>
          <a:p>
            <a:pPr algn="l"/>
            <a:r>
              <a:rPr lang="fi-FI" sz="1200" dirty="0"/>
              <a:t>Mökkejä oli koko maassa vuoden 2025 lopussa 485 475 kappaletta. Kunnista eniten kesämökkejä oli yhä  Kuopiossa ja Mikkelissä.</a:t>
            </a:r>
          </a:p>
        </p:txBody>
      </p:sp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26919A5C-0AF9-5A97-EFA2-9B7F11D321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033271"/>
              </p:ext>
            </p:extLst>
          </p:nvPr>
        </p:nvGraphicFramePr>
        <p:xfrm>
          <a:off x="775702" y="1078314"/>
          <a:ext cx="2728010" cy="3671450"/>
        </p:xfrm>
        <a:graphic>
          <a:graphicData uri="http://schemas.openxmlformats.org/drawingml/2006/table">
            <a:tbl>
              <a:tblPr firstRow="1"/>
              <a:tblGrid>
                <a:gridCol w="470346">
                  <a:extLst>
                    <a:ext uri="{9D8B030D-6E8A-4147-A177-3AD203B41FA5}">
                      <a16:colId xmlns:a16="http://schemas.microsoft.com/office/drawing/2014/main" val="1587171013"/>
                    </a:ext>
                  </a:extLst>
                </a:gridCol>
                <a:gridCol w="1144510">
                  <a:extLst>
                    <a:ext uri="{9D8B030D-6E8A-4147-A177-3AD203B41FA5}">
                      <a16:colId xmlns:a16="http://schemas.microsoft.com/office/drawing/2014/main" val="1185975207"/>
                    </a:ext>
                  </a:extLst>
                </a:gridCol>
                <a:gridCol w="1113154">
                  <a:extLst>
                    <a:ext uri="{9D8B030D-6E8A-4147-A177-3AD203B41FA5}">
                      <a16:colId xmlns:a16="http://schemas.microsoft.com/office/drawing/2014/main" val="4116531147"/>
                    </a:ext>
                  </a:extLst>
                </a:gridCol>
              </a:tblGrid>
              <a:tr h="538265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effectLst/>
                          <a:latin typeface="Arial" panose="020B0604020202020204" pitchFamily="34" charset="0"/>
                        </a:rPr>
                        <a:t>Kunta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effectLst/>
                          <a:latin typeface="Arial" panose="020B0604020202020204" pitchFamily="34" charset="0"/>
                        </a:rPr>
                        <a:t>Kesämökkien lukumäärä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5004634"/>
                  </a:ext>
                </a:extLst>
              </a:tr>
              <a:tr h="208879"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dirty="0">
                          <a:effectLst/>
                          <a:latin typeface="Arial" panose="020B0604020202020204" pitchFamily="34" charset="0"/>
                        </a:rPr>
                        <a:t>1.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Kuopio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10 261</a:t>
                      </a:r>
                    </a:p>
                  </a:txBody>
                  <a:tcPr marL="0" marR="22860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0474912"/>
                  </a:ext>
                </a:extLst>
              </a:tr>
              <a:tr h="208879"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dirty="0">
                          <a:effectLst/>
                          <a:latin typeface="Arial" panose="020B0604020202020204" pitchFamily="34" charset="0"/>
                        </a:rPr>
                        <a:t>2.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Mikkeli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9 567</a:t>
                      </a:r>
                    </a:p>
                  </a:txBody>
                  <a:tcPr marL="0" marR="22860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670766"/>
                  </a:ext>
                </a:extLst>
              </a:tr>
              <a:tr h="208879"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dirty="0">
                          <a:effectLst/>
                          <a:latin typeface="Arial" panose="020B0604020202020204" pitchFamily="34" charset="0"/>
                        </a:rPr>
                        <a:t>3.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Parainen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8 994</a:t>
                      </a:r>
                    </a:p>
                  </a:txBody>
                  <a:tcPr marL="0" marR="22860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2644577"/>
                  </a:ext>
                </a:extLst>
              </a:tr>
              <a:tr h="208879"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dirty="0">
                          <a:effectLst/>
                          <a:latin typeface="Arial" panose="020B0604020202020204" pitchFamily="34" charset="0"/>
                        </a:rPr>
                        <a:t>4.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Savonlinna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8 339</a:t>
                      </a:r>
                    </a:p>
                  </a:txBody>
                  <a:tcPr marL="0" marR="22860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88619"/>
                  </a:ext>
                </a:extLst>
              </a:tr>
              <a:tr h="208879"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Arial" panose="020B0604020202020204" pitchFamily="34" charset="0"/>
                        </a:rPr>
                        <a:t>5.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Hämeenlinna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8 243</a:t>
                      </a:r>
                    </a:p>
                  </a:txBody>
                  <a:tcPr marL="0" marR="22860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952050"/>
                  </a:ext>
                </a:extLst>
              </a:tr>
              <a:tr h="208879"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Arial" panose="020B0604020202020204" pitchFamily="34" charset="0"/>
                        </a:rPr>
                        <a:t>6.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Lohja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7 817</a:t>
                      </a:r>
                    </a:p>
                  </a:txBody>
                  <a:tcPr marL="0" marR="22860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475293"/>
                  </a:ext>
                </a:extLst>
              </a:tr>
              <a:tr h="208879"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Arial" panose="020B0604020202020204" pitchFamily="34" charset="0"/>
                        </a:rPr>
                        <a:t>7.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Kuusamo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7 437</a:t>
                      </a:r>
                    </a:p>
                  </a:txBody>
                  <a:tcPr marL="0" marR="22860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314292"/>
                  </a:ext>
                </a:extLst>
              </a:tr>
              <a:tr h="208879"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Arial" panose="020B0604020202020204" pitchFamily="34" charset="0"/>
                        </a:rPr>
                        <a:t>8.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Kouvola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7 158</a:t>
                      </a:r>
                    </a:p>
                  </a:txBody>
                  <a:tcPr marL="0" marR="22860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9510300"/>
                  </a:ext>
                </a:extLst>
              </a:tr>
              <a:tr h="208879"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Arial" panose="020B0604020202020204" pitchFamily="34" charset="0"/>
                        </a:rPr>
                        <a:t>9.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Raasepori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6 452</a:t>
                      </a:r>
                    </a:p>
                  </a:txBody>
                  <a:tcPr marL="0" marR="22860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0652348"/>
                  </a:ext>
                </a:extLst>
              </a:tr>
              <a:tr h="208879"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dirty="0">
                          <a:effectLst/>
                          <a:latin typeface="Arial" panose="020B0604020202020204" pitchFamily="34" charset="0"/>
                        </a:rPr>
                        <a:t>10.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Mäntyharju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6 280</a:t>
                      </a:r>
                    </a:p>
                  </a:txBody>
                  <a:tcPr marL="0" marR="22860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163019"/>
                  </a:ext>
                </a:extLst>
              </a:tr>
              <a:tr h="208879"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Arial" panose="020B0604020202020204" pitchFamily="34" charset="0"/>
                        </a:rPr>
                        <a:t>11.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6 194</a:t>
                      </a:r>
                    </a:p>
                  </a:txBody>
                  <a:tcPr marL="0" marR="22860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2758175"/>
                  </a:ext>
                </a:extLst>
              </a:tr>
              <a:tr h="208879"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Arial" panose="020B0604020202020204" pitchFamily="34" charset="0"/>
                        </a:rPr>
                        <a:t>12.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5 004</a:t>
                      </a:r>
                    </a:p>
                  </a:txBody>
                  <a:tcPr marL="0" marR="22860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3440480"/>
                  </a:ext>
                </a:extLst>
              </a:tr>
              <a:tr h="208879"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Arial" panose="020B0604020202020204" pitchFamily="34" charset="0"/>
                        </a:rPr>
                        <a:t>13.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Kemiönsaari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4 746</a:t>
                      </a:r>
                    </a:p>
                  </a:txBody>
                  <a:tcPr marL="0" marR="22860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5587992"/>
                  </a:ext>
                </a:extLst>
              </a:tr>
              <a:tr h="208879"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Arial" panose="020B0604020202020204" pitchFamily="34" charset="0"/>
                        </a:rPr>
                        <a:t>14.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Naantali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4 650</a:t>
                      </a:r>
                    </a:p>
                  </a:txBody>
                  <a:tcPr marL="0" marR="22860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8870994"/>
                  </a:ext>
                </a:extLst>
              </a:tr>
              <a:tr h="208879"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Arial" panose="020B0604020202020204" pitchFamily="34" charset="0"/>
                        </a:rPr>
                        <a:t>15.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Kangasala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4 358</a:t>
                      </a:r>
                    </a:p>
                  </a:txBody>
                  <a:tcPr marL="0" marR="22860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5525217"/>
                  </a:ext>
                </a:extLst>
              </a:tr>
            </a:tbl>
          </a:graphicData>
        </a:graphic>
      </p:graphicFrame>
      <p:pic>
        <p:nvPicPr>
          <p:cNvPr id="4" name="Kuva 3" descr="Palkkikaavio Suomen 15 mökkirikkaimmasta kunnasta vuonna 2025. Eniten mökkejä oli Kuopiossa, 10 261 kappaletta, ja toiseksi eniten Mikkelissä, 9 567 kappaletta.">
            <a:extLst>
              <a:ext uri="{FF2B5EF4-FFF2-40B4-BE49-F238E27FC236}">
                <a16:creationId xmlns:a16="http://schemas.microsoft.com/office/drawing/2014/main" id="{BA9B285A-CCF3-C60D-DF37-0F2BEDEF4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9736" y="1052736"/>
            <a:ext cx="7066896" cy="38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59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Karttakuvio: vuosina 2020-2025 rakennetut uudet kesämökit. Vapaa-ajan asuinrakennuksia valmistui kunnista eniten Kittilään, Kolariin ja Kuusamoon. Maakunnittain tarkasteltuna vapaa-ajan asuinrakennuksia valmistui eniten Lappiin (1 815), Varsinais-Suomeen (1 276), Pohjois-Pohjanmaalle (1 221) ja Etelä-Savoon (996).">
            <a:extLst>
              <a:ext uri="{FF2B5EF4-FFF2-40B4-BE49-F238E27FC236}">
                <a16:creationId xmlns:a16="http://schemas.microsoft.com/office/drawing/2014/main" id="{15035A2B-877D-D5A3-5ECD-3216BD339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840" y="370321"/>
            <a:ext cx="5832648" cy="6371047"/>
          </a:xfrm>
          <a:prstGeom prst="rect">
            <a:avLst/>
          </a:prstGeom>
        </p:spPr>
      </p:pic>
      <p:sp>
        <p:nvSpPr>
          <p:cNvPr id="8" name="Otsikko 1" descr="Alle 25-vuotiaat työttömät työnhakijat Etelä-Savossa kuukauden lopussa 2016 - 2020">
            <a:extLst>
              <a:ext uri="{FF2B5EF4-FFF2-40B4-BE49-F238E27FC236}">
                <a16:creationId xmlns:a16="http://schemas.microsoft.com/office/drawing/2014/main" id="{9201FF6F-70E4-494A-AF97-7FDB53D69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296652"/>
            <a:ext cx="7920880" cy="504056"/>
          </a:xfrm>
        </p:spPr>
        <p:txBody>
          <a:bodyPr/>
          <a:lstStyle/>
          <a:p>
            <a:r>
              <a:rPr lang="fi-FI" dirty="0"/>
              <a:t>2020-2025 rakennetut kesämökit</a:t>
            </a:r>
          </a:p>
        </p:txBody>
      </p:sp>
      <p:sp>
        <p:nvSpPr>
          <p:cNvPr id="4" name="Title 11">
            <a:extLst>
              <a:ext uri="{FF2B5EF4-FFF2-40B4-BE49-F238E27FC236}">
                <a16:creationId xmlns:a16="http://schemas.microsoft.com/office/drawing/2014/main" id="{7A201FEF-4336-642F-A669-279BFD025B9A}"/>
              </a:ext>
            </a:extLst>
          </p:cNvPr>
          <p:cNvSpPr txBox="1">
            <a:spLocks/>
          </p:cNvSpPr>
          <p:nvPr/>
        </p:nvSpPr>
        <p:spPr bwMode="auto">
          <a:xfrm>
            <a:off x="407368" y="6525344"/>
            <a:ext cx="1171262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</a:t>
            </a:r>
            <a:r>
              <a:rPr lang="fi-FI" sz="1100" dirty="0">
                <a:solidFill>
                  <a:srgbClr val="000000"/>
                </a:solidFill>
                <a:latin typeface="Arial" charset="-52"/>
                <a:cs typeface="Arial" charset="-52"/>
              </a:rPr>
              <a:t>Tilastokeskus, Rakennuskanta ja uudistuotanto			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				    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24.6.2026 / pr,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graphicFrame>
        <p:nvGraphicFramePr>
          <p:cNvPr id="12" name="Taulukko 11">
            <a:extLst>
              <a:ext uri="{FF2B5EF4-FFF2-40B4-BE49-F238E27FC236}">
                <a16:creationId xmlns:a16="http://schemas.microsoft.com/office/drawing/2014/main" id="{B53365BB-AA17-6D4D-DDF4-18C8151AF6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066095"/>
              </p:ext>
            </p:extLst>
          </p:nvPr>
        </p:nvGraphicFramePr>
        <p:xfrm>
          <a:off x="744034" y="1323056"/>
          <a:ext cx="3737799" cy="456783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227575">
                  <a:extLst>
                    <a:ext uri="{9D8B030D-6E8A-4147-A177-3AD203B41FA5}">
                      <a16:colId xmlns:a16="http://schemas.microsoft.com/office/drawing/2014/main" val="2420333789"/>
                    </a:ext>
                  </a:extLst>
                </a:gridCol>
                <a:gridCol w="1510224">
                  <a:extLst>
                    <a:ext uri="{9D8B030D-6E8A-4147-A177-3AD203B41FA5}">
                      <a16:colId xmlns:a16="http://schemas.microsoft.com/office/drawing/2014/main" val="4004600761"/>
                    </a:ext>
                  </a:extLst>
                </a:gridCol>
              </a:tblGrid>
              <a:tr h="55837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i-FI" sz="1100" u="none" strike="noStrike" dirty="0">
                          <a:effectLst/>
                        </a:rPr>
                        <a:t>Alue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100" u="none" strike="noStrike" dirty="0">
                          <a:effectLst/>
                        </a:rPr>
                        <a:t>Rakennusvuosi: </a:t>
                      </a:r>
                    </a:p>
                    <a:p>
                      <a:pPr algn="ctr" fontAlgn="b">
                        <a:buNone/>
                      </a:pPr>
                      <a:r>
                        <a:rPr lang="fi-FI" sz="1100" u="none" strike="noStrike" dirty="0">
                          <a:effectLst/>
                        </a:rPr>
                        <a:t>2020-2025, uusia vapaa-ajan asuinrakennuksia kpl</a:t>
                      </a:r>
                      <a:endParaRPr lang="fi-FI" sz="1100" b="0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15124395"/>
                  </a:ext>
                </a:extLst>
              </a:tr>
              <a:tr h="1743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u="none" strike="noStrike" dirty="0">
                          <a:effectLst/>
                        </a:rPr>
                        <a:t>KOKO MAA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100" u="none" strike="noStrike" dirty="0">
                          <a:effectLst/>
                        </a:rPr>
                        <a:t>12 690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96000" marT="0" marB="0" anchor="ctr"/>
                </a:tc>
                <a:extLst>
                  <a:ext uri="{0D108BD9-81ED-4DB2-BD59-A6C34878D82A}">
                    <a16:rowId xmlns:a16="http://schemas.microsoft.com/office/drawing/2014/main" val="3171346666"/>
                  </a:ext>
                </a:extLst>
              </a:tr>
              <a:tr h="1743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u="none" strike="noStrike" dirty="0">
                          <a:effectLst/>
                        </a:rPr>
                        <a:t>MK19 Lappi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100" u="none" strike="noStrike" dirty="0">
                          <a:effectLst/>
                        </a:rPr>
                        <a:t>1 815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96000" marT="0" marB="0" anchor="ctr"/>
                </a:tc>
                <a:extLst>
                  <a:ext uri="{0D108BD9-81ED-4DB2-BD59-A6C34878D82A}">
                    <a16:rowId xmlns:a16="http://schemas.microsoft.com/office/drawing/2014/main" val="2794696618"/>
                  </a:ext>
                </a:extLst>
              </a:tr>
              <a:tr h="24507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u="none" strike="noStrike" dirty="0">
                          <a:effectLst/>
                        </a:rPr>
                        <a:t>MK02 Varsinais-Suomi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100" u="none" strike="noStrike" dirty="0">
                          <a:effectLst/>
                        </a:rPr>
                        <a:t>1 276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96000" marT="0" marB="0" anchor="ctr"/>
                </a:tc>
                <a:extLst>
                  <a:ext uri="{0D108BD9-81ED-4DB2-BD59-A6C34878D82A}">
                    <a16:rowId xmlns:a16="http://schemas.microsoft.com/office/drawing/2014/main" val="4166018011"/>
                  </a:ext>
                </a:extLst>
              </a:tr>
              <a:tr h="25392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u="none" strike="noStrike">
                          <a:effectLst/>
                        </a:rPr>
                        <a:t>MK17 Pohjois-Pohjanmaa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100" u="none" strike="noStrike" dirty="0">
                          <a:effectLst/>
                        </a:rPr>
                        <a:t>1 221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96000" marT="0" marB="0" anchor="ctr"/>
                </a:tc>
                <a:extLst>
                  <a:ext uri="{0D108BD9-81ED-4DB2-BD59-A6C34878D82A}">
                    <a16:rowId xmlns:a16="http://schemas.microsoft.com/office/drawing/2014/main" val="1013919823"/>
                  </a:ext>
                </a:extLst>
              </a:tr>
              <a:tr h="1743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u="none" strike="noStrike" dirty="0">
                          <a:effectLst/>
                        </a:rPr>
                        <a:t>MK10 Etelä-Savo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100" u="none" strike="noStrike" dirty="0">
                          <a:effectLst/>
                        </a:rPr>
                        <a:t>996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96000" marT="0" marB="0" anchor="ctr"/>
                </a:tc>
                <a:extLst>
                  <a:ext uri="{0D108BD9-81ED-4DB2-BD59-A6C34878D82A}">
                    <a16:rowId xmlns:a16="http://schemas.microsoft.com/office/drawing/2014/main" val="425953293"/>
                  </a:ext>
                </a:extLst>
              </a:tr>
              <a:tr h="1743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u="none" strike="noStrike">
                          <a:effectLst/>
                        </a:rPr>
                        <a:t>MK06 Pirkanmaa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100" u="none" strike="noStrike" dirty="0">
                          <a:effectLst/>
                        </a:rPr>
                        <a:t>990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96000" marT="0" marB="0" anchor="ctr"/>
                </a:tc>
                <a:extLst>
                  <a:ext uri="{0D108BD9-81ED-4DB2-BD59-A6C34878D82A}">
                    <a16:rowId xmlns:a16="http://schemas.microsoft.com/office/drawing/2014/main" val="3601535444"/>
                  </a:ext>
                </a:extLst>
              </a:tr>
              <a:tr h="1743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u="none" strike="noStrike" dirty="0">
                          <a:effectLst/>
                        </a:rPr>
                        <a:t>MK01 Uusimaa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100" u="none" strike="noStrike" dirty="0">
                          <a:effectLst/>
                        </a:rPr>
                        <a:t>971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96000" marT="0" marB="0" anchor="ctr"/>
                </a:tc>
                <a:extLst>
                  <a:ext uri="{0D108BD9-81ED-4DB2-BD59-A6C34878D82A}">
                    <a16:rowId xmlns:a16="http://schemas.microsoft.com/office/drawing/2014/main" val="535941608"/>
                  </a:ext>
                </a:extLst>
              </a:tr>
              <a:tr h="1743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u="none" strike="noStrike">
                          <a:effectLst/>
                        </a:rPr>
                        <a:t>MK13 Keski-Suomi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100" u="none" strike="noStrike" dirty="0">
                          <a:effectLst/>
                        </a:rPr>
                        <a:t>777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96000" marT="0" marB="0" anchor="ctr"/>
                </a:tc>
                <a:extLst>
                  <a:ext uri="{0D108BD9-81ED-4DB2-BD59-A6C34878D82A}">
                    <a16:rowId xmlns:a16="http://schemas.microsoft.com/office/drawing/2014/main" val="2759262383"/>
                  </a:ext>
                </a:extLst>
              </a:tr>
              <a:tr h="1743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u="none" strike="noStrike" dirty="0">
                          <a:effectLst/>
                        </a:rPr>
                        <a:t>MK15 Pohjanmaa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100" u="none" strike="noStrike" dirty="0">
                          <a:effectLst/>
                        </a:rPr>
                        <a:t>722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96000" marT="0" marB="0" anchor="ctr"/>
                </a:tc>
                <a:extLst>
                  <a:ext uri="{0D108BD9-81ED-4DB2-BD59-A6C34878D82A}">
                    <a16:rowId xmlns:a16="http://schemas.microsoft.com/office/drawing/2014/main" val="332401473"/>
                  </a:ext>
                </a:extLst>
              </a:tr>
              <a:tr h="1743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u="none" strike="noStrike" dirty="0">
                          <a:effectLst/>
                        </a:rPr>
                        <a:t>MK07 Päijät-Häme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100" u="none" strike="noStrike">
                          <a:effectLst/>
                        </a:rPr>
                        <a:t>618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96000" marT="0" marB="0" anchor="ctr"/>
                </a:tc>
                <a:extLst>
                  <a:ext uri="{0D108BD9-81ED-4DB2-BD59-A6C34878D82A}">
                    <a16:rowId xmlns:a16="http://schemas.microsoft.com/office/drawing/2014/main" val="4247874239"/>
                  </a:ext>
                </a:extLst>
              </a:tr>
              <a:tr h="1743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u="none" strike="noStrike" dirty="0">
                          <a:effectLst/>
                        </a:rPr>
                        <a:t>MK11 Pohjois-Savo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100" u="none" strike="noStrike" dirty="0">
                          <a:effectLst/>
                        </a:rPr>
                        <a:t>539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96000" marT="0" marB="0" anchor="ctr"/>
                </a:tc>
                <a:extLst>
                  <a:ext uri="{0D108BD9-81ED-4DB2-BD59-A6C34878D82A}">
                    <a16:rowId xmlns:a16="http://schemas.microsoft.com/office/drawing/2014/main" val="1297478956"/>
                  </a:ext>
                </a:extLst>
              </a:tr>
              <a:tr h="1743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u="none" strike="noStrike">
                          <a:effectLst/>
                        </a:rPr>
                        <a:t>MK04 Satakunta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100" u="none" strike="noStrike" dirty="0">
                          <a:effectLst/>
                        </a:rPr>
                        <a:t>417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96000" marT="0" marB="0" anchor="ctr"/>
                </a:tc>
                <a:extLst>
                  <a:ext uri="{0D108BD9-81ED-4DB2-BD59-A6C34878D82A}">
                    <a16:rowId xmlns:a16="http://schemas.microsoft.com/office/drawing/2014/main" val="2260154128"/>
                  </a:ext>
                </a:extLst>
              </a:tr>
              <a:tr h="1743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u="none" strike="noStrike" dirty="0">
                          <a:effectLst/>
                        </a:rPr>
                        <a:t>MK18 Kainuu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100" u="none" strike="noStrike" dirty="0">
                          <a:effectLst/>
                        </a:rPr>
                        <a:t>367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96000" marT="0" marB="0" anchor="ctr"/>
                </a:tc>
                <a:extLst>
                  <a:ext uri="{0D108BD9-81ED-4DB2-BD59-A6C34878D82A}">
                    <a16:rowId xmlns:a16="http://schemas.microsoft.com/office/drawing/2014/main" val="668742111"/>
                  </a:ext>
                </a:extLst>
              </a:tr>
              <a:tr h="1743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u="none" strike="noStrike">
                          <a:effectLst/>
                        </a:rPr>
                        <a:t>MK12 Pohjois-Karjala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100" u="none" strike="noStrike" dirty="0">
                          <a:effectLst/>
                        </a:rPr>
                        <a:t>358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96000" marT="0" marB="0" anchor="ctr"/>
                </a:tc>
                <a:extLst>
                  <a:ext uri="{0D108BD9-81ED-4DB2-BD59-A6C34878D82A}">
                    <a16:rowId xmlns:a16="http://schemas.microsoft.com/office/drawing/2014/main" val="1398922059"/>
                  </a:ext>
                </a:extLst>
              </a:tr>
              <a:tr h="1743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u="none" strike="noStrike" dirty="0">
                          <a:effectLst/>
                        </a:rPr>
                        <a:t>MK09 Etelä-Karjala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100" u="none" strike="noStrike" dirty="0">
                          <a:effectLst/>
                        </a:rPr>
                        <a:t>337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96000" marT="0" marB="0" anchor="ctr"/>
                </a:tc>
                <a:extLst>
                  <a:ext uri="{0D108BD9-81ED-4DB2-BD59-A6C34878D82A}">
                    <a16:rowId xmlns:a16="http://schemas.microsoft.com/office/drawing/2014/main" val="1230429059"/>
                  </a:ext>
                </a:extLst>
              </a:tr>
              <a:tr h="2046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u="none" strike="noStrike">
                          <a:effectLst/>
                        </a:rPr>
                        <a:t>MK05 Kanta-Häme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100" u="none" strike="noStrike" dirty="0">
                          <a:effectLst/>
                        </a:rPr>
                        <a:t>335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96000" marT="0" marB="0" anchor="ctr"/>
                </a:tc>
                <a:extLst>
                  <a:ext uri="{0D108BD9-81ED-4DB2-BD59-A6C34878D82A}">
                    <a16:rowId xmlns:a16="http://schemas.microsoft.com/office/drawing/2014/main" val="262908999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u="none" strike="noStrike" dirty="0">
                          <a:effectLst/>
                        </a:rPr>
                        <a:t>MK14 Etelä-Pohjanmaa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100" u="none" strike="noStrike" dirty="0">
                          <a:effectLst/>
                        </a:rPr>
                        <a:t>297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96000" marT="0" marB="0" anchor="ctr"/>
                </a:tc>
                <a:extLst>
                  <a:ext uri="{0D108BD9-81ED-4DB2-BD59-A6C34878D82A}">
                    <a16:rowId xmlns:a16="http://schemas.microsoft.com/office/drawing/2014/main" val="395275990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u="none" strike="noStrike" dirty="0">
                          <a:effectLst/>
                        </a:rPr>
                        <a:t>MK08 Kymenlaakso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100" u="none" strike="noStrike" dirty="0">
                          <a:effectLst/>
                        </a:rPr>
                        <a:t>266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96000" marT="0" marB="0" anchor="ctr"/>
                </a:tc>
                <a:extLst>
                  <a:ext uri="{0D108BD9-81ED-4DB2-BD59-A6C34878D82A}">
                    <a16:rowId xmlns:a16="http://schemas.microsoft.com/office/drawing/2014/main" val="289521723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u="none" strike="noStrike">
                          <a:effectLst/>
                        </a:rPr>
                        <a:t>MK21 Ahvenanmaa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100" u="none" strike="noStrike" dirty="0">
                          <a:effectLst/>
                        </a:rPr>
                        <a:t>260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96000" marT="0" marB="0" anchor="ctr"/>
                </a:tc>
                <a:extLst>
                  <a:ext uri="{0D108BD9-81ED-4DB2-BD59-A6C34878D82A}">
                    <a16:rowId xmlns:a16="http://schemas.microsoft.com/office/drawing/2014/main" val="2868435750"/>
                  </a:ext>
                </a:extLst>
              </a:tr>
              <a:tr h="27919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u="none" strike="noStrike" dirty="0">
                          <a:effectLst/>
                        </a:rPr>
                        <a:t>MK16 Keski-Pohjanmaa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100" u="none" strike="noStrike" dirty="0">
                          <a:effectLst/>
                        </a:rPr>
                        <a:t>128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96000" marT="0" marB="0" anchor="ctr"/>
                </a:tc>
                <a:extLst>
                  <a:ext uri="{0D108BD9-81ED-4DB2-BD59-A6C34878D82A}">
                    <a16:rowId xmlns:a16="http://schemas.microsoft.com/office/drawing/2014/main" val="2429335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5504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51384" y="332656"/>
            <a:ext cx="8496944" cy="4318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i-FI" dirty="0"/>
              <a:t>Kesämökit Etelä-Savossa 2005 - 2025, kpl</a:t>
            </a:r>
            <a:endParaRPr lang="sv-SE" dirty="0"/>
          </a:p>
        </p:txBody>
      </p:sp>
      <p:sp>
        <p:nvSpPr>
          <p:cNvPr id="6" name="Title 11">
            <a:extLst>
              <a:ext uri="{FF2B5EF4-FFF2-40B4-BE49-F238E27FC236}">
                <a16:creationId xmlns:a16="http://schemas.microsoft.com/office/drawing/2014/main" id="{CE0286A7-FAC6-8ECA-9781-54F806940E99}"/>
              </a:ext>
            </a:extLst>
          </p:cNvPr>
          <p:cNvSpPr txBox="1">
            <a:spLocks/>
          </p:cNvSpPr>
          <p:nvPr/>
        </p:nvSpPr>
        <p:spPr bwMode="auto">
          <a:xfrm>
            <a:off x="551384" y="6309568"/>
            <a:ext cx="1152128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Tilastossa käytetään 1.1.2026 aluejakoa koko aikasarjassa.</a:t>
            </a:r>
          </a:p>
          <a:p>
            <a:pPr lvl="0" fontAlgn="base">
              <a:spcBef>
                <a:spcPct val="0"/>
              </a:spcBef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</a:t>
            </a:r>
            <a:r>
              <a:rPr lang="fi-FI" sz="1100" dirty="0">
                <a:solidFill>
                  <a:srgbClr val="000000"/>
                </a:solidFill>
                <a:latin typeface="Arial" charset="-52"/>
                <a:cs typeface="Arial" charset="-52"/>
              </a:rPr>
              <a:t>Tilastokeskus, Rakennuskanta ja uudistuotanto			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				 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23.6.2026 /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pic>
        <p:nvPicPr>
          <p:cNvPr id="4" name="Kuva 3" descr="Viivakaavio kesämökkien määrästä Etelä-Savon maakunnassa 2005-2025. Kesämökkien määrä on noussut vuoden 2005 määrästä 43 409 vuoteen 2019 asti, jolloin määrä oli korkeimmillaan, 46 957 kappaletta. Tämän jälkeen kesämökkien määrä on vähentynyt 44 185 kappaleeseen vuonna 2025.">
            <a:extLst>
              <a:ext uri="{FF2B5EF4-FFF2-40B4-BE49-F238E27FC236}">
                <a16:creationId xmlns:a16="http://schemas.microsoft.com/office/drawing/2014/main" id="{7728AB64-8FD4-603D-E9C8-57BDCE13B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1243538"/>
            <a:ext cx="8841653" cy="481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285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63352" y="260648"/>
            <a:ext cx="9721080" cy="93610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i-FI" dirty="0"/>
              <a:t>Kesämökit Etelä-Savossa kunnittain 1970, 1980, 1990, 1995, 2000, 2005, 2010, 2015, 2020 ja 2021 - 2025, kpl </a:t>
            </a:r>
            <a:endParaRPr lang="sv-SE" dirty="0"/>
          </a:p>
        </p:txBody>
      </p:sp>
      <p:graphicFrame>
        <p:nvGraphicFramePr>
          <p:cNvPr id="2" name="Taulukko 1">
            <a:extLst>
              <a:ext uri="{FF2B5EF4-FFF2-40B4-BE49-F238E27FC236}">
                <a16:creationId xmlns:a16="http://schemas.microsoft.com/office/drawing/2014/main" id="{2DA8159E-CDD2-42E8-9EDD-E8E9CCBDF3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849036"/>
              </p:ext>
            </p:extLst>
          </p:nvPr>
        </p:nvGraphicFramePr>
        <p:xfrm>
          <a:off x="487745" y="1340768"/>
          <a:ext cx="9640703" cy="4536506"/>
        </p:xfrm>
        <a:graphic>
          <a:graphicData uri="http://schemas.openxmlformats.org/drawingml/2006/table">
            <a:tbl>
              <a:tblPr firstRow="1" lastRow="1" bandRow="1">
                <a:tableStyleId>{F5AB1C69-6EDB-4FF4-983F-18BD219EF322}</a:tableStyleId>
              </a:tblPr>
              <a:tblGrid>
                <a:gridCol w="1156883">
                  <a:extLst>
                    <a:ext uri="{9D8B030D-6E8A-4147-A177-3AD203B41FA5}">
                      <a16:colId xmlns:a16="http://schemas.microsoft.com/office/drawing/2014/main" val="1035900551"/>
                    </a:ext>
                  </a:extLst>
                </a:gridCol>
                <a:gridCol w="605987">
                  <a:extLst>
                    <a:ext uri="{9D8B030D-6E8A-4147-A177-3AD203B41FA5}">
                      <a16:colId xmlns:a16="http://schemas.microsoft.com/office/drawing/2014/main" val="3187628985"/>
                    </a:ext>
                  </a:extLst>
                </a:gridCol>
                <a:gridCol w="716165">
                  <a:extLst>
                    <a:ext uri="{9D8B030D-6E8A-4147-A177-3AD203B41FA5}">
                      <a16:colId xmlns:a16="http://schemas.microsoft.com/office/drawing/2014/main" val="1384694863"/>
                    </a:ext>
                  </a:extLst>
                </a:gridCol>
                <a:gridCol w="550896">
                  <a:extLst>
                    <a:ext uri="{9D8B030D-6E8A-4147-A177-3AD203B41FA5}">
                      <a16:colId xmlns:a16="http://schemas.microsoft.com/office/drawing/2014/main" val="1071156298"/>
                    </a:ext>
                  </a:extLst>
                </a:gridCol>
                <a:gridCol w="550896">
                  <a:extLst>
                    <a:ext uri="{9D8B030D-6E8A-4147-A177-3AD203B41FA5}">
                      <a16:colId xmlns:a16="http://schemas.microsoft.com/office/drawing/2014/main" val="1072882473"/>
                    </a:ext>
                  </a:extLst>
                </a:gridCol>
                <a:gridCol w="605987">
                  <a:extLst>
                    <a:ext uri="{9D8B030D-6E8A-4147-A177-3AD203B41FA5}">
                      <a16:colId xmlns:a16="http://schemas.microsoft.com/office/drawing/2014/main" val="4255184874"/>
                    </a:ext>
                  </a:extLst>
                </a:gridCol>
                <a:gridCol w="605987">
                  <a:extLst>
                    <a:ext uri="{9D8B030D-6E8A-4147-A177-3AD203B41FA5}">
                      <a16:colId xmlns:a16="http://schemas.microsoft.com/office/drawing/2014/main" val="4133461227"/>
                    </a:ext>
                  </a:extLst>
                </a:gridCol>
                <a:gridCol w="605987">
                  <a:extLst>
                    <a:ext uri="{9D8B030D-6E8A-4147-A177-3AD203B41FA5}">
                      <a16:colId xmlns:a16="http://schemas.microsoft.com/office/drawing/2014/main" val="2043604125"/>
                    </a:ext>
                  </a:extLst>
                </a:gridCol>
                <a:gridCol w="605987">
                  <a:extLst>
                    <a:ext uri="{9D8B030D-6E8A-4147-A177-3AD203B41FA5}">
                      <a16:colId xmlns:a16="http://schemas.microsoft.com/office/drawing/2014/main" val="2080542872"/>
                    </a:ext>
                  </a:extLst>
                </a:gridCol>
                <a:gridCol w="605988">
                  <a:extLst>
                    <a:ext uri="{9D8B030D-6E8A-4147-A177-3AD203B41FA5}">
                      <a16:colId xmlns:a16="http://schemas.microsoft.com/office/drawing/2014/main" val="1849978967"/>
                    </a:ext>
                  </a:extLst>
                </a:gridCol>
                <a:gridCol w="605988">
                  <a:extLst>
                    <a:ext uri="{9D8B030D-6E8A-4147-A177-3AD203B41FA5}">
                      <a16:colId xmlns:a16="http://schemas.microsoft.com/office/drawing/2014/main" val="3040635117"/>
                    </a:ext>
                  </a:extLst>
                </a:gridCol>
                <a:gridCol w="605988">
                  <a:extLst>
                    <a:ext uri="{9D8B030D-6E8A-4147-A177-3AD203B41FA5}">
                      <a16:colId xmlns:a16="http://schemas.microsoft.com/office/drawing/2014/main" val="835991965"/>
                    </a:ext>
                  </a:extLst>
                </a:gridCol>
                <a:gridCol w="605988">
                  <a:extLst>
                    <a:ext uri="{9D8B030D-6E8A-4147-A177-3AD203B41FA5}">
                      <a16:colId xmlns:a16="http://schemas.microsoft.com/office/drawing/2014/main" val="400235931"/>
                    </a:ext>
                  </a:extLst>
                </a:gridCol>
                <a:gridCol w="605988">
                  <a:extLst>
                    <a:ext uri="{9D8B030D-6E8A-4147-A177-3AD203B41FA5}">
                      <a16:colId xmlns:a16="http://schemas.microsoft.com/office/drawing/2014/main" val="290379566"/>
                    </a:ext>
                  </a:extLst>
                </a:gridCol>
                <a:gridCol w="605988">
                  <a:extLst>
                    <a:ext uri="{9D8B030D-6E8A-4147-A177-3AD203B41FA5}">
                      <a16:colId xmlns:a16="http://schemas.microsoft.com/office/drawing/2014/main" val="800381372"/>
                    </a:ext>
                  </a:extLst>
                </a:gridCol>
              </a:tblGrid>
              <a:tr h="33572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Alue</a:t>
                      </a:r>
                      <a:endParaRPr lang="fi-FI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620" marT="762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1970</a:t>
                      </a:r>
                      <a:endParaRPr lang="fi-FI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1980</a:t>
                      </a:r>
                      <a:endParaRPr lang="fi-FI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1990</a:t>
                      </a:r>
                      <a:endParaRPr lang="fi-FI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>
                          <a:solidFill>
                            <a:schemeClr val="tx1"/>
                          </a:solidFill>
                          <a:effectLst/>
                        </a:rPr>
                        <a:t>1995</a:t>
                      </a:r>
                      <a:endParaRPr lang="fi-FI" sz="14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>
                          <a:solidFill>
                            <a:schemeClr val="tx1"/>
                          </a:solidFill>
                          <a:effectLst/>
                        </a:rPr>
                        <a:t>2000</a:t>
                      </a:r>
                      <a:endParaRPr lang="fi-FI" sz="14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2005</a:t>
                      </a:r>
                      <a:endParaRPr lang="fi-FI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>
                          <a:solidFill>
                            <a:schemeClr val="tx1"/>
                          </a:solidFill>
                          <a:effectLst/>
                        </a:rPr>
                        <a:t>2010</a:t>
                      </a:r>
                      <a:endParaRPr lang="fi-FI" sz="14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fi-FI" sz="14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fi-FI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2000" marT="762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7620" marR="72000" marT="762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7620" marR="72000" marT="762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7620" marR="72000" marT="762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2024</a:t>
                      </a:r>
                    </a:p>
                  </a:txBody>
                  <a:tcPr marL="7620" marR="72000" marT="762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2025</a:t>
                      </a:r>
                    </a:p>
                  </a:txBody>
                  <a:tcPr marL="7620" marR="72000" marT="7620" marB="0" anchor="ctr">
                    <a:solidFill>
                      <a:srgbClr val="CFDE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676062"/>
                  </a:ext>
                </a:extLst>
              </a:tr>
              <a:tr h="33572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Enonkoski</a:t>
                      </a: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122</a:t>
                      </a:r>
                    </a:p>
                  </a:txBody>
                  <a:tcPr marL="0" marR="72000" marT="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298</a:t>
                      </a:r>
                    </a:p>
                  </a:txBody>
                  <a:tcPr marL="0" marR="72000" marT="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549</a:t>
                      </a:r>
                    </a:p>
                  </a:txBody>
                  <a:tcPr marL="0" marR="72000" marT="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622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651</a:t>
                      </a:r>
                    </a:p>
                  </a:txBody>
                  <a:tcPr marL="0" marR="72000" marT="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698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700</a:t>
                      </a:r>
                    </a:p>
                  </a:txBody>
                  <a:tcPr marL="0" marR="72000" marT="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764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755</a:t>
                      </a:r>
                    </a:p>
                  </a:txBody>
                  <a:tcPr marL="0" marR="72000" marT="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751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758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761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744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buNone/>
                      </a:pPr>
                      <a:r>
                        <a:rPr lang="fi-FI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735</a:t>
                      </a:r>
                    </a:p>
                  </a:txBody>
                  <a:tcPr marL="0" marR="72000" marT="0" marB="0" anchor="ctr"/>
                </a:tc>
                <a:extLst>
                  <a:ext uri="{0D108BD9-81ED-4DB2-BD59-A6C34878D82A}">
                    <a16:rowId xmlns:a16="http://schemas.microsoft.com/office/drawing/2014/main" val="2497796119"/>
                  </a:ext>
                </a:extLst>
              </a:tr>
              <a:tr h="33572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Hirvensalmi</a:t>
                      </a: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692</a:t>
                      </a:r>
                    </a:p>
                  </a:txBody>
                  <a:tcPr marL="0" marR="72000" marT="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1 415</a:t>
                      </a:r>
                    </a:p>
                  </a:txBody>
                  <a:tcPr marL="0" marR="72000" marT="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2 088</a:t>
                      </a:r>
                    </a:p>
                  </a:txBody>
                  <a:tcPr marL="0" marR="72000" marT="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2 374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2 632</a:t>
                      </a:r>
                    </a:p>
                  </a:txBody>
                  <a:tcPr marL="0" marR="72000" marT="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2 817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2 879</a:t>
                      </a:r>
                    </a:p>
                  </a:txBody>
                  <a:tcPr marL="0" marR="72000" marT="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3 016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2 959</a:t>
                      </a:r>
                    </a:p>
                  </a:txBody>
                  <a:tcPr marL="0" marR="72000" marT="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2 960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2 964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2 965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2 924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buNone/>
                      </a:pPr>
                      <a:r>
                        <a:rPr lang="fi-FI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2 901</a:t>
                      </a:r>
                    </a:p>
                  </a:txBody>
                  <a:tcPr marL="0" marR="72000" marT="0" marB="0" anchor="ctr"/>
                </a:tc>
                <a:extLst>
                  <a:ext uri="{0D108BD9-81ED-4DB2-BD59-A6C34878D82A}">
                    <a16:rowId xmlns:a16="http://schemas.microsoft.com/office/drawing/2014/main" val="1445012574"/>
                  </a:ext>
                </a:extLst>
              </a:tr>
              <a:tr h="33572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Juva</a:t>
                      </a: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508</a:t>
                      </a:r>
                    </a:p>
                  </a:txBody>
                  <a:tcPr marL="0" marR="72000" marT="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1 042</a:t>
                      </a:r>
                    </a:p>
                  </a:txBody>
                  <a:tcPr marL="0" marR="72000" marT="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1 620</a:t>
                      </a:r>
                    </a:p>
                  </a:txBody>
                  <a:tcPr marL="0" marR="72000" marT="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1 761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1 937</a:t>
                      </a:r>
                    </a:p>
                  </a:txBody>
                  <a:tcPr marL="0" marR="72000" marT="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2 004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2 063</a:t>
                      </a:r>
                    </a:p>
                  </a:txBody>
                  <a:tcPr marL="0" marR="72000" marT="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2 156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2 099</a:t>
                      </a:r>
                    </a:p>
                  </a:txBody>
                  <a:tcPr marL="0" marR="72000" marT="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2 101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2 090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2 068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2 061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buNone/>
                      </a:pPr>
                      <a:r>
                        <a:rPr lang="fi-FI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2 019</a:t>
                      </a:r>
                    </a:p>
                  </a:txBody>
                  <a:tcPr marL="0" marR="72000" marT="0" marB="0" anchor="ctr"/>
                </a:tc>
                <a:extLst>
                  <a:ext uri="{0D108BD9-81ED-4DB2-BD59-A6C34878D82A}">
                    <a16:rowId xmlns:a16="http://schemas.microsoft.com/office/drawing/2014/main" val="2722623222"/>
                  </a:ext>
                </a:extLst>
              </a:tr>
              <a:tr h="33572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Kangasniemi</a:t>
                      </a: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803</a:t>
                      </a:r>
                    </a:p>
                  </a:txBody>
                  <a:tcPr marL="0" marR="72000" marT="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1 773</a:t>
                      </a:r>
                    </a:p>
                  </a:txBody>
                  <a:tcPr marL="0" marR="72000" marT="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2 798</a:t>
                      </a:r>
                    </a:p>
                  </a:txBody>
                  <a:tcPr marL="0" marR="72000" marT="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3 030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3 261</a:t>
                      </a:r>
                    </a:p>
                  </a:txBody>
                  <a:tcPr marL="0" marR="72000" marT="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3 631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3 669</a:t>
                      </a:r>
                    </a:p>
                  </a:txBody>
                  <a:tcPr marL="0" marR="72000" marT="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3 735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3 605</a:t>
                      </a:r>
                    </a:p>
                  </a:txBody>
                  <a:tcPr marL="0" marR="72000" marT="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3 598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3 593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3 555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3 483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buNone/>
                      </a:pPr>
                      <a:r>
                        <a:rPr lang="fi-FI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3 414</a:t>
                      </a:r>
                    </a:p>
                  </a:txBody>
                  <a:tcPr marL="0" marR="72000" marT="0" marB="0" anchor="ctr"/>
                </a:tc>
                <a:extLst>
                  <a:ext uri="{0D108BD9-81ED-4DB2-BD59-A6C34878D82A}">
                    <a16:rowId xmlns:a16="http://schemas.microsoft.com/office/drawing/2014/main" val="1621996000"/>
                  </a:ext>
                </a:extLst>
              </a:tr>
              <a:tr h="33572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Mikkeli</a:t>
                      </a: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3 251</a:t>
                      </a:r>
                    </a:p>
                  </a:txBody>
                  <a:tcPr marL="0" marR="72000" marT="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5 275</a:t>
                      </a:r>
                    </a:p>
                  </a:txBody>
                  <a:tcPr marL="0" marR="72000" marT="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7 769</a:t>
                      </a:r>
                    </a:p>
                  </a:txBody>
                  <a:tcPr marL="0" marR="72000" marT="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8 546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9 418</a:t>
                      </a:r>
                    </a:p>
                  </a:txBody>
                  <a:tcPr marL="0" marR="72000" marT="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9 974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10 108</a:t>
                      </a:r>
                    </a:p>
                  </a:txBody>
                  <a:tcPr marL="0" marR="72000" marT="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10 349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10 345</a:t>
                      </a:r>
                    </a:p>
                  </a:txBody>
                  <a:tcPr marL="0" marR="72000" marT="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10 323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10 222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10 026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9 825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buNone/>
                      </a:pPr>
                      <a:r>
                        <a:rPr lang="fi-FI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9 567</a:t>
                      </a:r>
                    </a:p>
                  </a:txBody>
                  <a:tcPr marL="0" marR="72000" marT="0" marB="0" anchor="ctr"/>
                </a:tc>
                <a:extLst>
                  <a:ext uri="{0D108BD9-81ED-4DB2-BD59-A6C34878D82A}">
                    <a16:rowId xmlns:a16="http://schemas.microsoft.com/office/drawing/2014/main" val="3016526657"/>
                  </a:ext>
                </a:extLst>
              </a:tr>
              <a:tr h="33572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Mäntyharju</a:t>
                      </a: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1 799</a:t>
                      </a:r>
                    </a:p>
                  </a:txBody>
                  <a:tcPr marL="0" marR="72000" marT="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2 920</a:t>
                      </a:r>
                    </a:p>
                  </a:txBody>
                  <a:tcPr marL="0" marR="72000" marT="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4 657</a:t>
                      </a:r>
                    </a:p>
                  </a:txBody>
                  <a:tcPr marL="0" marR="72000" marT="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5 407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5 953</a:t>
                      </a:r>
                    </a:p>
                  </a:txBody>
                  <a:tcPr marL="0" marR="72000" marT="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6 328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6 507</a:t>
                      </a:r>
                    </a:p>
                  </a:txBody>
                  <a:tcPr marL="0" marR="72000" marT="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6 694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6 599</a:t>
                      </a:r>
                    </a:p>
                  </a:txBody>
                  <a:tcPr marL="0" marR="72000" marT="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6 587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6 584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6 485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6 415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buNone/>
                      </a:pPr>
                      <a:r>
                        <a:rPr lang="fi-FI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6 280</a:t>
                      </a:r>
                    </a:p>
                  </a:txBody>
                  <a:tcPr marL="0" marR="72000" marT="0" marB="0" anchor="ctr"/>
                </a:tc>
                <a:extLst>
                  <a:ext uri="{0D108BD9-81ED-4DB2-BD59-A6C34878D82A}">
                    <a16:rowId xmlns:a16="http://schemas.microsoft.com/office/drawing/2014/main" val="235565328"/>
                  </a:ext>
                </a:extLst>
              </a:tr>
              <a:tr h="33572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Pieksämäki</a:t>
                      </a: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910</a:t>
                      </a:r>
                    </a:p>
                  </a:txBody>
                  <a:tcPr marL="0" marR="72000" marT="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1 536</a:t>
                      </a:r>
                    </a:p>
                  </a:txBody>
                  <a:tcPr marL="0" marR="72000" marT="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2 478</a:t>
                      </a:r>
                    </a:p>
                  </a:txBody>
                  <a:tcPr marL="0" marR="72000" marT="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2 712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2 861</a:t>
                      </a:r>
                    </a:p>
                  </a:txBody>
                  <a:tcPr marL="0" marR="72000" marT="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2 965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3 046</a:t>
                      </a:r>
                    </a:p>
                  </a:txBody>
                  <a:tcPr marL="0" marR="72000" marT="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3 160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3 069</a:t>
                      </a:r>
                    </a:p>
                  </a:txBody>
                  <a:tcPr marL="0" marR="72000" marT="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3 081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3 068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3 006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2 971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buNone/>
                      </a:pPr>
                      <a:r>
                        <a:rPr lang="fi-FI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2 897</a:t>
                      </a:r>
                    </a:p>
                  </a:txBody>
                  <a:tcPr marL="0" marR="72000" marT="0" marB="0" anchor="ctr"/>
                </a:tc>
                <a:extLst>
                  <a:ext uri="{0D108BD9-81ED-4DB2-BD59-A6C34878D82A}">
                    <a16:rowId xmlns:a16="http://schemas.microsoft.com/office/drawing/2014/main" val="1415428107"/>
                  </a:ext>
                </a:extLst>
              </a:tr>
              <a:tr h="33572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Puumala</a:t>
                      </a: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650</a:t>
                      </a:r>
                    </a:p>
                  </a:txBody>
                  <a:tcPr marL="0" marR="72000" marT="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1 431</a:t>
                      </a:r>
                    </a:p>
                  </a:txBody>
                  <a:tcPr marL="0" marR="72000" marT="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2 126</a:t>
                      </a:r>
                    </a:p>
                  </a:txBody>
                  <a:tcPr marL="0" marR="72000" marT="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2 733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2 903</a:t>
                      </a:r>
                    </a:p>
                  </a:txBody>
                  <a:tcPr marL="0" marR="72000" marT="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3 377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3 462</a:t>
                      </a:r>
                    </a:p>
                  </a:txBody>
                  <a:tcPr marL="0" marR="72000" marT="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3 622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3 998</a:t>
                      </a:r>
                    </a:p>
                  </a:txBody>
                  <a:tcPr marL="0" marR="72000" marT="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4 002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4 023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3 997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3 939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buNone/>
                      </a:pPr>
                      <a:r>
                        <a:rPr lang="fi-FI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3 858</a:t>
                      </a:r>
                    </a:p>
                  </a:txBody>
                  <a:tcPr marL="0" marR="72000" marT="0" marB="0" anchor="ctr"/>
                </a:tc>
                <a:extLst>
                  <a:ext uri="{0D108BD9-81ED-4DB2-BD59-A6C34878D82A}">
                    <a16:rowId xmlns:a16="http://schemas.microsoft.com/office/drawing/2014/main" val="1254121478"/>
                  </a:ext>
                </a:extLst>
              </a:tr>
              <a:tr h="33572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Rantasalmi</a:t>
                      </a: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520</a:t>
                      </a:r>
                    </a:p>
                  </a:txBody>
                  <a:tcPr marL="0" marR="72000" marT="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886</a:t>
                      </a:r>
                    </a:p>
                  </a:txBody>
                  <a:tcPr marL="0" marR="72000" marT="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1 490</a:t>
                      </a:r>
                    </a:p>
                  </a:txBody>
                  <a:tcPr marL="0" marR="72000" marT="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1 664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1 776</a:t>
                      </a:r>
                    </a:p>
                  </a:txBody>
                  <a:tcPr marL="0" marR="72000" marT="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2 010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2 000</a:t>
                      </a:r>
                    </a:p>
                  </a:txBody>
                  <a:tcPr marL="0" marR="72000" marT="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2 059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2 185</a:t>
                      </a:r>
                    </a:p>
                  </a:txBody>
                  <a:tcPr marL="0" marR="72000" marT="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2 243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2 235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2 183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2 159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buNone/>
                      </a:pPr>
                      <a:r>
                        <a:rPr lang="fi-FI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2 105</a:t>
                      </a:r>
                    </a:p>
                  </a:txBody>
                  <a:tcPr marL="0" marR="72000" marT="0" marB="0" anchor="ctr"/>
                </a:tc>
                <a:extLst>
                  <a:ext uri="{0D108BD9-81ED-4DB2-BD59-A6C34878D82A}">
                    <a16:rowId xmlns:a16="http://schemas.microsoft.com/office/drawing/2014/main" val="849805098"/>
                  </a:ext>
                </a:extLst>
              </a:tr>
              <a:tr h="33572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Savonlinna</a:t>
                      </a: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2 126</a:t>
                      </a:r>
                    </a:p>
                  </a:txBody>
                  <a:tcPr marL="0" marR="72000" marT="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3 483</a:t>
                      </a:r>
                    </a:p>
                  </a:txBody>
                  <a:tcPr marL="0" marR="72000" marT="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6 042</a:t>
                      </a:r>
                    </a:p>
                  </a:txBody>
                  <a:tcPr marL="0" marR="72000" marT="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6 624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7 027</a:t>
                      </a:r>
                    </a:p>
                  </a:txBody>
                  <a:tcPr marL="0" marR="72000" marT="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7 701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7 964</a:t>
                      </a:r>
                    </a:p>
                  </a:txBody>
                  <a:tcPr marL="0" marR="72000" marT="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8 314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8 765</a:t>
                      </a:r>
                    </a:p>
                  </a:txBody>
                  <a:tcPr marL="0" marR="72000" marT="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8 757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8 786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8 725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8 542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buNone/>
                      </a:pPr>
                      <a:r>
                        <a:rPr lang="fi-FI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8 339</a:t>
                      </a:r>
                    </a:p>
                  </a:txBody>
                  <a:tcPr marL="0" marR="72000" marT="0" marB="0" anchor="ctr"/>
                </a:tc>
                <a:extLst>
                  <a:ext uri="{0D108BD9-81ED-4DB2-BD59-A6C34878D82A}">
                    <a16:rowId xmlns:a16="http://schemas.microsoft.com/office/drawing/2014/main" val="1516056283"/>
                  </a:ext>
                </a:extLst>
              </a:tr>
              <a:tr h="33572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Sulkava</a:t>
                      </a: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374</a:t>
                      </a:r>
                    </a:p>
                  </a:txBody>
                  <a:tcPr marL="0" marR="72000" marT="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809</a:t>
                      </a:r>
                    </a:p>
                  </a:txBody>
                  <a:tcPr marL="0" marR="72000" marT="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1 230</a:t>
                      </a:r>
                    </a:p>
                  </a:txBody>
                  <a:tcPr marL="0" marR="72000" marT="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1 488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1 607</a:t>
                      </a:r>
                    </a:p>
                  </a:txBody>
                  <a:tcPr marL="0" marR="72000" marT="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1 904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1 993</a:t>
                      </a:r>
                    </a:p>
                  </a:txBody>
                  <a:tcPr marL="0" marR="72000" marT="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2 140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2 193</a:t>
                      </a:r>
                    </a:p>
                  </a:txBody>
                  <a:tcPr marL="0" marR="72000" marT="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2 198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2 195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2 132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2 137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buNone/>
                      </a:pPr>
                      <a:r>
                        <a:rPr lang="fi-FI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2 070</a:t>
                      </a:r>
                    </a:p>
                  </a:txBody>
                  <a:tcPr marL="0" marR="72000" marT="0" marB="0" anchor="ctr"/>
                </a:tc>
                <a:extLst>
                  <a:ext uri="{0D108BD9-81ED-4DB2-BD59-A6C34878D82A}">
                    <a16:rowId xmlns:a16="http://schemas.microsoft.com/office/drawing/2014/main" val="4243069583"/>
                  </a:ext>
                </a:extLst>
              </a:tr>
              <a:tr h="50779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Etelä-Savon maakunta</a:t>
                      </a:r>
                    </a:p>
                  </a:txBody>
                  <a:tcPr marL="108000" marR="0" marT="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11 755</a:t>
                      </a:r>
                    </a:p>
                  </a:txBody>
                  <a:tcPr marL="0" marR="72000" marT="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20 868</a:t>
                      </a:r>
                    </a:p>
                  </a:txBody>
                  <a:tcPr marL="0" marR="72000" marT="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32 847</a:t>
                      </a:r>
                    </a:p>
                  </a:txBody>
                  <a:tcPr marL="0" marR="72000" marT="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36 961</a:t>
                      </a:r>
                    </a:p>
                  </a:txBody>
                  <a:tcPr marL="0" marR="72000" marT="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40 026</a:t>
                      </a:r>
                    </a:p>
                  </a:txBody>
                  <a:tcPr marL="0" marR="72000" marT="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43 409</a:t>
                      </a:r>
                    </a:p>
                  </a:txBody>
                  <a:tcPr marL="0" marR="72000" marT="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44 391</a:t>
                      </a:r>
                    </a:p>
                  </a:txBody>
                  <a:tcPr marL="0" marR="72000" marT="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46 009</a:t>
                      </a:r>
                    </a:p>
                  </a:txBody>
                  <a:tcPr marL="0" marR="72000" marT="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46 572</a:t>
                      </a:r>
                    </a:p>
                  </a:txBody>
                  <a:tcPr marL="0" marR="72000" marT="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46 601</a:t>
                      </a:r>
                    </a:p>
                  </a:txBody>
                  <a:tcPr marL="0" marR="72000" marT="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46 518</a:t>
                      </a:r>
                    </a:p>
                  </a:txBody>
                  <a:tcPr marL="0" marR="72000" marT="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45 903</a:t>
                      </a:r>
                    </a:p>
                  </a:txBody>
                  <a:tcPr marL="0" marR="72000" marT="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45 200</a:t>
                      </a:r>
                    </a:p>
                  </a:txBody>
                  <a:tcPr marL="0" marR="72000" marT="0" marB="0" anchor="ctr">
                    <a:solidFill>
                      <a:srgbClr val="CFDE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44 185</a:t>
                      </a:r>
                    </a:p>
                  </a:txBody>
                  <a:tcPr marL="0" marR="72000" marT="0" marB="0" anchor="ctr">
                    <a:solidFill>
                      <a:srgbClr val="CFDE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066748"/>
                  </a:ext>
                </a:extLst>
              </a:tr>
            </a:tbl>
          </a:graphicData>
        </a:graphic>
      </p:graphicFrame>
      <p:sp>
        <p:nvSpPr>
          <p:cNvPr id="3" name="Title 11">
            <a:extLst>
              <a:ext uri="{FF2B5EF4-FFF2-40B4-BE49-F238E27FC236}">
                <a16:creationId xmlns:a16="http://schemas.microsoft.com/office/drawing/2014/main" id="{89FAEC3A-976B-BD73-82DD-C4C09E5F0ABD}"/>
              </a:ext>
            </a:extLst>
          </p:cNvPr>
          <p:cNvSpPr txBox="1">
            <a:spLocks/>
          </p:cNvSpPr>
          <p:nvPr/>
        </p:nvSpPr>
        <p:spPr bwMode="auto">
          <a:xfrm>
            <a:off x="407368" y="6021288"/>
            <a:ext cx="1166529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Kesämökkien määrän vähentymistä selittävät osin kuntien tekemät poistot rakennusrekisteristä ja mökeille tehdyt käyttötarkoituksen muutokset.</a:t>
            </a:r>
          </a:p>
          <a:p>
            <a:pPr lvl="0" fontAlgn="base">
              <a:spcBef>
                <a:spcPct val="0"/>
              </a:spcBef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Tilastossa käytetään 1.1.2026 aluejakoa koko aikasarjassa.</a:t>
            </a:r>
          </a:p>
          <a:p>
            <a:pPr lvl="0" fontAlgn="base">
              <a:spcBef>
                <a:spcPct val="0"/>
              </a:spcBef>
              <a:defRPr/>
            </a:pP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-52"/>
              <a:ea typeface="+mn-ea"/>
              <a:cs typeface="Arial" charset="-52"/>
            </a:endParaRPr>
          </a:p>
          <a:p>
            <a:pPr lvl="0" fontAlgn="base">
              <a:spcBef>
                <a:spcPct val="0"/>
              </a:spcBef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</a:t>
            </a:r>
            <a:r>
              <a:rPr lang="fi-FI" sz="1100" dirty="0">
                <a:solidFill>
                  <a:srgbClr val="000000"/>
                </a:solidFill>
                <a:latin typeface="Arial" charset="-52"/>
                <a:cs typeface="Arial" charset="-52"/>
              </a:rPr>
              <a:t>Tilastokeskus, Rakennuskanta ja uudistuotanto    (vuosien 1970-2023 kunnittaiset tiedot aiemmasta Rakennukset ja kesämökit -tietokannasta)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  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23.6.2026 /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826122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Kartta Etelä-Savon asutuksesta kilometrin ruutujaolla. Etelä-Savo on harvaan, mutta kauttaaltaan asuttu. Pysyvän asutuksen lisäksi Etelä-Savossa on huomattava määrä vapaa-ajan asutusta. Lähde Syke, YKR, Tilastokeskus">
            <a:extLst>
              <a:ext uri="{FF2B5EF4-FFF2-40B4-BE49-F238E27FC236}">
                <a16:creationId xmlns:a16="http://schemas.microsoft.com/office/drawing/2014/main" id="{BD048F05-FC62-FBA0-A289-A85505E16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937" y="201620"/>
            <a:ext cx="9442551" cy="6656379"/>
          </a:xfrm>
          <a:prstGeom prst="rect">
            <a:avLst/>
          </a:prstGeom>
        </p:spPr>
      </p:pic>
      <p:sp>
        <p:nvSpPr>
          <p:cNvPr id="9" name="Otsikko 8">
            <a:extLst>
              <a:ext uri="{FF2B5EF4-FFF2-40B4-BE49-F238E27FC236}">
                <a16:creationId xmlns:a16="http://schemas.microsoft.com/office/drawing/2014/main" id="{918AFB96-F195-6E9D-6EBF-ECB570CBB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01620"/>
            <a:ext cx="6552728" cy="936104"/>
          </a:xfrm>
          <a:solidFill>
            <a:schemeClr val="bg1"/>
          </a:solidFill>
        </p:spPr>
        <p:txBody>
          <a:bodyPr vert="horz" lIns="0" tIns="0" rIns="0" bIns="45720" rtlCol="0" anchor="b">
            <a:noAutofit/>
          </a:bodyPr>
          <a:lstStyle/>
          <a:p>
            <a:r>
              <a:rPr lang="fi-FI" dirty="0"/>
              <a:t>Pysyvä ja vapaa-ajan asutus Etelä-Savossa</a:t>
            </a:r>
            <a:br>
              <a:rPr lang="fi-FI" dirty="0"/>
            </a:br>
            <a:endParaRPr lang="fi-FI" dirty="0"/>
          </a:p>
        </p:txBody>
      </p:sp>
      <p:sp>
        <p:nvSpPr>
          <p:cNvPr id="5" name="Title 11"/>
          <p:cNvSpPr txBox="1">
            <a:spLocks/>
          </p:cNvSpPr>
          <p:nvPr/>
        </p:nvSpPr>
        <p:spPr bwMode="auto">
          <a:xfrm>
            <a:off x="263352" y="6525344"/>
            <a:ext cx="1192864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											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11.4.2024 / pr,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377484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95400" y="188640"/>
            <a:ext cx="8640961" cy="50405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i-FI" dirty="0"/>
              <a:t>Kesäasukkaiden osuus asuntoväestöstä 2019, %</a:t>
            </a:r>
            <a:endParaRPr lang="sv-SE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3E0A2343-4AE5-456F-B25A-A4C2BB1909A0}"/>
              </a:ext>
            </a:extLst>
          </p:cNvPr>
          <p:cNvSpPr txBox="1"/>
          <p:nvPr/>
        </p:nvSpPr>
        <p:spPr>
          <a:xfrm>
            <a:off x="767408" y="764704"/>
            <a:ext cx="9145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Suomessa oli vuonna 2019 vajaa 560 000 kesäasukasta. </a:t>
            </a:r>
            <a:r>
              <a:rPr lang="fi-FI" sz="1200" b="1" dirty="0"/>
              <a:t>Maakunnista eniten kesäasukkaita suhteessa asuntoväestöön oli Etelä-Savossa</a:t>
            </a:r>
            <a:r>
              <a:rPr lang="fi-FI" sz="1200" dirty="0"/>
              <a:t>, jossa kesäasukkaiden osuus maakunnan asuntoväestöstä oli 42 prosenttia. Etelä-Savon kunnista eniten kesäasukkaita oli Puumalassa ja Hirvensalmella, joissa kesäasukkaita on yli kaksinkertainen määrä asuntoväestöön nähden. </a:t>
            </a:r>
          </a:p>
        </p:txBody>
      </p:sp>
      <p:pic>
        <p:nvPicPr>
          <p:cNvPr id="2" name="Kuva 1" descr="Palkkikaavio kesäasukkaiden osuudesta asuntoväestöön nähden vuonna 2019 maakunnittain. Eniten kesäasukkaita suhteessa asuntoväestöön oli Etelä-Savossa, 42 prosenttia, sitten Kainuussa ja Lapissa, noin 20 prosenttia.">
            <a:extLst>
              <a:ext uri="{FF2B5EF4-FFF2-40B4-BE49-F238E27FC236}">
                <a16:creationId xmlns:a16="http://schemas.microsoft.com/office/drawing/2014/main" id="{035E14F1-ABDA-44B9-9C5D-60B74BB16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1484784"/>
            <a:ext cx="7272808" cy="4896544"/>
          </a:xfrm>
          <a:prstGeom prst="rect">
            <a:avLst/>
          </a:prstGeom>
        </p:spPr>
      </p:pic>
      <p:sp>
        <p:nvSpPr>
          <p:cNvPr id="4" name="Nuoli: Oikea 3">
            <a:extLst>
              <a:ext uri="{FF2B5EF4-FFF2-40B4-BE49-F238E27FC236}">
                <a16:creationId xmlns:a16="http://schemas.microsoft.com/office/drawing/2014/main" id="{A03F933E-D037-4DBE-8178-5D6F098DB2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2020" y="1626164"/>
            <a:ext cx="427812" cy="2827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 err="1"/>
          </a:p>
        </p:txBody>
      </p:sp>
      <p:sp>
        <p:nvSpPr>
          <p:cNvPr id="8" name="Tekstiruutu 9">
            <a:extLst>
              <a:ext uri="{FF2B5EF4-FFF2-40B4-BE49-F238E27FC236}">
                <a16:creationId xmlns:a16="http://schemas.microsoft.com/office/drawing/2014/main" id="{3414EFA8-F67A-4094-B3A0-FE0C9B466A74}"/>
              </a:ext>
            </a:extLst>
          </p:cNvPr>
          <p:cNvSpPr txBox="1"/>
          <p:nvPr/>
        </p:nvSpPr>
        <p:spPr>
          <a:xfrm>
            <a:off x="8328248" y="1538208"/>
            <a:ext cx="3240360" cy="3168352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200" dirty="0"/>
              <a:t>Kesäasukkaiden lukumäärä lasketaan kesämökin omistajan asuntokunnan henkilöiden yhteismäärästä. </a:t>
            </a:r>
          </a:p>
          <a:p>
            <a:r>
              <a:rPr lang="fi-FI" sz="1200" dirty="0"/>
              <a:t>Kesäasukkaiden lukumäärään ei ole laskettu mukaan henkilöitä, joiden kesämökki sijaitsee asuinkunnassa. </a:t>
            </a:r>
          </a:p>
          <a:p>
            <a:endParaRPr lang="fi-FI" sz="1200" dirty="0"/>
          </a:p>
          <a:p>
            <a:r>
              <a:rPr lang="fi-FI" sz="1200" dirty="0"/>
              <a:t>Jos ulkokuntalainen omistaa useampia kuin yhden kesämökin samassa kunnassa, on tämän asuntokunnan henkilöt laskettu kunnan kesäasukkaiksi vain kerran. </a:t>
            </a:r>
          </a:p>
          <a:p>
            <a:endParaRPr lang="fi-FI" sz="1200" dirty="0"/>
          </a:p>
          <a:p>
            <a:r>
              <a:rPr lang="fi-FI" sz="1200" dirty="0"/>
              <a:t>Perikuntien omistamia, yhteisomistuksessa olevia tai ulkomaalaisten omistamia kesämökkejä ei ole voitu huomioida kesäasukkaiden lukua laskettaessa.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3A126694-072C-4504-813C-3CDFDA9FFB6A}"/>
              </a:ext>
            </a:extLst>
          </p:cNvPr>
          <p:cNvSpPr txBox="1"/>
          <p:nvPr/>
        </p:nvSpPr>
        <p:spPr>
          <a:xfrm>
            <a:off x="8328248" y="4797152"/>
            <a:ext cx="338437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150" b="1" dirty="0"/>
              <a:t>Vuonna 2024 kesäasukkaita oli Etelä-Savossa 39,7 % suhteessa asuntoväestöön.</a:t>
            </a:r>
            <a:r>
              <a:rPr lang="fi-FI" sz="1150" dirty="0"/>
              <a:t>**</a:t>
            </a:r>
          </a:p>
        </p:txBody>
      </p:sp>
      <p:sp>
        <p:nvSpPr>
          <p:cNvPr id="11" name="Title 11">
            <a:extLst>
              <a:ext uri="{FF2B5EF4-FFF2-40B4-BE49-F238E27FC236}">
                <a16:creationId xmlns:a16="http://schemas.microsoft.com/office/drawing/2014/main" id="{8B90268B-E9AA-4E24-B848-3C0C64E272E7}"/>
              </a:ext>
            </a:extLst>
          </p:cNvPr>
          <p:cNvSpPr txBox="1">
            <a:spLocks/>
          </p:cNvSpPr>
          <p:nvPr/>
        </p:nvSpPr>
        <p:spPr bwMode="auto">
          <a:xfrm>
            <a:off x="551384" y="6453336"/>
            <a:ext cx="1152128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</a:t>
            </a:r>
            <a:r>
              <a:rPr lang="fi-FI" sz="1100" dirty="0">
                <a:solidFill>
                  <a:srgbClr val="000000"/>
                </a:solidFill>
                <a:latin typeface="Arial" charset="-52"/>
                <a:cs typeface="Arial" charset="-52"/>
              </a:rPr>
              <a:t>Tilastokeskus, </a:t>
            </a:r>
            <a:r>
              <a:rPr lang="fi-FI" sz="1100" dirty="0">
                <a:solidFill>
                  <a:srgbClr val="000000"/>
                </a:solidFill>
                <a:latin typeface="Arial" charset="-52"/>
                <a:cs typeface="Arial" charset="-52"/>
                <a:hlinkClick r:id="rId4"/>
              </a:rPr>
              <a:t>http://stat.fi/til/rakke/2019/rakke_2019_2020-05-27_tie_001_fi.html</a:t>
            </a:r>
            <a:r>
              <a:rPr lang="fi-FI" sz="1100" dirty="0">
                <a:solidFill>
                  <a:srgbClr val="000000"/>
                </a:solidFill>
                <a:latin typeface="Arial" charset="-52"/>
                <a:cs typeface="Arial" charset="-52"/>
              </a:rPr>
              <a:t> 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				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28.5.2020</a:t>
            </a:r>
          </a:p>
          <a:p>
            <a:pPr lvl="0" fontAlgn="base">
              <a:spcBef>
                <a:spcPct val="0"/>
              </a:spcBef>
              <a:defRPr/>
            </a:pPr>
            <a:r>
              <a:rPr lang="fi-FI" sz="1000" dirty="0">
                <a:solidFill>
                  <a:srgbClr val="000000"/>
                </a:solidFill>
                <a:latin typeface="Arial" charset="-52"/>
                <a:cs typeface="Arial" charset="-52"/>
              </a:rPr>
              <a:t>											sekä **25.6.2025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 /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2728305329"/>
      </p:ext>
    </p:extLst>
  </p:cSld>
  <p:clrMapOvr>
    <a:masterClrMapping/>
  </p:clrMapOvr>
</p:sld>
</file>

<file path=ppt/theme/theme1.xml><?xml version="1.0" encoding="utf-8"?>
<a:theme xmlns:a="http://schemas.openxmlformats.org/drawingml/2006/main" name="ESAVO">
  <a:themeElements>
    <a:clrScheme name="ESAVO">
      <a:dk1>
        <a:sysClr val="windowText" lastClr="000000"/>
      </a:dk1>
      <a:lt1>
        <a:sysClr val="window" lastClr="FFFFFF"/>
      </a:lt1>
      <a:dk2>
        <a:srgbClr val="2D3787"/>
      </a:dk2>
      <a:lt2>
        <a:srgbClr val="C8E1FA"/>
      </a:lt2>
      <a:accent1>
        <a:srgbClr val="2D3787"/>
      </a:accent1>
      <a:accent2>
        <a:srgbClr val="009BE1"/>
      </a:accent2>
      <a:accent3>
        <a:srgbClr val="469B46"/>
      </a:accent3>
      <a:accent4>
        <a:srgbClr val="C8D228"/>
      </a:accent4>
      <a:accent5>
        <a:srgbClr val="F0CD14"/>
      </a:accent5>
      <a:accent6>
        <a:srgbClr val="DCA0C3"/>
      </a:accent6>
      <a:hlink>
        <a:srgbClr val="3C5491"/>
      </a:hlink>
      <a:folHlink>
        <a:srgbClr val="325A3C"/>
      </a:folHlink>
    </a:clrScheme>
    <a:fontScheme name="ESAVO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18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8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AVO PowerPoint-esitysmalli.potx" id="{FC6D9E71-C548-4608-9588-675994E901C0}" vid="{9F200EB2-B4F4-46AA-A27E-0EF2FB911529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ESAVO PowerPoint-esitysmalli</Template>
  <TotalTime>8285</TotalTime>
  <Words>978</Words>
  <Application>Microsoft Office PowerPoint</Application>
  <PresentationFormat>Laajakuva</PresentationFormat>
  <Paragraphs>326</Paragraphs>
  <Slides>9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ESAVO</vt:lpstr>
      <vt:lpstr>Kesämökit 2025</vt:lpstr>
      <vt:lpstr>Kesämökit maakunnittain 2025, kpl</vt:lpstr>
      <vt:lpstr>Kesämökit 100 asukasta kohti* maakunnittain 2025</vt:lpstr>
      <vt:lpstr>Suomen mökkirikkaimmat kunnat vuonna 2025</vt:lpstr>
      <vt:lpstr>2020-2025 rakennetut kesämökit</vt:lpstr>
      <vt:lpstr>Kesämökit Etelä-Savossa 2005 - 2025, kpl</vt:lpstr>
      <vt:lpstr>Kesämökit Etelä-Savossa kunnittain 1970, 1980, 1990, 1995, 2000, 2005, 2010, 2015, 2020 ja 2021 - 2025, kpl </vt:lpstr>
      <vt:lpstr>Pysyvä ja vapaa-ajan asutus Etelä-Savossa </vt:lpstr>
      <vt:lpstr>Kesäasukkaiden osuus asuntoväestöstä 2019, %</vt:lpstr>
    </vt:vector>
  </TitlesOfParts>
  <Company>Etelä-Savon maakuntaliitto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Kesämökit</dc:title>
  <dc:creator>Jaana Kokkonen</dc:creator>
  <cp:lastModifiedBy>Jaana Kokkonen</cp:lastModifiedBy>
  <cp:revision>60</cp:revision>
  <dcterms:created xsi:type="dcterms:W3CDTF">2020-02-25T14:36:39Z</dcterms:created>
  <dcterms:modified xsi:type="dcterms:W3CDTF">2026-06-24T10:49:41Z</dcterms:modified>
</cp:coreProperties>
</file>