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1"/>
  </p:notesMasterIdLst>
  <p:sldIdLst>
    <p:sldId id="811" r:id="rId2"/>
    <p:sldId id="814" r:id="rId3"/>
    <p:sldId id="697" r:id="rId4"/>
    <p:sldId id="812" r:id="rId5"/>
    <p:sldId id="724" r:id="rId6"/>
    <p:sldId id="699" r:id="rId7"/>
    <p:sldId id="698" r:id="rId8"/>
    <p:sldId id="726" r:id="rId9"/>
    <p:sldId id="8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6" autoAdjust="0"/>
    <p:restoredTop sz="95020" autoAdjust="0"/>
  </p:normalViewPr>
  <p:slideViewPr>
    <p:cSldViewPr showGuides="1">
      <p:cViewPr>
        <p:scale>
          <a:sx n="80" d="100"/>
          <a:sy n="80" d="100"/>
        </p:scale>
        <p:origin x="398" y="3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custSel modSld">
      <pc:chgData name="Jaana Kokkonen" userId="fd0ea1af-346e-4258-bc54-cec630bd1122" providerId="ADAL" clId="{E89BD6E4-43A1-4CD4-9BD1-30478988A43C}" dt="2026-05-06T12:07:58.765" v="828" actId="1036"/>
      <pc:docMkLst>
        <pc:docMk/>
      </pc:docMkLst>
      <pc:sldChg chg="addSp delSp modSp mod">
        <pc:chgData name="Jaana Kokkonen" userId="fd0ea1af-346e-4258-bc54-cec630bd1122" providerId="ADAL" clId="{E89BD6E4-43A1-4CD4-9BD1-30478988A43C}" dt="2026-05-04T12:57:45.692" v="273" actId="962"/>
        <pc:sldMkLst>
          <pc:docMk/>
          <pc:sldMk cId="1710591031" sldId="697"/>
        </pc:sldMkLst>
        <pc:spChg chg="mod">
          <ac:chgData name="Jaana Kokkonen" userId="fd0ea1af-346e-4258-bc54-cec630bd1122" providerId="ADAL" clId="{E89BD6E4-43A1-4CD4-9BD1-30478988A43C}" dt="2026-04-28T12:35:22.739" v="5"/>
          <ac:spMkLst>
            <pc:docMk/>
            <pc:sldMk cId="1710591031" sldId="697"/>
            <ac:spMk id="2" creationId="{FBC47939-5ECA-34EA-296D-431C4FB5DEF7}"/>
          </ac:spMkLst>
        </pc:spChg>
        <pc:spChg chg="mod">
          <ac:chgData name="Jaana Kokkonen" userId="fd0ea1af-346e-4258-bc54-cec630bd1122" providerId="ADAL" clId="{E89BD6E4-43A1-4CD4-9BD1-30478988A43C}" dt="2026-04-28T12:35:52.522" v="6" actId="313"/>
          <ac:spMkLst>
            <pc:docMk/>
            <pc:sldMk cId="1710591031" sldId="697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5-04T12:57:45.692" v="273" actId="962"/>
          <ac:picMkLst>
            <pc:docMk/>
            <pc:sldMk cId="1710591031" sldId="697"/>
            <ac:picMk id="5" creationId="{D046BEC6-0398-6429-79A8-5E1A595ABB08}"/>
          </ac:picMkLst>
        </pc:picChg>
      </pc:sldChg>
      <pc:sldChg chg="addSp delSp modSp mod">
        <pc:chgData name="Jaana Kokkonen" userId="fd0ea1af-346e-4258-bc54-cec630bd1122" providerId="ADAL" clId="{E89BD6E4-43A1-4CD4-9BD1-30478988A43C}" dt="2026-05-04T13:01:08.538" v="364" actId="962"/>
        <pc:sldMkLst>
          <pc:docMk/>
          <pc:sldMk cId="1115662475" sldId="698"/>
        </pc:sldMkLst>
        <pc:spChg chg="mod">
          <ac:chgData name="Jaana Kokkonen" userId="fd0ea1af-346e-4258-bc54-cec630bd1122" providerId="ADAL" clId="{E89BD6E4-43A1-4CD4-9BD1-30478988A43C}" dt="2026-04-28T12:35:22.739" v="5"/>
          <ac:spMkLst>
            <pc:docMk/>
            <pc:sldMk cId="1115662475" sldId="698"/>
            <ac:spMk id="4" creationId="{294E6FFA-DE3E-1F4C-2783-352AF5E21CF6}"/>
          </ac:spMkLst>
        </pc:spChg>
        <pc:spChg chg="mod">
          <ac:chgData name="Jaana Kokkonen" userId="fd0ea1af-346e-4258-bc54-cec630bd1122" providerId="ADAL" clId="{E89BD6E4-43A1-4CD4-9BD1-30478988A43C}" dt="2026-04-28T12:35:55.173" v="8" actId="313"/>
          <ac:spMkLst>
            <pc:docMk/>
            <pc:sldMk cId="1115662475" sldId="698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5-04T13:01:08.538" v="364" actId="962"/>
          <ac:picMkLst>
            <pc:docMk/>
            <pc:sldMk cId="1115662475" sldId="698"/>
            <ac:picMk id="3" creationId="{224CDD4A-B1C0-B717-EEBF-8DF1619107B8}"/>
          </ac:picMkLst>
        </pc:picChg>
      </pc:sldChg>
      <pc:sldChg chg="addSp delSp modSp mod">
        <pc:chgData name="Jaana Kokkonen" userId="fd0ea1af-346e-4258-bc54-cec630bd1122" providerId="ADAL" clId="{E89BD6E4-43A1-4CD4-9BD1-30478988A43C}" dt="2026-05-06T07:04:56.618" v="634" actId="962"/>
        <pc:sldMkLst>
          <pc:docMk/>
          <pc:sldMk cId="3300699223" sldId="699"/>
        </pc:sldMkLst>
        <pc:spChg chg="mod">
          <ac:chgData name="Jaana Kokkonen" userId="fd0ea1af-346e-4258-bc54-cec630bd1122" providerId="ADAL" clId="{E89BD6E4-43A1-4CD4-9BD1-30478988A43C}" dt="2026-04-28T12:35:22.739" v="5"/>
          <ac:spMkLst>
            <pc:docMk/>
            <pc:sldMk cId="3300699223" sldId="699"/>
            <ac:spMk id="3" creationId="{74AA12C0-3BCF-5661-0F5E-2A4B7F3B2B92}"/>
          </ac:spMkLst>
        </pc:spChg>
        <pc:spChg chg="mod">
          <ac:chgData name="Jaana Kokkonen" userId="fd0ea1af-346e-4258-bc54-cec630bd1122" providerId="ADAL" clId="{E89BD6E4-43A1-4CD4-9BD1-30478988A43C}" dt="2026-04-28T12:36:21.789" v="14" actId="20577"/>
          <ac:spMkLst>
            <pc:docMk/>
            <pc:sldMk cId="3300699223" sldId="699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5-06T07:04:56.618" v="634" actId="962"/>
          <ac:picMkLst>
            <pc:docMk/>
            <pc:sldMk cId="3300699223" sldId="699"/>
            <ac:picMk id="4" creationId="{8F7BE01B-FA66-1795-0C64-B9707B19BCFD}"/>
          </ac:picMkLst>
        </pc:picChg>
        <pc:picChg chg="del">
          <ac:chgData name="Jaana Kokkonen" userId="fd0ea1af-346e-4258-bc54-cec630bd1122" providerId="ADAL" clId="{E89BD6E4-43A1-4CD4-9BD1-30478988A43C}" dt="2026-05-06T07:01:48.803" v="559" actId="478"/>
          <ac:picMkLst>
            <pc:docMk/>
            <pc:sldMk cId="3300699223" sldId="699"/>
            <ac:picMk id="7" creationId="{68A34C81-5C62-2E73-6540-A06B8289591A}"/>
          </ac:picMkLst>
        </pc:picChg>
      </pc:sldChg>
      <pc:sldChg chg="addSp delSp modSp mod">
        <pc:chgData name="Jaana Kokkonen" userId="fd0ea1af-346e-4258-bc54-cec630bd1122" providerId="ADAL" clId="{E89BD6E4-43A1-4CD4-9BD1-30478988A43C}" dt="2026-05-06T06:34:54.908" v="557" actId="962"/>
        <pc:sldMkLst>
          <pc:docMk/>
          <pc:sldMk cId="183058171" sldId="724"/>
        </pc:sldMkLst>
        <pc:spChg chg="mod">
          <ac:chgData name="Jaana Kokkonen" userId="fd0ea1af-346e-4258-bc54-cec630bd1122" providerId="ADAL" clId="{E89BD6E4-43A1-4CD4-9BD1-30478988A43C}" dt="2026-04-28T12:35:22.739" v="5"/>
          <ac:spMkLst>
            <pc:docMk/>
            <pc:sldMk cId="183058171" sldId="724"/>
            <ac:spMk id="2" creationId="{E06AED70-AF2E-0112-7E50-DCE7BFF409E8}"/>
          </ac:spMkLst>
        </pc:spChg>
        <pc:spChg chg="mod">
          <ac:chgData name="Jaana Kokkonen" userId="fd0ea1af-346e-4258-bc54-cec630bd1122" providerId="ADAL" clId="{E89BD6E4-43A1-4CD4-9BD1-30478988A43C}" dt="2026-04-28T12:34:49.807" v="4"/>
          <ac:spMkLst>
            <pc:docMk/>
            <pc:sldMk cId="183058171" sldId="724"/>
            <ac:spMk id="8" creationId="{9201FF6F-70E4-494A-AF97-7FDB53D6943F}"/>
          </ac:spMkLst>
        </pc:spChg>
        <pc:picChg chg="del">
          <ac:chgData name="Jaana Kokkonen" userId="fd0ea1af-346e-4258-bc54-cec630bd1122" providerId="ADAL" clId="{E89BD6E4-43A1-4CD4-9BD1-30478988A43C}" dt="2026-05-06T06:33:05.851" v="500" actId="478"/>
          <ac:picMkLst>
            <pc:docMk/>
            <pc:sldMk cId="183058171" sldId="724"/>
            <ac:picMk id="4" creationId="{E95C2B12-0672-EDDD-19A4-F94FB17FD8F1}"/>
          </ac:picMkLst>
        </pc:picChg>
        <pc:picChg chg="add mod">
          <ac:chgData name="Jaana Kokkonen" userId="fd0ea1af-346e-4258-bc54-cec630bd1122" providerId="ADAL" clId="{E89BD6E4-43A1-4CD4-9BD1-30478988A43C}" dt="2026-05-06T06:34:54.908" v="557" actId="962"/>
          <ac:picMkLst>
            <pc:docMk/>
            <pc:sldMk cId="183058171" sldId="724"/>
            <ac:picMk id="5" creationId="{095FCAB9-4773-EA99-B11C-8EDD28439649}"/>
          </ac:picMkLst>
        </pc:picChg>
      </pc:sldChg>
      <pc:sldChg chg="addSp delSp modSp mod">
        <pc:chgData name="Jaana Kokkonen" userId="fd0ea1af-346e-4258-bc54-cec630bd1122" providerId="ADAL" clId="{E89BD6E4-43A1-4CD4-9BD1-30478988A43C}" dt="2026-05-06T12:07:58.765" v="828" actId="1036"/>
        <pc:sldMkLst>
          <pc:docMk/>
          <pc:sldMk cId="3294671777" sldId="726"/>
        </pc:sldMkLst>
        <pc:spChg chg="mod">
          <ac:chgData name="Jaana Kokkonen" userId="fd0ea1af-346e-4258-bc54-cec630bd1122" providerId="ADAL" clId="{E89BD6E4-43A1-4CD4-9BD1-30478988A43C}" dt="2026-04-28T12:35:22.739" v="5"/>
          <ac:spMkLst>
            <pc:docMk/>
            <pc:sldMk cId="3294671777" sldId="726"/>
            <ac:spMk id="5" creationId="{D9DD09D4-6D56-8788-6BEC-5005D11C173F}"/>
          </ac:spMkLst>
        </pc:spChg>
        <pc:spChg chg="mod">
          <ac:chgData name="Jaana Kokkonen" userId="fd0ea1af-346e-4258-bc54-cec630bd1122" providerId="ADAL" clId="{E89BD6E4-43A1-4CD4-9BD1-30478988A43C}" dt="2026-04-28T12:35:56.249" v="9" actId="313"/>
          <ac:spMkLst>
            <pc:docMk/>
            <pc:sldMk cId="3294671777" sldId="726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5-06T12:07:58.765" v="828" actId="1036"/>
          <ac:picMkLst>
            <pc:docMk/>
            <pc:sldMk cId="3294671777" sldId="726"/>
            <ac:picMk id="3" creationId="{B72A3D8D-A39F-9FA1-EBD5-9C5800613508}"/>
          </ac:picMkLst>
        </pc:picChg>
        <pc:picChg chg="del">
          <ac:chgData name="Jaana Kokkonen" userId="fd0ea1af-346e-4258-bc54-cec630bd1122" providerId="ADAL" clId="{E89BD6E4-43A1-4CD4-9BD1-30478988A43C}" dt="2026-05-06T12:01:31.850" v="636" actId="478"/>
          <ac:picMkLst>
            <pc:docMk/>
            <pc:sldMk cId="3294671777" sldId="726"/>
            <ac:picMk id="7" creationId="{E59EB552-A7BD-480B-4322-FDF6DCB608C9}"/>
          </ac:picMkLst>
        </pc:picChg>
      </pc:sldChg>
      <pc:sldChg chg="modSp mod">
        <pc:chgData name="Jaana Kokkonen" userId="fd0ea1af-346e-4258-bc54-cec630bd1122" providerId="ADAL" clId="{E89BD6E4-43A1-4CD4-9BD1-30478988A43C}" dt="2026-04-28T12:34:29.283" v="3" actId="20577"/>
        <pc:sldMkLst>
          <pc:docMk/>
          <pc:sldMk cId="1678896812" sldId="811"/>
        </pc:sldMkLst>
        <pc:spChg chg="mod">
          <ac:chgData name="Jaana Kokkonen" userId="fd0ea1af-346e-4258-bc54-cec630bd1122" providerId="ADAL" clId="{E89BD6E4-43A1-4CD4-9BD1-30478988A43C}" dt="2026-04-28T12:34:29.283" v="3" actId="20577"/>
          <ac:spMkLst>
            <pc:docMk/>
            <pc:sldMk cId="1678896812" sldId="811"/>
            <ac:spMk id="3" creationId="{952D8097-63F1-4C82-9E2C-6ABB0C740FC0}"/>
          </ac:spMkLst>
        </pc:spChg>
      </pc:sldChg>
      <pc:sldChg chg="addSp delSp modSp mod">
        <pc:chgData name="Jaana Kokkonen" userId="fd0ea1af-346e-4258-bc54-cec630bd1122" providerId="ADAL" clId="{E89BD6E4-43A1-4CD4-9BD1-30478988A43C}" dt="2026-05-04T13:07:14.852" v="405" actId="962"/>
        <pc:sldMkLst>
          <pc:docMk/>
          <pc:sldMk cId="4254176678" sldId="812"/>
        </pc:sldMkLst>
        <pc:spChg chg="mod">
          <ac:chgData name="Jaana Kokkonen" userId="fd0ea1af-346e-4258-bc54-cec630bd1122" providerId="ADAL" clId="{E89BD6E4-43A1-4CD4-9BD1-30478988A43C}" dt="2026-04-28T12:35:22.739" v="5"/>
          <ac:spMkLst>
            <pc:docMk/>
            <pc:sldMk cId="4254176678" sldId="812"/>
            <ac:spMk id="5" creationId="{7EA93BCC-F7F5-638F-C371-E937969372D9}"/>
          </ac:spMkLst>
        </pc:spChg>
        <pc:spChg chg="mod">
          <ac:chgData name="Jaana Kokkonen" userId="fd0ea1af-346e-4258-bc54-cec630bd1122" providerId="ADAL" clId="{E89BD6E4-43A1-4CD4-9BD1-30478988A43C}" dt="2026-04-28T12:35:54.072" v="7" actId="313"/>
          <ac:spMkLst>
            <pc:docMk/>
            <pc:sldMk cId="4254176678" sldId="812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5-04T13:07:14.852" v="405" actId="962"/>
          <ac:picMkLst>
            <pc:docMk/>
            <pc:sldMk cId="4254176678" sldId="812"/>
            <ac:picMk id="3" creationId="{DDF069DE-3175-99BC-AAAC-57410D7A7CA0}"/>
          </ac:picMkLst>
        </pc:picChg>
      </pc:sldChg>
      <pc:sldChg chg="addSp delSp modSp mod">
        <pc:chgData name="Jaana Kokkonen" userId="fd0ea1af-346e-4258-bc54-cec630bd1122" providerId="ADAL" clId="{E89BD6E4-43A1-4CD4-9BD1-30478988A43C}" dt="2026-05-04T13:13:01.337" v="498" actId="962"/>
        <pc:sldMkLst>
          <pc:docMk/>
          <pc:sldMk cId="3667734296" sldId="813"/>
        </pc:sldMkLst>
        <pc:spChg chg="mod">
          <ac:chgData name="Jaana Kokkonen" userId="fd0ea1af-346e-4258-bc54-cec630bd1122" providerId="ADAL" clId="{E89BD6E4-43A1-4CD4-9BD1-30478988A43C}" dt="2026-04-28T12:35:22.739" v="5"/>
          <ac:spMkLst>
            <pc:docMk/>
            <pc:sldMk cId="3667734296" sldId="813"/>
            <ac:spMk id="4" creationId="{E737A255-104F-5E73-87D7-00D3F2533010}"/>
          </ac:spMkLst>
        </pc:spChg>
        <pc:spChg chg="mod">
          <ac:chgData name="Jaana Kokkonen" userId="fd0ea1af-346e-4258-bc54-cec630bd1122" providerId="ADAL" clId="{E89BD6E4-43A1-4CD4-9BD1-30478988A43C}" dt="2026-04-28T12:35:57.330" v="10" actId="313"/>
          <ac:spMkLst>
            <pc:docMk/>
            <pc:sldMk cId="3667734296" sldId="813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5-04T13:13:01.337" v="498" actId="962"/>
          <ac:picMkLst>
            <pc:docMk/>
            <pc:sldMk cId="3667734296" sldId="813"/>
            <ac:picMk id="3" creationId="{C7E5533E-5B7E-8497-D23D-27B2794651A3}"/>
          </ac:picMkLst>
        </pc:picChg>
      </pc:sldChg>
      <pc:sldChg chg="modSp mod">
        <pc:chgData name="Jaana Kokkonen" userId="fd0ea1af-346e-4258-bc54-cec630bd1122" providerId="ADAL" clId="{E89BD6E4-43A1-4CD4-9BD1-30478988A43C}" dt="2026-05-04T12:51:49.856" v="188" actId="20577"/>
        <pc:sldMkLst>
          <pc:docMk/>
          <pc:sldMk cId="902887254" sldId="814"/>
        </pc:sldMkLst>
        <pc:spChg chg="mod">
          <ac:chgData name="Jaana Kokkonen" userId="fd0ea1af-346e-4258-bc54-cec630bd1122" providerId="ADAL" clId="{E89BD6E4-43A1-4CD4-9BD1-30478988A43C}" dt="2026-04-28T12:35:22.739" v="5"/>
          <ac:spMkLst>
            <pc:docMk/>
            <pc:sldMk cId="902887254" sldId="814"/>
            <ac:spMk id="2" creationId="{A7746A2E-D37C-6140-6F9C-6754602347DC}"/>
          </ac:spMkLst>
        </pc:spChg>
        <pc:spChg chg="mod">
          <ac:chgData name="Jaana Kokkonen" userId="fd0ea1af-346e-4258-bc54-cec630bd1122" providerId="ADAL" clId="{E89BD6E4-43A1-4CD4-9BD1-30478988A43C}" dt="2026-05-04T12:51:49.856" v="188" actId="20577"/>
          <ac:spMkLst>
            <pc:docMk/>
            <pc:sldMk cId="902887254" sldId="814"/>
            <ac:spMk id="4" creationId="{2F420B80-2B7A-DE34-1D11-F8A6504788B9}"/>
          </ac:spMkLst>
        </pc:spChg>
        <pc:spChg chg="mod">
          <ac:chgData name="Jaana Kokkonen" userId="fd0ea1af-346e-4258-bc54-cec630bd1122" providerId="ADAL" clId="{E89BD6E4-43A1-4CD4-9BD1-30478988A43C}" dt="2026-04-28T12:34:49.807" v="4"/>
          <ac:spMkLst>
            <pc:docMk/>
            <pc:sldMk cId="902887254" sldId="814"/>
            <ac:spMk id="7" creationId="{CBA28B99-9183-D8C6-21DB-E64F60650B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1527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060251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78766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94602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38364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30012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23815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14001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29.4.2026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952D8097-63F1-4C82-9E2C-6ABB0C740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Majoitustilasto 1.1. - 31.3.2026*</a:t>
            </a:r>
          </a:p>
        </p:txBody>
      </p:sp>
    </p:spTree>
    <p:extLst>
      <p:ext uri="{BB962C8B-B14F-4D97-AF65-F5344CB8AC3E}">
        <p14:creationId xmlns:p14="http://schemas.microsoft.com/office/powerpoint/2010/main" val="167889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6D48C3DC-24AB-B2CF-6D6F-378DF41B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620688"/>
            <a:ext cx="10801200" cy="414548"/>
          </a:xfrm>
        </p:spPr>
        <p:txBody>
          <a:bodyPr/>
          <a:lstStyle/>
          <a:p>
            <a:r>
              <a:rPr lang="fi-FI" dirty="0"/>
              <a:t>Matkailijoiden rekisteröidyt yöpymisvuorokaudet Etelä-Savossa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F420B80-2B7A-DE34-1D11-F8A6504788B9}"/>
              </a:ext>
            </a:extLst>
          </p:cNvPr>
          <p:cNvSpPr txBox="1"/>
          <p:nvPr/>
        </p:nvSpPr>
        <p:spPr>
          <a:xfrm>
            <a:off x="551384" y="1402318"/>
            <a:ext cx="10657184" cy="40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Noin 27 700 rekisteröityä yöpymistä maaliskuussa*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Etelä-Savossa kirjattiin vuoden 2026 maaliskuussa 27 680 rekisteröityä yöpymistä (muutos -22,3 % edellisen vuoden maaliskuusta), joista kotimaisia oli 24 532 (-27,4 %) ja ulkomaalaisten tekemiä 3 148 yötä (+69,4 %).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Eniten ulkomaalaisten rekisteröityjä yöpymisiä kirjattiin maaliskuussa matkailijoille, jotka saapuivat Virosta (811 yötä), Saksasta (794 yötä), Yhdysvalloista (290 yötä) ja Alankomaista (195 yötä).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Vapaa-ajan matkailijoiden yöpymisiä oli Etelä-Savossa maaliskuussa 55,9 prosenttia, ja he viettivät 15 473 yötä (-34,0 %). Työmatkailijoiden yöpymisiä oli 44,1 prosenttia, ja he viettivät Etelä-Savossa 12 207 yötä (+0,1 %).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Majoitusliikkeiden huonekäyttöaste maaliskuussa 2026 oli Etelä-Savossa 26,7 % ja koko maassa 50,6 %. Huoneen keskihinta oli maaliskuussa Etelä-Savossa 113,79 ja koko maassa 132,57 euroa.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Tammi-maaliskuussa* noin 82 400 rekisteröityä yöpymistä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Tammi-maaliskuussa 2026* yhteensä kirjattiin Etelä-Savossa 82 425 rekisteröityä yöpymistä (muutos -18,2 % edellisen vuoden vastaavasta ajasta), joista kotimaisia yöpymisiä oli 73 198 (-22,2 %) ja ulkomaalaisten tekemiä 9 227 (+38,5 %).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BA28B99-9183-D8C6-21DB-E64F60650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552384" y="8247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prstClr val="black"/>
                </a:solidFill>
                <a:latin typeface="Arial"/>
              </a:rPr>
              <a:t>maaliskuu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2026*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A7746A2E-D37C-6140-6F9C-6754602347DC}"/>
              </a:ext>
            </a:extLst>
          </p:cNvPr>
          <p:cNvSpPr txBox="1">
            <a:spLocks/>
          </p:cNvSpPr>
          <p:nvPr/>
        </p:nvSpPr>
        <p:spPr bwMode="auto">
          <a:xfrm>
            <a:off x="525066" y="5877272"/>
            <a:ext cx="11521280" cy="89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Rekisteröidyt majoitustilastot sisältävät rekisteröityjen majoitusliikkeiden, eli hotellien, motellien, matkustajakotien, retkeilymajojen, lomakylien ja </a:t>
            </a:r>
          </a:p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leirintäalueiden tilastot. Liikkeet, joissa on alle 20 vuodepaikkaa tai sähköliitäntä­pisteellä varustettua matkailuvaunupaikkaa, eivät kuulu tilastoinnin piiriin.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defRPr/>
            </a:pP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Matkailijat määritellään ulkomaisiksi matkailijoiksi asuinmaan, ei kansalaisuuden mukaan.</a:t>
            </a:r>
            <a:endParaRPr kumimoji="0" lang="fi-FI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-52"/>
              <a:ea typeface="+mn-ea"/>
              <a:cs typeface="Arial" charset="-52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					                   	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   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902887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88640"/>
            <a:ext cx="11881320" cy="504056"/>
          </a:xfrm>
        </p:spPr>
        <p:txBody>
          <a:bodyPr/>
          <a:lstStyle/>
          <a:p>
            <a:r>
              <a:rPr lang="fi-FI" dirty="0"/>
              <a:t>Matkailijoiden rekisteröidyt yöpymisvuorokaudet maakunnittain 01-03/2026*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FBC47939-5ECA-34EA-296D-431C4FB5DEF7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						                   	 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. Eniten matkailijoiden rekisteröityneitä yöpymisvuorokausia oli tammi-maaliskuussa 2026 Uudellamaalla, noin 1,5 miljoonaa kappaletta sekä Lapissa, noin 1,4 miljoonaa kappaletta. Etelä-Savossa yöpymisvuorokausia oli noin 82 000 kappaletta.">
            <a:extLst>
              <a:ext uri="{FF2B5EF4-FFF2-40B4-BE49-F238E27FC236}">
                <a16:creationId xmlns:a16="http://schemas.microsoft.com/office/drawing/2014/main" id="{D046BEC6-0398-6429-79A8-5E1A595ABB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230" y="834926"/>
            <a:ext cx="10086234" cy="548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9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404664"/>
            <a:ext cx="11305256" cy="792088"/>
          </a:xfrm>
        </p:spPr>
        <p:txBody>
          <a:bodyPr/>
          <a:lstStyle/>
          <a:p>
            <a:r>
              <a:rPr lang="fi-FI" dirty="0"/>
              <a:t>Matkailijoiden rekisteröidyt yöpymisvuorokaudet Etelä-Savossa vuosina 2010-2025* sekä 01-03/2026*</a:t>
            </a:r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7EA93BCC-F7F5-638F-C371-E937969372D9}"/>
              </a:ext>
            </a:extLst>
          </p:cNvPr>
          <p:cNvSpPr txBox="1">
            <a:spLocks/>
          </p:cNvSpPr>
          <p:nvPr/>
        </p:nvSpPr>
        <p:spPr bwMode="auto">
          <a:xfrm>
            <a:off x="335360" y="6251980"/>
            <a:ext cx="11737304" cy="5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Matkailijat määritellään ulkomaisiksi matkailijoiksi asuinmaan, ei kansalaisuuden mukaan.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ylväskaavio. Yöpymisvuorokausien määrä laski eniten vuonna 2020 koronapandemian vuoksi ulkomaisten yöpyjien osalta. Tammi-maaliskuussa 2026 kotimaisten yöpymisvuorokausien määrä oli Etelä-Savossa noin 73 200 ja ulkomaisten yöpymisten määrä noin 9 200 kappaletta ennakkotietojen mukaan.">
            <a:extLst>
              <a:ext uri="{FF2B5EF4-FFF2-40B4-BE49-F238E27FC236}">
                <a16:creationId xmlns:a16="http://schemas.microsoft.com/office/drawing/2014/main" id="{DDF069DE-3175-99BC-AAAC-57410D7A7C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44" y="1221493"/>
            <a:ext cx="10009112" cy="494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7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60648"/>
            <a:ext cx="11521280" cy="490878"/>
          </a:xfrm>
        </p:spPr>
        <p:txBody>
          <a:bodyPr/>
          <a:lstStyle/>
          <a:p>
            <a:r>
              <a:rPr lang="fi-FI" dirty="0"/>
              <a:t>Rekisteröidyt yöpymiset maakunnittain maaliskuussa vuosina 2023 - 2026*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E06AED70-AF2E-0112-7E50-DCE7BFF409E8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					        	           	 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. Eniten yöpymisiä maaliskuussa 2026 oli Uudellamaalla, noin 514 000 kappaletta, Lapissa, noin 441 000 kappaletta ja Pohjois-Pohjanmaalla, noin 180 000 kappaletta. Etelä-Savossa yöpymisiä oli noin 28 000 kappaletta, mikä on maakunnista kuudenneksi pienin luku.">
            <a:extLst>
              <a:ext uri="{FF2B5EF4-FFF2-40B4-BE49-F238E27FC236}">
                <a16:creationId xmlns:a16="http://schemas.microsoft.com/office/drawing/2014/main" id="{095FCAB9-4773-EA99-B11C-8EDD28439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905693"/>
            <a:ext cx="9289032" cy="533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5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60648"/>
            <a:ext cx="11161240" cy="504056"/>
          </a:xfrm>
        </p:spPr>
        <p:txBody>
          <a:bodyPr/>
          <a:lstStyle/>
          <a:p>
            <a:r>
              <a:rPr lang="fi-FI" dirty="0"/>
              <a:t>Rekisteröidyt yöpymisvuorokaudet kuukausittain 03/2025* - 03/2026*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74AA12C0-3BCF-5661-0F5E-2A4B7F3B2B92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						                   	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ylväskaavio. Rekisteröityjä yöpymisvuorokausia oli maaliskuussa 2026 Etelä-Savossa 27 680, Itä-Suomessa 228 231 ja koko maassa noin 1,9 miljoonaa kappaletta. Yöpymisten määrä oli maaliskuussa 2026 Etelä-Savossa ja Itä-Suomessa pienempi ja koko maassa hieman suurempi kuin edellisvuonna vastaavaan aikaan.">
            <a:extLst>
              <a:ext uri="{FF2B5EF4-FFF2-40B4-BE49-F238E27FC236}">
                <a16:creationId xmlns:a16="http://schemas.microsoft.com/office/drawing/2014/main" id="{8F7BE01B-FA66-1795-0C64-B9707B19BC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154" y="836712"/>
            <a:ext cx="10006809" cy="552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99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88640"/>
            <a:ext cx="10369152" cy="864096"/>
          </a:xfrm>
        </p:spPr>
        <p:txBody>
          <a:bodyPr/>
          <a:lstStyle/>
          <a:p>
            <a:r>
              <a:rPr lang="fi-FI" dirty="0"/>
              <a:t>Matkailijoiden rekisteröidyt yöpymisvuorokaudet maakunnittain 01-03/2026*, suomalaiset ja ulkomaalaiset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294E6FFA-DE3E-1F4C-2783-352AF5E21CF6}"/>
              </a:ext>
            </a:extLst>
          </p:cNvPr>
          <p:cNvSpPr txBox="1">
            <a:spLocks/>
          </p:cNvSpPr>
          <p:nvPr/>
        </p:nvSpPr>
        <p:spPr bwMode="auto">
          <a:xfrm>
            <a:off x="335360" y="6251980"/>
            <a:ext cx="11737304" cy="5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Matkailijat määritellään ulkomaisiksi matkailijoiksi asuinmaan, ei kansalaisuuden mukaan.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. Eniten ulkomaalaisia yöpymisiä oli tammi-maaliskuussa 2026 Lapissa, noin 1,1 miljoonaa kappaletta ja Uudellamaalla, noin 633 000 kappaletta. Eniten kotimaisia yöpymisiä oli Uudellamaalla, noin 856 000 kappaletta, Pirkanmaalla, noin 356 000, Pohjois-Pohjanmaalla, noin 333 000 ja Lapissa, noin 317 000 kappaletta. Etelä-Savossa oli suomalaisten matkailijoiden rekisteröityneitä yöpymisvuorokausia noin 73 000 kappaletta ja ulkomaisten matkailijoiden rekisteröityneitä yöpymisiä noin 9 000 kappaletta.">
            <a:extLst>
              <a:ext uri="{FF2B5EF4-FFF2-40B4-BE49-F238E27FC236}">
                <a16:creationId xmlns:a16="http://schemas.microsoft.com/office/drawing/2014/main" id="{224CDD4A-B1C0-B717-EEBF-8DF161910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1137615"/>
            <a:ext cx="9321592" cy="5096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662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873208" cy="792088"/>
          </a:xfrm>
        </p:spPr>
        <p:txBody>
          <a:bodyPr/>
          <a:lstStyle/>
          <a:p>
            <a:r>
              <a:rPr lang="fi-FI" dirty="0"/>
              <a:t>Ulkomaalaisten rekisteröidyt yöpymisvuorokaudet asuinmaittain eräistä maista Etelä-Savossa vuosina 2023-2025* sekä 01-03/2026*</a:t>
            </a:r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D9DD09D4-6D56-8788-6BEC-5005D11C173F}"/>
              </a:ext>
            </a:extLst>
          </p:cNvPr>
          <p:cNvSpPr txBox="1">
            <a:spLocks/>
          </p:cNvSpPr>
          <p:nvPr/>
        </p:nvSpPr>
        <p:spPr bwMode="auto">
          <a:xfrm>
            <a:off x="335360" y="6251980"/>
            <a:ext cx="11737304" cy="5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Matkailijat määritellään ulkomaisiksi matkailijoiksi asuinmaan, ei kansalaisuuden mukaan.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. Vuoden 2026 tammi-maaliskuussa eniten ulkomaalaisten matkailijoiden yöpymisvuorokausia oli Saksasta, 2 483, Virosta, 2 296 kappaletta, Alankomaista, 567 ja Yhdysvalloista, 554 kappaletta. Vuonna 2025 Etelä-Savossa eniten ulkomaalaisten matkailijoiden yöpymisiä oli Saksasta, 23 299 kappaletta, Sveitsistä, 5 468, Ranskasta, 5 229, Virosta, 5 040, Alankomaista, 4 379 ja Ruotsista, 4 213 kappaletta.">
            <a:extLst>
              <a:ext uri="{FF2B5EF4-FFF2-40B4-BE49-F238E27FC236}">
                <a16:creationId xmlns:a16="http://schemas.microsoft.com/office/drawing/2014/main" id="{B72A3D8D-A39F-9FA1-EBD5-9C58006135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44" y="1171974"/>
            <a:ext cx="9721080" cy="506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71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792088"/>
          </a:xfrm>
        </p:spPr>
        <p:txBody>
          <a:bodyPr/>
          <a:lstStyle/>
          <a:p>
            <a:r>
              <a:rPr lang="fi-FI" dirty="0"/>
              <a:t>Ulkomaalaisten rekisteröidyt yöpymisvuorokaudet asuinmaittain eräistä maista Etelä-Savossa vuosina 2010-2025* sekä 01-03/2026* </a:t>
            </a:r>
            <a:r>
              <a:rPr lang="fi-FI" sz="2400" b="0" dirty="0"/>
              <a:t>(TOP 7 / 2025*)</a:t>
            </a:r>
            <a:endParaRPr lang="fi-FI" b="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E737A255-104F-5E73-87D7-00D3F2533010}"/>
              </a:ext>
            </a:extLst>
          </p:cNvPr>
          <p:cNvSpPr txBox="1">
            <a:spLocks/>
          </p:cNvSpPr>
          <p:nvPr/>
        </p:nvSpPr>
        <p:spPr bwMode="auto">
          <a:xfrm>
            <a:off x="335360" y="6251980"/>
            <a:ext cx="11737304" cy="5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Matkailijat määritellään ulkomaisiksi matkailijoiksi asuinmaan, ei kansalaisuuden mukaan.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Viivakaavio ulkomaalaisten yöpymisvuorokausista vuodesta 2010 alkaen eräistä maista (top 7 vuoden 2025 ennakkotietojen mukaan). Ulkomaalaisista vuoden 2026 tammi-maaliskuussa eniten oli virolaisten yöpymisiä, 2 296 kappaletta ja saksalaisten yöpymisiä, 2 483 kappaletta. Aiempina vuosina saksalaisten yöpymisvuorokausia on ollut Etelä-Savossa kaikkein eniten: vuonna 2024 noin 23 800 kappaletta ja vuonna 2025 noin 23 300 kappaletta. Seuraavaksi eniten yöpymisiä Etelä-Savossa oli vuonna 2025 Sveitsistä, Ranskasta, Virosta, Alankomaista, Ruotsista ja Britanniasta.">
            <a:extLst>
              <a:ext uri="{FF2B5EF4-FFF2-40B4-BE49-F238E27FC236}">
                <a16:creationId xmlns:a16="http://schemas.microsoft.com/office/drawing/2014/main" id="{C7E5533E-5B7E-8497-D23D-27B279465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482" y="1204563"/>
            <a:ext cx="10049982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34296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118588</TotalTime>
  <Words>532</Words>
  <Application>Microsoft Office PowerPoint</Application>
  <PresentationFormat>Laajakuva</PresentationFormat>
  <Paragraphs>45</Paragraphs>
  <Slides>9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ESAVO</vt:lpstr>
      <vt:lpstr>Majoitustilasto 1.1. - 31.3.2026*</vt:lpstr>
      <vt:lpstr>Matkailijoiden rekisteröidyt yöpymisvuorokaudet Etelä-Savossa </vt:lpstr>
      <vt:lpstr>Matkailijoiden rekisteröidyt yöpymisvuorokaudet maakunnittain 01-03/2026*</vt:lpstr>
      <vt:lpstr>Matkailijoiden rekisteröidyt yöpymisvuorokaudet Etelä-Savossa vuosina 2010-2025* sekä 01-03/2026*</vt:lpstr>
      <vt:lpstr>Rekisteröidyt yöpymiset maakunnittain maaliskuussa vuosina 2023 - 2026*</vt:lpstr>
      <vt:lpstr>Rekisteröidyt yöpymisvuorokaudet kuukausittain 03/2025* - 03/2026*</vt:lpstr>
      <vt:lpstr>Matkailijoiden rekisteröidyt yöpymisvuorokaudet maakunnittain 01-03/2026*, suomalaiset ja ulkomaalaiset</vt:lpstr>
      <vt:lpstr>Ulkomaalaisten rekisteröidyt yöpymisvuorokaudet asuinmaittain eräistä maista Etelä-Savossa vuosina 2023-2025* sekä 01-03/2026*</vt:lpstr>
      <vt:lpstr>Ulkomaalaisten rekisteröidyt yöpymisvuorokaudet asuinmaittain eräistä maista Etelä-Savossa vuosina 2010-2025* sekä 01-03/2026* (TOP 7 / 2025*)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Yöpymiset kuukausittain</dc:title>
  <dc:creator>Jaana Kokkonen</dc:creator>
  <cp:lastModifiedBy>Jaana Kokkonen</cp:lastModifiedBy>
  <cp:revision>301</cp:revision>
  <dcterms:created xsi:type="dcterms:W3CDTF">2020-02-25T14:36:39Z</dcterms:created>
  <dcterms:modified xsi:type="dcterms:W3CDTF">2026-05-06T12:08:10Z</dcterms:modified>
</cp:coreProperties>
</file>