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11"/>
  </p:notesMasterIdLst>
  <p:sldIdLst>
    <p:sldId id="811" r:id="rId2"/>
    <p:sldId id="814" r:id="rId3"/>
    <p:sldId id="697" r:id="rId4"/>
    <p:sldId id="812" r:id="rId5"/>
    <p:sldId id="724" r:id="rId6"/>
    <p:sldId id="699" r:id="rId7"/>
    <p:sldId id="698" r:id="rId8"/>
    <p:sldId id="726" r:id="rId9"/>
    <p:sldId id="81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D9B27C-2237-499D-8A53-E9936FF93BB0}" v="1" dt="2026-06-10T10:33:47.538"/>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86" autoAdjust="0"/>
    <p:restoredTop sz="95028" autoAdjust="0"/>
  </p:normalViewPr>
  <p:slideViewPr>
    <p:cSldViewPr showGuides="1">
      <p:cViewPr varScale="1">
        <p:scale>
          <a:sx n="91" d="100"/>
          <a:sy n="91" d="100"/>
        </p:scale>
        <p:origin x="706"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ana Kokkonen" userId="fd0ea1af-346e-4258-bc54-cec630bd1122" providerId="ADAL" clId="{E89BD6E4-43A1-4CD4-9BD1-30478988A43C}"/>
    <pc:docChg chg="undo redo custSel modSld">
      <pc:chgData name="Jaana Kokkonen" userId="fd0ea1af-346e-4258-bc54-cec630bd1122" providerId="ADAL" clId="{E89BD6E4-43A1-4CD4-9BD1-30478988A43C}" dt="2026-06-10T10:33:47.538" v="874"/>
      <pc:docMkLst>
        <pc:docMk/>
      </pc:docMkLst>
      <pc:sldChg chg="addSp delSp modSp mod">
        <pc:chgData name="Jaana Kokkonen" userId="fd0ea1af-346e-4258-bc54-cec630bd1122" providerId="ADAL" clId="{E89BD6E4-43A1-4CD4-9BD1-30478988A43C}" dt="2026-06-10T10:33:47.538" v="874"/>
        <pc:sldMkLst>
          <pc:docMk/>
          <pc:sldMk cId="1710591031" sldId="697"/>
        </pc:sldMkLst>
        <pc:spChg chg="mod">
          <ac:chgData name="Jaana Kokkonen" userId="fd0ea1af-346e-4258-bc54-cec630bd1122" providerId="ADAL" clId="{E89BD6E4-43A1-4CD4-9BD1-30478988A43C}" dt="2026-06-10T10:33:47.538" v="874"/>
          <ac:spMkLst>
            <pc:docMk/>
            <pc:sldMk cId="1710591031" sldId="697"/>
            <ac:spMk id="2" creationId="{FBC47939-5ECA-34EA-296D-431C4FB5DEF7}"/>
          </ac:spMkLst>
        </pc:spChg>
        <pc:spChg chg="mod">
          <ac:chgData name="Jaana Kokkonen" userId="fd0ea1af-346e-4258-bc54-cec630bd1122" providerId="ADAL" clId="{E89BD6E4-43A1-4CD4-9BD1-30478988A43C}" dt="2026-06-08T05:57:59.071" v="3"/>
          <ac:spMkLst>
            <pc:docMk/>
            <pc:sldMk cId="1710591031" sldId="697"/>
            <ac:spMk id="8" creationId="{9201FF6F-70E4-494A-AF97-7FDB53D6943F}"/>
          </ac:spMkLst>
        </pc:spChg>
        <pc:picChg chg="add mod">
          <ac:chgData name="Jaana Kokkonen" userId="fd0ea1af-346e-4258-bc54-cec630bd1122" providerId="ADAL" clId="{E89BD6E4-43A1-4CD4-9BD1-30478988A43C}" dt="2026-06-09T05:03:52.195" v="289" actId="962"/>
          <ac:picMkLst>
            <pc:docMk/>
            <pc:sldMk cId="1710591031" sldId="697"/>
            <ac:picMk id="4" creationId="{88095655-F649-BD72-78FA-875B29C1BE7F}"/>
          </ac:picMkLst>
        </pc:picChg>
        <pc:picChg chg="del">
          <ac:chgData name="Jaana Kokkonen" userId="fd0ea1af-346e-4258-bc54-cec630bd1122" providerId="ADAL" clId="{E89BD6E4-43A1-4CD4-9BD1-30478988A43C}" dt="2026-06-09T05:02:17.271" v="146" actId="478"/>
          <ac:picMkLst>
            <pc:docMk/>
            <pc:sldMk cId="1710591031" sldId="697"/>
            <ac:picMk id="5" creationId="{D046BEC6-0398-6429-79A8-5E1A595ABB08}"/>
          </ac:picMkLst>
        </pc:picChg>
      </pc:sldChg>
      <pc:sldChg chg="addSp delSp modSp mod">
        <pc:chgData name="Jaana Kokkonen" userId="fd0ea1af-346e-4258-bc54-cec630bd1122" providerId="ADAL" clId="{E89BD6E4-43A1-4CD4-9BD1-30478988A43C}" dt="2026-06-10T10:33:47.538" v="874"/>
        <pc:sldMkLst>
          <pc:docMk/>
          <pc:sldMk cId="1115662475" sldId="698"/>
        </pc:sldMkLst>
        <pc:spChg chg="mod">
          <ac:chgData name="Jaana Kokkonen" userId="fd0ea1af-346e-4258-bc54-cec630bd1122" providerId="ADAL" clId="{E89BD6E4-43A1-4CD4-9BD1-30478988A43C}" dt="2026-06-10T10:33:47.538" v="874"/>
          <ac:spMkLst>
            <pc:docMk/>
            <pc:sldMk cId="1115662475" sldId="698"/>
            <ac:spMk id="4" creationId="{294E6FFA-DE3E-1F4C-2783-352AF5E21CF6}"/>
          </ac:spMkLst>
        </pc:spChg>
        <pc:spChg chg="mod">
          <ac:chgData name="Jaana Kokkonen" userId="fd0ea1af-346e-4258-bc54-cec630bd1122" providerId="ADAL" clId="{E89BD6E4-43A1-4CD4-9BD1-30478988A43C}" dt="2026-06-09T05:24:24.937" v="439" actId="1076"/>
          <ac:spMkLst>
            <pc:docMk/>
            <pc:sldMk cId="1115662475" sldId="698"/>
            <ac:spMk id="8" creationId="{9201FF6F-70E4-494A-AF97-7FDB53D6943F}"/>
          </ac:spMkLst>
        </pc:spChg>
        <pc:picChg chg="del">
          <ac:chgData name="Jaana Kokkonen" userId="fd0ea1af-346e-4258-bc54-cec630bd1122" providerId="ADAL" clId="{E89BD6E4-43A1-4CD4-9BD1-30478988A43C}" dt="2026-06-09T05:04:57.316" v="292" actId="478"/>
          <ac:picMkLst>
            <pc:docMk/>
            <pc:sldMk cId="1115662475" sldId="698"/>
            <ac:picMk id="3" creationId="{224CDD4A-B1C0-B717-EEBF-8DF1619107B8}"/>
          </ac:picMkLst>
        </pc:picChg>
        <pc:picChg chg="add mod">
          <ac:chgData name="Jaana Kokkonen" userId="fd0ea1af-346e-4258-bc54-cec630bd1122" providerId="ADAL" clId="{E89BD6E4-43A1-4CD4-9BD1-30478988A43C}" dt="2026-06-09T05:07:40.493" v="390" actId="962"/>
          <ac:picMkLst>
            <pc:docMk/>
            <pc:sldMk cId="1115662475" sldId="698"/>
            <ac:picMk id="5" creationId="{8007D9AA-3B30-4AE7-9D9A-2805AD1BA91A}"/>
          </ac:picMkLst>
        </pc:picChg>
      </pc:sldChg>
      <pc:sldChg chg="addSp delSp modSp mod">
        <pc:chgData name="Jaana Kokkonen" userId="fd0ea1af-346e-4258-bc54-cec630bd1122" providerId="ADAL" clId="{E89BD6E4-43A1-4CD4-9BD1-30478988A43C}" dt="2026-06-10T10:33:47.538" v="874"/>
        <pc:sldMkLst>
          <pc:docMk/>
          <pc:sldMk cId="3300699223" sldId="699"/>
        </pc:sldMkLst>
        <pc:spChg chg="mod">
          <ac:chgData name="Jaana Kokkonen" userId="fd0ea1af-346e-4258-bc54-cec630bd1122" providerId="ADAL" clId="{E89BD6E4-43A1-4CD4-9BD1-30478988A43C}" dt="2026-06-10T10:33:47.538" v="874"/>
          <ac:spMkLst>
            <pc:docMk/>
            <pc:sldMk cId="3300699223" sldId="699"/>
            <ac:spMk id="3" creationId="{74AA12C0-3BCF-5661-0F5E-2A4B7F3B2B92}"/>
          </ac:spMkLst>
        </pc:spChg>
        <pc:spChg chg="mod">
          <ac:chgData name="Jaana Kokkonen" userId="fd0ea1af-346e-4258-bc54-cec630bd1122" providerId="ADAL" clId="{E89BD6E4-43A1-4CD4-9BD1-30478988A43C}" dt="2026-06-09T05:15:57.167" v="425" actId="6549"/>
          <ac:spMkLst>
            <pc:docMk/>
            <pc:sldMk cId="3300699223" sldId="699"/>
            <ac:spMk id="8" creationId="{9201FF6F-70E4-494A-AF97-7FDB53D6943F}"/>
          </ac:spMkLst>
        </pc:spChg>
        <pc:picChg chg="del">
          <ac:chgData name="Jaana Kokkonen" userId="fd0ea1af-346e-4258-bc54-cec630bd1122" providerId="ADAL" clId="{E89BD6E4-43A1-4CD4-9BD1-30478988A43C}" dt="2026-06-10T10:27:10.147" v="807" actId="478"/>
          <ac:picMkLst>
            <pc:docMk/>
            <pc:sldMk cId="3300699223" sldId="699"/>
            <ac:picMk id="4" creationId="{8F7BE01B-FA66-1795-0C64-B9707B19BCFD}"/>
          </ac:picMkLst>
        </pc:picChg>
        <pc:picChg chg="add del mod">
          <ac:chgData name="Jaana Kokkonen" userId="fd0ea1af-346e-4258-bc54-cec630bd1122" providerId="ADAL" clId="{E89BD6E4-43A1-4CD4-9BD1-30478988A43C}" dt="2026-06-10T10:30:21.105" v="842" actId="478"/>
          <ac:picMkLst>
            <pc:docMk/>
            <pc:sldMk cId="3300699223" sldId="699"/>
            <ac:picMk id="5" creationId="{8D2B4019-3D70-67C7-4D44-5542E390F0E0}"/>
          </ac:picMkLst>
        </pc:picChg>
        <pc:picChg chg="add mod">
          <ac:chgData name="Jaana Kokkonen" userId="fd0ea1af-346e-4258-bc54-cec630bd1122" providerId="ADAL" clId="{E89BD6E4-43A1-4CD4-9BD1-30478988A43C}" dt="2026-06-10T10:30:59.660" v="873" actId="962"/>
          <ac:picMkLst>
            <pc:docMk/>
            <pc:sldMk cId="3300699223" sldId="699"/>
            <ac:picMk id="7" creationId="{D18534E7-5C1A-BC12-3F4A-B48FD0675EBB}"/>
          </ac:picMkLst>
        </pc:picChg>
      </pc:sldChg>
      <pc:sldChg chg="addSp delSp modSp mod">
        <pc:chgData name="Jaana Kokkonen" userId="fd0ea1af-346e-4258-bc54-cec630bd1122" providerId="ADAL" clId="{E89BD6E4-43A1-4CD4-9BD1-30478988A43C}" dt="2026-06-10T10:33:47.538" v="874"/>
        <pc:sldMkLst>
          <pc:docMk/>
          <pc:sldMk cId="183058171" sldId="724"/>
        </pc:sldMkLst>
        <pc:spChg chg="mod">
          <ac:chgData name="Jaana Kokkonen" userId="fd0ea1af-346e-4258-bc54-cec630bd1122" providerId="ADAL" clId="{E89BD6E4-43A1-4CD4-9BD1-30478988A43C}" dt="2026-06-10T10:33:47.538" v="874"/>
          <ac:spMkLst>
            <pc:docMk/>
            <pc:sldMk cId="183058171" sldId="724"/>
            <ac:spMk id="2" creationId="{E06AED70-AF2E-0112-7E50-DCE7BFF409E8}"/>
          </ac:spMkLst>
        </pc:spChg>
        <pc:spChg chg="mod">
          <ac:chgData name="Jaana Kokkonen" userId="fd0ea1af-346e-4258-bc54-cec630bd1122" providerId="ADAL" clId="{E89BD6E4-43A1-4CD4-9BD1-30478988A43C}" dt="2026-06-08T05:59:22.488" v="15" actId="313"/>
          <ac:spMkLst>
            <pc:docMk/>
            <pc:sldMk cId="183058171" sldId="724"/>
            <ac:spMk id="8" creationId="{9201FF6F-70E4-494A-AF97-7FDB53D6943F}"/>
          </ac:spMkLst>
        </pc:spChg>
        <pc:picChg chg="add mod">
          <ac:chgData name="Jaana Kokkonen" userId="fd0ea1af-346e-4258-bc54-cec630bd1122" providerId="ADAL" clId="{E89BD6E4-43A1-4CD4-9BD1-30478988A43C}" dt="2026-06-09T08:12:33.002" v="703" actId="962"/>
          <ac:picMkLst>
            <pc:docMk/>
            <pc:sldMk cId="183058171" sldId="724"/>
            <ac:picMk id="4" creationId="{6777FF71-1F51-2BF1-1C30-59E570EF8FCF}"/>
          </ac:picMkLst>
        </pc:picChg>
        <pc:picChg chg="del">
          <ac:chgData name="Jaana Kokkonen" userId="fd0ea1af-346e-4258-bc54-cec630bd1122" providerId="ADAL" clId="{E89BD6E4-43A1-4CD4-9BD1-30478988A43C}" dt="2026-06-09T08:10:52.057" v="640" actId="478"/>
          <ac:picMkLst>
            <pc:docMk/>
            <pc:sldMk cId="183058171" sldId="724"/>
            <ac:picMk id="5" creationId="{095FCAB9-4773-EA99-B11C-8EDD28439649}"/>
          </ac:picMkLst>
        </pc:picChg>
      </pc:sldChg>
      <pc:sldChg chg="addSp delSp modSp mod">
        <pc:chgData name="Jaana Kokkonen" userId="fd0ea1af-346e-4258-bc54-cec630bd1122" providerId="ADAL" clId="{E89BD6E4-43A1-4CD4-9BD1-30478988A43C}" dt="2026-06-10T10:33:47.538" v="874"/>
        <pc:sldMkLst>
          <pc:docMk/>
          <pc:sldMk cId="3294671777" sldId="726"/>
        </pc:sldMkLst>
        <pc:spChg chg="mod">
          <ac:chgData name="Jaana Kokkonen" userId="fd0ea1af-346e-4258-bc54-cec630bd1122" providerId="ADAL" clId="{E89BD6E4-43A1-4CD4-9BD1-30478988A43C}" dt="2026-06-10T10:33:47.538" v="874"/>
          <ac:spMkLst>
            <pc:docMk/>
            <pc:sldMk cId="3294671777" sldId="726"/>
            <ac:spMk id="5" creationId="{D9DD09D4-6D56-8788-6BEC-5005D11C173F}"/>
          </ac:spMkLst>
        </pc:spChg>
        <pc:spChg chg="mod">
          <ac:chgData name="Jaana Kokkonen" userId="fd0ea1af-346e-4258-bc54-cec630bd1122" providerId="ADAL" clId="{E89BD6E4-43A1-4CD4-9BD1-30478988A43C}" dt="2026-06-09T05:24:34.363" v="440" actId="1076"/>
          <ac:spMkLst>
            <pc:docMk/>
            <pc:sldMk cId="3294671777" sldId="726"/>
            <ac:spMk id="8" creationId="{9201FF6F-70E4-494A-AF97-7FDB53D6943F}"/>
          </ac:spMkLst>
        </pc:spChg>
        <pc:picChg chg="del">
          <ac:chgData name="Jaana Kokkonen" userId="fd0ea1af-346e-4258-bc54-cec630bd1122" providerId="ADAL" clId="{E89BD6E4-43A1-4CD4-9BD1-30478988A43C}" dt="2026-06-09T07:56:02.192" v="497" actId="478"/>
          <ac:picMkLst>
            <pc:docMk/>
            <pc:sldMk cId="3294671777" sldId="726"/>
            <ac:picMk id="3" creationId="{B72A3D8D-A39F-9FA1-EBD5-9C5800613508}"/>
          </ac:picMkLst>
        </pc:picChg>
        <pc:picChg chg="add mod">
          <ac:chgData name="Jaana Kokkonen" userId="fd0ea1af-346e-4258-bc54-cec630bd1122" providerId="ADAL" clId="{E89BD6E4-43A1-4CD4-9BD1-30478988A43C}" dt="2026-06-09T08:00:53.829" v="638" actId="962"/>
          <ac:picMkLst>
            <pc:docMk/>
            <pc:sldMk cId="3294671777" sldId="726"/>
            <ac:picMk id="4" creationId="{986B86EF-346B-EC02-BA07-68157DDB57E1}"/>
          </ac:picMkLst>
        </pc:picChg>
      </pc:sldChg>
      <pc:sldChg chg="modSp mod">
        <pc:chgData name="Jaana Kokkonen" userId="fd0ea1af-346e-4258-bc54-cec630bd1122" providerId="ADAL" clId="{E89BD6E4-43A1-4CD4-9BD1-30478988A43C}" dt="2026-06-08T05:57:30.826" v="2" actId="20577"/>
        <pc:sldMkLst>
          <pc:docMk/>
          <pc:sldMk cId="1678896812" sldId="811"/>
        </pc:sldMkLst>
        <pc:spChg chg="mod">
          <ac:chgData name="Jaana Kokkonen" userId="fd0ea1af-346e-4258-bc54-cec630bd1122" providerId="ADAL" clId="{E89BD6E4-43A1-4CD4-9BD1-30478988A43C}" dt="2026-06-08T05:57:30.826" v="2" actId="20577"/>
          <ac:spMkLst>
            <pc:docMk/>
            <pc:sldMk cId="1678896812" sldId="811"/>
            <ac:spMk id="3" creationId="{952D8097-63F1-4C82-9E2C-6ABB0C740FC0}"/>
          </ac:spMkLst>
        </pc:spChg>
      </pc:sldChg>
      <pc:sldChg chg="addSp delSp modSp mod">
        <pc:chgData name="Jaana Kokkonen" userId="fd0ea1af-346e-4258-bc54-cec630bd1122" providerId="ADAL" clId="{E89BD6E4-43A1-4CD4-9BD1-30478988A43C}" dt="2026-06-10T10:33:47.538" v="874"/>
        <pc:sldMkLst>
          <pc:docMk/>
          <pc:sldMk cId="4254176678" sldId="812"/>
        </pc:sldMkLst>
        <pc:spChg chg="mod">
          <ac:chgData name="Jaana Kokkonen" userId="fd0ea1af-346e-4258-bc54-cec630bd1122" providerId="ADAL" clId="{E89BD6E4-43A1-4CD4-9BD1-30478988A43C}" dt="2026-06-10T10:33:47.538" v="874"/>
          <ac:spMkLst>
            <pc:docMk/>
            <pc:sldMk cId="4254176678" sldId="812"/>
            <ac:spMk id="5" creationId="{7EA93BCC-F7F5-638F-C371-E937969372D9}"/>
          </ac:spMkLst>
        </pc:spChg>
        <pc:spChg chg="mod">
          <ac:chgData name="Jaana Kokkonen" userId="fd0ea1af-346e-4258-bc54-cec630bd1122" providerId="ADAL" clId="{E89BD6E4-43A1-4CD4-9BD1-30478988A43C}" dt="2026-06-09T05:15:42.804" v="424" actId="6549"/>
          <ac:spMkLst>
            <pc:docMk/>
            <pc:sldMk cId="4254176678" sldId="812"/>
            <ac:spMk id="8" creationId="{9201FF6F-70E4-494A-AF97-7FDB53D6943F}"/>
          </ac:spMkLst>
        </pc:spChg>
        <pc:picChg chg="del">
          <ac:chgData name="Jaana Kokkonen" userId="fd0ea1af-346e-4258-bc54-cec630bd1122" providerId="ADAL" clId="{E89BD6E4-43A1-4CD4-9BD1-30478988A43C}" dt="2026-06-09T05:14:19.955" v="392" actId="478"/>
          <ac:picMkLst>
            <pc:docMk/>
            <pc:sldMk cId="4254176678" sldId="812"/>
            <ac:picMk id="3" creationId="{DDF069DE-3175-99BC-AAAC-57410D7A7CA0}"/>
          </ac:picMkLst>
        </pc:picChg>
        <pc:picChg chg="add mod">
          <ac:chgData name="Jaana Kokkonen" userId="fd0ea1af-346e-4258-bc54-cec630bd1122" providerId="ADAL" clId="{E89BD6E4-43A1-4CD4-9BD1-30478988A43C}" dt="2026-06-09T05:15:12.357" v="423" actId="962"/>
          <ac:picMkLst>
            <pc:docMk/>
            <pc:sldMk cId="4254176678" sldId="812"/>
            <ac:picMk id="4" creationId="{99DD50DA-C677-6AC5-6090-BEFA819E71AE}"/>
          </ac:picMkLst>
        </pc:picChg>
      </pc:sldChg>
      <pc:sldChg chg="addSp delSp modSp mod">
        <pc:chgData name="Jaana Kokkonen" userId="fd0ea1af-346e-4258-bc54-cec630bd1122" providerId="ADAL" clId="{E89BD6E4-43A1-4CD4-9BD1-30478988A43C}" dt="2026-06-10T10:33:47.538" v="874"/>
        <pc:sldMkLst>
          <pc:docMk/>
          <pc:sldMk cId="3667734296" sldId="813"/>
        </pc:sldMkLst>
        <pc:spChg chg="mod">
          <ac:chgData name="Jaana Kokkonen" userId="fd0ea1af-346e-4258-bc54-cec630bd1122" providerId="ADAL" clId="{E89BD6E4-43A1-4CD4-9BD1-30478988A43C}" dt="2026-06-10T10:33:47.538" v="874"/>
          <ac:spMkLst>
            <pc:docMk/>
            <pc:sldMk cId="3667734296" sldId="813"/>
            <ac:spMk id="4" creationId="{E737A255-104F-5E73-87D7-00D3F2533010}"/>
          </ac:spMkLst>
        </pc:spChg>
        <pc:spChg chg="mod">
          <ac:chgData name="Jaana Kokkonen" userId="fd0ea1af-346e-4258-bc54-cec630bd1122" providerId="ADAL" clId="{E89BD6E4-43A1-4CD4-9BD1-30478988A43C}" dt="2026-06-09T05:24:44.614" v="441" actId="1076"/>
          <ac:spMkLst>
            <pc:docMk/>
            <pc:sldMk cId="3667734296" sldId="813"/>
            <ac:spMk id="8" creationId="{9201FF6F-70E4-494A-AF97-7FDB53D6943F}"/>
          </ac:spMkLst>
        </pc:spChg>
        <pc:picChg chg="del mod">
          <ac:chgData name="Jaana Kokkonen" userId="fd0ea1af-346e-4258-bc54-cec630bd1122" providerId="ADAL" clId="{E89BD6E4-43A1-4CD4-9BD1-30478988A43C}" dt="2026-06-09T05:23:47.003" v="432" actId="478"/>
          <ac:picMkLst>
            <pc:docMk/>
            <pc:sldMk cId="3667734296" sldId="813"/>
            <ac:picMk id="3" creationId="{C7E5533E-5B7E-8497-D23D-27B2794651A3}"/>
          </ac:picMkLst>
        </pc:picChg>
        <pc:picChg chg="add mod">
          <ac:chgData name="Jaana Kokkonen" userId="fd0ea1af-346e-4258-bc54-cec630bd1122" providerId="ADAL" clId="{E89BD6E4-43A1-4CD4-9BD1-30478988A43C}" dt="2026-06-09T05:27:14.985" v="494" actId="962"/>
          <ac:picMkLst>
            <pc:docMk/>
            <pc:sldMk cId="3667734296" sldId="813"/>
            <ac:picMk id="5" creationId="{9193B526-3411-2121-5AF5-BC1D63BB72ED}"/>
          </ac:picMkLst>
        </pc:picChg>
      </pc:sldChg>
      <pc:sldChg chg="modSp mod">
        <pc:chgData name="Jaana Kokkonen" userId="fd0ea1af-346e-4258-bc54-cec630bd1122" providerId="ADAL" clId="{E89BD6E4-43A1-4CD4-9BD1-30478988A43C}" dt="2026-06-10T10:33:47.538" v="874"/>
        <pc:sldMkLst>
          <pc:docMk/>
          <pc:sldMk cId="902887254" sldId="814"/>
        </pc:sldMkLst>
        <pc:spChg chg="mod">
          <ac:chgData name="Jaana Kokkonen" userId="fd0ea1af-346e-4258-bc54-cec630bd1122" providerId="ADAL" clId="{E89BD6E4-43A1-4CD4-9BD1-30478988A43C}" dt="2026-06-10T10:33:47.538" v="874"/>
          <ac:spMkLst>
            <pc:docMk/>
            <pc:sldMk cId="902887254" sldId="814"/>
            <ac:spMk id="2" creationId="{A7746A2E-D37C-6140-6F9C-6754602347DC}"/>
          </ac:spMkLst>
        </pc:spChg>
        <pc:spChg chg="mod">
          <ac:chgData name="Jaana Kokkonen" userId="fd0ea1af-346e-4258-bc54-cec630bd1122" providerId="ADAL" clId="{E89BD6E4-43A1-4CD4-9BD1-30478988A43C}" dt="2026-06-10T10:22:48.734" v="804" actId="20577"/>
          <ac:spMkLst>
            <pc:docMk/>
            <pc:sldMk cId="902887254" sldId="814"/>
            <ac:spMk id="4" creationId="{2F420B80-2B7A-DE34-1D11-F8A6504788B9}"/>
          </ac:spMkLst>
        </pc:spChg>
        <pc:spChg chg="mod">
          <ac:chgData name="Jaana Kokkonen" userId="fd0ea1af-346e-4258-bc54-cec630bd1122" providerId="ADAL" clId="{E89BD6E4-43A1-4CD4-9BD1-30478988A43C}" dt="2026-06-08T05:59:21.547" v="14" actId="313"/>
          <ac:spMkLst>
            <pc:docMk/>
            <pc:sldMk cId="902887254" sldId="814"/>
            <ac:spMk id="7" creationId="{CBA28B99-9183-D8C6-21DB-E64F60650BD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3B138-173C-46F0-B529-FC07560AB81E}" type="datetimeFigureOut">
              <a:rPr lang="fi-FI" smtClean="0"/>
              <a:t>8.6.2026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9C122-1841-446F-A209-09DB18BC1FBD}" type="slidenum">
              <a:rPr lang="fi-FI" smtClean="0"/>
              <a:t>‹#›</a:t>
            </a:fld>
            <a:endParaRPr lang="fi-FI"/>
          </a:p>
        </p:txBody>
      </p:sp>
    </p:spTree>
    <p:extLst>
      <p:ext uri="{BB962C8B-B14F-4D97-AF65-F5344CB8AC3E}">
        <p14:creationId xmlns:p14="http://schemas.microsoft.com/office/powerpoint/2010/main" val="354429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515270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1060251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2778766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594602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2038364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530012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3923815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36140011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383615"/>
            <a:ext cx="622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622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31111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5684258"/>
            <a:ext cx="5736185" cy="900000"/>
          </a:xfrm>
        </p:spPr>
        <p:txBody>
          <a:bodyPr anchor="b"/>
          <a:lstStyle>
            <a:lvl1pPr algn="l">
              <a:lnSpc>
                <a:spcPts val="3000"/>
              </a:lnSpc>
              <a:defRPr sz="3000"/>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121975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3136096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324098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teksti 2">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3130915"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2" name="Kuvan paikkamerkki 6">
            <a:extLst>
              <a:ext uri="{FF2B5EF4-FFF2-40B4-BE49-F238E27FC236}">
                <a16:creationId xmlns:a16="http://schemas.microsoft.com/office/drawing/2014/main" id="{D6A75CB5-A60D-4F27-912C-E9E35A752B70}"/>
              </a:ext>
            </a:extLst>
          </p:cNvPr>
          <p:cNvSpPr>
            <a:spLocks noGrp="1"/>
          </p:cNvSpPr>
          <p:nvPr>
            <p:ph type="pic" sz="quarter" idx="16"/>
          </p:nvPr>
        </p:nvSpPr>
        <p:spPr>
          <a:xfrm>
            <a:off x="3856977" y="369000"/>
            <a:ext cx="7960373"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82895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uva ja teksti 3">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83238" y="1880050"/>
            <a:ext cx="4478762"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5583237" y="2891099"/>
            <a:ext cx="4478337" cy="2441249"/>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hasCustomPrompt="1"/>
          </p:nvPr>
        </p:nvSpPr>
        <p:spPr>
          <a:xfrm>
            <a:off x="5583237" y="5436474"/>
            <a:ext cx="4478761"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Väliotsikko</a:t>
            </a:r>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5583238" y="5781700"/>
            <a:ext cx="4478524" cy="711175"/>
          </a:xfrm>
        </p:spPr>
        <p:txBody>
          <a:bodyPr>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888286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6523401"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7243396" y="1089000"/>
            <a:ext cx="2818603" cy="169105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7243238" y="2891099"/>
            <a:ext cx="2818336" cy="3601776"/>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812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C23E018D-28CE-43C5-B8B0-378E818075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300622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 name="Kuva 101">
            <a:extLst>
              <a:ext uri="{FF2B5EF4-FFF2-40B4-BE49-F238E27FC236}">
                <a16:creationId xmlns:a16="http://schemas.microsoft.com/office/drawing/2014/main" id="{AD593AE4-F009-4670-A00D-FE70E255B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005131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9172793D-AC5E-4116-A505-F56C8A4BE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8090816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2" name="Kuva 51">
            <a:extLst>
              <a:ext uri="{FF2B5EF4-FFF2-40B4-BE49-F238E27FC236}">
                <a16:creationId xmlns:a16="http://schemas.microsoft.com/office/drawing/2014/main" id="{9F32C795-722B-443A-9BDF-1FCD2E9DA2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750680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81474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D71F7-7B46-4998-9D4A-96B1357F25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A0AFE91-F0AE-4F4E-8AB4-2FFCE4AE4C34}"/>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4" name="Alatunnisteen paikkamerkki 3">
            <a:extLst>
              <a:ext uri="{FF2B5EF4-FFF2-40B4-BE49-F238E27FC236}">
                <a16:creationId xmlns:a16="http://schemas.microsoft.com/office/drawing/2014/main" id="{FCA9EF4D-E262-4CAF-9228-D048DEA18A0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5961130-5A16-4348-8FFD-870010FF9354}"/>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163519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539355-C800-4593-86D9-17ADB80250E1}"/>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3" name="Alatunnisteen paikkamerkki 2">
            <a:extLst>
              <a:ext uri="{FF2B5EF4-FFF2-40B4-BE49-F238E27FC236}">
                <a16:creationId xmlns:a16="http://schemas.microsoft.com/office/drawing/2014/main" id="{33E3A70F-7960-4ADF-AB46-B19FD9A8228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95B99D-6028-4A07-8A8A-A0DE4581037F}"/>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13753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5" name="Päivämäärän paikkamerkki 4">
            <a:extLst>
              <a:ext uri="{FF2B5EF4-FFF2-40B4-BE49-F238E27FC236}">
                <a16:creationId xmlns:a16="http://schemas.microsoft.com/office/drawing/2014/main" id="{D87B7AEA-F2C3-4333-9E07-08F782CB9D1A}"/>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6" name="Alatunnisteen paikkamerkki 5">
            <a:extLst>
              <a:ext uri="{FF2B5EF4-FFF2-40B4-BE49-F238E27FC236}">
                <a16:creationId xmlns:a16="http://schemas.microsoft.com/office/drawing/2014/main" id="{CA6955E6-AF27-45E9-8CE1-AE512FCF387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BDAAF6-7DEF-4073-A13E-8D0D83680371}"/>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Otsikko 8">
            <a:extLst>
              <a:ext uri="{FF2B5EF4-FFF2-40B4-BE49-F238E27FC236}">
                <a16:creationId xmlns:a16="http://schemas.microsoft.com/office/drawing/2014/main" id="{576A1BE5-DCEF-4406-83F6-CB52BA0F91F7}"/>
              </a:ext>
            </a:extLst>
          </p:cNvPr>
          <p:cNvSpPr>
            <a:spLocks noGrp="1"/>
          </p:cNvSpPr>
          <p:nvPr>
            <p:ph type="title"/>
          </p:nvPr>
        </p:nvSpPr>
        <p:spPr/>
        <p:txBody>
          <a:bodyPr/>
          <a:lstStyle/>
          <a:p>
            <a:r>
              <a:rPr lang="fi-FI"/>
              <a:t>Muokkaa ots. perustyyl. napsautt.</a:t>
            </a:r>
          </a:p>
        </p:txBody>
      </p:sp>
      <p:sp>
        <p:nvSpPr>
          <p:cNvPr id="10" name="Sisällön paikkamerkki 2">
            <a:extLst>
              <a:ext uri="{FF2B5EF4-FFF2-40B4-BE49-F238E27FC236}">
                <a16:creationId xmlns:a16="http://schemas.microsoft.com/office/drawing/2014/main" id="{32CA24E3-3C18-43E5-BD83-88F3B524B38E}"/>
              </a:ext>
            </a:extLst>
          </p:cNvPr>
          <p:cNvSpPr>
            <a:spLocks noGrp="1"/>
          </p:cNvSpPr>
          <p:nvPr>
            <p:ph idx="13"/>
          </p:nvPr>
        </p:nvSpPr>
        <p:spPr>
          <a:xfrm>
            <a:off x="1764000"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1" name="Sisällön paikkamerkki 2">
            <a:extLst>
              <a:ext uri="{FF2B5EF4-FFF2-40B4-BE49-F238E27FC236}">
                <a16:creationId xmlns:a16="http://schemas.microsoft.com/office/drawing/2014/main" id="{7CDE0A28-B3C8-457F-8588-D72F44D5F492}"/>
              </a:ext>
            </a:extLst>
          </p:cNvPr>
          <p:cNvSpPr>
            <a:spLocks noGrp="1"/>
          </p:cNvSpPr>
          <p:nvPr>
            <p:ph idx="14"/>
          </p:nvPr>
        </p:nvSpPr>
        <p:spPr>
          <a:xfrm>
            <a:off x="6113389"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Tree>
    <p:extLst>
      <p:ext uri="{BB962C8B-B14F-4D97-AF65-F5344CB8AC3E}">
        <p14:creationId xmlns:p14="http://schemas.microsoft.com/office/powerpoint/2010/main" val="3111034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62705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833813" y="2559050"/>
            <a:ext cx="6227762"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3833999"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3834000"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95523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64000" y="2559050"/>
            <a:ext cx="8298000"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1764000" y="4110549"/>
            <a:ext cx="829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1764000" y="4455775"/>
            <a:ext cx="8298000"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61762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3833813" y="2587625"/>
            <a:ext cx="6221412"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599780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822036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395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8.6.2026</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60" name="Kuva 59">
            <a:extLst>
              <a:ext uri="{FF2B5EF4-FFF2-40B4-BE49-F238E27FC236}">
                <a16:creationId xmlns:a16="http://schemas.microsoft.com/office/drawing/2014/main" id="{37A535CD-8113-4A51-8B3F-7B541E72EAD4}"/>
              </a:ext>
            </a:extLst>
          </p:cNvPr>
          <p:cNvPicPr>
            <a:picLocks noChangeAspect="1"/>
          </p:cNvPicPr>
          <p:nvPr/>
        </p:nvPicPr>
        <p:blipFill>
          <a:blip r:embed="rId2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410310" y="5532240"/>
            <a:ext cx="1778164" cy="1332000"/>
          </a:xfrm>
          <a:prstGeom prst="rect">
            <a:avLst/>
          </a:prstGeom>
        </p:spPr>
      </p:pic>
    </p:spTree>
    <p:extLst>
      <p:ext uri="{BB962C8B-B14F-4D97-AF65-F5344CB8AC3E}">
        <p14:creationId xmlns:p14="http://schemas.microsoft.com/office/powerpoint/2010/main" val="225562467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 id="2147483734" r:id="rId18"/>
    <p:sldLayoutId id="2147483735" r:id="rId19"/>
    <p:sldLayoutId id="2147483736" r:id="rId20"/>
    <p:sldLayoutId id="2147483737" r:id="rId21"/>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952D8097-63F1-4C82-9E2C-6ABB0C740FC0}"/>
              </a:ext>
            </a:extLst>
          </p:cNvPr>
          <p:cNvSpPr>
            <a:spLocks noGrp="1"/>
          </p:cNvSpPr>
          <p:nvPr>
            <p:ph type="ctrTitle"/>
          </p:nvPr>
        </p:nvSpPr>
        <p:spPr/>
        <p:txBody>
          <a:bodyPr/>
          <a:lstStyle/>
          <a:p>
            <a:r>
              <a:rPr lang="fi-FI" dirty="0"/>
              <a:t>Majoitustilasto 1.1. - 30.4.2026*</a:t>
            </a:r>
          </a:p>
        </p:txBody>
      </p:sp>
    </p:spTree>
    <p:extLst>
      <p:ext uri="{BB962C8B-B14F-4D97-AF65-F5344CB8AC3E}">
        <p14:creationId xmlns:p14="http://schemas.microsoft.com/office/powerpoint/2010/main" val="1678896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D48C3DC-24AB-B2CF-6D6F-378DF41BE2FA}"/>
              </a:ext>
            </a:extLst>
          </p:cNvPr>
          <p:cNvSpPr>
            <a:spLocks noGrp="1"/>
          </p:cNvSpPr>
          <p:nvPr>
            <p:ph type="ctrTitle"/>
          </p:nvPr>
        </p:nvSpPr>
        <p:spPr>
          <a:xfrm>
            <a:off x="551384" y="620688"/>
            <a:ext cx="10801200" cy="414548"/>
          </a:xfrm>
        </p:spPr>
        <p:txBody>
          <a:bodyPr/>
          <a:lstStyle/>
          <a:p>
            <a:r>
              <a:rPr lang="fi-FI" dirty="0"/>
              <a:t>Matkailijoiden rekisteröidyt yöpymisvuorokaudet Etelä-Savossa </a:t>
            </a:r>
          </a:p>
        </p:txBody>
      </p:sp>
      <p:sp>
        <p:nvSpPr>
          <p:cNvPr id="4" name="Tekstiruutu 3">
            <a:extLst>
              <a:ext uri="{FF2B5EF4-FFF2-40B4-BE49-F238E27FC236}">
                <a16:creationId xmlns:a16="http://schemas.microsoft.com/office/drawing/2014/main" id="{2F420B80-2B7A-DE34-1D11-F8A6504788B9}"/>
              </a:ext>
            </a:extLst>
          </p:cNvPr>
          <p:cNvSpPr txBox="1"/>
          <p:nvPr/>
        </p:nvSpPr>
        <p:spPr>
          <a:xfrm>
            <a:off x="551384" y="1402318"/>
            <a:ext cx="10657184" cy="4078039"/>
          </a:xfrm>
          <a:prstGeom prst="rect">
            <a:avLst/>
          </a:prstGeom>
          <a:noFill/>
        </p:spPr>
        <p:txBody>
          <a:bodyPr wrap="square">
            <a:spAutoFit/>
          </a:bodyPr>
          <a:lstStyle/>
          <a:p>
            <a:pPr>
              <a:lnSpc>
                <a:spcPct val="150000"/>
              </a:lnSpc>
            </a:pPr>
            <a:r>
              <a:rPr lang="fi-FI" sz="1400" b="1" dirty="0">
                <a:latin typeface="Arial" panose="020B0604020202020204" pitchFamily="34" charset="0"/>
                <a:cs typeface="Arial" panose="020B0604020202020204" pitchFamily="34" charset="0"/>
              </a:rPr>
              <a:t>Noin 25 600 rekisteröityä yöpymistä huhtikuussa*</a:t>
            </a:r>
          </a:p>
          <a:p>
            <a:r>
              <a:rPr lang="fi-FI" sz="1400" dirty="0">
                <a:latin typeface="Arial" panose="020B0604020202020204" pitchFamily="34" charset="0"/>
                <a:cs typeface="Arial" panose="020B0604020202020204" pitchFamily="34" charset="0"/>
              </a:rPr>
              <a:t>Etelä-Savossa kirjattiin vuoden 2026 huhtikuussa 25 626 rekisteröityä yöpymistä (muutos -21,9 % edellisen vuoden huhtikuusta), joista kotimaisia oli 23 717 (-23,1 %) ja ulkomaalaisten tekemiä 1 909 yötä (-2,9 %).</a:t>
            </a:r>
          </a:p>
          <a:p>
            <a:endParaRPr lang="fi-FI" sz="1400" dirty="0">
              <a:latin typeface="Arial" panose="020B0604020202020204" pitchFamily="34" charset="0"/>
              <a:cs typeface="Arial" panose="020B0604020202020204" pitchFamily="34" charset="0"/>
            </a:endParaRPr>
          </a:p>
          <a:p>
            <a:r>
              <a:rPr lang="fi-FI" sz="1400" dirty="0">
                <a:latin typeface="Arial" panose="020B0604020202020204" pitchFamily="34" charset="0"/>
                <a:cs typeface="Arial" panose="020B0604020202020204" pitchFamily="34" charset="0"/>
              </a:rPr>
              <a:t>Eniten ulkomaalaisten rekisteröityjä yöpymisiä kirjattiin huhtikuussa matkailijoille, jotka saapuivat Tanskasta (518 yötä), Virosta (259 yötä), Espanjasta (139 yötä) ja Britanniasta (135 yötä).</a:t>
            </a:r>
          </a:p>
          <a:p>
            <a:endParaRPr lang="fi-FI" sz="1400" dirty="0">
              <a:latin typeface="Arial" panose="020B0604020202020204" pitchFamily="34" charset="0"/>
              <a:cs typeface="Arial" panose="020B0604020202020204" pitchFamily="34" charset="0"/>
            </a:endParaRPr>
          </a:p>
          <a:p>
            <a:r>
              <a:rPr lang="fi-FI" sz="1400" dirty="0">
                <a:latin typeface="Arial" panose="020B0604020202020204" pitchFamily="34" charset="0"/>
                <a:cs typeface="Arial" panose="020B0604020202020204" pitchFamily="34" charset="0"/>
              </a:rPr>
              <a:t>Vapaa-ajan matkailijoiden yöpymisiä oli Etelä-Savossa huhtikuussa 63,2 prosenttia, ja he viettivät 16 196 yötä (-28,1 %). Työmatkailijoiden yöpymisiä oli 36,8 prosenttia, ja he viettivät Etelä-Savossa 9 430 yötä (-8,2 %).</a:t>
            </a:r>
          </a:p>
          <a:p>
            <a:endParaRPr lang="fi-FI" sz="1400" dirty="0">
              <a:latin typeface="Arial" panose="020B0604020202020204" pitchFamily="34" charset="0"/>
              <a:cs typeface="Arial" panose="020B0604020202020204" pitchFamily="34" charset="0"/>
            </a:endParaRPr>
          </a:p>
          <a:p>
            <a:r>
              <a:rPr lang="fi-FI" sz="1400" dirty="0">
                <a:latin typeface="Arial" panose="020B0604020202020204" pitchFamily="34" charset="0"/>
                <a:cs typeface="Arial" panose="020B0604020202020204" pitchFamily="34" charset="0"/>
              </a:rPr>
              <a:t>Majoitusliikkeiden huonekäyttöaste huhtikuussa 2026 oli Etelä-Savossa 28,0 % ja koko maassa 43,8 %. Huoneen keskihinta oli huhtikuussa Etelä-Savossa 116,44 ja koko maassa 112,14 euroa.</a:t>
            </a:r>
          </a:p>
          <a:p>
            <a:endParaRPr lang="fi-FI" sz="1400" dirty="0">
              <a:latin typeface="Arial" panose="020B0604020202020204" pitchFamily="34" charset="0"/>
              <a:cs typeface="Arial" panose="020B0604020202020204" pitchFamily="34" charset="0"/>
            </a:endParaRPr>
          </a:p>
          <a:p>
            <a:endParaRPr lang="fi-FI" sz="1400" dirty="0">
              <a:latin typeface="Arial" panose="020B0604020202020204" pitchFamily="34" charset="0"/>
              <a:cs typeface="Arial" panose="020B0604020202020204" pitchFamily="34" charset="0"/>
            </a:endParaRPr>
          </a:p>
          <a:p>
            <a:r>
              <a:rPr lang="fi-FI" sz="1400" b="1" dirty="0">
                <a:latin typeface="Arial" panose="020B0604020202020204" pitchFamily="34" charset="0"/>
                <a:cs typeface="Arial" panose="020B0604020202020204" pitchFamily="34" charset="0"/>
              </a:rPr>
              <a:t>Tammi-huhtikuussa* noin 107 400 rekisteröityä yöpymistä</a:t>
            </a:r>
          </a:p>
          <a:p>
            <a:r>
              <a:rPr lang="fi-FI" sz="1400" dirty="0">
                <a:latin typeface="Arial" panose="020B0604020202020204" pitchFamily="34" charset="0"/>
                <a:cs typeface="Arial" panose="020B0604020202020204" pitchFamily="34" charset="0"/>
              </a:rPr>
              <a:t>Tammi-huhtikuussa 2026* yhteensä kirjattiin Etelä-Savossa 107 427 rekisteröityä yöpymistä (muutos -17,2 % edellisen vuoden vastaavasta ajasta), joista kotimaisia yöpymisiä oli 96 128 (-20,8 %) ja ulkomaalaisten tekemiä 11 299 (+35,2 %).</a:t>
            </a:r>
          </a:p>
          <a:p>
            <a:endParaRPr lang="fi-FI" sz="1400" dirty="0">
              <a:latin typeface="Arial" panose="020B0604020202020204" pitchFamily="34" charset="0"/>
              <a:cs typeface="Arial" panose="020B0604020202020204" pitchFamily="34" charset="0"/>
            </a:endParaRPr>
          </a:p>
        </p:txBody>
      </p:sp>
      <p:sp>
        <p:nvSpPr>
          <p:cNvPr id="7" name="Tekstiruutu 6">
            <a:extLst>
              <a:ext uri="{FF2B5EF4-FFF2-40B4-BE49-F238E27FC236}">
                <a16:creationId xmlns:a16="http://schemas.microsoft.com/office/drawing/2014/main" id="{CBA28B99-9183-D8C6-21DB-E64F60650BD1}"/>
              </a:ext>
              <a:ext uri="{C183D7F6-B498-43B3-948B-1728B52AA6E4}">
                <adec:decorative xmlns:adec="http://schemas.microsoft.com/office/drawing/2017/decorative" val="1"/>
              </a:ext>
            </a:extLst>
          </p:cNvPr>
          <p:cNvSpPr txBox="1"/>
          <p:nvPr/>
        </p:nvSpPr>
        <p:spPr>
          <a:xfrm>
            <a:off x="9552384" y="82472"/>
            <a:ext cx="2232248"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fi-FI" sz="1400" dirty="0">
                <a:solidFill>
                  <a:prstClr val="black"/>
                </a:solidFill>
                <a:latin typeface="Arial"/>
              </a:rPr>
              <a:t>huhtikuu</a:t>
            </a:r>
            <a:r>
              <a:rPr kumimoji="0" lang="fi-FI" sz="1400" b="0" i="0" u="none" strike="noStrike" kern="1200" cap="none" spc="0" normalizeH="0" baseline="0" noProof="0" dirty="0">
                <a:ln>
                  <a:noFill/>
                </a:ln>
                <a:solidFill>
                  <a:prstClr val="black"/>
                </a:solidFill>
                <a:effectLst/>
                <a:uLnTx/>
                <a:uFillTx/>
                <a:latin typeface="Arial"/>
                <a:ea typeface="+mn-ea"/>
                <a:cs typeface="+mn-cs"/>
              </a:rPr>
              <a:t> 2026*</a:t>
            </a:r>
          </a:p>
        </p:txBody>
      </p:sp>
      <p:sp>
        <p:nvSpPr>
          <p:cNvPr id="2" name="Title 11">
            <a:extLst>
              <a:ext uri="{FF2B5EF4-FFF2-40B4-BE49-F238E27FC236}">
                <a16:creationId xmlns:a16="http://schemas.microsoft.com/office/drawing/2014/main" id="{A7746A2E-D37C-6140-6F9C-6754602347DC}"/>
              </a:ext>
            </a:extLst>
          </p:cNvPr>
          <p:cNvSpPr txBox="1">
            <a:spLocks/>
          </p:cNvSpPr>
          <p:nvPr/>
        </p:nvSpPr>
        <p:spPr bwMode="auto">
          <a:xfrm>
            <a:off x="525066" y="5877272"/>
            <a:ext cx="11521280" cy="8982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defRPr/>
            </a:pPr>
            <a:r>
              <a:rPr lang="fi-FI" sz="1100" dirty="0">
                <a:effectLst/>
              </a:rPr>
              <a:t>Rekisteröidyt majoitustilastot sisältävät rekisteröityjen majoitusliikkeiden, eli hotellien, motellien, matkustajakotien, retkeilymajojen, lomakylien ja </a:t>
            </a:r>
          </a:p>
          <a:p>
            <a:pPr fontAlgn="base">
              <a:spcBef>
                <a:spcPct val="0"/>
              </a:spcBef>
              <a:defRPr/>
            </a:pPr>
            <a:r>
              <a:rPr lang="fi-FI" sz="1100" dirty="0">
                <a:effectLst/>
              </a:rPr>
              <a:t>leirintäalueiden tilastot. Liikkeet, joissa on alle 20 vuodepaikkaa tai sähköliitäntä­pisteellä varustettua matkailuvaunupaikkaa, eivät kuulu tilastoinnin piiriin.</a:t>
            </a:r>
          </a:p>
          <a:p>
            <a:pPr fontAlgn="base">
              <a:lnSpc>
                <a:spcPct val="150000"/>
              </a:lnSpc>
              <a:spcBef>
                <a:spcPct val="0"/>
              </a:spcBef>
              <a:defRPr/>
            </a:pPr>
            <a:r>
              <a:rPr lang="fi-FI" sz="1100" dirty="0">
                <a:solidFill>
                  <a:srgbClr val="000000"/>
                </a:solidFill>
                <a:latin typeface="Arial" charset="-52"/>
                <a:cs typeface="Arial" charset="-52"/>
              </a:rPr>
              <a:t>Matkailijat määritellään ulkomaisiksi matkailijoiksi asuinmaan, ei kansalaisuuden mukaan.</a:t>
            </a:r>
            <a:endParaRPr kumimoji="0" lang="fi-FI" sz="1100" b="0" i="0" u="none" strike="noStrike" kern="1200" cap="none" spc="0" normalizeH="0" baseline="0" noProof="0" dirty="0">
              <a:ln>
                <a:noFill/>
              </a:ln>
              <a:solidFill>
                <a:srgbClr val="000000"/>
              </a:solidFill>
              <a:effectLst/>
              <a:uLnTx/>
              <a:uFillTx/>
              <a:latin typeface="Arial" charset="-52"/>
              <a:ea typeface="+mn-ea"/>
              <a:cs typeface="Arial" charset="-52"/>
            </a:endParaRPr>
          </a:p>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					                   	 </a:t>
            </a:r>
            <a:r>
              <a:rPr lang="fi-FI" sz="1100" dirty="0">
                <a:solidFill>
                  <a:srgbClr val="000000"/>
                </a:solidFill>
                <a:latin typeface="Arial" charset="-52"/>
                <a:cs typeface="Arial" charset="-52"/>
              </a:rPr>
              <a:t>           </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lang="fi-FI" sz="1100" dirty="0">
                <a:solidFill>
                  <a:srgbClr val="000000"/>
                </a:solidFill>
                <a:latin typeface="Arial" charset="-52"/>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902887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191344" y="188640"/>
            <a:ext cx="11881320" cy="504056"/>
          </a:xfrm>
        </p:spPr>
        <p:txBody>
          <a:bodyPr/>
          <a:lstStyle/>
          <a:p>
            <a:r>
              <a:rPr lang="fi-FI" dirty="0"/>
              <a:t>Matkailijoiden rekisteröidyt yöpymisvuorokaudet maakunnittain 01-04/2026*</a:t>
            </a:r>
          </a:p>
        </p:txBody>
      </p:sp>
      <p:sp>
        <p:nvSpPr>
          <p:cNvPr id="2" name="Title 11">
            <a:extLst>
              <a:ext uri="{FF2B5EF4-FFF2-40B4-BE49-F238E27FC236}">
                <a16:creationId xmlns:a16="http://schemas.microsoft.com/office/drawing/2014/main" id="{FBC47939-5ECA-34EA-296D-431C4FB5DEF7}"/>
              </a:ext>
            </a:extLst>
          </p:cNvPr>
          <p:cNvSpPr txBox="1">
            <a:spLocks/>
          </p:cNvSpPr>
          <p:nvPr/>
        </p:nvSpPr>
        <p:spPr bwMode="auto">
          <a:xfrm>
            <a:off x="335360" y="6525344"/>
            <a:ext cx="1173730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Palkkikaavio. Eniten matkailijoiden rekisteröityneitä yöpymisvuorokausia oli tammi-huhtikuussa 2026 Uudellamaalla, noin 2,0 miljoonaa kappaletta sekä Lapissa, noin 1,6 miljoonaa kappaletta. Etelä-Savossa yöpymisvuorokausia oli noin 107 000 kappaletta, mikä on maakunnista kuudenneksi pienin luku.">
            <a:extLst>
              <a:ext uri="{FF2B5EF4-FFF2-40B4-BE49-F238E27FC236}">
                <a16:creationId xmlns:a16="http://schemas.microsoft.com/office/drawing/2014/main" id="{88095655-F649-BD72-78FA-875B29C1BE7F}"/>
              </a:ext>
            </a:extLst>
          </p:cNvPr>
          <p:cNvPicPr>
            <a:picLocks noChangeAspect="1"/>
          </p:cNvPicPr>
          <p:nvPr/>
        </p:nvPicPr>
        <p:blipFill>
          <a:blip r:embed="rId3"/>
          <a:stretch>
            <a:fillRect/>
          </a:stretch>
        </p:blipFill>
        <p:spPr>
          <a:xfrm>
            <a:off x="335360" y="988566"/>
            <a:ext cx="9534970" cy="5188146"/>
          </a:xfrm>
          <a:prstGeom prst="rect">
            <a:avLst/>
          </a:prstGeom>
        </p:spPr>
      </p:pic>
    </p:spTree>
    <p:extLst>
      <p:ext uri="{BB962C8B-B14F-4D97-AF65-F5344CB8AC3E}">
        <p14:creationId xmlns:p14="http://schemas.microsoft.com/office/powerpoint/2010/main" val="1710591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407368" y="404664"/>
            <a:ext cx="11305256" cy="792088"/>
          </a:xfrm>
        </p:spPr>
        <p:txBody>
          <a:bodyPr/>
          <a:lstStyle/>
          <a:p>
            <a:r>
              <a:rPr lang="fi-FI" dirty="0"/>
              <a:t>Matkailijoiden rekisteröidyt yöpymisvuorokaudet Etelä-Savossa vuosina 2010-2025 sekä 01-04/2026*</a:t>
            </a:r>
          </a:p>
        </p:txBody>
      </p:sp>
      <p:sp>
        <p:nvSpPr>
          <p:cNvPr id="5" name="Title 11">
            <a:extLst>
              <a:ext uri="{FF2B5EF4-FFF2-40B4-BE49-F238E27FC236}">
                <a16:creationId xmlns:a16="http://schemas.microsoft.com/office/drawing/2014/main" id="{7EA93BCC-F7F5-638F-C371-E937969372D9}"/>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Pylväskaavio. Yöpymisvuorokausien määrä laski eniten vuonna 2020 koronapandemian vuoksi ulkomaisten yöpyjien osalta. Tammi-huhtikuussa 2026 kotimaisten yöpymisvuorokausien määrä oli Etelä-Savossa noin 96 100 ja ulkomaisten yöpymisten määrä noin 11 300 kappaletta ennakkotietojen mukaan.">
            <a:extLst>
              <a:ext uri="{FF2B5EF4-FFF2-40B4-BE49-F238E27FC236}">
                <a16:creationId xmlns:a16="http://schemas.microsoft.com/office/drawing/2014/main" id="{99DD50DA-C677-6AC5-6090-BEFA819E71AE}"/>
              </a:ext>
            </a:extLst>
          </p:cNvPr>
          <p:cNvPicPr>
            <a:picLocks noChangeAspect="1"/>
          </p:cNvPicPr>
          <p:nvPr/>
        </p:nvPicPr>
        <p:blipFill>
          <a:blip r:embed="rId3"/>
          <a:stretch>
            <a:fillRect/>
          </a:stretch>
        </p:blipFill>
        <p:spPr>
          <a:xfrm>
            <a:off x="315232" y="1211243"/>
            <a:ext cx="9813216" cy="4847051"/>
          </a:xfrm>
          <a:prstGeom prst="rect">
            <a:avLst/>
          </a:prstGeom>
        </p:spPr>
      </p:pic>
    </p:spTree>
    <p:extLst>
      <p:ext uri="{BB962C8B-B14F-4D97-AF65-F5344CB8AC3E}">
        <p14:creationId xmlns:p14="http://schemas.microsoft.com/office/powerpoint/2010/main" val="4254176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407368" y="260648"/>
            <a:ext cx="11521280" cy="490878"/>
          </a:xfrm>
        </p:spPr>
        <p:txBody>
          <a:bodyPr/>
          <a:lstStyle/>
          <a:p>
            <a:r>
              <a:rPr lang="fi-FI" dirty="0"/>
              <a:t>Rekisteröidyt yöpymiset maakunnittain huhtikuussa vuosina 2023 - 2026*</a:t>
            </a:r>
          </a:p>
        </p:txBody>
      </p:sp>
      <p:sp>
        <p:nvSpPr>
          <p:cNvPr id="2" name="Title 11">
            <a:extLst>
              <a:ext uri="{FF2B5EF4-FFF2-40B4-BE49-F238E27FC236}">
                <a16:creationId xmlns:a16="http://schemas.microsoft.com/office/drawing/2014/main" id="{E06AED70-AF2E-0112-7E50-DCE7BFF409E8}"/>
              </a:ext>
            </a:extLst>
          </p:cNvPr>
          <p:cNvSpPr txBox="1">
            <a:spLocks/>
          </p:cNvSpPr>
          <p:nvPr/>
        </p:nvSpPr>
        <p:spPr bwMode="auto">
          <a:xfrm>
            <a:off x="335360" y="6525344"/>
            <a:ext cx="1173730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Palkkikaavio. Eniten yöpymisiä huhtikuussa 2026 oli Uudellamaalla, noin 512 000 kappaletta, Lapissa, noin 188 000 kappaletta ja Pirkanmaalla, noin 130 000 kappaletta. Etelä-Savossa yöpymisiä oli noin 26 000 kappaletta, mikä on maakunnista kuudenneksi pienin luku.">
            <a:extLst>
              <a:ext uri="{FF2B5EF4-FFF2-40B4-BE49-F238E27FC236}">
                <a16:creationId xmlns:a16="http://schemas.microsoft.com/office/drawing/2014/main" id="{6777FF71-1F51-2BF1-1C30-59E570EF8FCF}"/>
              </a:ext>
            </a:extLst>
          </p:cNvPr>
          <p:cNvPicPr>
            <a:picLocks noChangeAspect="1"/>
          </p:cNvPicPr>
          <p:nvPr/>
        </p:nvPicPr>
        <p:blipFill>
          <a:blip r:embed="rId3"/>
          <a:stretch>
            <a:fillRect/>
          </a:stretch>
        </p:blipFill>
        <p:spPr>
          <a:xfrm>
            <a:off x="407368" y="879953"/>
            <a:ext cx="9459335" cy="5429367"/>
          </a:xfrm>
          <a:prstGeom prst="rect">
            <a:avLst/>
          </a:prstGeom>
        </p:spPr>
      </p:pic>
    </p:spTree>
    <p:extLst>
      <p:ext uri="{BB962C8B-B14F-4D97-AF65-F5344CB8AC3E}">
        <p14:creationId xmlns:p14="http://schemas.microsoft.com/office/powerpoint/2010/main" val="183058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407368" y="260648"/>
            <a:ext cx="11161240" cy="504056"/>
          </a:xfrm>
        </p:spPr>
        <p:txBody>
          <a:bodyPr/>
          <a:lstStyle/>
          <a:p>
            <a:r>
              <a:rPr lang="fi-FI" dirty="0"/>
              <a:t>Rekisteröidyt yöpymisvuorokaudet kuukausittain 04/2025 - 04/2026*</a:t>
            </a:r>
          </a:p>
        </p:txBody>
      </p:sp>
      <p:sp>
        <p:nvSpPr>
          <p:cNvPr id="3" name="Title 11">
            <a:extLst>
              <a:ext uri="{FF2B5EF4-FFF2-40B4-BE49-F238E27FC236}">
                <a16:creationId xmlns:a16="http://schemas.microsoft.com/office/drawing/2014/main" id="{74AA12C0-3BCF-5661-0F5E-2A4B7F3B2B92}"/>
              </a:ext>
            </a:extLst>
          </p:cNvPr>
          <p:cNvSpPr txBox="1">
            <a:spLocks/>
          </p:cNvSpPr>
          <p:nvPr/>
        </p:nvSpPr>
        <p:spPr bwMode="auto">
          <a:xfrm>
            <a:off x="335360" y="6525344"/>
            <a:ext cx="1173730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7" name="Kuva 6" descr="Pylväskaavio. Rekisteröityjä yöpymisvuorokausia oli huhtikuussa 2026 Etelä-Savossa 25 626, Itä-Suomessa 173 474 ja koko maassa noin 1,5 miljoonaa kappaletta. Yöpymisten määrä oli huhtikuussa 2026 Etelä-Savossa ja Itä-Suomessa pienempi ja koko maassa hieman suurempi kuin edellisvuonna vastaavaan aikaan.">
            <a:extLst>
              <a:ext uri="{FF2B5EF4-FFF2-40B4-BE49-F238E27FC236}">
                <a16:creationId xmlns:a16="http://schemas.microsoft.com/office/drawing/2014/main" id="{D18534E7-5C1A-BC12-3F4A-B48FD0675EBB}"/>
              </a:ext>
            </a:extLst>
          </p:cNvPr>
          <p:cNvPicPr>
            <a:picLocks noChangeAspect="1"/>
          </p:cNvPicPr>
          <p:nvPr/>
        </p:nvPicPr>
        <p:blipFill>
          <a:blip r:embed="rId3"/>
          <a:stretch>
            <a:fillRect/>
          </a:stretch>
        </p:blipFill>
        <p:spPr>
          <a:xfrm>
            <a:off x="551384" y="980728"/>
            <a:ext cx="9553260" cy="5121084"/>
          </a:xfrm>
          <a:prstGeom prst="rect">
            <a:avLst/>
          </a:prstGeom>
        </p:spPr>
      </p:pic>
    </p:spTree>
    <p:extLst>
      <p:ext uri="{BB962C8B-B14F-4D97-AF65-F5344CB8AC3E}">
        <p14:creationId xmlns:p14="http://schemas.microsoft.com/office/powerpoint/2010/main" val="3300699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479376" y="204510"/>
            <a:ext cx="10369152" cy="864096"/>
          </a:xfrm>
        </p:spPr>
        <p:txBody>
          <a:bodyPr/>
          <a:lstStyle/>
          <a:p>
            <a:r>
              <a:rPr lang="fi-FI" dirty="0"/>
              <a:t>Matkailijoiden rekisteröidyt yöpymisvuorokaudet maakunnittain 01-04/2026*, suomalaiset ja ulkomaalaiset</a:t>
            </a:r>
          </a:p>
        </p:txBody>
      </p:sp>
      <p:sp>
        <p:nvSpPr>
          <p:cNvPr id="4" name="Title 11">
            <a:extLst>
              <a:ext uri="{FF2B5EF4-FFF2-40B4-BE49-F238E27FC236}">
                <a16:creationId xmlns:a16="http://schemas.microsoft.com/office/drawing/2014/main" id="{294E6FFA-DE3E-1F4C-2783-352AF5E21CF6}"/>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5" name="Kuva 4" descr="Palkkikaavio. Eniten ulkomaalaisia yöpymisiä oli tammi-huhtikuussa 2026 Lapissa, noin 1,1 miljoonaa kappaletta ja Uudellamaalla, noin 832 000 kappaletta. Eniten kotimaisia yöpymisiä oli Uudellamaalla, noin 1,2 miljoonaa kappaletta, Pirkanmaalla, noin 475 000, Lapissa, noin 447 000 ja Pohjois-Pohjanmaalla, noin 433 000 kappaletta. Etelä-Savossa oli suomalaisten matkailijoiden rekisteröityneitä yöpymisvuorokausia noin 96 000 kappaletta ja ulkomaisten matkailijoiden rekisteröityneitä yöpymisiä noin 11 000 kappaletta.">
            <a:extLst>
              <a:ext uri="{FF2B5EF4-FFF2-40B4-BE49-F238E27FC236}">
                <a16:creationId xmlns:a16="http://schemas.microsoft.com/office/drawing/2014/main" id="{8007D9AA-3B30-4AE7-9D9A-2805AD1BA91A}"/>
              </a:ext>
            </a:extLst>
          </p:cNvPr>
          <p:cNvPicPr>
            <a:picLocks noChangeAspect="1"/>
          </p:cNvPicPr>
          <p:nvPr/>
        </p:nvPicPr>
        <p:blipFill>
          <a:blip r:embed="rId3"/>
          <a:stretch>
            <a:fillRect/>
          </a:stretch>
        </p:blipFill>
        <p:spPr>
          <a:xfrm>
            <a:off x="479376" y="1124744"/>
            <a:ext cx="9321592" cy="5096698"/>
          </a:xfrm>
          <a:prstGeom prst="rect">
            <a:avLst/>
          </a:prstGeom>
        </p:spPr>
      </p:pic>
    </p:spTree>
    <p:extLst>
      <p:ext uri="{BB962C8B-B14F-4D97-AF65-F5344CB8AC3E}">
        <p14:creationId xmlns:p14="http://schemas.microsoft.com/office/powerpoint/2010/main" val="1115662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335360" y="332656"/>
            <a:ext cx="10873208" cy="792088"/>
          </a:xfrm>
        </p:spPr>
        <p:txBody>
          <a:bodyPr/>
          <a:lstStyle/>
          <a:p>
            <a:r>
              <a:rPr lang="fi-FI" dirty="0"/>
              <a:t>Ulkomaalaisten rekisteröidyt yöpymisvuorokaudet asuinmaittain eräistä maista Etelä-Savossa vuosina 2023-2025 sekä 01-04/2026*</a:t>
            </a:r>
          </a:p>
        </p:txBody>
      </p:sp>
      <p:sp>
        <p:nvSpPr>
          <p:cNvPr id="5" name="Title 11">
            <a:extLst>
              <a:ext uri="{FF2B5EF4-FFF2-40B4-BE49-F238E27FC236}">
                <a16:creationId xmlns:a16="http://schemas.microsoft.com/office/drawing/2014/main" id="{D9DD09D4-6D56-8788-6BEC-5005D11C173F}"/>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Palkkikaavio. Vuoden 2026 tammi-huhtikuussa eniten ulkomaalaisten matkailijoiden yöpymisvuorokausia oli Saksasta, 2 609, Virosta, 2 555, Alankomaista, 625 ja Yhdysvalloista, 614 kappaletta. Vuonna 2025 Etelä-Savossa eniten ulkomaalaisten matkailijoiden yöpymisiä oli Saksasta, 22 902 kappaletta, Sveitsistä, 5 269, Ranskasta, 4 842, Virosta, 4 828, Alankomaista, 4 333 ja Britanniasta, 4 058 kappaletta.">
            <a:extLst>
              <a:ext uri="{FF2B5EF4-FFF2-40B4-BE49-F238E27FC236}">
                <a16:creationId xmlns:a16="http://schemas.microsoft.com/office/drawing/2014/main" id="{986B86EF-346B-EC02-BA07-68157DDB57E1}"/>
              </a:ext>
            </a:extLst>
          </p:cNvPr>
          <p:cNvPicPr>
            <a:picLocks noChangeAspect="1"/>
          </p:cNvPicPr>
          <p:nvPr/>
        </p:nvPicPr>
        <p:blipFill>
          <a:blip r:embed="rId3"/>
          <a:stretch>
            <a:fillRect/>
          </a:stretch>
        </p:blipFill>
        <p:spPr>
          <a:xfrm>
            <a:off x="263352" y="1167188"/>
            <a:ext cx="9433048" cy="4915254"/>
          </a:xfrm>
          <a:prstGeom prst="rect">
            <a:avLst/>
          </a:prstGeom>
        </p:spPr>
      </p:pic>
    </p:spTree>
    <p:extLst>
      <p:ext uri="{BB962C8B-B14F-4D97-AF65-F5344CB8AC3E}">
        <p14:creationId xmlns:p14="http://schemas.microsoft.com/office/powerpoint/2010/main" val="3294671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335360" y="332656"/>
            <a:ext cx="11305256" cy="792088"/>
          </a:xfrm>
        </p:spPr>
        <p:txBody>
          <a:bodyPr/>
          <a:lstStyle/>
          <a:p>
            <a:r>
              <a:rPr lang="fi-FI" dirty="0"/>
              <a:t>Ulkomaalaisten rekisteröidyt yöpymisvuorokaudet asuinmaittain eräistä maista Etelä-Savossa vuosina 2010-2025 sekä 01-04/2026* </a:t>
            </a:r>
            <a:r>
              <a:rPr lang="fi-FI" sz="2400" b="0" dirty="0"/>
              <a:t>(TOP 7 / 2025)</a:t>
            </a:r>
            <a:endParaRPr lang="fi-FI" b="0" dirty="0"/>
          </a:p>
        </p:txBody>
      </p:sp>
      <p:sp>
        <p:nvSpPr>
          <p:cNvPr id="4" name="Title 11">
            <a:extLst>
              <a:ext uri="{FF2B5EF4-FFF2-40B4-BE49-F238E27FC236}">
                <a16:creationId xmlns:a16="http://schemas.microsoft.com/office/drawing/2014/main" id="{E737A255-104F-5E73-87D7-00D3F2533010}"/>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*ennakkotietoja</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10.6.2026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5" name="Kuva 4" descr="Viivakaavio ulkomaalaisten yöpymisvuorokausista vuodesta 2010 alkaen eräistä maista (top 7 vuoden 2025 tietojen mukaan). Ulkomaalaisista vuoden 2026 tammi-huhtikuussa eniten oli virolaisten yöpymisiä, 2 555 kappaletta ja saksalaisten yöpymisiä, 2 609 kappaletta. Aiempina vuosina saksalaisten yöpymisvuorokausia on ollut Etelä-Savossa kaikkein eniten: vuonna 2024 noin 23 800 kappaletta ja vuonna 2025 noin 22 900 kappaletta. Seuraavaksi eniten yöpymisiä Etelä-Savossa oli vuonna 2025 Sveitsistä, Ranskasta, Virosta, Alankomaista,  Britanniasta ja Ruotsista.">
            <a:extLst>
              <a:ext uri="{FF2B5EF4-FFF2-40B4-BE49-F238E27FC236}">
                <a16:creationId xmlns:a16="http://schemas.microsoft.com/office/drawing/2014/main" id="{9193B526-3411-2121-5AF5-BC1D63BB72ED}"/>
              </a:ext>
            </a:extLst>
          </p:cNvPr>
          <p:cNvPicPr>
            <a:picLocks noChangeAspect="1"/>
          </p:cNvPicPr>
          <p:nvPr/>
        </p:nvPicPr>
        <p:blipFill>
          <a:blip r:embed="rId3"/>
          <a:stretch>
            <a:fillRect/>
          </a:stretch>
        </p:blipFill>
        <p:spPr>
          <a:xfrm>
            <a:off x="323683" y="1317191"/>
            <a:ext cx="9733485" cy="4742341"/>
          </a:xfrm>
          <a:prstGeom prst="rect">
            <a:avLst/>
          </a:prstGeom>
        </p:spPr>
      </p:pic>
    </p:spTree>
    <p:extLst>
      <p:ext uri="{BB962C8B-B14F-4D97-AF65-F5344CB8AC3E}">
        <p14:creationId xmlns:p14="http://schemas.microsoft.com/office/powerpoint/2010/main" val="3667734296"/>
      </p:ext>
    </p:extLst>
  </p:cSld>
  <p:clrMapOvr>
    <a:masterClrMapping/>
  </p:clrMapOvr>
</p:sld>
</file>

<file path=ppt/theme/theme1.xml><?xml version="1.0" encoding="utf-8"?>
<a:theme xmlns:a="http://schemas.openxmlformats.org/drawingml/2006/main" name="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PowerPoint-esitysmalli.potx" id="{FC6D9E71-C548-4608-9588-675994E901C0}" vid="{9F200EB2-B4F4-46AA-A27E-0EF2FB91152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ESAVO PowerPoint-esitysmalli</Template>
  <TotalTime>121744</TotalTime>
  <Words>528</Words>
  <Application>Microsoft Office PowerPoint</Application>
  <PresentationFormat>Laajakuva</PresentationFormat>
  <Paragraphs>45</Paragraphs>
  <Slides>9</Slides>
  <Notes>8</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Calibri</vt:lpstr>
      <vt:lpstr>Times New Roman</vt:lpstr>
      <vt:lpstr>ESAVO</vt:lpstr>
      <vt:lpstr>Majoitustilasto 1.1. - 30.4.2026*</vt:lpstr>
      <vt:lpstr>Matkailijoiden rekisteröidyt yöpymisvuorokaudet Etelä-Savossa </vt:lpstr>
      <vt:lpstr>Matkailijoiden rekisteröidyt yöpymisvuorokaudet maakunnittain 01-04/2026*</vt:lpstr>
      <vt:lpstr>Matkailijoiden rekisteröidyt yöpymisvuorokaudet Etelä-Savossa vuosina 2010-2025 sekä 01-04/2026*</vt:lpstr>
      <vt:lpstr>Rekisteröidyt yöpymiset maakunnittain huhtikuussa vuosina 2023 - 2026*</vt:lpstr>
      <vt:lpstr>Rekisteröidyt yöpymisvuorokaudet kuukausittain 04/2025 - 04/2026*</vt:lpstr>
      <vt:lpstr>Matkailijoiden rekisteröidyt yöpymisvuorokaudet maakunnittain 01-04/2026*, suomalaiset ja ulkomaalaiset</vt:lpstr>
      <vt:lpstr>Ulkomaalaisten rekisteröidyt yöpymisvuorokaudet asuinmaittain eräistä maista Etelä-Savossa vuosina 2023-2025 sekä 01-04/2026*</vt:lpstr>
      <vt:lpstr>Ulkomaalaisten rekisteröidyt yöpymisvuorokaudet asuinmaittain eräistä maista Etelä-Savossa vuosina 2010-2025 sekä 01-04/2026* (TOP 7 / 2025)</vt:lpstr>
    </vt:vector>
  </TitlesOfParts>
  <Company>Etelä-Savon maakuntaliitto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Yöpymiset kuukausittain</dc:title>
  <dc:creator>Jaana Kokkonen</dc:creator>
  <cp:lastModifiedBy>Jaana Kokkonen</cp:lastModifiedBy>
  <cp:revision>302</cp:revision>
  <dcterms:created xsi:type="dcterms:W3CDTF">2020-02-25T14:36:39Z</dcterms:created>
  <dcterms:modified xsi:type="dcterms:W3CDTF">2026-06-10T10:33:55Z</dcterms:modified>
</cp:coreProperties>
</file>