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11"/>
  </p:notesMasterIdLst>
  <p:sldIdLst>
    <p:sldId id="811" r:id="rId2"/>
    <p:sldId id="814" r:id="rId3"/>
    <p:sldId id="697" r:id="rId4"/>
    <p:sldId id="812" r:id="rId5"/>
    <p:sldId id="724" r:id="rId6"/>
    <p:sldId id="699" r:id="rId7"/>
    <p:sldId id="698" r:id="rId8"/>
    <p:sldId id="726" r:id="rId9"/>
    <p:sldId id="81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1BAB2B-C5AB-487C-B82E-3A30BE6A8D0A}" v="1" dt="2026-09-25T10:07:15.3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86" autoAdjust="0"/>
    <p:restoredTop sz="95706" autoAdjust="0"/>
  </p:normalViewPr>
  <p:slideViewPr>
    <p:cSldViewPr showGuides="1">
      <p:cViewPr varScale="1">
        <p:scale>
          <a:sx n="111" d="100"/>
          <a:sy n="111" d="100"/>
        </p:scale>
        <p:origin x="29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ana Kokkonen" userId="fd0ea1af-346e-4258-bc54-cec630bd1122" providerId="ADAL" clId="{E89BD6E4-43A1-4CD4-9BD1-30478988A43C}"/>
    <pc:docChg chg="modSld">
      <pc:chgData name="Jaana Kokkonen" userId="fd0ea1af-346e-4258-bc54-cec630bd1122" providerId="ADAL" clId="{E89BD6E4-43A1-4CD4-9BD1-30478988A43C}" dt="2026-09-25T10:07:15.302" v="0"/>
      <pc:docMkLst>
        <pc:docMk/>
      </pc:docMkLst>
      <pc:sldChg chg="modSp">
        <pc:chgData name="Jaana Kokkonen" userId="fd0ea1af-346e-4258-bc54-cec630bd1122" providerId="ADAL" clId="{E89BD6E4-43A1-4CD4-9BD1-30478988A43C}" dt="2026-09-25T10:07:15.302" v="0"/>
        <pc:sldMkLst>
          <pc:docMk/>
          <pc:sldMk cId="1710591031" sldId="697"/>
        </pc:sldMkLst>
        <pc:spChg chg="mod">
          <ac:chgData name="Jaana Kokkonen" userId="fd0ea1af-346e-4258-bc54-cec630bd1122" providerId="ADAL" clId="{E89BD6E4-43A1-4CD4-9BD1-30478988A43C}" dt="2026-09-25T10:07:15.302" v="0"/>
          <ac:spMkLst>
            <pc:docMk/>
            <pc:sldMk cId="1710591031" sldId="697"/>
            <ac:spMk id="2" creationId="{FBC47939-5ECA-34EA-296D-431C4FB5DEF7}"/>
          </ac:spMkLst>
        </pc:spChg>
      </pc:sldChg>
      <pc:sldChg chg="modSp">
        <pc:chgData name="Jaana Kokkonen" userId="fd0ea1af-346e-4258-bc54-cec630bd1122" providerId="ADAL" clId="{E89BD6E4-43A1-4CD4-9BD1-30478988A43C}" dt="2026-09-25T10:07:15.302" v="0"/>
        <pc:sldMkLst>
          <pc:docMk/>
          <pc:sldMk cId="1115662475" sldId="698"/>
        </pc:sldMkLst>
        <pc:spChg chg="mod">
          <ac:chgData name="Jaana Kokkonen" userId="fd0ea1af-346e-4258-bc54-cec630bd1122" providerId="ADAL" clId="{E89BD6E4-43A1-4CD4-9BD1-30478988A43C}" dt="2026-09-25T10:07:15.302" v="0"/>
          <ac:spMkLst>
            <pc:docMk/>
            <pc:sldMk cId="1115662475" sldId="698"/>
            <ac:spMk id="4" creationId="{294E6FFA-DE3E-1F4C-2783-352AF5E21CF6}"/>
          </ac:spMkLst>
        </pc:spChg>
      </pc:sldChg>
      <pc:sldChg chg="modSp">
        <pc:chgData name="Jaana Kokkonen" userId="fd0ea1af-346e-4258-bc54-cec630bd1122" providerId="ADAL" clId="{E89BD6E4-43A1-4CD4-9BD1-30478988A43C}" dt="2026-09-25T10:07:15.302" v="0"/>
        <pc:sldMkLst>
          <pc:docMk/>
          <pc:sldMk cId="3300699223" sldId="699"/>
        </pc:sldMkLst>
        <pc:spChg chg="mod">
          <ac:chgData name="Jaana Kokkonen" userId="fd0ea1af-346e-4258-bc54-cec630bd1122" providerId="ADAL" clId="{E89BD6E4-43A1-4CD4-9BD1-30478988A43C}" dt="2026-09-25T10:07:15.302" v="0"/>
          <ac:spMkLst>
            <pc:docMk/>
            <pc:sldMk cId="3300699223" sldId="699"/>
            <ac:spMk id="3" creationId="{74AA12C0-3BCF-5661-0F5E-2A4B7F3B2B92}"/>
          </ac:spMkLst>
        </pc:spChg>
      </pc:sldChg>
      <pc:sldChg chg="modSp">
        <pc:chgData name="Jaana Kokkonen" userId="fd0ea1af-346e-4258-bc54-cec630bd1122" providerId="ADAL" clId="{E89BD6E4-43A1-4CD4-9BD1-30478988A43C}" dt="2026-09-25T10:07:15.302" v="0"/>
        <pc:sldMkLst>
          <pc:docMk/>
          <pc:sldMk cId="183058171" sldId="724"/>
        </pc:sldMkLst>
        <pc:spChg chg="mod">
          <ac:chgData name="Jaana Kokkonen" userId="fd0ea1af-346e-4258-bc54-cec630bd1122" providerId="ADAL" clId="{E89BD6E4-43A1-4CD4-9BD1-30478988A43C}" dt="2026-09-25T10:07:15.302" v="0"/>
          <ac:spMkLst>
            <pc:docMk/>
            <pc:sldMk cId="183058171" sldId="724"/>
            <ac:spMk id="2" creationId="{E06AED70-AF2E-0112-7E50-DCE7BFF409E8}"/>
          </ac:spMkLst>
        </pc:spChg>
      </pc:sldChg>
      <pc:sldChg chg="modSp">
        <pc:chgData name="Jaana Kokkonen" userId="fd0ea1af-346e-4258-bc54-cec630bd1122" providerId="ADAL" clId="{E89BD6E4-43A1-4CD4-9BD1-30478988A43C}" dt="2026-09-25T10:07:15.302" v="0"/>
        <pc:sldMkLst>
          <pc:docMk/>
          <pc:sldMk cId="3294671777" sldId="726"/>
        </pc:sldMkLst>
        <pc:spChg chg="mod">
          <ac:chgData name="Jaana Kokkonen" userId="fd0ea1af-346e-4258-bc54-cec630bd1122" providerId="ADAL" clId="{E89BD6E4-43A1-4CD4-9BD1-30478988A43C}" dt="2026-09-25T10:07:15.302" v="0"/>
          <ac:spMkLst>
            <pc:docMk/>
            <pc:sldMk cId="3294671777" sldId="726"/>
            <ac:spMk id="5" creationId="{D9DD09D4-6D56-8788-6BEC-5005D11C173F}"/>
          </ac:spMkLst>
        </pc:spChg>
      </pc:sldChg>
      <pc:sldChg chg="modSp">
        <pc:chgData name="Jaana Kokkonen" userId="fd0ea1af-346e-4258-bc54-cec630bd1122" providerId="ADAL" clId="{E89BD6E4-43A1-4CD4-9BD1-30478988A43C}" dt="2026-09-25T10:07:15.302" v="0"/>
        <pc:sldMkLst>
          <pc:docMk/>
          <pc:sldMk cId="4254176678" sldId="812"/>
        </pc:sldMkLst>
        <pc:spChg chg="mod">
          <ac:chgData name="Jaana Kokkonen" userId="fd0ea1af-346e-4258-bc54-cec630bd1122" providerId="ADAL" clId="{E89BD6E4-43A1-4CD4-9BD1-30478988A43C}" dt="2026-09-25T10:07:15.302" v="0"/>
          <ac:spMkLst>
            <pc:docMk/>
            <pc:sldMk cId="4254176678" sldId="812"/>
            <ac:spMk id="5" creationId="{7EA93BCC-F7F5-638F-C371-E937969372D9}"/>
          </ac:spMkLst>
        </pc:spChg>
      </pc:sldChg>
      <pc:sldChg chg="modSp">
        <pc:chgData name="Jaana Kokkonen" userId="fd0ea1af-346e-4258-bc54-cec630bd1122" providerId="ADAL" clId="{E89BD6E4-43A1-4CD4-9BD1-30478988A43C}" dt="2026-09-25T10:07:15.302" v="0"/>
        <pc:sldMkLst>
          <pc:docMk/>
          <pc:sldMk cId="3667734296" sldId="813"/>
        </pc:sldMkLst>
        <pc:spChg chg="mod">
          <ac:chgData name="Jaana Kokkonen" userId="fd0ea1af-346e-4258-bc54-cec630bd1122" providerId="ADAL" clId="{E89BD6E4-43A1-4CD4-9BD1-30478988A43C}" dt="2026-09-25T10:07:15.302" v="0"/>
          <ac:spMkLst>
            <pc:docMk/>
            <pc:sldMk cId="3667734296" sldId="813"/>
            <ac:spMk id="4" creationId="{E737A255-104F-5E73-87D7-00D3F2533010}"/>
          </ac:spMkLst>
        </pc:spChg>
      </pc:sldChg>
      <pc:sldChg chg="modSp">
        <pc:chgData name="Jaana Kokkonen" userId="fd0ea1af-346e-4258-bc54-cec630bd1122" providerId="ADAL" clId="{E89BD6E4-43A1-4CD4-9BD1-30478988A43C}" dt="2026-09-25T10:07:15.302" v="0"/>
        <pc:sldMkLst>
          <pc:docMk/>
          <pc:sldMk cId="902887254" sldId="814"/>
        </pc:sldMkLst>
        <pc:spChg chg="mod">
          <ac:chgData name="Jaana Kokkonen" userId="fd0ea1af-346e-4258-bc54-cec630bd1122" providerId="ADAL" clId="{E89BD6E4-43A1-4CD4-9BD1-30478988A43C}" dt="2026-09-25T10:07:15.302" v="0"/>
          <ac:spMkLst>
            <pc:docMk/>
            <pc:sldMk cId="902887254" sldId="814"/>
            <ac:spMk id="2" creationId="{A7746A2E-D37C-6140-6F9C-6754602347D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3B138-173C-46F0-B529-FC07560AB81E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9C122-1841-446F-A209-09DB18BC1F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429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15270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60251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78766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94602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38364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30012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23815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1400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383615"/>
            <a:ext cx="622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4000" y="4740322"/>
            <a:ext cx="622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111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E17326-2570-491B-8862-26E0B2C7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3C4BAA-863D-4C2B-A49E-6787B479B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5586A4B-B0D1-45E1-8161-745750AC3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F02EBB-2840-4B98-91F4-0BA5D0346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D015DB-8E17-4D1B-B989-6CC39D597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47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87B7AEA-F2C3-4333-9E07-08F782CB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6955E6-AF27-45E9-8CE1-AE512FCF3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EBDAAF6-7DEF-4073-A13E-8D0D8368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576A1BE5-DCEF-4406-83F6-CB52BA0F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32CA24E3-3C18-43E5-BD83-88F3B524B38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764000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7CDE0A28-B3C8-457F-8588-D72F44D5F49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13389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103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383615"/>
            <a:ext cx="829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740322"/>
            <a:ext cx="829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705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3813" y="2559050"/>
            <a:ext cx="6227762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3999" y="4110549"/>
            <a:ext cx="622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4000" y="4455775"/>
            <a:ext cx="6227762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5233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000" y="2559050"/>
            <a:ext cx="8298000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110549"/>
            <a:ext cx="829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4000" y="4455775"/>
            <a:ext cx="8298000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62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3813" y="2587625"/>
            <a:ext cx="6221412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978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64000" y="2587625"/>
            <a:ext cx="8298000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03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o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Kuva 52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2141F0D0-0FEA-4058-9143-828F165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62" y="1269000"/>
            <a:ext cx="3672000" cy="484445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1422" y="2036763"/>
            <a:ext cx="3904578" cy="3130550"/>
          </a:xfrm>
        </p:spPr>
        <p:txBody>
          <a:bodyPr anchor="ctr"/>
          <a:lstStyle>
            <a:lvl1pPr algn="l">
              <a:lnSpc>
                <a:spcPts val="4800"/>
              </a:lnSpc>
              <a:defRPr sz="5400"/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543" y="2536825"/>
            <a:ext cx="4194000" cy="2630488"/>
          </a:xfrm>
        </p:spPr>
        <p:txBody>
          <a:bodyPr>
            <a:normAutofit/>
          </a:bodyPr>
          <a:lstStyle>
            <a:lvl1pPr marL="0" indent="0">
              <a:spcAft>
                <a:spcPts val="1600"/>
              </a:spcAft>
              <a:buNone/>
              <a:defRPr sz="1600" b="0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395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52" name="Otsikko 1">
            <a:extLst>
              <a:ext uri="{FF2B5EF4-FFF2-40B4-BE49-F238E27FC236}">
                <a16:creationId xmlns:a16="http://schemas.microsoft.com/office/drawing/2014/main" id="{0FF9F245-1E1A-448D-91E2-6190B0BFC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814" y="5684258"/>
            <a:ext cx="5736185" cy="900000"/>
          </a:xfrm>
        </p:spPr>
        <p:txBody>
          <a:bodyPr anchor="b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1975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1649" y="3734807"/>
            <a:ext cx="4823939" cy="1807156"/>
          </a:xfrm>
        </p:spPr>
        <p:txBody>
          <a:bodyPr anchor="t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B1DCAA7-5504-4BFF-84F4-D86AF05361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136" y="985012"/>
            <a:ext cx="1885749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96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4098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3130915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2" name="Kuvan paikkamerkki 6">
            <a:extLst>
              <a:ext uri="{FF2B5EF4-FFF2-40B4-BE49-F238E27FC236}">
                <a16:creationId xmlns:a16="http://schemas.microsoft.com/office/drawing/2014/main" id="{D6A75CB5-A60D-4F27-912C-E9E35A752B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56977" y="369000"/>
            <a:ext cx="7960373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2895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3238" y="1880050"/>
            <a:ext cx="4478762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3237" y="2891099"/>
            <a:ext cx="4478337" cy="2441249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83237" y="5436474"/>
            <a:ext cx="4478761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Väliotsikko</a:t>
            </a:r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3238" y="5781700"/>
            <a:ext cx="4478524" cy="711175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828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6523401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3396" y="1089000"/>
            <a:ext cx="2818603" cy="169105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3238" y="2891099"/>
            <a:ext cx="2818336" cy="3601776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129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C23E018D-28CE-43C5-B8B0-378E81807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22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102" name="Kuva 101">
            <a:extLst>
              <a:ext uri="{FF2B5EF4-FFF2-40B4-BE49-F238E27FC236}">
                <a16:creationId xmlns:a16="http://schemas.microsoft.com/office/drawing/2014/main" id="{AD593AE4-F009-4670-A00D-FE70E255B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31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9172793D-AC5E-4116-A505-F56C8A4BE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81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2" name="Kuva 51">
            <a:extLst>
              <a:ext uri="{FF2B5EF4-FFF2-40B4-BE49-F238E27FC236}">
                <a16:creationId xmlns:a16="http://schemas.microsoft.com/office/drawing/2014/main" id="{9F32C795-722B-443A-9BDF-1FCD2E9DA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80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D71F7-7B46-4998-9D4A-96B1357F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A0AFE91-F0AE-4F4E-8AB4-2FFCE4AE4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CA9EF4D-E262-4CAF-9228-D048DEA1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5961130-5A16-4348-8FFD-870010FF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3519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0539355-C800-4593-86D9-17ADB8025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E3A70F-7960-4ADF-AB46-B19FD9A82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B95B99D-6028-4A07-8A8A-A0DE4581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753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2EF62F-D49B-4A44-92B5-38DF0E46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000" y="1548000"/>
            <a:ext cx="8298000" cy="900000"/>
          </a:xfrm>
          <a:prstGeom prst="rect">
            <a:avLst/>
          </a:prstGeom>
        </p:spPr>
        <p:txBody>
          <a:bodyPr vert="horz" lIns="0" tIns="0" rIns="0" bIns="4572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D489960-CB8D-4F48-B4C6-33518F04E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4000" y="2592000"/>
            <a:ext cx="8298000" cy="2880000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0E7348C-6486-4251-801A-85B0E848D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597000"/>
            <a:ext cx="14040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fld id="{6DC6F5ED-C14C-4DA4-AA51-40B6CDE4D00F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1CDB72-9EDA-48DC-98AB-E1016A1D9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24000" y="6597000"/>
            <a:ext cx="41148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5A9A56-7B18-44D6-99B0-B87596D5F7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7032" y="260412"/>
            <a:ext cx="80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noFill/>
              </a:defRPr>
            </a:lvl1pPr>
          </a:lstStyle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60" name="Kuva 59">
            <a:extLst>
              <a:ext uri="{FF2B5EF4-FFF2-40B4-BE49-F238E27FC236}">
                <a16:creationId xmlns:a16="http://schemas.microsoft.com/office/drawing/2014/main" id="{37A535CD-8113-4A51-8B3F-7B541E72EAD4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310" y="5532240"/>
            <a:ext cx="1778164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2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129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151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172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26">
          <p15:clr>
            <a:srgbClr val="F26B43"/>
          </p15:clr>
        </p15:guide>
        <p15:guide id="4" orient="horz" pos="232">
          <p15:clr>
            <a:srgbClr val="F26B43"/>
          </p15:clr>
        </p15:guide>
        <p15:guide id="5" orient="horz" pos="4090">
          <p15:clr>
            <a:srgbClr val="F26B43"/>
          </p15:clr>
        </p15:guide>
        <p15:guide id="6" pos="7444">
          <p15:clr>
            <a:srgbClr val="F26B43"/>
          </p15:clr>
        </p15:guide>
        <p15:guide id="7" orient="horz" pos="1283">
          <p15:clr>
            <a:srgbClr val="F26B43"/>
          </p15:clr>
        </p15:guide>
        <p15:guide id="8" orient="horz" pos="3255">
          <p15:clr>
            <a:srgbClr val="F26B43"/>
          </p15:clr>
        </p15:guide>
        <p15:guide id="9" orient="horz" pos="3491">
          <p15:clr>
            <a:srgbClr val="F26B43"/>
          </p15:clr>
        </p15:guide>
        <p15:guide id="10" pos="1100">
          <p15:clr>
            <a:srgbClr val="F26B43"/>
          </p15:clr>
        </p15:guide>
        <p15:guide id="11" pos="1327">
          <p15:clr>
            <a:srgbClr val="F26B43"/>
          </p15:clr>
        </p15:guide>
        <p15:guide id="12" pos="2199">
          <p15:clr>
            <a:srgbClr val="F26B43"/>
          </p15:clr>
        </p15:guide>
        <p15:guide id="13" pos="2426">
          <p15:clr>
            <a:srgbClr val="F26B43"/>
          </p15:clr>
        </p15:guide>
        <p15:guide id="14" pos="3273">
          <p15:clr>
            <a:srgbClr val="F26B43"/>
          </p15:clr>
        </p15:guide>
        <p15:guide id="15" pos="3517">
          <p15:clr>
            <a:srgbClr val="F26B43"/>
          </p15:clr>
        </p15:guide>
        <p15:guide id="16" pos="6334">
          <p15:clr>
            <a:srgbClr val="F26B43"/>
          </p15:clr>
        </p15:guide>
        <p15:guide id="17" pos="65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952D8097-63F1-4C82-9E2C-6ABB0C740F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Majoitustilasto 1.1. - 31.8.2026*</a:t>
            </a:r>
          </a:p>
        </p:txBody>
      </p:sp>
    </p:spTree>
    <p:extLst>
      <p:ext uri="{BB962C8B-B14F-4D97-AF65-F5344CB8AC3E}">
        <p14:creationId xmlns:p14="http://schemas.microsoft.com/office/powerpoint/2010/main" val="1678896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6D48C3DC-24AB-B2CF-6D6F-378DF41BE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620688"/>
            <a:ext cx="10801200" cy="414548"/>
          </a:xfrm>
        </p:spPr>
        <p:txBody>
          <a:bodyPr/>
          <a:lstStyle/>
          <a:p>
            <a:r>
              <a:rPr lang="fi-FI" dirty="0"/>
              <a:t>Matkailijoiden rekisteröidyt yöpymisvuorokaudet Etelä-Savossa 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F420B80-2B7A-DE34-1D11-F8A6504788B9}"/>
              </a:ext>
            </a:extLst>
          </p:cNvPr>
          <p:cNvSpPr txBox="1"/>
          <p:nvPr/>
        </p:nvSpPr>
        <p:spPr>
          <a:xfrm>
            <a:off x="551384" y="1402318"/>
            <a:ext cx="10657184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Noin 83 000 rekisteröityä yöpymistä elokuussa*</a:t>
            </a:r>
          </a:p>
          <a:p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Etelä-Savossa kirjattiin vuoden 2026 elokuussa 82 794 rekisteröityä yöpymistä (muutos -4,2 % edellisen vuoden elokuusta), joista kotimaisia oli 63 567 (-1,6 %) ja ulkomaalaisten tekemiä 19 227 yötä (-11,7 %).</a:t>
            </a:r>
          </a:p>
          <a:p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Eniten ulkomaalaisten rekisteröityjä yöpymisiä kirjattiin elokuussa matkailijoille, jotka saapuivat Saksasta (6 247 yötä), Italiasta </a:t>
            </a:r>
          </a:p>
          <a:p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(1 400 yötä), Britanniasta (1 215 yötä), Ranskasta (1 125 yötä) ja Alankomaista (1 124 yötä).</a:t>
            </a:r>
          </a:p>
          <a:p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Vapaa-ajan matkailijoiden yöpymisiä oli Etelä-Savossa elokuussa 78,3 prosenttia, ja he viettivät 64 828 yötä (-8,5 %). Työmatkailijoiden yöpymisiä oli 21,7 prosenttia, ja he viettivät Etelä-Savossa 17 966 yötä (+15,5 %).</a:t>
            </a:r>
          </a:p>
          <a:p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Majoitusliikkeiden huonekäyttöaste elokuussa 2026 oli Etelä-Savossa 54,4 % ja koko maassa 57,8 %. Huoneen keskihinta oli elokuussa Etelä-Savossa 126,3 euroa ja koko maassa 119,1 euroa.</a:t>
            </a:r>
          </a:p>
          <a:p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Tammi-elokuussa* noin 422 000 rekisteröityä yöpymistä</a:t>
            </a:r>
          </a:p>
          <a:p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Tammi-elokuussa 2026* yhteensä kirjattiin Etelä-Savossa 422 265 rekisteröityä yöpymistä (muutos -12,7 % edellisen vuoden vastaavasta ajasta), joista kotimaisia yöpymisiä oli 355 635 (-13,9 %) ja ulkomaalaisten tekemiä 66 630 (-5,6 %).</a:t>
            </a:r>
          </a:p>
          <a:p>
            <a:endParaRPr lang="fi-FI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CBA28B99-9183-D8C6-21DB-E64F60650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552384" y="82472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dirty="0">
                <a:solidFill>
                  <a:prstClr val="black"/>
                </a:solidFill>
                <a:latin typeface="Arial"/>
              </a:rPr>
              <a:t>elokuu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2026*</a:t>
            </a: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A7746A2E-D37C-6140-6F9C-6754602347DC}"/>
              </a:ext>
            </a:extLst>
          </p:cNvPr>
          <p:cNvSpPr txBox="1">
            <a:spLocks/>
          </p:cNvSpPr>
          <p:nvPr/>
        </p:nvSpPr>
        <p:spPr bwMode="auto">
          <a:xfrm>
            <a:off x="525066" y="5877272"/>
            <a:ext cx="11521280" cy="89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defRPr/>
            </a:pPr>
            <a:r>
              <a:rPr lang="fi-FI" sz="1100" dirty="0">
                <a:effectLst/>
              </a:rPr>
              <a:t>Rekisteröidyt majoitustilastot sisältävät rekisteröityjen majoitusliikkeiden, eli hotellien, motellien, matkustajakotien, retkeilymajojen, lomakylien ja </a:t>
            </a:r>
          </a:p>
          <a:p>
            <a:pPr fontAlgn="base">
              <a:spcBef>
                <a:spcPct val="0"/>
              </a:spcBef>
              <a:defRPr/>
            </a:pPr>
            <a:r>
              <a:rPr lang="fi-FI" sz="1100" dirty="0">
                <a:effectLst/>
              </a:rPr>
              <a:t>leirintäalueiden tilastot. Liikkeet, joissa on alle 20 vuodepaikkaa tai sähköliitäntä­pisteellä varustettua matkailuvaunupaikkaa, eivät kuulu tilastoinnin piiriin.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defRPr/>
            </a:pP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Matkailijat määritellään ulkomaisiksi matkailijoiksi asuinmaan, ei kansalaisuuden mukaan.</a:t>
            </a:r>
            <a:endParaRPr kumimoji="0" lang="fi-FI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-52"/>
              <a:ea typeface="+mn-ea"/>
              <a:cs typeface="Arial" charset="-52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Majoitustilasto, *ennakkotietoja					                   	 </a:t>
            </a: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          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 </a:t>
            </a: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           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25.9.2026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902887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188640"/>
            <a:ext cx="11881320" cy="504056"/>
          </a:xfrm>
        </p:spPr>
        <p:txBody>
          <a:bodyPr/>
          <a:lstStyle/>
          <a:p>
            <a:r>
              <a:rPr lang="fi-FI" dirty="0"/>
              <a:t>Matkailijoiden rekisteröidyt yöpymisvuorokaudet maakunnittain 01-08/2026*</a:t>
            </a: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FBC47939-5ECA-34EA-296D-431C4FB5DEF7}"/>
              </a:ext>
            </a:extLst>
          </p:cNvPr>
          <p:cNvSpPr txBox="1">
            <a:spLocks/>
          </p:cNvSpPr>
          <p:nvPr/>
        </p:nvSpPr>
        <p:spPr bwMode="auto">
          <a:xfrm>
            <a:off x="335360" y="6525344"/>
            <a:ext cx="11737304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Majoitustilasto, *ennakkotietoja						                   	      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25.9.2026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4" name="Kuva 3" descr="Palkkikaavio. Eniten matkailijoiden rekisteröityneitä yöpymisvuorokausia oli tammi-elokuussa 2026 Uudellamaalla, noin 5,1 miljoonaa kappaletta sekä Lapissa, noin 2,2 miljoonaa kappaletta. Etelä-Savossa yöpymisvuorokausia oli noin 422 000 kappaletta, mikä on maakunnista 10. suurin luku.">
            <a:extLst>
              <a:ext uri="{FF2B5EF4-FFF2-40B4-BE49-F238E27FC236}">
                <a16:creationId xmlns:a16="http://schemas.microsoft.com/office/drawing/2014/main" id="{45B99020-C3ED-FE00-3F2E-4A839AFF6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55" y="901988"/>
            <a:ext cx="9762663" cy="519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591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404664"/>
            <a:ext cx="11305256" cy="792088"/>
          </a:xfrm>
        </p:spPr>
        <p:txBody>
          <a:bodyPr/>
          <a:lstStyle/>
          <a:p>
            <a:r>
              <a:rPr lang="fi-FI" dirty="0"/>
              <a:t>Matkailijoiden rekisteröidyt yöpymisvuorokaudet Etelä-Savossa vuosina 2010-2025 sekä 01-08/2026*</a:t>
            </a:r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7EA93BCC-F7F5-638F-C371-E937969372D9}"/>
              </a:ext>
            </a:extLst>
          </p:cNvPr>
          <p:cNvSpPr txBox="1">
            <a:spLocks/>
          </p:cNvSpPr>
          <p:nvPr/>
        </p:nvSpPr>
        <p:spPr bwMode="auto">
          <a:xfrm>
            <a:off x="335360" y="6251980"/>
            <a:ext cx="11737304" cy="56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Majoitustilasto, *ennakkotietoja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Matkailijat määritellään ulkomaisiksi matkailijoiksi asuinmaan, ei kansalaisuuden mukaan.			       	            	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25.9.2026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4" name="Kuva 3" descr="Pylväskaavio. Yöpymisvuorokausien määrä laski eniten vuonna 2020 koronapandemian vuoksi ulkomaisten yöpyjien osalta. Tammi-elokuussa 2026 kotimaisten yöpymisvuorokausien määrä oli Etelä-Savossa noin 356 000 ja ulkomaisten yöpymisten määrä noin 67 000 kappaletta ennakkotietojen mukaan.">
            <a:extLst>
              <a:ext uri="{FF2B5EF4-FFF2-40B4-BE49-F238E27FC236}">
                <a16:creationId xmlns:a16="http://schemas.microsoft.com/office/drawing/2014/main" id="{5F735721-E6F5-4ACB-A96E-978CC614D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1340768"/>
            <a:ext cx="9284419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76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60648"/>
            <a:ext cx="11521280" cy="490878"/>
          </a:xfrm>
        </p:spPr>
        <p:txBody>
          <a:bodyPr/>
          <a:lstStyle/>
          <a:p>
            <a:r>
              <a:rPr lang="fi-FI" dirty="0"/>
              <a:t>Rekisteröidyt yöpymiset maakunnittain elokuussa vuosina 2023 - 2026*</a:t>
            </a: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E06AED70-AF2E-0112-7E50-DCE7BFF409E8}"/>
              </a:ext>
            </a:extLst>
          </p:cNvPr>
          <p:cNvSpPr txBox="1">
            <a:spLocks/>
          </p:cNvSpPr>
          <p:nvPr/>
        </p:nvSpPr>
        <p:spPr bwMode="auto">
          <a:xfrm>
            <a:off x="335360" y="6525344"/>
            <a:ext cx="11737304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Majoitustilasto, *ennakkotietoja					        	           	      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25.9.2026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5" name="Kuva 4" descr="Palkkikaavio. Eniten yöpymisiä elokuussa 2026 oli Uudellamaalla, noin 869 000 kappaletta, Pirkanmaalla, noin 194 000 kappaletta ja Lapissa, noin 184 000 kappaletta. Etelä-Savossa yöpymisiä oli noin 83 000 kappaletta, mikä on maakunnista kahdeksanneksi suurin luku.">
            <a:extLst>
              <a:ext uri="{FF2B5EF4-FFF2-40B4-BE49-F238E27FC236}">
                <a16:creationId xmlns:a16="http://schemas.microsoft.com/office/drawing/2014/main" id="{30FC3E1E-627E-8F65-E3E6-C94A6F6BD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836712"/>
            <a:ext cx="9577064" cy="527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58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60648"/>
            <a:ext cx="11161240" cy="504056"/>
          </a:xfrm>
        </p:spPr>
        <p:txBody>
          <a:bodyPr/>
          <a:lstStyle/>
          <a:p>
            <a:r>
              <a:rPr lang="fi-FI" dirty="0"/>
              <a:t>Rekisteröidyt yöpymisvuorokaudet kuukausittain 08/2025 - 08/2026*</a:t>
            </a: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id="{74AA12C0-3BCF-5661-0F5E-2A4B7F3B2B92}"/>
              </a:ext>
            </a:extLst>
          </p:cNvPr>
          <p:cNvSpPr txBox="1">
            <a:spLocks/>
          </p:cNvSpPr>
          <p:nvPr/>
        </p:nvSpPr>
        <p:spPr bwMode="auto">
          <a:xfrm>
            <a:off x="335360" y="6525344"/>
            <a:ext cx="11737304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Majoitustilasto, *ennakkotietoja						                   	     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25.9.2026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5" name="Kuva 4" descr="Pylväskaavio. Rekisteröityjä yöpymisvuorokausia oli elokuussa 2026 Etelä-Savossa 82 794, Itä-Suomessa 336 658 ja koko maassa noin 2,4 miljoonaa kappaletta. Yöpymisten määrä oli elokuussa 2026 Etelä-Savossa pienempi kuin edellisvuonna vastaavaan aikaan ja Itä-Suomessa ja koko maassa suurempi kuin edellisvuonna vastaavaan aikaan.">
            <a:extLst>
              <a:ext uri="{FF2B5EF4-FFF2-40B4-BE49-F238E27FC236}">
                <a16:creationId xmlns:a16="http://schemas.microsoft.com/office/drawing/2014/main" id="{CCEEE5D8-4224-AE9F-5CF2-27B3F22E7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69" y="908720"/>
            <a:ext cx="9541067" cy="529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99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04510"/>
            <a:ext cx="10369152" cy="864096"/>
          </a:xfrm>
        </p:spPr>
        <p:txBody>
          <a:bodyPr/>
          <a:lstStyle/>
          <a:p>
            <a:r>
              <a:rPr lang="fi-FI" dirty="0"/>
              <a:t>Matkailijoiden rekisteröidyt yöpymisvuorokaudet maakunnittain 01-08/2026*, suomalaiset ja ulkomaalaiset</a:t>
            </a:r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294E6FFA-DE3E-1F4C-2783-352AF5E21CF6}"/>
              </a:ext>
            </a:extLst>
          </p:cNvPr>
          <p:cNvSpPr txBox="1">
            <a:spLocks/>
          </p:cNvSpPr>
          <p:nvPr/>
        </p:nvSpPr>
        <p:spPr bwMode="auto">
          <a:xfrm>
            <a:off x="335360" y="6251980"/>
            <a:ext cx="11737304" cy="56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Majoitustilasto, *ennakkotietoja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Matkailijat määritellään ulkomaisiksi matkailijoiksi asuinmaan, ei kansalaisuuden mukaan.			       	            	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25.9.2026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3" name="Kuva 2" descr="Palkkikaavio. Eniten ulkomaalaisia yöpymisiä oli tammi-elokuussa 2026 Uudellamaalla, noin 2,3 miljoonaa kappaletta ja Lapissa, noin 1,3 miljoonaa kappaletta. Eniten kotimaisia yöpymisiä oli Uudellamaalla, noin 2,8 miljoonaa kappaletta, Pirkanmaalla, noin 1,1 miljoonaa kappaletta, Pohjois-Pohjanmaalla, noin 1,1 miljoonaa kappaletta ja Lapissa, noin 900 000 kappaletta. Etelä-Savossa oli suomalaisten matkailijoiden rekisteröityneitä yöpymisvuorokausia noin 356 000 kappaletta ja ulkomaisten matkailijoiden rekisteröityneitä yöpymisiä noin 67 000 kappaletta.">
            <a:extLst>
              <a:ext uri="{FF2B5EF4-FFF2-40B4-BE49-F238E27FC236}">
                <a16:creationId xmlns:a16="http://schemas.microsoft.com/office/drawing/2014/main" id="{E5977D64-1533-D579-FF2E-32569A280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144300"/>
            <a:ext cx="9303302" cy="506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62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332656"/>
            <a:ext cx="10873208" cy="792088"/>
          </a:xfrm>
        </p:spPr>
        <p:txBody>
          <a:bodyPr/>
          <a:lstStyle/>
          <a:p>
            <a:r>
              <a:rPr lang="fi-FI" dirty="0"/>
              <a:t>Ulkomaalaisten rekisteröidyt yöpymisvuorokaudet asuinmaittain eräistä maista Etelä-Savossa vuosina 2023-2025 sekä 01-08/2026*</a:t>
            </a:r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D9DD09D4-6D56-8788-6BEC-5005D11C173F}"/>
              </a:ext>
            </a:extLst>
          </p:cNvPr>
          <p:cNvSpPr txBox="1">
            <a:spLocks/>
          </p:cNvSpPr>
          <p:nvPr/>
        </p:nvSpPr>
        <p:spPr bwMode="auto">
          <a:xfrm>
            <a:off x="335360" y="6251980"/>
            <a:ext cx="11737304" cy="56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Majoitustilasto, *ennakkotietoja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Matkailijat määritellään ulkomaisiksi matkailijoiksi asuinmaan, ei kansalaisuuden mukaan.			       	            	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25.9.2026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4" name="Kuva 3" descr="Palkkikaavio. Vuoden 2026 tammi-elokuussa eniten ulkomaalaisten matkailijoiden yöpymisvuorokausia oli Saksasta, 17 609, Ruotsista, 5 210, Virosta, 5 113  ja Sveitsistä, 4 043 kappaletta. Vuonna 2025 Etelä-Savossa eniten ulkomaalaisten matkailijoiden yöpymisiä oli Saksasta, 22 902 kappaletta, Sveitsistä, 5 269, Ranskasta, 4 842 ja Virosta, 4 828 kappaletta.">
            <a:extLst>
              <a:ext uri="{FF2B5EF4-FFF2-40B4-BE49-F238E27FC236}">
                <a16:creationId xmlns:a16="http://schemas.microsoft.com/office/drawing/2014/main" id="{A8865E41-1FA7-65E7-02B1-E79224E97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1196752"/>
            <a:ext cx="9662681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7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332656"/>
            <a:ext cx="11305256" cy="792088"/>
          </a:xfrm>
        </p:spPr>
        <p:txBody>
          <a:bodyPr/>
          <a:lstStyle/>
          <a:p>
            <a:r>
              <a:rPr lang="fi-FI" dirty="0"/>
              <a:t>Ulkomaalaisten rekisteröidyt yöpymisvuorokaudet asuinmaittain eräistä maista Etelä-Savossa vuosina 2010-2025 sekä 01-08/2026* </a:t>
            </a:r>
            <a:r>
              <a:rPr lang="fi-FI" sz="2400" b="0" dirty="0"/>
              <a:t>(TOP 7 / 2026*)</a:t>
            </a:r>
            <a:endParaRPr lang="fi-FI" b="0" dirty="0"/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E737A255-104F-5E73-87D7-00D3F2533010}"/>
              </a:ext>
            </a:extLst>
          </p:cNvPr>
          <p:cNvSpPr txBox="1">
            <a:spLocks/>
          </p:cNvSpPr>
          <p:nvPr/>
        </p:nvSpPr>
        <p:spPr bwMode="auto">
          <a:xfrm>
            <a:off x="335360" y="6251980"/>
            <a:ext cx="11737304" cy="56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Majoitustilasto, *ennakkotietoja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Matkailijat määritellään ulkomaisiksi matkailijoiksi asuinmaan, ei kansalaisuuden mukaan.			       	            	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25.9.2026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3" name="Kuva 2" descr="Viivakaavio ulkomaalaisten yöpymisvuorokausista vuodesta 2010 alkaen eräistä maista (top 7 vuoden 2026 tietojen mukaan). Ulkomaalaisista vuoden 2026 tammi-elokuussa eniten oli saksalaisten yöpymisiä, 17 609 kappaletta, Ruotsalaisten yöpymisiä, 5 210 kappaletta ja virolaisten yöpymisiä, 5 113 kappaletta. Seuraavaksi eniten yöpymisiä oli Sveitsistä, Alankomaista, Britanniasta ja Yhdysvalloista. Myös aiempina vuosina saksalaisten yöpymisvuorokausia on ollut Etelä-Savossa kaikkein eniten: vuonna 2024 noin 23 800 kappaletta ja vuonna 2025 noin 22 900 kappaletta.">
            <a:extLst>
              <a:ext uri="{FF2B5EF4-FFF2-40B4-BE49-F238E27FC236}">
                <a16:creationId xmlns:a16="http://schemas.microsoft.com/office/drawing/2014/main" id="{5DB5E5C0-CAEF-7FE5-4E58-56F66A301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1340768"/>
            <a:ext cx="9649072" cy="456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34296"/>
      </p:ext>
    </p:extLst>
  </p:cSld>
  <p:clrMapOvr>
    <a:masterClrMapping/>
  </p:clrMapOvr>
</p:sld>
</file>

<file path=ppt/theme/theme1.xml><?xml version="1.0" encoding="utf-8"?>
<a:theme xmlns:a="http://schemas.openxmlformats.org/drawingml/2006/main" name="ESAVO">
  <a:themeElements>
    <a:clrScheme name="ESAVO">
      <a:dk1>
        <a:sysClr val="windowText" lastClr="000000"/>
      </a:dk1>
      <a:lt1>
        <a:sysClr val="window" lastClr="FFFFFF"/>
      </a:lt1>
      <a:dk2>
        <a:srgbClr val="2D3787"/>
      </a:dk2>
      <a:lt2>
        <a:srgbClr val="C8E1FA"/>
      </a:lt2>
      <a:accent1>
        <a:srgbClr val="2D3787"/>
      </a:accent1>
      <a:accent2>
        <a:srgbClr val="009BE1"/>
      </a:accent2>
      <a:accent3>
        <a:srgbClr val="469B46"/>
      </a:accent3>
      <a:accent4>
        <a:srgbClr val="C8D228"/>
      </a:accent4>
      <a:accent5>
        <a:srgbClr val="F0CD14"/>
      </a:accent5>
      <a:accent6>
        <a:srgbClr val="DCA0C3"/>
      </a:accent6>
      <a:hlink>
        <a:srgbClr val="3C5491"/>
      </a:hlink>
      <a:folHlink>
        <a:srgbClr val="325A3C"/>
      </a:folHlink>
    </a:clrScheme>
    <a:fontScheme name="ESAVO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AVO PowerPoint-esitysmalli.potx" id="{FC6D9E71-C548-4608-9588-675994E901C0}" vid="{9F200EB2-B4F4-46AA-A27E-0EF2FB911529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ESAVO PowerPoint-esitysmalli</Template>
  <TotalTime>124592</TotalTime>
  <Words>539</Words>
  <Application>Microsoft Office PowerPoint</Application>
  <PresentationFormat>Laajakuva</PresentationFormat>
  <Paragraphs>46</Paragraphs>
  <Slides>9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ESAVO</vt:lpstr>
      <vt:lpstr>Majoitustilasto 1.1. - 31.8.2026*</vt:lpstr>
      <vt:lpstr>Matkailijoiden rekisteröidyt yöpymisvuorokaudet Etelä-Savossa </vt:lpstr>
      <vt:lpstr>Matkailijoiden rekisteröidyt yöpymisvuorokaudet maakunnittain 01-08/2026*</vt:lpstr>
      <vt:lpstr>Matkailijoiden rekisteröidyt yöpymisvuorokaudet Etelä-Savossa vuosina 2010-2025 sekä 01-08/2026*</vt:lpstr>
      <vt:lpstr>Rekisteröidyt yöpymiset maakunnittain elokuussa vuosina 2023 - 2026*</vt:lpstr>
      <vt:lpstr>Rekisteröidyt yöpymisvuorokaudet kuukausittain 08/2025 - 08/2026*</vt:lpstr>
      <vt:lpstr>Matkailijoiden rekisteröidyt yöpymisvuorokaudet maakunnittain 01-08/2026*, suomalaiset ja ulkomaalaiset</vt:lpstr>
      <vt:lpstr>Ulkomaalaisten rekisteröidyt yöpymisvuorokaudet asuinmaittain eräistä maista Etelä-Savossa vuosina 2023-2025 sekä 01-08/2026*</vt:lpstr>
      <vt:lpstr>Ulkomaalaisten rekisteröidyt yöpymisvuorokaudet asuinmaittain eräistä maista Etelä-Savossa vuosina 2010-2025 sekä 01-08/2026* (TOP 7 / 2026*)</vt:lpstr>
    </vt:vector>
  </TitlesOfParts>
  <Company>Etelä-Savon maakuntaliitto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Yöpymiset kuukausittain</dc:title>
  <dc:creator>Jaana Kokkonen</dc:creator>
  <cp:lastModifiedBy>Jaana Kokkonen</cp:lastModifiedBy>
  <cp:revision>304</cp:revision>
  <dcterms:created xsi:type="dcterms:W3CDTF">2020-02-25T14:36:39Z</dcterms:created>
  <dcterms:modified xsi:type="dcterms:W3CDTF">2026-09-25T12:02:37Z</dcterms:modified>
</cp:coreProperties>
</file>