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9"/>
  </p:notesMasterIdLst>
  <p:sldIdLst>
    <p:sldId id="811" r:id="rId2"/>
    <p:sldId id="728" r:id="rId3"/>
    <p:sldId id="724" r:id="rId4"/>
    <p:sldId id="697" r:id="rId5"/>
    <p:sldId id="699" r:id="rId6"/>
    <p:sldId id="698" r:id="rId7"/>
    <p:sldId id="72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8D0C93-06EC-463F-BAB7-01C77BCD8BE6}" v="6" dt="2023-02-03T08:51:51.64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51" autoAdjust="0"/>
    <p:restoredTop sz="95033" autoAdjust="0"/>
  </p:normalViewPr>
  <p:slideViewPr>
    <p:cSldViewPr showGuides="1">
      <p:cViewPr varScale="1">
        <p:scale>
          <a:sx n="82" d="100"/>
          <a:sy n="82" d="100"/>
        </p:scale>
        <p:origin x="1037"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F58D0C93-06EC-463F-BAB7-01C77BCD8BE6}"/>
    <pc:docChg chg="custSel modSld">
      <pc:chgData name="Jaana Kokkonen" userId="fd0ea1af-346e-4258-bc54-cec630bd1122" providerId="ADAL" clId="{F58D0C93-06EC-463F-BAB7-01C77BCD8BE6}" dt="2023-02-03T09:36:09.678" v="569" actId="13244"/>
      <pc:docMkLst>
        <pc:docMk/>
      </pc:docMkLst>
      <pc:sldChg chg="addSp delSp modSp mod">
        <pc:chgData name="Jaana Kokkonen" userId="fd0ea1af-346e-4258-bc54-cec630bd1122" providerId="ADAL" clId="{F58D0C93-06EC-463F-BAB7-01C77BCD8BE6}" dt="2023-02-02T12:31:10.801" v="115" actId="20577"/>
        <pc:sldMkLst>
          <pc:docMk/>
          <pc:sldMk cId="1710591031" sldId="697"/>
        </pc:sldMkLst>
        <pc:spChg chg="mod">
          <ac:chgData name="Jaana Kokkonen" userId="fd0ea1af-346e-4258-bc54-cec630bd1122" providerId="ADAL" clId="{F58D0C93-06EC-463F-BAB7-01C77BCD8BE6}" dt="2023-02-02T11:59:50.683" v="4"/>
          <ac:spMkLst>
            <pc:docMk/>
            <pc:sldMk cId="1710591031" sldId="697"/>
            <ac:spMk id="7" creationId="{8AF0B79D-6F45-43A4-A522-6B488D042207}"/>
          </ac:spMkLst>
        </pc:spChg>
        <pc:spChg chg="mod">
          <ac:chgData name="Jaana Kokkonen" userId="fd0ea1af-346e-4258-bc54-cec630bd1122" providerId="ADAL" clId="{F58D0C93-06EC-463F-BAB7-01C77BCD8BE6}" dt="2023-02-02T12:31:10.801" v="115" actId="20577"/>
          <ac:spMkLst>
            <pc:docMk/>
            <pc:sldMk cId="1710591031" sldId="697"/>
            <ac:spMk id="8" creationId="{9201FF6F-70E4-494A-AF97-7FDB53D6943F}"/>
          </ac:spMkLst>
        </pc:spChg>
        <pc:picChg chg="del">
          <ac:chgData name="Jaana Kokkonen" userId="fd0ea1af-346e-4258-bc54-cec630bd1122" providerId="ADAL" clId="{F58D0C93-06EC-463F-BAB7-01C77BCD8BE6}" dt="2023-02-02T12:29:42.317" v="62" actId="478"/>
          <ac:picMkLst>
            <pc:docMk/>
            <pc:sldMk cId="1710591031" sldId="697"/>
            <ac:picMk id="2" creationId="{C662F56E-8F7F-9348-DB7B-EE229E9EC8E4}"/>
          </ac:picMkLst>
        </pc:picChg>
        <pc:picChg chg="add mod">
          <ac:chgData name="Jaana Kokkonen" userId="fd0ea1af-346e-4258-bc54-cec630bd1122" providerId="ADAL" clId="{F58D0C93-06EC-463F-BAB7-01C77BCD8BE6}" dt="2023-02-02T12:31:02.682" v="113" actId="962"/>
          <ac:picMkLst>
            <pc:docMk/>
            <pc:sldMk cId="1710591031" sldId="697"/>
            <ac:picMk id="3" creationId="{7352A773-1A89-49E0-49DA-7E13DA06D885}"/>
          </ac:picMkLst>
        </pc:picChg>
      </pc:sldChg>
      <pc:sldChg chg="addSp delSp modSp mod">
        <pc:chgData name="Jaana Kokkonen" userId="fd0ea1af-346e-4258-bc54-cec630bd1122" providerId="ADAL" clId="{F58D0C93-06EC-463F-BAB7-01C77BCD8BE6}" dt="2023-02-02T12:34:53.699" v="189" actId="962"/>
        <pc:sldMkLst>
          <pc:docMk/>
          <pc:sldMk cId="1115662475" sldId="698"/>
        </pc:sldMkLst>
        <pc:spChg chg="mod">
          <ac:chgData name="Jaana Kokkonen" userId="fd0ea1af-346e-4258-bc54-cec630bd1122" providerId="ADAL" clId="{F58D0C93-06EC-463F-BAB7-01C77BCD8BE6}" dt="2023-02-02T11:59:50.683" v="4"/>
          <ac:spMkLst>
            <pc:docMk/>
            <pc:sldMk cId="1115662475" sldId="698"/>
            <ac:spMk id="6" creationId="{21C9067E-4774-4610-A7DF-EF16121799E5}"/>
          </ac:spMkLst>
        </pc:spChg>
        <pc:spChg chg="mod">
          <ac:chgData name="Jaana Kokkonen" userId="fd0ea1af-346e-4258-bc54-cec630bd1122" providerId="ADAL" clId="{F58D0C93-06EC-463F-BAB7-01C77BCD8BE6}" dt="2023-02-02T12:31:45.941" v="117" actId="20577"/>
          <ac:spMkLst>
            <pc:docMk/>
            <pc:sldMk cId="1115662475" sldId="698"/>
            <ac:spMk id="8" creationId="{9201FF6F-70E4-494A-AF97-7FDB53D6943F}"/>
          </ac:spMkLst>
        </pc:spChg>
        <pc:picChg chg="add mod">
          <ac:chgData name="Jaana Kokkonen" userId="fd0ea1af-346e-4258-bc54-cec630bd1122" providerId="ADAL" clId="{F58D0C93-06EC-463F-BAB7-01C77BCD8BE6}" dt="2023-02-02T12:34:53.699" v="189" actId="962"/>
          <ac:picMkLst>
            <pc:docMk/>
            <pc:sldMk cId="1115662475" sldId="698"/>
            <ac:picMk id="2" creationId="{9E6A0E9D-7708-C9C3-9BA3-422256440B6A}"/>
          </ac:picMkLst>
        </pc:picChg>
        <pc:picChg chg="del">
          <ac:chgData name="Jaana Kokkonen" userId="fd0ea1af-346e-4258-bc54-cec630bd1122" providerId="ADAL" clId="{F58D0C93-06EC-463F-BAB7-01C77BCD8BE6}" dt="2023-02-02T12:33:08.367" v="120" actId="478"/>
          <ac:picMkLst>
            <pc:docMk/>
            <pc:sldMk cId="1115662475" sldId="698"/>
            <ac:picMk id="3" creationId="{0E9BD0D4-C80B-5CBF-A90D-D44BD1C2D54C}"/>
          </ac:picMkLst>
        </pc:picChg>
      </pc:sldChg>
      <pc:sldChg chg="addSp delSp modSp mod">
        <pc:chgData name="Jaana Kokkonen" userId="fd0ea1af-346e-4258-bc54-cec630bd1122" providerId="ADAL" clId="{F58D0C93-06EC-463F-BAB7-01C77BCD8BE6}" dt="2023-02-03T08:54:36.573" v="477" actId="962"/>
        <pc:sldMkLst>
          <pc:docMk/>
          <pc:sldMk cId="3300699223" sldId="699"/>
        </pc:sldMkLst>
        <pc:spChg chg="mod">
          <ac:chgData name="Jaana Kokkonen" userId="fd0ea1af-346e-4258-bc54-cec630bd1122" providerId="ADAL" clId="{F58D0C93-06EC-463F-BAB7-01C77BCD8BE6}" dt="2023-02-02T11:59:50.683" v="4"/>
          <ac:spMkLst>
            <pc:docMk/>
            <pc:sldMk cId="3300699223" sldId="699"/>
            <ac:spMk id="6" creationId="{5DB4931D-E049-453A-B2F6-5E1CF1A4DCC5}"/>
          </ac:spMkLst>
        </pc:spChg>
        <pc:spChg chg="mod">
          <ac:chgData name="Jaana Kokkonen" userId="fd0ea1af-346e-4258-bc54-cec630bd1122" providerId="ADAL" clId="{F58D0C93-06EC-463F-BAB7-01C77BCD8BE6}" dt="2023-02-03T08:53:25.224" v="399" actId="20577"/>
          <ac:spMkLst>
            <pc:docMk/>
            <pc:sldMk cId="3300699223" sldId="699"/>
            <ac:spMk id="8" creationId="{9201FF6F-70E4-494A-AF97-7FDB53D6943F}"/>
          </ac:spMkLst>
        </pc:spChg>
        <pc:picChg chg="add mod">
          <ac:chgData name="Jaana Kokkonen" userId="fd0ea1af-346e-4258-bc54-cec630bd1122" providerId="ADAL" clId="{F58D0C93-06EC-463F-BAB7-01C77BCD8BE6}" dt="2023-02-03T08:54:36.573" v="477" actId="962"/>
          <ac:picMkLst>
            <pc:docMk/>
            <pc:sldMk cId="3300699223" sldId="699"/>
            <ac:picMk id="2" creationId="{0D045C18-1A1D-8DF6-3BF6-9B89C737922B}"/>
          </ac:picMkLst>
        </pc:picChg>
        <pc:picChg chg="del">
          <ac:chgData name="Jaana Kokkonen" userId="fd0ea1af-346e-4258-bc54-cec630bd1122" providerId="ADAL" clId="{F58D0C93-06EC-463F-BAB7-01C77BCD8BE6}" dt="2023-02-03T08:52:08.893" v="343" actId="478"/>
          <ac:picMkLst>
            <pc:docMk/>
            <pc:sldMk cId="3300699223" sldId="699"/>
            <ac:picMk id="3" creationId="{B28A8967-477F-3FDD-D228-08C8B954490C}"/>
          </ac:picMkLst>
        </pc:picChg>
      </pc:sldChg>
      <pc:sldChg chg="addSp delSp modSp mod">
        <pc:chgData name="Jaana Kokkonen" userId="fd0ea1af-346e-4258-bc54-cec630bd1122" providerId="ADAL" clId="{F58D0C93-06EC-463F-BAB7-01C77BCD8BE6}" dt="2023-02-02T12:49:03.011" v="339" actId="962"/>
        <pc:sldMkLst>
          <pc:docMk/>
          <pc:sldMk cId="183058171" sldId="724"/>
        </pc:sldMkLst>
        <pc:spChg chg="mod">
          <ac:chgData name="Jaana Kokkonen" userId="fd0ea1af-346e-4258-bc54-cec630bd1122" providerId="ADAL" clId="{F58D0C93-06EC-463F-BAB7-01C77BCD8BE6}" dt="2023-02-02T11:58:32.649" v="1" actId="313"/>
          <ac:spMkLst>
            <pc:docMk/>
            <pc:sldMk cId="183058171" sldId="724"/>
            <ac:spMk id="8" creationId="{9201FF6F-70E4-494A-AF97-7FDB53D6943F}"/>
          </ac:spMkLst>
        </pc:spChg>
        <pc:spChg chg="mod">
          <ac:chgData name="Jaana Kokkonen" userId="fd0ea1af-346e-4258-bc54-cec630bd1122" providerId="ADAL" clId="{F58D0C93-06EC-463F-BAB7-01C77BCD8BE6}" dt="2023-02-02T11:59:50.683" v="4"/>
          <ac:spMkLst>
            <pc:docMk/>
            <pc:sldMk cId="183058171" sldId="724"/>
            <ac:spMk id="9" creationId="{794BF8B6-4503-4598-B51B-B2137620EBDB}"/>
          </ac:spMkLst>
        </pc:spChg>
        <pc:picChg chg="add mod">
          <ac:chgData name="Jaana Kokkonen" userId="fd0ea1af-346e-4258-bc54-cec630bd1122" providerId="ADAL" clId="{F58D0C93-06EC-463F-BAB7-01C77BCD8BE6}" dt="2023-02-02T12:49:03.011" v="339" actId="962"/>
          <ac:picMkLst>
            <pc:docMk/>
            <pc:sldMk cId="183058171" sldId="724"/>
            <ac:picMk id="2" creationId="{4978939F-AA90-E428-59C2-3739CAFF8607}"/>
          </ac:picMkLst>
        </pc:picChg>
        <pc:picChg chg="del">
          <ac:chgData name="Jaana Kokkonen" userId="fd0ea1af-346e-4258-bc54-cec630bd1122" providerId="ADAL" clId="{F58D0C93-06EC-463F-BAB7-01C77BCD8BE6}" dt="2023-02-02T12:45:04.034" v="196" actId="478"/>
          <ac:picMkLst>
            <pc:docMk/>
            <pc:sldMk cId="183058171" sldId="724"/>
            <ac:picMk id="3" creationId="{ADEAF4D6-4B87-10EB-AB46-D48F696F1BBF}"/>
          </ac:picMkLst>
        </pc:picChg>
      </pc:sldChg>
      <pc:sldChg chg="addSp delSp modSp mod">
        <pc:chgData name="Jaana Kokkonen" userId="fd0ea1af-346e-4258-bc54-cec630bd1122" providerId="ADAL" clId="{F58D0C93-06EC-463F-BAB7-01C77BCD8BE6}" dt="2023-02-03T08:56:16.496" v="496" actId="20577"/>
        <pc:sldMkLst>
          <pc:docMk/>
          <pc:sldMk cId="3294671777" sldId="726"/>
        </pc:sldMkLst>
        <pc:spChg chg="mod">
          <ac:chgData name="Jaana Kokkonen" userId="fd0ea1af-346e-4258-bc54-cec630bd1122" providerId="ADAL" clId="{F58D0C93-06EC-463F-BAB7-01C77BCD8BE6}" dt="2023-02-02T11:59:50.683" v="4"/>
          <ac:spMkLst>
            <pc:docMk/>
            <pc:sldMk cId="3294671777" sldId="726"/>
            <ac:spMk id="6" creationId="{5DB4931D-E049-453A-B2F6-5E1CF1A4DCC5}"/>
          </ac:spMkLst>
        </pc:spChg>
        <pc:spChg chg="mod">
          <ac:chgData name="Jaana Kokkonen" userId="fd0ea1af-346e-4258-bc54-cec630bd1122" providerId="ADAL" clId="{F58D0C93-06EC-463F-BAB7-01C77BCD8BE6}" dt="2023-02-03T08:56:16.496" v="496" actId="20577"/>
          <ac:spMkLst>
            <pc:docMk/>
            <pc:sldMk cId="3294671777" sldId="726"/>
            <ac:spMk id="8" creationId="{9201FF6F-70E4-494A-AF97-7FDB53D6943F}"/>
          </ac:spMkLst>
        </pc:spChg>
        <pc:picChg chg="del">
          <ac:chgData name="Jaana Kokkonen" userId="fd0ea1af-346e-4258-bc54-cec630bd1122" providerId="ADAL" clId="{F58D0C93-06EC-463F-BAB7-01C77BCD8BE6}" dt="2023-02-02T12:00:51.569" v="6" actId="478"/>
          <ac:picMkLst>
            <pc:docMk/>
            <pc:sldMk cId="3294671777" sldId="726"/>
            <ac:picMk id="2" creationId="{ACC6C141-A0B8-5DB1-395D-D0878ECD9613}"/>
          </ac:picMkLst>
        </pc:picChg>
        <pc:picChg chg="add mod">
          <ac:chgData name="Jaana Kokkonen" userId="fd0ea1af-346e-4258-bc54-cec630bd1122" providerId="ADAL" clId="{F58D0C93-06EC-463F-BAB7-01C77BCD8BE6}" dt="2023-02-02T12:02:33.237" v="59" actId="962"/>
          <ac:picMkLst>
            <pc:docMk/>
            <pc:sldMk cId="3294671777" sldId="726"/>
            <ac:picMk id="3" creationId="{E67920CE-9C5F-0820-CBE5-E6D05A43E4FC}"/>
          </ac:picMkLst>
        </pc:picChg>
      </pc:sldChg>
      <pc:sldChg chg="addSp delSp modSp mod">
        <pc:chgData name="Jaana Kokkonen" userId="fd0ea1af-346e-4258-bc54-cec630bd1122" providerId="ADAL" clId="{F58D0C93-06EC-463F-BAB7-01C77BCD8BE6}" dt="2023-02-03T09:36:09.678" v="569" actId="13244"/>
        <pc:sldMkLst>
          <pc:docMk/>
          <pc:sldMk cId="41460217" sldId="728"/>
        </pc:sldMkLst>
        <pc:spChg chg="mod">
          <ac:chgData name="Jaana Kokkonen" userId="fd0ea1af-346e-4258-bc54-cec630bd1122" providerId="ADAL" clId="{F58D0C93-06EC-463F-BAB7-01C77BCD8BE6}" dt="2023-02-02T11:59:50.683" v="4"/>
          <ac:spMkLst>
            <pc:docMk/>
            <pc:sldMk cId="41460217" sldId="728"/>
            <ac:spMk id="5" creationId="{47FC18A0-098B-42A3-AD2F-A7366DBC23EC}"/>
          </ac:spMkLst>
        </pc:spChg>
        <pc:spChg chg="mod">
          <ac:chgData name="Jaana Kokkonen" userId="fd0ea1af-346e-4258-bc54-cec630bd1122" providerId="ADAL" clId="{F58D0C93-06EC-463F-BAB7-01C77BCD8BE6}" dt="2023-02-02T11:58:30.003" v="0" actId="313"/>
          <ac:spMkLst>
            <pc:docMk/>
            <pc:sldMk cId="41460217" sldId="728"/>
            <ac:spMk id="6" creationId="{7B2C536A-0519-1804-1AAD-C828C589D88E}"/>
          </ac:spMkLst>
        </pc:spChg>
        <pc:spChg chg="ord">
          <ac:chgData name="Jaana Kokkonen" userId="fd0ea1af-346e-4258-bc54-cec630bd1122" providerId="ADAL" clId="{F58D0C93-06EC-463F-BAB7-01C77BCD8BE6}" dt="2023-02-03T09:36:09.678" v="569" actId="13244"/>
          <ac:spMkLst>
            <pc:docMk/>
            <pc:sldMk cId="41460217" sldId="728"/>
            <ac:spMk id="10" creationId="{0E155605-7DE4-7558-6A0A-94E98180B674}"/>
          </ac:spMkLst>
        </pc:spChg>
        <pc:picChg chg="del">
          <ac:chgData name="Jaana Kokkonen" userId="fd0ea1af-346e-4258-bc54-cec630bd1122" providerId="ADAL" clId="{F58D0C93-06EC-463F-BAB7-01C77BCD8BE6}" dt="2023-02-03T09:01:11.647" v="498" actId="478"/>
          <ac:picMkLst>
            <pc:docMk/>
            <pc:sldMk cId="41460217" sldId="728"/>
            <ac:picMk id="3" creationId="{AD877026-6685-3E3D-BA81-E19CC9149379}"/>
          </ac:picMkLst>
        </pc:picChg>
        <pc:picChg chg="add mod ord">
          <ac:chgData name="Jaana Kokkonen" userId="fd0ea1af-346e-4258-bc54-cec630bd1122" providerId="ADAL" clId="{F58D0C93-06EC-463F-BAB7-01C77BCD8BE6}" dt="2023-02-03T09:03:45.545" v="568" actId="962"/>
          <ac:picMkLst>
            <pc:docMk/>
            <pc:sldMk cId="41460217" sldId="728"/>
            <ac:picMk id="4" creationId="{AA068A99-A00B-D6DD-04BB-8D2EB483FE65}"/>
          </ac:picMkLst>
        </pc:picChg>
      </pc:sldChg>
      <pc:sldChg chg="modSp mod">
        <pc:chgData name="Jaana Kokkonen" userId="fd0ea1af-346e-4258-bc54-cec630bd1122" providerId="ADAL" clId="{F58D0C93-06EC-463F-BAB7-01C77BCD8BE6}" dt="2023-02-02T11:58:49.955" v="3" actId="313"/>
        <pc:sldMkLst>
          <pc:docMk/>
          <pc:sldMk cId="1678896812" sldId="811"/>
        </pc:sldMkLst>
        <pc:spChg chg="mod">
          <ac:chgData name="Jaana Kokkonen" userId="fd0ea1af-346e-4258-bc54-cec630bd1122" providerId="ADAL" clId="{F58D0C93-06EC-463F-BAB7-01C77BCD8BE6}" dt="2023-02-02T11:58:49.955" v="3" actId="313"/>
          <ac:spMkLst>
            <pc:docMk/>
            <pc:sldMk cId="1678896812" sldId="811"/>
            <ac:spMk id="3" creationId="{952D8097-63F1-4C82-9E2C-6ABB0C740F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2.2.2023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39900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59460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060251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3836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53001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9238156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2.2.2023</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https://visitory.io/fi/south-savoni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2D8097-63F1-4C82-9E2C-6ABB0C740FC0}"/>
              </a:ext>
            </a:extLst>
          </p:cNvPr>
          <p:cNvSpPr>
            <a:spLocks noGrp="1"/>
          </p:cNvSpPr>
          <p:nvPr>
            <p:ph type="ctrTitle"/>
          </p:nvPr>
        </p:nvSpPr>
        <p:spPr/>
        <p:txBody>
          <a:bodyPr/>
          <a:lstStyle/>
          <a:p>
            <a:r>
              <a:rPr lang="fi-FI" dirty="0"/>
              <a:t>Majoitustilasto 1.1. - 31.12.2022</a:t>
            </a:r>
          </a:p>
        </p:txBody>
      </p:sp>
    </p:spTree>
    <p:extLst>
      <p:ext uri="{BB962C8B-B14F-4D97-AF65-F5344CB8AC3E}">
        <p14:creationId xmlns:p14="http://schemas.microsoft.com/office/powerpoint/2010/main" val="167889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0E155605-7DE4-7558-6A0A-94E98180B674}"/>
              </a:ext>
            </a:extLst>
          </p:cNvPr>
          <p:cNvSpPr>
            <a:spLocks noGrp="1"/>
          </p:cNvSpPr>
          <p:nvPr>
            <p:ph type="title" idx="4294967295"/>
          </p:nvPr>
        </p:nvSpPr>
        <p:spPr>
          <a:xfrm>
            <a:off x="1764000" y="-900000"/>
            <a:ext cx="8298000" cy="900000"/>
          </a:xfrm>
        </p:spPr>
        <p:txBody>
          <a:bodyPr vert="horz" lIns="0" tIns="0" rIns="0" bIns="45720" rtlCol="0" anchor="b">
            <a:noAutofit/>
          </a:bodyPr>
          <a:lstStyle/>
          <a:p>
            <a:r>
              <a:rPr lang="fi-FI" dirty="0"/>
              <a:t>Etelä-Savon matkailun luvut pähkinänkuoressa</a:t>
            </a:r>
          </a:p>
        </p:txBody>
      </p:sp>
      <p:pic>
        <p:nvPicPr>
          <p:cNvPr id="4" name="Kuva 3" descr="Infograafi Etelä-Savon matkailu pähkinänkuoressa joulukuussa 2022. Yöpymiset lisääntyivät 10 prosenttia, kotimaiset yöpymiset lisääntyivät 12 prosenttia ja ulkomaiset yöpymiset vähentyivät 7 prosenttia edellisvuoden vastaavaan ajankohtaan verrattuna. Majoitusmyynti oli 1,7 miljoonaa euroa, joka lisääntyi edellisvuodesta 20 prosenttia. Majoituspaikkojen kapasiteetti vähentyi 3  prosenttia ja käyttöaste lisääntyi 5 prosenttia edellisvuoden marraskuuhun verrattuna.">
            <a:extLst>
              <a:ext uri="{FF2B5EF4-FFF2-40B4-BE49-F238E27FC236}">
                <a16:creationId xmlns:a16="http://schemas.microsoft.com/office/drawing/2014/main" id="{AA068A99-A00B-D6DD-04BB-8D2EB483FE65}"/>
              </a:ext>
            </a:extLst>
          </p:cNvPr>
          <p:cNvPicPr>
            <a:picLocks noChangeAspect="1"/>
          </p:cNvPicPr>
          <p:nvPr/>
        </p:nvPicPr>
        <p:blipFill>
          <a:blip r:embed="rId3"/>
          <a:stretch>
            <a:fillRect/>
          </a:stretch>
        </p:blipFill>
        <p:spPr>
          <a:xfrm>
            <a:off x="839416" y="138192"/>
            <a:ext cx="9891617" cy="6294665"/>
          </a:xfrm>
          <a:prstGeom prst="rect">
            <a:avLst/>
          </a:prstGeom>
        </p:spPr>
      </p:pic>
      <p:sp>
        <p:nvSpPr>
          <p:cNvPr id="6" name="Tekstiruutu 5">
            <a:extLst>
              <a:ext uri="{FF2B5EF4-FFF2-40B4-BE49-F238E27FC236}">
                <a16:creationId xmlns:a16="http://schemas.microsoft.com/office/drawing/2014/main" id="{7B2C536A-0519-1804-1AAD-C828C589D88E}"/>
              </a:ext>
              <a:ext uri="{C183D7F6-B498-43B3-948B-1728B52AA6E4}">
                <adec:decorative xmlns:adec="http://schemas.microsoft.com/office/drawing/2017/decorative" val="1"/>
              </a:ext>
            </a:extLst>
          </p:cNvPr>
          <p:cNvSpPr txBox="1"/>
          <p:nvPr/>
        </p:nvSpPr>
        <p:spPr>
          <a:xfrm>
            <a:off x="9552384" y="82472"/>
            <a:ext cx="2232248" cy="369332"/>
          </a:xfrm>
          <a:prstGeom prst="rect">
            <a:avLst/>
          </a:prstGeom>
          <a:noFill/>
        </p:spPr>
        <p:txBody>
          <a:bodyPr wrap="square" rtlCol="0">
            <a:spAutoFit/>
          </a:bodyPr>
          <a:lstStyle/>
          <a:p>
            <a:pPr algn="l"/>
            <a:r>
              <a:rPr lang="fi-FI" sz="1800" dirty="0"/>
              <a:t>joulukuu 2022*</a:t>
            </a:r>
          </a:p>
        </p:txBody>
      </p:sp>
      <p:sp>
        <p:nvSpPr>
          <p:cNvPr id="5" name="Title 11">
            <a:extLst>
              <a:ext uri="{FF2B5EF4-FFF2-40B4-BE49-F238E27FC236}">
                <a16:creationId xmlns:a16="http://schemas.microsoft.com/office/drawing/2014/main" id="{47FC18A0-098B-42A3-AD2F-A7366DBC23EC}"/>
              </a:ext>
            </a:extLst>
          </p:cNvPr>
          <p:cNvSpPr txBox="1">
            <a:spLocks/>
          </p:cNvSpPr>
          <p:nvPr/>
        </p:nvSpPr>
        <p:spPr bwMode="auto">
          <a:xfrm>
            <a:off x="407368" y="6553200"/>
            <a:ext cx="11665296"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Lähteet: Business Finland, Ilmatieteenlaitos, Rajavartiosto, Tilastokeskus, Ulkoministeriö, </a:t>
            </a:r>
            <a:r>
              <a:rPr kumimoji="0" lang="fi-FI" b="0" i="0" u="none" strike="noStrike" kern="1200" cap="none" spc="0" normalizeH="0" baseline="0" noProof="0" dirty="0">
                <a:ln>
                  <a:noFill/>
                </a:ln>
                <a:solidFill>
                  <a:srgbClr val="000000"/>
                </a:solidFill>
                <a:effectLst/>
                <a:uLnTx/>
                <a:uFillTx/>
                <a:latin typeface="Arial" charset="-52"/>
                <a:ea typeface="+mn-ea"/>
                <a:cs typeface="Arial" charset="-52"/>
                <a:hlinkClick r:id="rId4"/>
              </a:rPr>
              <a:t>https://visitory.io/fi/south-savonia/</a:t>
            </a:r>
            <a:r>
              <a:rPr kumimoji="0" lang="fi-FI" b="0" i="0" u="none" strike="noStrike" kern="1200" cap="none" spc="0" normalizeH="0" baseline="0" noProof="0" dirty="0">
                <a:ln>
                  <a:noFill/>
                </a:ln>
                <a:solidFill>
                  <a:srgbClr val="000000"/>
                </a:solidFill>
                <a:effectLst/>
                <a:uLnTx/>
                <a:uFillTx/>
                <a:latin typeface="Arial" charset="-52"/>
                <a:ea typeface="+mn-ea"/>
                <a:cs typeface="Arial" charset="-52"/>
              </a:rPr>
              <a:t> 	</a:t>
            </a:r>
            <a:r>
              <a:rPr lang="fi-FI" sz="1100" dirty="0">
                <a:solidFill>
                  <a:srgbClr val="000000"/>
                </a:solidFill>
                <a:latin typeface="Arial" charset="-52"/>
                <a:cs typeface="Arial" charset="-52"/>
              </a:rPr>
              <a: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4146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407368" y="260648"/>
            <a:ext cx="11521280" cy="504056"/>
          </a:xfrm>
        </p:spPr>
        <p:txBody>
          <a:bodyPr/>
          <a:lstStyle/>
          <a:p>
            <a:r>
              <a:rPr lang="fi-FI" dirty="0"/>
              <a:t>Rekisteröidyt yöpymiset maakunnittain joulukuussa vuosina 2019 - 2022*</a:t>
            </a:r>
          </a:p>
        </p:txBody>
      </p:sp>
      <p:sp>
        <p:nvSpPr>
          <p:cNvPr id="9" name="Title 11">
            <a:extLst>
              <a:ext uri="{FF2B5EF4-FFF2-40B4-BE49-F238E27FC236}">
                <a16:creationId xmlns:a16="http://schemas.microsoft.com/office/drawing/2014/main" id="{794BF8B6-4503-4598-B51B-B2137620EBDB}"/>
              </a:ext>
            </a:extLst>
          </p:cNvPr>
          <p:cNvSpPr txBox="1">
            <a:spLocks/>
          </p:cNvSpPr>
          <p:nvPr/>
        </p:nvSpPr>
        <p:spPr bwMode="auto">
          <a:xfrm>
            <a:off x="335360" y="6525344"/>
            <a:ext cx="1173730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Majoitustilasto , *ennakkotiedot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Matkailijoiden rekisteröidyt yöpymisvuorokaudet maakunnittain joulukuussa vuosina 2019-2022. Eniten yöpymisiä joulukuussa 2022 oli Lapissa, noin 555 000, mikä on noin 45 000 enemmän kuin joulukuussa 2019. Toiseksi eniten yöpymisiä joulukuussa 2022 oli Uudellamaalla, noin 453 000 kappaletta, mikä on noin 33 000 vähemmän kuin joulukuussa 2019.">
            <a:extLst>
              <a:ext uri="{FF2B5EF4-FFF2-40B4-BE49-F238E27FC236}">
                <a16:creationId xmlns:a16="http://schemas.microsoft.com/office/drawing/2014/main" id="{4978939F-AA90-E428-59C2-3739CAFF8607}"/>
              </a:ext>
            </a:extLst>
          </p:cNvPr>
          <p:cNvPicPr>
            <a:picLocks noChangeAspect="1"/>
          </p:cNvPicPr>
          <p:nvPr/>
        </p:nvPicPr>
        <p:blipFill>
          <a:blip r:embed="rId3"/>
          <a:stretch>
            <a:fillRect/>
          </a:stretch>
        </p:blipFill>
        <p:spPr>
          <a:xfrm>
            <a:off x="551384" y="867025"/>
            <a:ext cx="9433048" cy="5462065"/>
          </a:xfrm>
          <a:prstGeom prst="rect">
            <a:avLst/>
          </a:prstGeom>
        </p:spPr>
      </p:pic>
    </p:spTree>
    <p:extLst>
      <p:ext uri="{BB962C8B-B14F-4D97-AF65-F5344CB8AC3E}">
        <p14:creationId xmlns:p14="http://schemas.microsoft.com/office/powerpoint/2010/main" val="18305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191344" y="260648"/>
            <a:ext cx="11881320" cy="504056"/>
          </a:xfrm>
        </p:spPr>
        <p:txBody>
          <a:bodyPr/>
          <a:lstStyle/>
          <a:p>
            <a:r>
              <a:rPr lang="fi-FI" dirty="0"/>
              <a:t>Matkailijoiden rekisteröidyt yöpymisvuorokaudet maakunnittain 01-12/2022*</a:t>
            </a:r>
          </a:p>
        </p:txBody>
      </p:sp>
      <p:sp>
        <p:nvSpPr>
          <p:cNvPr id="7" name="Title 11">
            <a:extLst>
              <a:ext uri="{FF2B5EF4-FFF2-40B4-BE49-F238E27FC236}">
                <a16:creationId xmlns:a16="http://schemas.microsoft.com/office/drawing/2014/main" id="{8AF0B79D-6F45-43A4-A522-6B488D042207}"/>
              </a:ext>
            </a:extLst>
          </p:cNvPr>
          <p:cNvSpPr txBox="1">
            <a:spLocks/>
          </p:cNvSpPr>
          <p:nvPr/>
        </p:nvSpPr>
        <p:spPr bwMode="auto">
          <a:xfrm>
            <a:off x="335360" y="6525344"/>
            <a:ext cx="1173730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Majoitustilasto , *ennakkotiedot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Matkailijoiden rekisteröidyt yöpymisvuorokaudet maakunnittain tammi-joulukuussa 2022. Eniten matkailijoiden rekisteröityneitä yöpymisvuorokausia oli Uudellamaalla, noin 5,9 miljoonaa, Lapissa, noin 3,1 miljoonaa ja Pohjois-Pohjanmaalla, noin 1,9 miljoonaa kappaletta. Etelä-Savossa yöpymisvuorokausia oli noin 600 000 kappaletta.">
            <a:extLst>
              <a:ext uri="{FF2B5EF4-FFF2-40B4-BE49-F238E27FC236}">
                <a16:creationId xmlns:a16="http://schemas.microsoft.com/office/drawing/2014/main" id="{7352A773-1A89-49E0-49DA-7E13DA06D885}"/>
              </a:ext>
            </a:extLst>
          </p:cNvPr>
          <p:cNvPicPr>
            <a:picLocks noChangeAspect="1"/>
          </p:cNvPicPr>
          <p:nvPr/>
        </p:nvPicPr>
        <p:blipFill>
          <a:blip r:embed="rId3"/>
          <a:stretch>
            <a:fillRect/>
          </a:stretch>
        </p:blipFill>
        <p:spPr>
          <a:xfrm>
            <a:off x="358754" y="1063144"/>
            <a:ext cx="9534970" cy="5163760"/>
          </a:xfrm>
          <a:prstGeom prst="rect">
            <a:avLst/>
          </a:prstGeom>
        </p:spPr>
      </p:pic>
    </p:spTree>
    <p:extLst>
      <p:ext uri="{BB962C8B-B14F-4D97-AF65-F5344CB8AC3E}">
        <p14:creationId xmlns:p14="http://schemas.microsoft.com/office/powerpoint/2010/main" val="171059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161240" cy="504056"/>
          </a:xfrm>
        </p:spPr>
        <p:txBody>
          <a:bodyPr/>
          <a:lstStyle/>
          <a:p>
            <a:r>
              <a:rPr lang="fi-FI" dirty="0"/>
              <a:t>Rekisteröidyt yöpymisvuorokaudet kuukausittain 12/2021 - 12/2022*</a:t>
            </a:r>
          </a:p>
        </p:txBody>
      </p:sp>
      <p:sp>
        <p:nvSpPr>
          <p:cNvPr id="6" name="Title 11">
            <a:extLst>
              <a:ext uri="{FF2B5EF4-FFF2-40B4-BE49-F238E27FC236}">
                <a16:creationId xmlns:a16="http://schemas.microsoft.com/office/drawing/2014/main" id="{5DB4931D-E049-453A-B2F6-5E1CF1A4DCC5}"/>
              </a:ext>
            </a:extLst>
          </p:cNvPr>
          <p:cNvSpPr txBox="1">
            <a:spLocks/>
          </p:cNvSpPr>
          <p:nvPr/>
        </p:nvSpPr>
        <p:spPr bwMode="auto">
          <a:xfrm>
            <a:off x="335360" y="6525344"/>
            <a:ext cx="1173730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Majoitustilasto , *ennakkotiedot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ylväskaavio: rekisteröidyt yöpymisvuorokaudet kuukausittain joulukuusta 2021 joulukuuhun 2022. Yöpymisvuorokausien määrä oli joulukuussa 2022 Etelä-Savossa 29 403, Itä-Suomessa 213 079 ja koko maassa 1,8 miljoonaa yöpymisvuorokautta. Yöpymisten määrä oli kaikilla näillä alueilla joulukuussa 2022 suurempi kuin edellisvuoden vastaavana ajankohtana.  ">
            <a:extLst>
              <a:ext uri="{FF2B5EF4-FFF2-40B4-BE49-F238E27FC236}">
                <a16:creationId xmlns:a16="http://schemas.microsoft.com/office/drawing/2014/main" id="{0D045C18-1A1D-8DF6-3BF6-9B89C737922B}"/>
              </a:ext>
            </a:extLst>
          </p:cNvPr>
          <p:cNvPicPr>
            <a:picLocks noChangeAspect="1"/>
          </p:cNvPicPr>
          <p:nvPr/>
        </p:nvPicPr>
        <p:blipFill>
          <a:blip r:embed="rId3"/>
          <a:stretch>
            <a:fillRect/>
          </a:stretch>
        </p:blipFill>
        <p:spPr>
          <a:xfrm>
            <a:off x="551384" y="1067466"/>
            <a:ext cx="9526602" cy="4881814"/>
          </a:xfrm>
          <a:prstGeom prst="rect">
            <a:avLst/>
          </a:prstGeom>
        </p:spPr>
      </p:pic>
    </p:spTree>
    <p:extLst>
      <p:ext uri="{BB962C8B-B14F-4D97-AF65-F5344CB8AC3E}">
        <p14:creationId xmlns:p14="http://schemas.microsoft.com/office/powerpoint/2010/main" val="3300699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0225136" cy="864096"/>
          </a:xfrm>
        </p:spPr>
        <p:txBody>
          <a:bodyPr/>
          <a:lstStyle/>
          <a:p>
            <a:r>
              <a:rPr lang="fi-FI" dirty="0"/>
              <a:t>Matkailijoiden rekisteröidyt yöpymisvuorokaudet maakunnittain 01-12/2022*, suomalaiset ja ulkomaalaiset</a:t>
            </a:r>
          </a:p>
        </p:txBody>
      </p:sp>
      <p:sp>
        <p:nvSpPr>
          <p:cNvPr id="6" name="Title 11">
            <a:extLst>
              <a:ext uri="{FF2B5EF4-FFF2-40B4-BE49-F238E27FC236}">
                <a16:creationId xmlns:a16="http://schemas.microsoft.com/office/drawing/2014/main" id="{21C9067E-4774-4610-A7DF-EF16121799E5}"/>
              </a:ext>
            </a:extLst>
          </p:cNvPr>
          <p:cNvSpPr txBox="1">
            <a:spLocks/>
          </p:cNvSpPr>
          <p:nvPr/>
        </p:nvSpPr>
        <p:spPr bwMode="auto">
          <a:xfrm>
            <a:off x="335360" y="6525344"/>
            <a:ext cx="1173730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Majoitustilasto , *ennakkotiedot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suomalaisten ja ulkomaalaisten matkailijoiden rekisteröidyt yöpymisvuorokaudet maakunnittain tammi-joulukuussa 2022. Eniten matkailijoiden yöpymisiä yhteensä oli Uudellamaalla, Lapissa ja Pohjois-Pohjanmaalla. Eniten ulkomaisia yöpymisiä oli Uudellamaalla, noin 2,1 miljoonaa kappaletta sekä Lapissa, noin 1,4 miljoonaa kappaletta. Etelä-Savossa oli suomalaisten matkailijoiden rekisteröityneitä yöpymisvuorokausia noin 539 000  ja ulkomaisten matkailijoiden rekisteröityneitä yöpymisiä noin 61 000 kappaletta.">
            <a:extLst>
              <a:ext uri="{FF2B5EF4-FFF2-40B4-BE49-F238E27FC236}">
                <a16:creationId xmlns:a16="http://schemas.microsoft.com/office/drawing/2014/main" id="{9E6A0E9D-7708-C9C3-9BA3-422256440B6A}"/>
              </a:ext>
            </a:extLst>
          </p:cNvPr>
          <p:cNvPicPr>
            <a:picLocks noChangeAspect="1"/>
          </p:cNvPicPr>
          <p:nvPr/>
        </p:nvPicPr>
        <p:blipFill>
          <a:blip r:embed="rId3"/>
          <a:stretch>
            <a:fillRect/>
          </a:stretch>
        </p:blipFill>
        <p:spPr>
          <a:xfrm>
            <a:off x="479376" y="1332228"/>
            <a:ext cx="9309399" cy="5035732"/>
          </a:xfrm>
          <a:prstGeom prst="rect">
            <a:avLst/>
          </a:prstGeom>
        </p:spPr>
      </p:pic>
    </p:spTree>
    <p:extLst>
      <p:ext uri="{BB962C8B-B14F-4D97-AF65-F5344CB8AC3E}">
        <p14:creationId xmlns:p14="http://schemas.microsoft.com/office/powerpoint/2010/main" val="1115662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161240" cy="792088"/>
          </a:xfrm>
        </p:spPr>
        <p:txBody>
          <a:bodyPr/>
          <a:lstStyle/>
          <a:p>
            <a:r>
              <a:rPr lang="fi-FI" dirty="0"/>
              <a:t>Ulkomaalaisten rekisteröidyt yöpymisvuorokaudet lähtömaittain eräistä maista Etelä-Savossa 2019 - 2022*(tammi-joulukuu, ennakkotiedot)</a:t>
            </a:r>
          </a:p>
        </p:txBody>
      </p:sp>
      <p:sp>
        <p:nvSpPr>
          <p:cNvPr id="6" name="Title 11">
            <a:extLst>
              <a:ext uri="{FF2B5EF4-FFF2-40B4-BE49-F238E27FC236}">
                <a16:creationId xmlns:a16="http://schemas.microsoft.com/office/drawing/2014/main" id="{5DB4931D-E049-453A-B2F6-5E1CF1A4DCC5}"/>
              </a:ext>
            </a:extLst>
          </p:cNvPr>
          <p:cNvSpPr txBox="1">
            <a:spLocks/>
          </p:cNvSpPr>
          <p:nvPr/>
        </p:nvSpPr>
        <p:spPr bwMode="auto">
          <a:xfrm>
            <a:off x="335360" y="6525344"/>
            <a:ext cx="11737304"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Majoitustilasto , *ennakkotiedot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2.2.2023 /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ulkomaalaisten matkailijoiden rekisteröidyt yöpymisvuorokaudet lähtömaittain Etelä-Savossa vuosina 2019-2022. Vuonna 2022 eniten ulkomaalaisten matkailijoiden yöpymisvuorokausia oli Saksasta, noin 16 200, Venäjältä noin 6 800 ja Thaimaasta noin 6 000. Venäläisten matkailijoiden yöpymisvuorokaudet ovat vähentyneet eniten vuodesta 2019, jolloin heidän yöpymisvuorokausiaan oli Etelä-Savossa noin 67 300.">
            <a:extLst>
              <a:ext uri="{FF2B5EF4-FFF2-40B4-BE49-F238E27FC236}">
                <a16:creationId xmlns:a16="http://schemas.microsoft.com/office/drawing/2014/main" id="{E67920CE-9C5F-0820-CBE5-E6D05A43E4FC}"/>
              </a:ext>
            </a:extLst>
          </p:cNvPr>
          <p:cNvPicPr>
            <a:picLocks noChangeAspect="1"/>
          </p:cNvPicPr>
          <p:nvPr/>
        </p:nvPicPr>
        <p:blipFill>
          <a:blip r:embed="rId3"/>
          <a:stretch>
            <a:fillRect/>
          </a:stretch>
        </p:blipFill>
        <p:spPr>
          <a:xfrm>
            <a:off x="263352" y="1268760"/>
            <a:ext cx="9806814" cy="4922022"/>
          </a:xfrm>
          <a:prstGeom prst="rect">
            <a:avLst/>
          </a:prstGeom>
        </p:spPr>
      </p:pic>
    </p:spTree>
    <p:extLst>
      <p:ext uri="{BB962C8B-B14F-4D97-AF65-F5344CB8AC3E}">
        <p14:creationId xmlns:p14="http://schemas.microsoft.com/office/powerpoint/2010/main" val="3294671777"/>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ESAVO PowerPoint-esitysmalli</Template>
  <TotalTime>61856</TotalTime>
  <Words>209</Words>
  <Application>Microsoft Office PowerPoint</Application>
  <PresentationFormat>Laajakuva</PresentationFormat>
  <Paragraphs>20</Paragraphs>
  <Slides>7</Slides>
  <Notes>6</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Calibri</vt:lpstr>
      <vt:lpstr>Times New Roman</vt:lpstr>
      <vt:lpstr>ESAVO</vt:lpstr>
      <vt:lpstr>Majoitustilasto 1.1. - 31.12.2022</vt:lpstr>
      <vt:lpstr>Etelä-Savon matkailun luvut pähkinänkuoressa</vt:lpstr>
      <vt:lpstr>Rekisteröidyt yöpymiset maakunnittain joulukuussa vuosina 2019 - 2022*</vt:lpstr>
      <vt:lpstr>Matkailijoiden rekisteröidyt yöpymisvuorokaudet maakunnittain 01-12/2022*</vt:lpstr>
      <vt:lpstr>Rekisteröidyt yöpymisvuorokaudet kuukausittain 12/2021 - 12/2022*</vt:lpstr>
      <vt:lpstr>Matkailijoiden rekisteröidyt yöpymisvuorokaudet maakunnittain 01-12/2022*, suomalaiset ja ulkomaalaiset</vt:lpstr>
      <vt:lpstr>Ulkomaalaisten rekisteröidyt yöpymisvuorokaudet lähtömaittain eräistä maista Etelä-Savossa 2019 - 2022*(tammi-joulukuu, ennakkotiedot)</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Yöpymiset kuukausittain</dc:title>
  <dc:creator>Jaana Kokkonen</dc:creator>
  <cp:lastModifiedBy>Jaana Kokkonen</cp:lastModifiedBy>
  <cp:revision>263</cp:revision>
  <dcterms:created xsi:type="dcterms:W3CDTF">2020-02-25T14:36:39Z</dcterms:created>
  <dcterms:modified xsi:type="dcterms:W3CDTF">2023-02-03T09:36:20Z</dcterms:modified>
</cp:coreProperties>
</file>