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0"/>
  </p:notesMasterIdLst>
  <p:sldIdLst>
    <p:sldId id="685" r:id="rId2"/>
    <p:sldId id="804" r:id="rId3"/>
    <p:sldId id="805" r:id="rId4"/>
    <p:sldId id="806" r:id="rId5"/>
    <p:sldId id="807" r:id="rId6"/>
    <p:sldId id="808" r:id="rId7"/>
    <p:sldId id="810" r:id="rId8"/>
    <p:sldId id="8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46" autoAdjust="0"/>
    <p:restoredTop sz="95033" autoAdjust="0"/>
  </p:normalViewPr>
  <p:slideViewPr>
    <p:cSldViewPr showGuides="1">
      <p:cViewPr varScale="1">
        <p:scale>
          <a:sx n="111" d="100"/>
          <a:sy n="111" d="100"/>
        </p:scale>
        <p:origin x="15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custSel modSld">
      <pc:chgData name="Jaana Kokkonen" userId="fd0ea1af-346e-4258-bc54-cec630bd1122" providerId="ADAL" clId="{E89BD6E4-43A1-4CD4-9BD1-30478988A43C}" dt="2026-04-24T07:39:25.197" v="595" actId="962"/>
      <pc:docMkLst>
        <pc:docMk/>
      </pc:docMkLst>
      <pc:sldChg chg="modSp mod">
        <pc:chgData name="Jaana Kokkonen" userId="fd0ea1af-346e-4258-bc54-cec630bd1122" providerId="ADAL" clId="{E89BD6E4-43A1-4CD4-9BD1-30478988A43C}" dt="2026-04-22T05:26:22.431" v="0" actId="313"/>
        <pc:sldMkLst>
          <pc:docMk/>
          <pc:sldMk cId="3978130760" sldId="685"/>
        </pc:sldMkLst>
        <pc:spChg chg="mod">
          <ac:chgData name="Jaana Kokkonen" userId="fd0ea1af-346e-4258-bc54-cec630bd1122" providerId="ADAL" clId="{E89BD6E4-43A1-4CD4-9BD1-30478988A43C}" dt="2026-04-22T05:26:22.431" v="0" actId="313"/>
          <ac:spMkLst>
            <pc:docMk/>
            <pc:sldMk cId="3978130760" sldId="685"/>
            <ac:spMk id="2" creationId="{81A73B43-1EB6-4A1D-81F2-91C5559DF55E}"/>
          </ac:spMkLst>
        </pc:spChg>
      </pc:sldChg>
      <pc:sldChg chg="addSp delSp modSp mod">
        <pc:chgData name="Jaana Kokkonen" userId="fd0ea1af-346e-4258-bc54-cec630bd1122" providerId="ADAL" clId="{E89BD6E4-43A1-4CD4-9BD1-30478988A43C}" dt="2026-04-24T06:27:11.883" v="347" actId="1035"/>
        <pc:sldMkLst>
          <pc:docMk/>
          <pc:sldMk cId="1273342102" sldId="804"/>
        </pc:sldMkLst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1273342102" sldId="804"/>
            <ac:spMk id="5" creationId="{D1E21048-8295-E45E-1A86-AAC8EA4925C4}"/>
          </ac:spMkLst>
        </pc:spChg>
        <pc:spChg chg="mod">
          <ac:chgData name="Jaana Kokkonen" userId="fd0ea1af-346e-4258-bc54-cec630bd1122" providerId="ADAL" clId="{E89BD6E4-43A1-4CD4-9BD1-30478988A43C}" dt="2026-04-24T06:27:11.883" v="347" actId="1035"/>
          <ac:spMkLst>
            <pc:docMk/>
            <pc:sldMk cId="1273342102" sldId="804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4-24T05:55:57.914" v="118" actId="962"/>
          <ac:picMkLst>
            <pc:docMk/>
            <pc:sldMk cId="1273342102" sldId="804"/>
            <ac:picMk id="3" creationId="{A0CF6C04-9071-01CE-7E02-B5E09F16BEFF}"/>
          </ac:picMkLst>
        </pc:picChg>
        <pc:picChg chg="del">
          <ac:chgData name="Jaana Kokkonen" userId="fd0ea1af-346e-4258-bc54-cec630bd1122" providerId="ADAL" clId="{E89BD6E4-43A1-4CD4-9BD1-30478988A43C}" dt="2026-04-24T05:54:40.820" v="53" actId="478"/>
          <ac:picMkLst>
            <pc:docMk/>
            <pc:sldMk cId="1273342102" sldId="804"/>
            <ac:picMk id="4" creationId="{BCF00398-5910-DE23-D837-A1CE3CDF5E6E}"/>
          </ac:picMkLst>
        </pc:picChg>
        <pc:picChg chg="del">
          <ac:chgData name="Jaana Kokkonen" userId="fd0ea1af-346e-4258-bc54-cec630bd1122" providerId="ADAL" clId="{E89BD6E4-43A1-4CD4-9BD1-30478988A43C}" dt="2026-04-24T05:57:26.998" v="127" actId="478"/>
          <ac:picMkLst>
            <pc:docMk/>
            <pc:sldMk cId="1273342102" sldId="804"/>
            <ac:picMk id="7" creationId="{B0FA90E6-ACFE-C254-9393-A52F0038D643}"/>
          </ac:picMkLst>
        </pc:picChg>
        <pc:picChg chg="add mod">
          <ac:chgData name="Jaana Kokkonen" userId="fd0ea1af-346e-4258-bc54-cec630bd1122" providerId="ADAL" clId="{E89BD6E4-43A1-4CD4-9BD1-30478988A43C}" dt="2026-04-24T05:58:22.435" v="212" actId="962"/>
          <ac:picMkLst>
            <pc:docMk/>
            <pc:sldMk cId="1273342102" sldId="804"/>
            <ac:picMk id="9" creationId="{77BC1FDA-5292-3FEA-6040-1B478A39A942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24T06:22:32.249" v="327" actId="14100"/>
        <pc:sldMkLst>
          <pc:docMk/>
          <pc:sldMk cId="4289866998" sldId="805"/>
        </pc:sldMkLst>
        <pc:spChg chg="mod">
          <ac:chgData name="Jaana Kokkonen" userId="fd0ea1af-346e-4258-bc54-cec630bd1122" providerId="ADAL" clId="{E89BD6E4-43A1-4CD4-9BD1-30478988A43C}" dt="2026-04-22T05:26:25.130" v="2" actId="313"/>
          <ac:spMkLst>
            <pc:docMk/>
            <pc:sldMk cId="4289866998" sldId="805"/>
            <ac:spMk id="6" creationId="{15DDA40F-B895-4E8C-9F65-35AE22DA4737}"/>
          </ac:spMkLst>
        </pc:spChg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4289866998" sldId="805"/>
            <ac:spMk id="8" creationId="{5645DD74-960A-359F-17F2-D4DA165808FE}"/>
          </ac:spMkLst>
        </pc:spChg>
        <pc:picChg chg="del">
          <ac:chgData name="Jaana Kokkonen" userId="fd0ea1af-346e-4258-bc54-cec630bd1122" providerId="ADAL" clId="{E89BD6E4-43A1-4CD4-9BD1-30478988A43C}" dt="2026-04-24T06:20:11.191" v="214" actId="478"/>
          <ac:picMkLst>
            <pc:docMk/>
            <pc:sldMk cId="4289866998" sldId="805"/>
            <ac:picMk id="3" creationId="{67D5E633-866C-109A-82BA-46697AC13D90}"/>
          </ac:picMkLst>
        </pc:picChg>
        <pc:picChg chg="add mod">
          <ac:chgData name="Jaana Kokkonen" userId="fd0ea1af-346e-4258-bc54-cec630bd1122" providerId="ADAL" clId="{E89BD6E4-43A1-4CD4-9BD1-30478988A43C}" dt="2026-04-24T06:22:32.249" v="327" actId="14100"/>
          <ac:picMkLst>
            <pc:docMk/>
            <pc:sldMk cId="4289866998" sldId="805"/>
            <ac:picMk id="4" creationId="{E5A34A71-DBF7-DDBE-11CC-A97F814E51FB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24T06:29:11.999" v="378" actId="962"/>
        <pc:sldMkLst>
          <pc:docMk/>
          <pc:sldMk cId="1554673308" sldId="806"/>
        </pc:sldMkLst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1554673308" sldId="806"/>
            <ac:spMk id="2" creationId="{DF089A85-9C54-0000-3B93-58FC37026A4B}"/>
          </ac:spMkLst>
        </pc:spChg>
        <pc:spChg chg="mod">
          <ac:chgData name="Jaana Kokkonen" userId="fd0ea1af-346e-4258-bc54-cec630bd1122" providerId="ADAL" clId="{E89BD6E4-43A1-4CD4-9BD1-30478988A43C}" dt="2026-04-24T06:26:35.248" v="334" actId="20577"/>
          <ac:spMkLst>
            <pc:docMk/>
            <pc:sldMk cId="1554673308" sldId="806"/>
            <ac:spMk id="8" creationId="{94E6C36B-5BF0-488A-A871-07E8081D00E9}"/>
          </ac:spMkLst>
        </pc:spChg>
        <pc:picChg chg="add mod">
          <ac:chgData name="Jaana Kokkonen" userId="fd0ea1af-346e-4258-bc54-cec630bd1122" providerId="ADAL" clId="{E89BD6E4-43A1-4CD4-9BD1-30478988A43C}" dt="2026-04-24T06:29:11.999" v="378" actId="962"/>
          <ac:picMkLst>
            <pc:docMk/>
            <pc:sldMk cId="1554673308" sldId="806"/>
            <ac:picMk id="4" creationId="{F0DCFAC3-E82A-949F-3E69-8AC32A74E1DE}"/>
          </ac:picMkLst>
        </pc:picChg>
        <pc:picChg chg="del">
          <ac:chgData name="Jaana Kokkonen" userId="fd0ea1af-346e-4258-bc54-cec630bd1122" providerId="ADAL" clId="{E89BD6E4-43A1-4CD4-9BD1-30478988A43C}" dt="2026-04-24T06:27:33.377" v="349" actId="478"/>
          <ac:picMkLst>
            <pc:docMk/>
            <pc:sldMk cId="1554673308" sldId="806"/>
            <ac:picMk id="5" creationId="{7D43806B-BD90-312C-8DD3-C14C7E964D7A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24T07:06:49.587" v="460" actId="962"/>
        <pc:sldMkLst>
          <pc:docMk/>
          <pc:sldMk cId="2563024104" sldId="807"/>
        </pc:sldMkLst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2563024104" sldId="807"/>
            <ac:spMk id="2" creationId="{4E9AE651-57E6-3B4E-56BD-6BC80698B50A}"/>
          </ac:spMkLst>
        </pc:spChg>
        <pc:spChg chg="mod">
          <ac:chgData name="Jaana Kokkonen" userId="fd0ea1af-346e-4258-bc54-cec630bd1122" providerId="ADAL" clId="{E89BD6E4-43A1-4CD4-9BD1-30478988A43C}" dt="2026-04-22T05:26:26.539" v="3" actId="313"/>
          <ac:spMkLst>
            <pc:docMk/>
            <pc:sldMk cId="2563024104" sldId="807"/>
            <ac:spMk id="7" creationId="{40C7B944-4B84-4A85-8C21-CF9F5EEAF023}"/>
          </ac:spMkLst>
        </pc:spChg>
        <pc:picChg chg="add mod ord">
          <ac:chgData name="Jaana Kokkonen" userId="fd0ea1af-346e-4258-bc54-cec630bd1122" providerId="ADAL" clId="{E89BD6E4-43A1-4CD4-9BD1-30478988A43C}" dt="2026-04-24T06:31:16.139" v="413" actId="962"/>
          <ac:picMkLst>
            <pc:docMk/>
            <pc:sldMk cId="2563024104" sldId="807"/>
            <ac:picMk id="4" creationId="{1168DAD1-DDF5-555A-6FD6-B17EC66106A5}"/>
          </ac:picMkLst>
        </pc:picChg>
        <pc:picChg chg="del">
          <ac:chgData name="Jaana Kokkonen" userId="fd0ea1af-346e-4258-bc54-cec630bd1122" providerId="ADAL" clId="{E89BD6E4-43A1-4CD4-9BD1-30478988A43C}" dt="2026-04-24T06:30:26.661" v="382" actId="478"/>
          <ac:picMkLst>
            <pc:docMk/>
            <pc:sldMk cId="2563024104" sldId="807"/>
            <ac:picMk id="5" creationId="{A4E5F49E-74C2-85EA-4B02-AE836179A17F}"/>
          </ac:picMkLst>
        </pc:picChg>
        <pc:picChg chg="del">
          <ac:chgData name="Jaana Kokkonen" userId="fd0ea1af-346e-4258-bc54-cec630bd1122" providerId="ADAL" clId="{E89BD6E4-43A1-4CD4-9BD1-30478988A43C}" dt="2026-04-24T07:05:43.929" v="415" actId="478"/>
          <ac:picMkLst>
            <pc:docMk/>
            <pc:sldMk cId="2563024104" sldId="807"/>
            <ac:picMk id="8" creationId="{5B4AD90F-B11F-1664-C4B6-8A49376791CD}"/>
          </ac:picMkLst>
        </pc:picChg>
        <pc:picChg chg="add mod">
          <ac:chgData name="Jaana Kokkonen" userId="fd0ea1af-346e-4258-bc54-cec630bd1122" providerId="ADAL" clId="{E89BD6E4-43A1-4CD4-9BD1-30478988A43C}" dt="2026-04-24T07:06:49.587" v="460" actId="962"/>
          <ac:picMkLst>
            <pc:docMk/>
            <pc:sldMk cId="2563024104" sldId="807"/>
            <ac:picMk id="9" creationId="{7D7D5DDD-AE56-B213-3A89-0E633935A674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24T07:34:44.604" v="484" actId="1035"/>
        <pc:sldMkLst>
          <pc:docMk/>
          <pc:sldMk cId="980095356" sldId="808"/>
        </pc:sldMkLst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980095356" sldId="808"/>
            <ac:spMk id="2" creationId="{94EE1239-BEDB-C916-25F9-F846C974B333}"/>
          </ac:spMkLst>
        </pc:spChg>
        <pc:spChg chg="mod">
          <ac:chgData name="Jaana Kokkonen" userId="fd0ea1af-346e-4258-bc54-cec630bd1122" providerId="ADAL" clId="{E89BD6E4-43A1-4CD4-9BD1-30478988A43C}" dt="2026-04-24T06:26:47.226" v="340" actId="20577"/>
          <ac:spMkLst>
            <pc:docMk/>
            <pc:sldMk cId="980095356" sldId="808"/>
            <ac:spMk id="7" creationId="{B323B799-2324-459C-8F1B-D56CAF31B788}"/>
          </ac:spMkLst>
        </pc:spChg>
        <pc:picChg chg="add mod">
          <ac:chgData name="Jaana Kokkonen" userId="fd0ea1af-346e-4258-bc54-cec630bd1122" providerId="ADAL" clId="{E89BD6E4-43A1-4CD4-9BD1-30478988A43C}" dt="2026-04-24T07:34:44.604" v="484" actId="1035"/>
          <ac:picMkLst>
            <pc:docMk/>
            <pc:sldMk cId="980095356" sldId="808"/>
            <ac:picMk id="4" creationId="{30EB0D4F-61D5-ECC2-F961-FEEC79218168}"/>
          </ac:picMkLst>
        </pc:picChg>
        <pc:picChg chg="del">
          <ac:chgData name="Jaana Kokkonen" userId="fd0ea1af-346e-4258-bc54-cec630bd1122" providerId="ADAL" clId="{E89BD6E4-43A1-4CD4-9BD1-30478988A43C}" dt="2026-04-24T07:08:41.090" v="462" actId="478"/>
          <ac:picMkLst>
            <pc:docMk/>
            <pc:sldMk cId="980095356" sldId="808"/>
            <ac:picMk id="5" creationId="{98A22FFB-A641-271B-61EF-DB932F434E9B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24T07:39:25.197" v="595" actId="962"/>
        <pc:sldMkLst>
          <pc:docMk/>
          <pc:sldMk cId="3616999381" sldId="809"/>
        </pc:sldMkLst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3616999381" sldId="809"/>
            <ac:spMk id="2" creationId="{D64DCB7F-1BD4-955B-7D94-2B45AFE0B1C8}"/>
          </ac:spMkLst>
        </pc:spChg>
        <pc:spChg chg="mod">
          <ac:chgData name="Jaana Kokkonen" userId="fd0ea1af-346e-4258-bc54-cec630bd1122" providerId="ADAL" clId="{E89BD6E4-43A1-4CD4-9BD1-30478988A43C}" dt="2026-04-24T06:26:55.904" v="346" actId="20577"/>
          <ac:spMkLst>
            <pc:docMk/>
            <pc:sldMk cId="3616999381" sldId="809"/>
            <ac:spMk id="6" creationId="{65CBE242-6BFA-44F0-9EA1-5944FFF034F5}"/>
          </ac:spMkLst>
        </pc:spChg>
        <pc:picChg chg="add mod">
          <ac:chgData name="Jaana Kokkonen" userId="fd0ea1af-346e-4258-bc54-cec630bd1122" providerId="ADAL" clId="{E89BD6E4-43A1-4CD4-9BD1-30478988A43C}" dt="2026-04-24T07:39:25.197" v="595" actId="962"/>
          <ac:picMkLst>
            <pc:docMk/>
            <pc:sldMk cId="3616999381" sldId="809"/>
            <ac:picMk id="4" creationId="{E81E5C59-F8A7-2108-7841-D43E5A07EFB2}"/>
          </ac:picMkLst>
        </pc:picChg>
        <pc:picChg chg="del mod">
          <ac:chgData name="Jaana Kokkonen" userId="fd0ea1af-346e-4258-bc54-cec630bd1122" providerId="ADAL" clId="{E89BD6E4-43A1-4CD4-9BD1-30478988A43C}" dt="2026-04-24T07:36:59.145" v="500" actId="478"/>
          <ac:picMkLst>
            <pc:docMk/>
            <pc:sldMk cId="3616999381" sldId="809"/>
            <ac:picMk id="5" creationId="{DA869FCC-9CE1-1EFD-1565-2B1C9539D14A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22T08:40:47.921" v="51" actId="962"/>
        <pc:sldMkLst>
          <pc:docMk/>
          <pc:sldMk cId="3729499986" sldId="810"/>
        </pc:sldMkLst>
        <pc:spChg chg="mod">
          <ac:chgData name="Jaana Kokkonen" userId="fd0ea1af-346e-4258-bc54-cec630bd1122" providerId="ADAL" clId="{E89BD6E4-43A1-4CD4-9BD1-30478988A43C}" dt="2026-04-22T05:27:06.789" v="4"/>
          <ac:spMkLst>
            <pc:docMk/>
            <pc:sldMk cId="3729499986" sldId="810"/>
            <ac:spMk id="3" creationId="{5B9AF184-AA5F-9F65-B1A7-A3E564C52216}"/>
          </ac:spMkLst>
        </pc:spChg>
        <pc:picChg chg="add mod">
          <ac:chgData name="Jaana Kokkonen" userId="fd0ea1af-346e-4258-bc54-cec630bd1122" providerId="ADAL" clId="{E89BD6E4-43A1-4CD4-9BD1-30478988A43C}" dt="2026-04-22T08:40:47.921" v="51" actId="962"/>
          <ac:picMkLst>
            <pc:docMk/>
            <pc:sldMk cId="3729499986" sldId="810"/>
            <ac:picMk id="6" creationId="{EAAEC7A2-4A25-1C89-F6A1-E2684C3587C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9C122-1841-446F-A209-09DB18BC1F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8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841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9708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0560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9575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843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png"/><Relationship Id="rId4" Type="http://schemas.openxmlformats.org/officeDocument/2006/relationships/hyperlink" Target="https://www.tyollisyyskatsaus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3B43-1EB6-4A1D-81F2-91C5559DF5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Työttömyystiedot 31.3.2026</a:t>
            </a:r>
          </a:p>
        </p:txBody>
      </p:sp>
    </p:spTree>
    <p:extLst>
      <p:ext uri="{BB962C8B-B14F-4D97-AF65-F5344CB8AC3E}">
        <p14:creationId xmlns:p14="http://schemas.microsoft.com/office/powerpoint/2010/main" val="397813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332656"/>
            <a:ext cx="8297862" cy="504056"/>
          </a:xfrm>
        </p:spPr>
        <p:txBody>
          <a:bodyPr/>
          <a:lstStyle/>
          <a:p>
            <a:r>
              <a:rPr lang="fi-FI" dirty="0"/>
              <a:t>Työttömyysaste maakunnittain 31.3.2026, prosenttia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D1E21048-8295-E45E-1A86-AAC8EA4925C4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; työttömyysaste maakunnittain 31.3.2026. Työttömänä oli koko maassa 12,5 prosenttia ja Etelä-Savossa 12,9 prosenttia työvoimasta. Maakunnittain tarkasteltuna korkeimmat työttömyysasteet olivat Päijät-Hämeessä, 15,6 prosenttia ja Pohjois-Karjalassa, 15,5 prosenttia. Alhaisimmat työttömyysasteet olivat Ahvenanmaalla, 5,6 prosenttia ja Pohjanmaalla 7,1 prosenttia.">
            <a:extLst>
              <a:ext uri="{FF2B5EF4-FFF2-40B4-BE49-F238E27FC236}">
                <a16:creationId xmlns:a16="http://schemas.microsoft.com/office/drawing/2014/main" id="{A0CF6C04-9071-01CE-7E02-B5E09F16BE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197" y="1196752"/>
            <a:ext cx="5200339" cy="3097036"/>
          </a:xfrm>
          <a:prstGeom prst="rect">
            <a:avLst/>
          </a:prstGeom>
        </p:spPr>
      </p:pic>
      <p:pic>
        <p:nvPicPr>
          <p:cNvPr id="9" name="Kuva 8" descr="Karttakuva; työttömien työnhakijoiden osuus työvoimasta maakunnittain 31.3.2026. Maakunnista korkeimmat työttömyysasteet olivat Päijät-Hämeessä, 15,6 prosenttia ja Pohjois-Karjalassa, 15,5 prosenttia. Alhaisimmat työttömyysasteet olivat Ahvenanmaalla, 5,6 prosenttia ja Pohjanmaalla 7,1 prosenttia.">
            <a:extLst>
              <a:ext uri="{FF2B5EF4-FFF2-40B4-BE49-F238E27FC236}">
                <a16:creationId xmlns:a16="http://schemas.microsoft.com/office/drawing/2014/main" id="{77BC1FDA-5292-3FEA-6040-1B478A39A9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9390" y="908720"/>
            <a:ext cx="3639058" cy="578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15DDA40F-B895-4E8C-9F65-35AE22DA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10297144" cy="864096"/>
          </a:xfrm>
        </p:spPr>
        <p:txBody>
          <a:bodyPr/>
          <a:lstStyle/>
          <a:p>
            <a:r>
              <a:rPr lang="fi-FI" dirty="0"/>
              <a:t>Työttömien työnhakijoiden osuus työvoimasta ELY-keskuksittain 31.3.2026, prosenttia</a:t>
            </a:r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5645DD74-960A-359F-17F2-D4DA165808FE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ien työnhakijoiden osuus työvoimasta ELY-keskuksittain 31.3.2026. Työttömänä oli Etelä-Savossa 12,9 prosenttia työvoimasta, ja koko maassa työttömänä oli keskimäärin 12,5 prosenttia työvoimasta. Korkeimmat työttömyysasteet ELY-keskusalueista olivat Pohjois-Karjalassa, 15,5 prosenttia ja Keski-Suomessa, 15,3 prosenttia. Pienimmät työttömyysasteet olivat Ahvenanmaalla, 5,6 prosenttia ja Pohjanmaalla, 7,8 prosenttia.">
            <a:extLst>
              <a:ext uri="{FF2B5EF4-FFF2-40B4-BE49-F238E27FC236}">
                <a16:creationId xmlns:a16="http://schemas.microsoft.com/office/drawing/2014/main" id="{E5A34A71-DBF7-DDBE-11CC-A97F814E5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424" y="1533009"/>
            <a:ext cx="8136904" cy="461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4E6C36B-5BF0-488A-A871-07E8081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36239"/>
            <a:ext cx="10729192" cy="504056"/>
          </a:xfrm>
        </p:spPr>
        <p:txBody>
          <a:bodyPr/>
          <a:lstStyle/>
          <a:p>
            <a:r>
              <a:rPr lang="fi-FI" dirty="0"/>
              <a:t>Työttömät työnhakijat maakunnittain maaliskuussa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F089A85-9C54-0000-3B93-58FC37026A4B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maakunnittain maaliskuussa 2025 ja 2026. Työttömien työnhakijoiden määrä kasvoi maaliskuussa edellisen vuoden vastaavasta ajankohdasta kaikissa maakunnissa paitsi Lapissa (- 0,5 %). Kasvua oli eniten Pirkanmaalla (17 %), Keski-Suomessa (12 %) Varsinais-Suomessa (8 %) ja Keski-Pohjanmaalla (8 %). Ahvenanmaalla työttömien työnhakijoiden määrä kasvoi 12 prosenttia.">
            <a:extLst>
              <a:ext uri="{FF2B5EF4-FFF2-40B4-BE49-F238E27FC236}">
                <a16:creationId xmlns:a16="http://schemas.microsoft.com/office/drawing/2014/main" id="{F0DCFAC3-E82A-949F-3E69-8AC32A74E1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424" y="908720"/>
            <a:ext cx="8496944" cy="534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arttakuva: Työttömien työnhakijoiden osuus työvoimasta kunnittain Etelä-Savossa 31.3.2026. Suhteellisesti vähiten työttömiä oli Juvalla, 9,0 prosenttia ja Puumalassa, 9,7 prosenttia työvoimasta, ja eniten Savonlinnassa, 15,1 prosenttia ja Pieksämäellä, 13,4 prosenttia työvoimasta.">
            <a:extLst>
              <a:ext uri="{FF2B5EF4-FFF2-40B4-BE49-F238E27FC236}">
                <a16:creationId xmlns:a16="http://schemas.microsoft.com/office/drawing/2014/main" id="{1168DAD1-DDF5-555A-6FD6-B17EC6610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1052736"/>
            <a:ext cx="7490984" cy="5243689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40C7B944-4B84-4A85-8C21-CF9F5EEAF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1790"/>
            <a:ext cx="11521280" cy="864096"/>
          </a:xfrm>
        </p:spPr>
        <p:txBody>
          <a:bodyPr/>
          <a:lstStyle/>
          <a:p>
            <a:r>
              <a:rPr lang="fi-FI" dirty="0"/>
              <a:t>Työttömien työnhakijoiden osuus työvoimasta kunnittain Etelä-Savossa  31.3.2026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4E9AE651-57E6-3B4E-56BD-6BC80698B50A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9" name="Kuva 8" descr="Palkkikaavio; Työttömien työnhakijoiden osuus työvoimasta kunnittain Etelä-Savossa 31.3.2026. Etelä-Savossa oli työttömiä työnhakijoita 12,9 prosenttia työvoimasta, kun koko maassa heitä oli 12,5 prosenttia työvoimasta. Kunnittain tarkasteltuna Etelä-Savossa suhteellisesti vähiten työttömiä oli Juvalla, 9,0 prosenttia ja Puumalassa, 9,7 prosenttia työvoimasta, ja eniten Savonlinnassa, 15,1 prosenttia ja Pieksämäellä, 13,4 prosenttia työvoimasta.">
            <a:extLst>
              <a:ext uri="{FF2B5EF4-FFF2-40B4-BE49-F238E27FC236}">
                <a16:creationId xmlns:a16="http://schemas.microsoft.com/office/drawing/2014/main" id="{7D7D5DDD-AE56-B213-3A89-0E633935A6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1456" y="1268760"/>
            <a:ext cx="4602879" cy="273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02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B323B799-2324-459C-8F1B-D56CAF31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0648"/>
            <a:ext cx="10513168" cy="936104"/>
          </a:xfrm>
        </p:spPr>
        <p:txBody>
          <a:bodyPr/>
          <a:lstStyle/>
          <a:p>
            <a:r>
              <a:rPr lang="fi-FI" dirty="0"/>
              <a:t>Työttömät työnhakijat ikäryhmittäin Etelä-Savossa maaliskuussa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4EE1239-BEDB-C916-25F9-F846C974B333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ikäryhmittäin Etelä-Savossa maaliskuussa 2025 ja 2026. Työttömien määrä on noussut edellisen vuoden vastaavaan aikaan verrattuna lähes kaikissa kaaviossa käytetyissä ikäryhmissä. Vain 45-49-vuotiaiden, 55-59-vuotiaiden, 60-64-vuotiaiden ja yli 64-vuotiaiden ikäryhmässä työttömien työnhakijoiden määrä on laskenut. Eniten työttömiä työnhakijoita Etelä-Savossa oli 60-64-vuotiaiden sekä 55-59-vuotiaiden ikäryhmässä.">
            <a:extLst>
              <a:ext uri="{FF2B5EF4-FFF2-40B4-BE49-F238E27FC236}">
                <a16:creationId xmlns:a16="http://schemas.microsoft.com/office/drawing/2014/main" id="{30EB0D4F-61D5-ECC2-F961-FEEC79218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5480" y="1484784"/>
            <a:ext cx="7478169" cy="463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9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864096"/>
          </a:xfrm>
        </p:spPr>
        <p:txBody>
          <a:bodyPr/>
          <a:lstStyle/>
          <a:p>
            <a:r>
              <a:rPr lang="fi-FI" dirty="0"/>
              <a:t>Alle 25-vuotiaat työttömät työnhakijat Etelä-Savossa kuukauden lopussa 2022 - 2026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B9AF184-AA5F-9F65-B1A7-A3E564C52216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6" name="Kuva 5" descr="Viivakaavio; alle 25-vuotiaat työttömät työnhakijat Etelä-Savossa kuukauden lopussa vuosina 2022-2026. Alle 25-vuotiaita työttömiä työnhakijoita oli Etelä-Savossa vuoden 2026 maaliskuun lopussa 891, mikä on 142 enemmän kuin vuosi sitten samaan aikaan. ">
            <a:extLst>
              <a:ext uri="{FF2B5EF4-FFF2-40B4-BE49-F238E27FC236}">
                <a16:creationId xmlns:a16="http://schemas.microsoft.com/office/drawing/2014/main" id="{EAAEC7A2-4A25-1C89-F6A1-E2684C3587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1340768"/>
            <a:ext cx="1014507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9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65CBE242-6BFA-44F0-9EA1-5944FFF0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260648"/>
            <a:ext cx="10873208" cy="936104"/>
          </a:xfrm>
        </p:spPr>
        <p:txBody>
          <a:bodyPr/>
          <a:lstStyle/>
          <a:p>
            <a:r>
              <a:rPr lang="fi-FI" dirty="0"/>
              <a:t>Työttömät työnhakijat ammattiryhmittäin Etelä-Savossa maaliskuussa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64DCB7F-1BD4-955B-7D94-2B45AFE0B1C8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22.4.2026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ammattiryhmittäin Etelä-Savossa maaliskuussa 2025 ja 2026. Työttömänä olevien johtajien, erityisasiantuntijoiden sekä prosessi- ja kuljetustyöntekijöiden määrä kasvoi vuodentakaisesta selvästi. ">
            <a:extLst>
              <a:ext uri="{FF2B5EF4-FFF2-40B4-BE49-F238E27FC236}">
                <a16:creationId xmlns:a16="http://schemas.microsoft.com/office/drawing/2014/main" id="{E81E5C59-F8A7-2108-7841-D43E5A07E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432" y="1207326"/>
            <a:ext cx="7992888" cy="493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67416</TotalTime>
  <Words>231</Words>
  <Application>Microsoft Office PowerPoint</Application>
  <PresentationFormat>Laajakuva</PresentationFormat>
  <Paragraphs>23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ESAVO</vt:lpstr>
      <vt:lpstr>Työttömyystiedot 31.3.2026</vt:lpstr>
      <vt:lpstr>Työttömyysaste maakunnittain 31.3.2026, prosenttia</vt:lpstr>
      <vt:lpstr>Työttömien työnhakijoiden osuus työvoimasta ELY-keskuksittain 31.3.2026, prosenttia</vt:lpstr>
      <vt:lpstr>Työttömät työnhakijat maakunnittain maaliskuussa 2025 ja 2026</vt:lpstr>
      <vt:lpstr>Työttömien työnhakijoiden osuus työvoimasta kunnittain Etelä-Savossa  31.3.2026</vt:lpstr>
      <vt:lpstr>Työttömät työnhakijat ikäryhmittäin Etelä-Savossa maaliskuussa 2025 ja 2026</vt:lpstr>
      <vt:lpstr>Alle 25-vuotiaat työttömät työnhakijat Etelä-Savossa kuukauden lopussa 2022 - 2026</vt:lpstr>
      <vt:lpstr>Työttömät työnhakijat ammattiryhmittäin Etelä-Savossa maaliskuussa 2025 ja 2026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Työttömyystiedot</dc:title>
  <dc:creator>Jaana Kokkonen</dc:creator>
  <cp:lastModifiedBy>Jaana Kokkonen</cp:lastModifiedBy>
  <cp:revision>292</cp:revision>
  <dcterms:created xsi:type="dcterms:W3CDTF">2020-02-25T14:36:39Z</dcterms:created>
  <dcterms:modified xsi:type="dcterms:W3CDTF">2026-04-24T07:39:34Z</dcterms:modified>
</cp:coreProperties>
</file>