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FCE3C-3451-4E15-A424-F63EF884C4E7}" v="2" dt="2026-06-24T10:55:23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46" autoAdjust="0"/>
    <p:restoredTop sz="95033" autoAdjust="0"/>
  </p:normalViewPr>
  <p:slideViewPr>
    <p:cSldViewPr showGuides="1">
      <p:cViewPr varScale="1">
        <p:scale>
          <a:sx n="82" d="100"/>
          <a:sy n="82" d="100"/>
        </p:scale>
        <p:origin x="62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custSel modSld">
      <pc:chgData name="Jaana Kokkonen" userId="fd0ea1af-346e-4258-bc54-cec630bd1122" providerId="ADAL" clId="{E89BD6E4-43A1-4CD4-9BD1-30478988A43C}" dt="2026-06-25T06:53:30.717" v="491" actId="13244"/>
      <pc:docMkLst>
        <pc:docMk/>
      </pc:docMkLst>
      <pc:sldChg chg="modSp">
        <pc:chgData name="Jaana Kokkonen" userId="fd0ea1af-346e-4258-bc54-cec630bd1122" providerId="ADAL" clId="{E89BD6E4-43A1-4CD4-9BD1-30478988A43C}" dt="2026-06-24T10:55:02.223" v="0"/>
        <pc:sldMkLst>
          <pc:docMk/>
          <pc:sldMk cId="3978130760" sldId="685"/>
        </pc:sldMkLst>
        <pc:spChg chg="mod">
          <ac:chgData name="Jaana Kokkonen" userId="fd0ea1af-346e-4258-bc54-cec630bd1122" providerId="ADAL" clId="{E89BD6E4-43A1-4CD4-9BD1-30478988A43C}" dt="2026-06-24T10:55:02.223" v="0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E89BD6E4-43A1-4CD4-9BD1-30478988A43C}" dt="2026-06-24T12:50:26.373" v="90" actId="1076"/>
        <pc:sldMkLst>
          <pc:docMk/>
          <pc:sldMk cId="1273342102" sldId="804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1273342102" sldId="804"/>
            <ac:spMk id="5" creationId="{D1E21048-8295-E45E-1A86-AAC8EA4925C4}"/>
          </ac:spMkLst>
        </pc:spChg>
        <pc:spChg chg="mod">
          <ac:chgData name="Jaana Kokkonen" userId="fd0ea1af-346e-4258-bc54-cec630bd1122" providerId="ADAL" clId="{E89BD6E4-43A1-4CD4-9BD1-30478988A43C}" dt="2026-06-24T10:55:02.223" v="0"/>
          <ac:spMkLst>
            <pc:docMk/>
            <pc:sldMk cId="1273342102" sldId="804"/>
            <ac:spMk id="8" creationId="{9201FF6F-70E4-494A-AF97-7FDB53D6943F}"/>
          </ac:spMkLst>
        </pc:spChg>
        <pc:picChg chg="add mod ord">
          <ac:chgData name="Jaana Kokkonen" userId="fd0ea1af-346e-4258-bc54-cec630bd1122" providerId="ADAL" clId="{E89BD6E4-43A1-4CD4-9BD1-30478988A43C}" dt="2026-06-24T11:06:19.194" v="85" actId="962"/>
          <ac:picMkLst>
            <pc:docMk/>
            <pc:sldMk cId="1273342102" sldId="804"/>
            <ac:picMk id="3" creationId="{CE7882F8-D8B9-FE56-9B60-5A52708ECB82}"/>
          </ac:picMkLst>
        </pc:picChg>
        <pc:picChg chg="del">
          <ac:chgData name="Jaana Kokkonen" userId="fd0ea1af-346e-4258-bc54-cec630bd1122" providerId="ADAL" clId="{E89BD6E4-43A1-4CD4-9BD1-30478988A43C}" dt="2026-06-24T10:56:47.940" v="6" actId="478"/>
          <ac:picMkLst>
            <pc:docMk/>
            <pc:sldMk cId="1273342102" sldId="804"/>
            <ac:picMk id="4" creationId="{6F6F8ED1-D675-5B01-A730-F008E1C49E8C}"/>
          </ac:picMkLst>
        </pc:picChg>
        <pc:picChg chg="del">
          <ac:chgData name="Jaana Kokkonen" userId="fd0ea1af-346e-4258-bc54-cec630bd1122" providerId="ADAL" clId="{E89BD6E4-43A1-4CD4-9BD1-30478988A43C}" dt="2026-06-24T11:04:46.154" v="38" actId="478"/>
          <ac:picMkLst>
            <pc:docMk/>
            <pc:sldMk cId="1273342102" sldId="804"/>
            <ac:picMk id="7" creationId="{F60906EF-A914-DAA7-116B-049994F867D5}"/>
          </ac:picMkLst>
        </pc:picChg>
        <pc:picChg chg="add del mod">
          <ac:chgData name="Jaana Kokkonen" userId="fd0ea1af-346e-4258-bc54-cec630bd1122" providerId="ADAL" clId="{E89BD6E4-43A1-4CD4-9BD1-30478988A43C}" dt="2026-06-24T12:50:16.644" v="87" actId="478"/>
          <ac:picMkLst>
            <pc:docMk/>
            <pc:sldMk cId="1273342102" sldId="804"/>
            <ac:picMk id="9" creationId="{FFC68197-36F8-B96A-E897-635CCB51F118}"/>
          </ac:picMkLst>
        </pc:picChg>
        <pc:picChg chg="add mod">
          <ac:chgData name="Jaana Kokkonen" userId="fd0ea1af-346e-4258-bc54-cec630bd1122" providerId="ADAL" clId="{E89BD6E4-43A1-4CD4-9BD1-30478988A43C}" dt="2026-06-24T12:50:26.373" v="90" actId="1076"/>
          <ac:picMkLst>
            <pc:docMk/>
            <pc:sldMk cId="1273342102" sldId="804"/>
            <ac:picMk id="11" creationId="{283AAC47-A309-ED9F-9350-1B3DEEDDEF0A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4T12:53:39.512" v="135" actId="962"/>
        <pc:sldMkLst>
          <pc:docMk/>
          <pc:sldMk cId="4289866998" sldId="805"/>
        </pc:sldMkLst>
        <pc:spChg chg="mod">
          <ac:chgData name="Jaana Kokkonen" userId="fd0ea1af-346e-4258-bc54-cec630bd1122" providerId="ADAL" clId="{E89BD6E4-43A1-4CD4-9BD1-30478988A43C}" dt="2026-06-24T10:55:02.223" v="0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4289866998" sldId="805"/>
            <ac:spMk id="8" creationId="{5645DD74-960A-359F-17F2-D4DA165808FE}"/>
          </ac:spMkLst>
        </pc:spChg>
        <pc:picChg chg="del">
          <ac:chgData name="Jaana Kokkonen" userId="fd0ea1af-346e-4258-bc54-cec630bd1122" providerId="ADAL" clId="{E89BD6E4-43A1-4CD4-9BD1-30478988A43C}" dt="2026-06-24T12:52:29.267" v="92" actId="478"/>
          <ac:picMkLst>
            <pc:docMk/>
            <pc:sldMk cId="4289866998" sldId="805"/>
            <ac:picMk id="3" creationId="{6696F79A-7170-B1BD-5F5D-2B28EC25F299}"/>
          </ac:picMkLst>
        </pc:picChg>
        <pc:picChg chg="add mod">
          <ac:chgData name="Jaana Kokkonen" userId="fd0ea1af-346e-4258-bc54-cec630bd1122" providerId="ADAL" clId="{E89BD6E4-43A1-4CD4-9BD1-30478988A43C}" dt="2026-06-24T12:53:39.512" v="135" actId="962"/>
          <ac:picMkLst>
            <pc:docMk/>
            <pc:sldMk cId="4289866998" sldId="805"/>
            <ac:picMk id="4" creationId="{20C22283-B341-8D55-4EAD-584780C2B383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4T13:00:02.085" v="153" actId="962"/>
        <pc:sldMkLst>
          <pc:docMk/>
          <pc:sldMk cId="1554673308" sldId="806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E89BD6E4-43A1-4CD4-9BD1-30478988A43C}" dt="2026-06-24T10:55:40.975" v="2" actId="313"/>
          <ac:spMkLst>
            <pc:docMk/>
            <pc:sldMk cId="1554673308" sldId="806"/>
            <ac:spMk id="8" creationId="{94E6C36B-5BF0-488A-A871-07E8081D00E9}"/>
          </ac:spMkLst>
        </pc:spChg>
        <pc:picChg chg="add mod">
          <ac:chgData name="Jaana Kokkonen" userId="fd0ea1af-346e-4258-bc54-cec630bd1122" providerId="ADAL" clId="{E89BD6E4-43A1-4CD4-9BD1-30478988A43C}" dt="2026-06-24T13:00:02.085" v="153" actId="962"/>
          <ac:picMkLst>
            <pc:docMk/>
            <pc:sldMk cId="1554673308" sldId="806"/>
            <ac:picMk id="4" creationId="{ECB5DF80-4A40-C5F6-0034-0F7C142E5E11}"/>
          </ac:picMkLst>
        </pc:picChg>
        <pc:picChg chg="del">
          <ac:chgData name="Jaana Kokkonen" userId="fd0ea1af-346e-4258-bc54-cec630bd1122" providerId="ADAL" clId="{E89BD6E4-43A1-4CD4-9BD1-30478988A43C}" dt="2026-06-24T12:59:09.356" v="137" actId="478"/>
          <ac:picMkLst>
            <pc:docMk/>
            <pc:sldMk cId="1554673308" sldId="806"/>
            <ac:picMk id="5" creationId="{44C3F965-8B41-6CC0-7C50-7BB1C9DB6F4C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5T06:53:30.717" v="491" actId="13244"/>
        <pc:sldMkLst>
          <pc:docMk/>
          <pc:sldMk cId="2563024104" sldId="807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2563024104" sldId="807"/>
            <ac:spMk id="2" creationId="{4E9AE651-57E6-3B4E-56BD-6BC80698B50A}"/>
          </ac:spMkLst>
        </pc:spChg>
        <pc:spChg chg="mod ord">
          <ac:chgData name="Jaana Kokkonen" userId="fd0ea1af-346e-4258-bc54-cec630bd1122" providerId="ADAL" clId="{E89BD6E4-43A1-4CD4-9BD1-30478988A43C}" dt="2026-06-25T06:53:25.614" v="490" actId="13244"/>
          <ac:spMkLst>
            <pc:docMk/>
            <pc:sldMk cId="2563024104" sldId="807"/>
            <ac:spMk id="7" creationId="{40C7B944-4B84-4A85-8C21-CF9F5EEAF023}"/>
          </ac:spMkLst>
        </pc:spChg>
        <pc:picChg chg="add mod ord">
          <ac:chgData name="Jaana Kokkonen" userId="fd0ea1af-346e-4258-bc54-cec630bd1122" providerId="ADAL" clId="{E89BD6E4-43A1-4CD4-9BD1-30478988A43C}" dt="2026-06-25T06:53:30.717" v="491" actId="13244"/>
          <ac:picMkLst>
            <pc:docMk/>
            <pc:sldMk cId="2563024104" sldId="807"/>
            <ac:picMk id="4" creationId="{051BD370-213A-BAB4-F963-E914204D5530}"/>
          </ac:picMkLst>
        </pc:picChg>
        <pc:picChg chg="del">
          <ac:chgData name="Jaana Kokkonen" userId="fd0ea1af-346e-4258-bc54-cec630bd1122" providerId="ADAL" clId="{E89BD6E4-43A1-4CD4-9BD1-30478988A43C}" dt="2026-06-24T13:27:20.346" v="219" actId="478"/>
          <ac:picMkLst>
            <pc:docMk/>
            <pc:sldMk cId="2563024104" sldId="807"/>
            <ac:picMk id="5" creationId="{164430F6-9E5C-37BF-6416-C3DB451427B2}"/>
          </ac:picMkLst>
        </pc:picChg>
        <pc:picChg chg="del">
          <ac:chgData name="Jaana Kokkonen" userId="fd0ea1af-346e-4258-bc54-cec630bd1122" providerId="ADAL" clId="{E89BD6E4-43A1-4CD4-9BD1-30478988A43C}" dt="2026-06-24T13:24:38.747" v="155" actId="478"/>
          <ac:picMkLst>
            <pc:docMk/>
            <pc:sldMk cId="2563024104" sldId="807"/>
            <ac:picMk id="8" creationId="{5D925B63-3F0E-DE5A-3A26-423AE9B7DB81}"/>
          </ac:picMkLst>
        </pc:picChg>
        <pc:picChg chg="add mod ord">
          <ac:chgData name="Jaana Kokkonen" userId="fd0ea1af-346e-4258-bc54-cec630bd1122" providerId="ADAL" clId="{E89BD6E4-43A1-4CD4-9BD1-30478988A43C}" dt="2026-06-24T13:29:45.867" v="246" actId="962"/>
          <ac:picMkLst>
            <pc:docMk/>
            <pc:sldMk cId="2563024104" sldId="807"/>
            <ac:picMk id="9" creationId="{E3912323-3863-01DF-39FA-77830DBB7941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5T06:42:37.060" v="338" actId="962"/>
        <pc:sldMkLst>
          <pc:docMk/>
          <pc:sldMk cId="980095356" sldId="808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E89BD6E4-43A1-4CD4-9BD1-30478988A43C}" dt="2026-06-24T10:55:42.198" v="3" actId="313"/>
          <ac:spMkLst>
            <pc:docMk/>
            <pc:sldMk cId="980095356" sldId="808"/>
            <ac:spMk id="7" creationId="{B323B799-2324-459C-8F1B-D56CAF31B788}"/>
          </ac:spMkLst>
        </pc:spChg>
        <pc:picChg chg="add mod">
          <ac:chgData name="Jaana Kokkonen" userId="fd0ea1af-346e-4258-bc54-cec630bd1122" providerId="ADAL" clId="{E89BD6E4-43A1-4CD4-9BD1-30478988A43C}" dt="2026-06-25T06:42:37.060" v="338" actId="962"/>
          <ac:picMkLst>
            <pc:docMk/>
            <pc:sldMk cId="980095356" sldId="808"/>
            <ac:picMk id="4" creationId="{A69AD804-276C-4851-9A5B-83275171E36C}"/>
          </ac:picMkLst>
        </pc:picChg>
        <pc:picChg chg="del">
          <ac:chgData name="Jaana Kokkonen" userId="fd0ea1af-346e-4258-bc54-cec630bd1122" providerId="ADAL" clId="{E89BD6E4-43A1-4CD4-9BD1-30478988A43C}" dt="2026-06-25T06:40:48.512" v="248" actId="478"/>
          <ac:picMkLst>
            <pc:docMk/>
            <pc:sldMk cId="980095356" sldId="808"/>
            <ac:picMk id="5" creationId="{D2B51D41-7138-531C-D905-1B8CAF95502F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5T06:52:41.381" v="489" actId="1076"/>
        <pc:sldMkLst>
          <pc:docMk/>
          <pc:sldMk cId="3616999381" sldId="809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E89BD6E4-43A1-4CD4-9BD1-30478988A43C}" dt="2026-06-24T10:55:43.130" v="4" actId="313"/>
          <ac:spMkLst>
            <pc:docMk/>
            <pc:sldMk cId="3616999381" sldId="809"/>
            <ac:spMk id="6" creationId="{65CBE242-6BFA-44F0-9EA1-5944FFF034F5}"/>
          </ac:spMkLst>
        </pc:spChg>
        <pc:picChg chg="add mod">
          <ac:chgData name="Jaana Kokkonen" userId="fd0ea1af-346e-4258-bc54-cec630bd1122" providerId="ADAL" clId="{E89BD6E4-43A1-4CD4-9BD1-30478988A43C}" dt="2026-06-25T06:52:41.381" v="489" actId="1076"/>
          <ac:picMkLst>
            <pc:docMk/>
            <pc:sldMk cId="3616999381" sldId="809"/>
            <ac:picMk id="4" creationId="{32F462F3-15AB-9B2B-EA1F-9DECF370BAF9}"/>
          </ac:picMkLst>
        </pc:picChg>
        <pc:picChg chg="del">
          <ac:chgData name="Jaana Kokkonen" userId="fd0ea1af-346e-4258-bc54-cec630bd1122" providerId="ADAL" clId="{E89BD6E4-43A1-4CD4-9BD1-30478988A43C}" dt="2026-06-25T06:49:38.185" v="379" actId="478"/>
          <ac:picMkLst>
            <pc:docMk/>
            <pc:sldMk cId="3616999381" sldId="809"/>
            <ac:picMk id="5" creationId="{B8E96B22-F2FF-A00E-BFDF-12A761A7DAD1}"/>
          </ac:picMkLst>
        </pc:picChg>
      </pc:sldChg>
      <pc:sldChg chg="addSp delSp modSp mod">
        <pc:chgData name="Jaana Kokkonen" userId="fd0ea1af-346e-4258-bc54-cec630bd1122" providerId="ADAL" clId="{E89BD6E4-43A1-4CD4-9BD1-30478988A43C}" dt="2026-06-25T06:48:39.433" v="377" actId="1076"/>
        <pc:sldMkLst>
          <pc:docMk/>
          <pc:sldMk cId="3729499986" sldId="810"/>
        </pc:sldMkLst>
        <pc:spChg chg="mod">
          <ac:chgData name="Jaana Kokkonen" userId="fd0ea1af-346e-4258-bc54-cec630bd1122" providerId="ADAL" clId="{E89BD6E4-43A1-4CD4-9BD1-30478988A43C}" dt="2026-06-24T10:55:23.913" v="1"/>
          <ac:spMkLst>
            <pc:docMk/>
            <pc:sldMk cId="3729499986" sldId="810"/>
            <ac:spMk id="3" creationId="{5B9AF184-AA5F-9F65-B1A7-A3E564C52216}"/>
          </ac:spMkLst>
        </pc:spChg>
        <pc:picChg chg="del">
          <ac:chgData name="Jaana Kokkonen" userId="fd0ea1af-346e-4258-bc54-cec630bd1122" providerId="ADAL" clId="{E89BD6E4-43A1-4CD4-9BD1-30478988A43C}" dt="2026-06-25T06:46:56.099" v="340" actId="478"/>
          <ac:picMkLst>
            <pc:docMk/>
            <pc:sldMk cId="3729499986" sldId="810"/>
            <ac:picMk id="4" creationId="{55AEBBC9-65B5-875F-6F7A-1E3E7A52EEE6}"/>
          </ac:picMkLst>
        </pc:picChg>
        <pc:picChg chg="add mod">
          <ac:chgData name="Jaana Kokkonen" userId="fd0ea1af-346e-4258-bc54-cec630bd1122" providerId="ADAL" clId="{E89BD6E4-43A1-4CD4-9BD1-30478988A43C}" dt="2026-06-25T06:48:39.433" v="377" actId="1076"/>
          <ac:picMkLst>
            <pc:docMk/>
            <pc:sldMk cId="3729499986" sldId="810"/>
            <ac:picMk id="5" creationId="{A43412FC-46A2-6C7A-9462-31218331FF7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24.6.2026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hyperlink" Target="https://www.tyollisyyskatsaus.fi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hyperlink" Target="https://www.tyollisyyskatsaus.fi/" TargetMode="Externa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31.5.2026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arttakuva; työttömien työnhakijoiden osuus työvoimasta maakunnittain 31.5.2026. Maakunnista korkeimmat työttömyysasteet olivat Päijät-Hämeessä, 14,6 prosenttia, Keski-Suomessa, 14,4 prosenttia ja Pohjois-Karjalassa, 14,2 prosenttia. Alhaisimmat työttömyysasteet olivat Ahvenanmaalla, 5,0 prosenttia ja Pohjanmaalla 6,6 prosenttia.">
            <a:extLst>
              <a:ext uri="{FF2B5EF4-FFF2-40B4-BE49-F238E27FC236}">
                <a16:creationId xmlns:a16="http://schemas.microsoft.com/office/drawing/2014/main" id="{CE7882F8-D8B9-FE56-9B60-5A52708EC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8048" y="620688"/>
            <a:ext cx="3740968" cy="5999815"/>
          </a:xfrm>
          <a:prstGeom prst="rect">
            <a:avLst/>
          </a:prstGeo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332656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31.5.2026, prosenttia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D1E21048-8295-E45E-1A86-AAC8EA4925C4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11" name="Kuva 10" descr="Palkkikaavio; työttömyysaste maakunnittain 31.5.2026. Työttömänä oli koko maassa 11,9 prosenttia ja Etelä-Savossa 11,5 prosenttia työvoimasta. Maakunnittain tarkasteltuna korkeimmat työttömyysasteet olivat Päijät-Hämeessä, 14,6 prosenttia, Keski-Suomessa, 14,4 prosenttia ja Pohjois-Karjalassa, 14,2 prosenttia. Alhaisimmat työttömyysasteet olivat Ahvenanmaalla, 5,0 prosenttia ja Pohjanmaalla 6,6 prosenttia.">
            <a:extLst>
              <a:ext uri="{FF2B5EF4-FFF2-40B4-BE49-F238E27FC236}">
                <a16:creationId xmlns:a16="http://schemas.microsoft.com/office/drawing/2014/main" id="{283AAC47-A309-ED9F-9350-1B3DEEDDEF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408" y="1124744"/>
            <a:ext cx="5212532" cy="301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31.5.2026, prosenttia</a:t>
            </a:r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5645DD74-960A-359F-17F2-D4DA165808FE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ien työnhakijoiden osuus työvoimasta ELY-keskuksittain 31.5.2026. Työttömänä oli Etelä-Savossa 11,5 prosenttia työvoimasta, ja koko maassa työttömänä oli keskimäärin 11,9 prosenttia työvoimasta. Korkeimmat työttömyysasteet ELY-keskusalueista olivat Keski-Suomessa, 14,4 prosenttia ja Pohjois-Karjalassa, 14,2 prosenttia. Pienimmät työttömyysasteet olivat Ahvenanmaalla, 5,0 prosenttia ja Pohjanmaalla, 7,2 prosenttia.">
            <a:extLst>
              <a:ext uri="{FF2B5EF4-FFF2-40B4-BE49-F238E27FC236}">
                <a16:creationId xmlns:a16="http://schemas.microsoft.com/office/drawing/2014/main" id="{20C22283-B341-8D55-4EAD-584780C2B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1412776"/>
            <a:ext cx="8712968" cy="479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36239"/>
            <a:ext cx="10729192" cy="504056"/>
          </a:xfrm>
        </p:spPr>
        <p:txBody>
          <a:bodyPr/>
          <a:lstStyle/>
          <a:p>
            <a:r>
              <a:rPr lang="fi-FI" dirty="0"/>
              <a:t>Työttömät työnhakijat maakunnittain toukokuussa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maakunnittain toukokuussa 2025 ja 2026. Työttömien työnhakijoiden määrä kasvoi toukokuussa edellisen vuoden vastaavasta ajankohdasta kaikissa maakunnissa. Kasvua oli eniten Pirkanmaalla (16 %), Keski-Suomessa (10 %) Etelä-Pohjanmaalla (8 %), Keski-Pohjanmaalla (7 %), Satakunnassa (6 %) ja Päijät-Hämeessä (6 %). ">
            <a:extLst>
              <a:ext uri="{FF2B5EF4-FFF2-40B4-BE49-F238E27FC236}">
                <a16:creationId xmlns:a16="http://schemas.microsoft.com/office/drawing/2014/main" id="{ECB5DF80-4A40-C5F6-0034-0F7C142E5E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16" y="908720"/>
            <a:ext cx="8568952" cy="538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31.5.2026</a:t>
            </a:r>
          </a:p>
        </p:txBody>
      </p:sp>
      <p:pic>
        <p:nvPicPr>
          <p:cNvPr id="9" name="Kuva 8" descr="Karttakuva: Työttömien työnhakijoiden osuus työvoimasta kunnittain Etelä-Savossa 31.5.2026. Suhteellisesti vähiten työttömiä oli Puumalassa, 6,8 prosenttia ja Enonkoskella, 8,0 prosenttia työvoimasta, ja eniten Savonlinnassa, 13,6 prosenttia ja Pieksämäellä, 11,5 prosenttia työvoimasta.">
            <a:extLst>
              <a:ext uri="{FF2B5EF4-FFF2-40B4-BE49-F238E27FC236}">
                <a16:creationId xmlns:a16="http://schemas.microsoft.com/office/drawing/2014/main" id="{E3912323-3863-01DF-39FA-77830DBB79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1135886"/>
            <a:ext cx="6987725" cy="4911521"/>
          </a:xfrm>
          <a:prstGeom prst="rect">
            <a:avLst/>
          </a:prstGeom>
        </p:spPr>
      </p:pic>
      <p:pic>
        <p:nvPicPr>
          <p:cNvPr id="4" name="Kuva 3" descr="Palkkikaavio; Työttömien työnhakijoiden osuus työvoimasta kunnittain Etelä-Savossa 31.5.2026. Etelä-Savossa oli työttömiä työnhakijoita 11,5 prosenttia työvoimasta, kun koko maassa heitä oli 11,9 prosenttia työvoimasta. Kunnittain tarkasteltuna Etelä-Savossa suhteellisesti vähiten työttömiä oli  Puumalassa, 6,8 prosenttia ja Enonkoskella, 8,0 prosenttia työvoimasta, ja eniten Savonlinnassa, 13,6 prosenttia ja Pieksämäellä, 11,5 prosenttia työvoimasta.">
            <a:extLst>
              <a:ext uri="{FF2B5EF4-FFF2-40B4-BE49-F238E27FC236}">
                <a16:creationId xmlns:a16="http://schemas.microsoft.com/office/drawing/2014/main" id="{051BD370-213A-BAB4-F963-E914204D55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6120" y="1268760"/>
            <a:ext cx="4495787" cy="2657765"/>
          </a:xfrm>
          <a:prstGeom prst="rect">
            <a:avLst/>
          </a:prstGeom>
        </p:spPr>
      </p:pic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5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toukokuussa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ikäryhmittäin Etelä-Savossa toukokuussa 2025 ja 2026. Työttömien määrä on noussut edellisen vuoden vastaavaan aikaan verrattuna suurimmassa osassa kaaviossa käytetyistä ikäryhmistä. Vain 30-34-vuotiaiden ja 45-49-vuotiaiden ikäryhmässä työttömien työnhakijoiden määrä on hieman laskenut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A69AD804-276C-4851-9A5B-83275171E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440" y="1196752"/>
            <a:ext cx="8280920" cy="513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2022 - 2026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Viivakaavio; alle 25-vuotiaat työttömät työnhakijat Etelä-Savossa kuukauden lopussa vuosina 2022-2026. Alle 25-vuotiaita työttömiä työnhakijoita oli Etelä-Savossa vuoden 2026 toukokuun lopussa 751, mikä on 104 enemmän kuin vuosi sitten samaan aikaan. ">
            <a:extLst>
              <a:ext uri="{FF2B5EF4-FFF2-40B4-BE49-F238E27FC236}">
                <a16:creationId xmlns:a16="http://schemas.microsoft.com/office/drawing/2014/main" id="{A43412FC-46A2-6C7A-9462-31218331F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1412776"/>
            <a:ext cx="9793089" cy="444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260648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toukokuussa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24.6.2026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ät työnhakijat ammattiryhmittäin Etelä-Savossa toukokuussa 2025 ja 2026. Työttömänä olevien johtajien ja erityisasiantuntijoiden määrä sekä prosessi- ja kuljetustyöntekijöiden määrä on kasvanut vuodentakaisesta selvästi. Laskenut on puolestaan hieman työttömät työnhakijat rakennus-, korjaus- ja valmistustyöntekijöiden ryhmässä, maanviljelijöiden ja metsätyöntekijöiden ryhmässä sekä toimisto- ja asiakaspalvelutyöntekijöiden ryhmässä.">
            <a:extLst>
              <a:ext uri="{FF2B5EF4-FFF2-40B4-BE49-F238E27FC236}">
                <a16:creationId xmlns:a16="http://schemas.microsoft.com/office/drawing/2014/main" id="{32F462F3-15AB-9B2B-EA1F-9DECF370B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464" y="1340768"/>
            <a:ext cx="7560840" cy="487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68823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31.5.2026</vt:lpstr>
      <vt:lpstr>Työttömyysaste maakunnittain 31.5.2026, prosenttia</vt:lpstr>
      <vt:lpstr>Työttömien työnhakijoiden osuus työvoimasta ELY-keskuksittain 31.5.2026, prosenttia</vt:lpstr>
      <vt:lpstr>Työttömät työnhakijat maakunnittain toukokuussa 2025 ja 2026</vt:lpstr>
      <vt:lpstr>Työttömien työnhakijoiden osuus työvoimasta kunnittain Etelä-Savossa  31.5.2026</vt:lpstr>
      <vt:lpstr>Työttömät työnhakijat ikäryhmittäin Etelä-Savossa toukokuussa 2025 ja 2026</vt:lpstr>
      <vt:lpstr>Alle 25-vuotiaat työttömät työnhakijat Etelä-Savossa kuukauden lopussa 2022 - 2026</vt:lpstr>
      <vt:lpstr>Työttömät työnhakijat ammattiryhmittäin Etelä-Savossa toukokuussa 2025 ja 2026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294</cp:revision>
  <dcterms:created xsi:type="dcterms:W3CDTF">2020-02-25T14:36:39Z</dcterms:created>
  <dcterms:modified xsi:type="dcterms:W3CDTF">2026-06-25T06:53:35Z</dcterms:modified>
</cp:coreProperties>
</file>