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10"/>
  </p:notesMasterIdLst>
  <p:sldIdLst>
    <p:sldId id="685" r:id="rId2"/>
    <p:sldId id="804" r:id="rId3"/>
    <p:sldId id="805" r:id="rId4"/>
    <p:sldId id="806" r:id="rId5"/>
    <p:sldId id="807" r:id="rId6"/>
    <p:sldId id="808" r:id="rId7"/>
    <p:sldId id="810" r:id="rId8"/>
    <p:sldId id="80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DA2F2D-4D88-4A05-8484-AAAEA72C4405}" v="1" dt="2026-09-22T10:06:03.6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25" autoAdjust="0"/>
    <p:restoredTop sz="95033" autoAdjust="0"/>
  </p:normalViewPr>
  <p:slideViewPr>
    <p:cSldViewPr showGuides="1">
      <p:cViewPr varScale="1">
        <p:scale>
          <a:sx n="87" d="100"/>
          <a:sy n="87" d="100"/>
        </p:scale>
        <p:origin x="86" y="2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ana Kokkonen" userId="fd0ea1af-346e-4258-bc54-cec630bd1122" providerId="ADAL" clId="{E89BD6E4-43A1-4CD4-9BD1-30478988A43C}"/>
    <pc:docChg chg="modSld">
      <pc:chgData name="Jaana Kokkonen" userId="fd0ea1af-346e-4258-bc54-cec630bd1122" providerId="ADAL" clId="{E89BD6E4-43A1-4CD4-9BD1-30478988A43C}" dt="2026-09-22T10:06:03.688" v="0"/>
      <pc:docMkLst>
        <pc:docMk/>
      </pc:docMkLst>
      <pc:sldChg chg="modSp">
        <pc:chgData name="Jaana Kokkonen" userId="fd0ea1af-346e-4258-bc54-cec630bd1122" providerId="ADAL" clId="{E89BD6E4-43A1-4CD4-9BD1-30478988A43C}" dt="2026-09-22T10:06:03.688" v="0"/>
        <pc:sldMkLst>
          <pc:docMk/>
          <pc:sldMk cId="1273342102" sldId="804"/>
        </pc:sldMkLst>
        <pc:spChg chg="mod">
          <ac:chgData name="Jaana Kokkonen" userId="fd0ea1af-346e-4258-bc54-cec630bd1122" providerId="ADAL" clId="{E89BD6E4-43A1-4CD4-9BD1-30478988A43C}" dt="2026-09-22T10:06:03.688" v="0"/>
          <ac:spMkLst>
            <pc:docMk/>
            <pc:sldMk cId="1273342102" sldId="804"/>
            <ac:spMk id="5" creationId="{D1E21048-8295-E45E-1A86-AAC8EA4925C4}"/>
          </ac:spMkLst>
        </pc:spChg>
      </pc:sldChg>
      <pc:sldChg chg="modSp">
        <pc:chgData name="Jaana Kokkonen" userId="fd0ea1af-346e-4258-bc54-cec630bd1122" providerId="ADAL" clId="{E89BD6E4-43A1-4CD4-9BD1-30478988A43C}" dt="2026-09-22T10:06:03.688" v="0"/>
        <pc:sldMkLst>
          <pc:docMk/>
          <pc:sldMk cId="4289866998" sldId="805"/>
        </pc:sldMkLst>
        <pc:spChg chg="mod">
          <ac:chgData name="Jaana Kokkonen" userId="fd0ea1af-346e-4258-bc54-cec630bd1122" providerId="ADAL" clId="{E89BD6E4-43A1-4CD4-9BD1-30478988A43C}" dt="2026-09-22T10:06:03.688" v="0"/>
          <ac:spMkLst>
            <pc:docMk/>
            <pc:sldMk cId="4289866998" sldId="805"/>
            <ac:spMk id="8" creationId="{5645DD74-960A-359F-17F2-D4DA165808FE}"/>
          </ac:spMkLst>
        </pc:spChg>
      </pc:sldChg>
      <pc:sldChg chg="modSp">
        <pc:chgData name="Jaana Kokkonen" userId="fd0ea1af-346e-4258-bc54-cec630bd1122" providerId="ADAL" clId="{E89BD6E4-43A1-4CD4-9BD1-30478988A43C}" dt="2026-09-22T10:06:03.688" v="0"/>
        <pc:sldMkLst>
          <pc:docMk/>
          <pc:sldMk cId="1554673308" sldId="806"/>
        </pc:sldMkLst>
        <pc:spChg chg="mod">
          <ac:chgData name="Jaana Kokkonen" userId="fd0ea1af-346e-4258-bc54-cec630bd1122" providerId="ADAL" clId="{E89BD6E4-43A1-4CD4-9BD1-30478988A43C}" dt="2026-09-22T10:06:03.688" v="0"/>
          <ac:spMkLst>
            <pc:docMk/>
            <pc:sldMk cId="1554673308" sldId="806"/>
            <ac:spMk id="2" creationId="{DF089A85-9C54-0000-3B93-58FC37026A4B}"/>
          </ac:spMkLst>
        </pc:spChg>
      </pc:sldChg>
      <pc:sldChg chg="modSp">
        <pc:chgData name="Jaana Kokkonen" userId="fd0ea1af-346e-4258-bc54-cec630bd1122" providerId="ADAL" clId="{E89BD6E4-43A1-4CD4-9BD1-30478988A43C}" dt="2026-09-22T10:06:03.688" v="0"/>
        <pc:sldMkLst>
          <pc:docMk/>
          <pc:sldMk cId="2563024104" sldId="807"/>
        </pc:sldMkLst>
        <pc:spChg chg="mod">
          <ac:chgData name="Jaana Kokkonen" userId="fd0ea1af-346e-4258-bc54-cec630bd1122" providerId="ADAL" clId="{E89BD6E4-43A1-4CD4-9BD1-30478988A43C}" dt="2026-09-22T10:06:03.688" v="0"/>
          <ac:spMkLst>
            <pc:docMk/>
            <pc:sldMk cId="2563024104" sldId="807"/>
            <ac:spMk id="2" creationId="{4E9AE651-57E6-3B4E-56BD-6BC80698B50A}"/>
          </ac:spMkLst>
        </pc:spChg>
      </pc:sldChg>
      <pc:sldChg chg="modSp">
        <pc:chgData name="Jaana Kokkonen" userId="fd0ea1af-346e-4258-bc54-cec630bd1122" providerId="ADAL" clId="{E89BD6E4-43A1-4CD4-9BD1-30478988A43C}" dt="2026-09-22T10:06:03.688" v="0"/>
        <pc:sldMkLst>
          <pc:docMk/>
          <pc:sldMk cId="980095356" sldId="808"/>
        </pc:sldMkLst>
        <pc:spChg chg="mod">
          <ac:chgData name="Jaana Kokkonen" userId="fd0ea1af-346e-4258-bc54-cec630bd1122" providerId="ADAL" clId="{E89BD6E4-43A1-4CD4-9BD1-30478988A43C}" dt="2026-09-22T10:06:03.688" v="0"/>
          <ac:spMkLst>
            <pc:docMk/>
            <pc:sldMk cId="980095356" sldId="808"/>
            <ac:spMk id="2" creationId="{94EE1239-BEDB-C916-25F9-F846C974B333}"/>
          </ac:spMkLst>
        </pc:spChg>
      </pc:sldChg>
      <pc:sldChg chg="modSp">
        <pc:chgData name="Jaana Kokkonen" userId="fd0ea1af-346e-4258-bc54-cec630bd1122" providerId="ADAL" clId="{E89BD6E4-43A1-4CD4-9BD1-30478988A43C}" dt="2026-09-22T10:06:03.688" v="0"/>
        <pc:sldMkLst>
          <pc:docMk/>
          <pc:sldMk cId="3616999381" sldId="809"/>
        </pc:sldMkLst>
        <pc:spChg chg="mod">
          <ac:chgData name="Jaana Kokkonen" userId="fd0ea1af-346e-4258-bc54-cec630bd1122" providerId="ADAL" clId="{E89BD6E4-43A1-4CD4-9BD1-30478988A43C}" dt="2026-09-22T10:06:03.688" v="0"/>
          <ac:spMkLst>
            <pc:docMk/>
            <pc:sldMk cId="3616999381" sldId="809"/>
            <ac:spMk id="2" creationId="{D64DCB7F-1BD4-955B-7D94-2B45AFE0B1C8}"/>
          </ac:spMkLst>
        </pc:spChg>
      </pc:sldChg>
      <pc:sldChg chg="modSp">
        <pc:chgData name="Jaana Kokkonen" userId="fd0ea1af-346e-4258-bc54-cec630bd1122" providerId="ADAL" clId="{E89BD6E4-43A1-4CD4-9BD1-30478988A43C}" dt="2026-09-22T10:06:03.688" v="0"/>
        <pc:sldMkLst>
          <pc:docMk/>
          <pc:sldMk cId="3729499986" sldId="810"/>
        </pc:sldMkLst>
        <pc:spChg chg="mod">
          <ac:chgData name="Jaana Kokkonen" userId="fd0ea1af-346e-4258-bc54-cec630bd1122" providerId="ADAL" clId="{E89BD6E4-43A1-4CD4-9BD1-30478988A43C}" dt="2026-09-22T10:06:03.688" v="0"/>
          <ac:spMkLst>
            <pc:docMk/>
            <pc:sldMk cId="3729499986" sldId="810"/>
            <ac:spMk id="3" creationId="{5B9AF184-AA5F-9F65-B1A7-A3E564C5221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63B138-173C-46F0-B529-FC07560AB81E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19C122-1841-446F-A209-09DB18BC1FB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4299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119C122-1841-446F-A209-09DB18BC1FBD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31587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637347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78417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97087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805606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95755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03461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643B5C3-210D-A046-9110-55BB9D3B4A7C}" type="slidenum">
              <a:rPr kumimoji="0" lang="fi-FI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i-FI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 dirty="0">
              <a:latin typeface="Arial" charset="-52"/>
              <a:ea typeface="Arial" charset="-52"/>
              <a:cs typeface="Arial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278438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7EFFB0AC-A6B5-49E9-84B1-AEDB4F6F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5183"/>
            <a:ext cx="3636000" cy="502661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000" y="1383615"/>
            <a:ext cx="6228000" cy="3276358"/>
          </a:xfrm>
        </p:spPr>
        <p:txBody>
          <a:bodyPr anchor="b"/>
          <a:lstStyle>
            <a:lvl1pPr algn="l">
              <a:lnSpc>
                <a:spcPts val="7000"/>
              </a:lnSpc>
              <a:defRPr sz="6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E3655F2-74A0-44C6-84AD-1DE95F363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4000" y="4740322"/>
            <a:ext cx="6228000" cy="801641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1118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E17326-2570-491B-8862-26E0B2C7E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3C4BAA-863D-4C2B-A49E-6787B479BC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5586A4B-B0D1-45E1-8161-745750AC3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F02EBB-2840-4B98-91F4-0BA5D0346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ED015DB-8E17-4D1B-B989-6CC39D597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47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87B7AEA-F2C3-4333-9E07-08F782CB9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A6955E6-AF27-45E9-8CE1-AE512FCF3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EBDAAF6-7DEF-4073-A13E-8D0D83680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sp>
        <p:nvSpPr>
          <p:cNvPr id="9" name="Otsikko 8">
            <a:extLst>
              <a:ext uri="{FF2B5EF4-FFF2-40B4-BE49-F238E27FC236}">
                <a16:creationId xmlns:a16="http://schemas.microsoft.com/office/drawing/2014/main" id="{576A1BE5-DCEF-4406-83F6-CB52BA0F9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32CA24E3-3C18-43E5-BD83-88F3B524B38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764000" y="2592000"/>
            <a:ext cx="3816000" cy="2952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7CDE0A28-B3C8-457F-8588-D72F44D5F49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113389" y="2592000"/>
            <a:ext cx="3816000" cy="2952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11034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00" y="1383615"/>
            <a:ext cx="8298000" cy="3276358"/>
          </a:xfrm>
        </p:spPr>
        <p:txBody>
          <a:bodyPr anchor="b"/>
          <a:lstStyle>
            <a:lvl1pPr algn="l">
              <a:lnSpc>
                <a:spcPts val="7000"/>
              </a:lnSpc>
              <a:defRPr sz="6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E3655F2-74A0-44C6-84AD-1DE95F363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4000" y="4740322"/>
            <a:ext cx="8298000" cy="801641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7055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7EFFB0AC-A6B5-49E9-84B1-AEDB4F6F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5183"/>
            <a:ext cx="3636000" cy="502661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000" y="1548000"/>
            <a:ext cx="622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33813" y="2559050"/>
            <a:ext cx="6227762" cy="1476000"/>
          </a:xfrm>
        </p:spPr>
        <p:txBody>
          <a:bodyPr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Alaotsikko 2">
            <a:extLst>
              <a:ext uri="{FF2B5EF4-FFF2-40B4-BE49-F238E27FC236}">
                <a16:creationId xmlns:a16="http://schemas.microsoft.com/office/drawing/2014/main" id="{43C44EA4-36A4-4BAF-A7BB-834E53EF1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33999" y="4110549"/>
            <a:ext cx="6228000" cy="37559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4" name="Tekstin paikkamerkki 52">
            <a:extLst>
              <a:ext uri="{FF2B5EF4-FFF2-40B4-BE49-F238E27FC236}">
                <a16:creationId xmlns:a16="http://schemas.microsoft.com/office/drawing/2014/main" id="{803DCDF3-185F-43EC-9FED-B91BE71BA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4000" y="4455775"/>
            <a:ext cx="6227762" cy="1080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Muokkaa testin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5233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00" y="1548000"/>
            <a:ext cx="829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4000" y="2559050"/>
            <a:ext cx="8298000" cy="1476000"/>
          </a:xfrm>
        </p:spPr>
        <p:txBody>
          <a:bodyPr bIns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Alaotsikko 2">
            <a:extLst>
              <a:ext uri="{FF2B5EF4-FFF2-40B4-BE49-F238E27FC236}">
                <a16:creationId xmlns:a16="http://schemas.microsoft.com/office/drawing/2014/main" id="{43C44EA4-36A4-4BAF-A7BB-834E53EF19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4000" y="4110549"/>
            <a:ext cx="8298000" cy="37559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54" name="Tekstin paikkamerkki 52">
            <a:extLst>
              <a:ext uri="{FF2B5EF4-FFF2-40B4-BE49-F238E27FC236}">
                <a16:creationId xmlns:a16="http://schemas.microsoft.com/office/drawing/2014/main" id="{803DCDF3-185F-43EC-9FED-B91BE71BA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4000" y="4455775"/>
            <a:ext cx="8298000" cy="10800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Muokkaa testin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17626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7EFFB0AC-A6B5-49E9-84B1-AEDB4F6FE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5183"/>
            <a:ext cx="3636000" cy="502661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000" y="1548000"/>
            <a:ext cx="622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D42E722-229E-4D11-A9F1-5F5E28AF6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3813" y="2587625"/>
            <a:ext cx="6221412" cy="2909888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 b="1"/>
            </a:lvl1pPr>
            <a:lvl2pPr>
              <a:spcAft>
                <a:spcPts val="1600"/>
              </a:spcAft>
              <a:defRPr sz="2000" b="1"/>
            </a:lvl2pPr>
            <a:lvl3pPr>
              <a:spcAft>
                <a:spcPts val="1600"/>
              </a:spcAft>
              <a:defRPr sz="2000" b="1"/>
            </a:lvl3pPr>
            <a:lvl4pPr>
              <a:spcAft>
                <a:spcPts val="1600"/>
              </a:spcAft>
              <a:defRPr sz="2000" b="1"/>
            </a:lvl4pPr>
            <a:lvl5pPr>
              <a:spcAft>
                <a:spcPts val="1600"/>
              </a:spcAft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9780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4000" y="1548000"/>
            <a:ext cx="8298000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D42E722-229E-4D11-A9F1-5F5E28AF6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64000" y="2587625"/>
            <a:ext cx="8298000" cy="2909888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 b="1"/>
            </a:lvl1pPr>
            <a:lvl2pPr>
              <a:spcAft>
                <a:spcPts val="1600"/>
              </a:spcAft>
              <a:defRPr sz="2000" b="1"/>
            </a:lvl2pPr>
            <a:lvl3pPr>
              <a:spcAft>
                <a:spcPts val="1600"/>
              </a:spcAft>
              <a:defRPr sz="2000" b="1"/>
            </a:lvl3pPr>
            <a:lvl4pPr>
              <a:spcAft>
                <a:spcPts val="1600"/>
              </a:spcAft>
              <a:defRPr sz="2000" b="1"/>
            </a:lvl4pPr>
            <a:lvl5pPr>
              <a:spcAft>
                <a:spcPts val="1600"/>
              </a:spcAft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036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o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Kuva 52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2141F0D0-0FEA-4058-9143-828F1654926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062" y="1269000"/>
            <a:ext cx="3672000" cy="4844452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1422" y="2036763"/>
            <a:ext cx="3904578" cy="3130550"/>
          </a:xfrm>
        </p:spPr>
        <p:txBody>
          <a:bodyPr anchor="ctr"/>
          <a:lstStyle>
            <a:lvl1pPr algn="l">
              <a:lnSpc>
                <a:spcPts val="4800"/>
              </a:lnSpc>
              <a:defRPr sz="5400"/>
            </a:lvl1pPr>
          </a:lstStyle>
          <a:p>
            <a:r>
              <a:rPr lang="fi-FI" dirty="0"/>
              <a:t>Lisää otsikko</a:t>
            </a:r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AD42E722-229E-4D11-A9F1-5F5E28AF6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20543" y="2536825"/>
            <a:ext cx="4194000" cy="2630488"/>
          </a:xfrm>
        </p:spPr>
        <p:txBody>
          <a:bodyPr>
            <a:normAutofit/>
          </a:bodyPr>
          <a:lstStyle>
            <a:lvl1pPr marL="0" indent="0">
              <a:spcAft>
                <a:spcPts val="1600"/>
              </a:spcAft>
              <a:buNone/>
              <a:defRPr sz="1600" b="0"/>
            </a:lvl1pPr>
            <a:lvl2pPr>
              <a:spcAft>
                <a:spcPts val="1600"/>
              </a:spcAft>
              <a:defRPr sz="2000" b="1"/>
            </a:lvl2pPr>
            <a:lvl3pPr>
              <a:spcAft>
                <a:spcPts val="1600"/>
              </a:spcAft>
              <a:defRPr sz="2000" b="1"/>
            </a:lvl3pPr>
            <a:lvl4pPr>
              <a:spcAft>
                <a:spcPts val="1600"/>
              </a:spcAft>
              <a:defRPr sz="2000" b="1"/>
            </a:lvl4pPr>
            <a:lvl5pPr>
              <a:spcAft>
                <a:spcPts val="1600"/>
              </a:spcAft>
              <a:defRPr sz="2000" b="1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3958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sp>
        <p:nvSpPr>
          <p:cNvPr id="52" name="Otsikko 1">
            <a:extLst>
              <a:ext uri="{FF2B5EF4-FFF2-40B4-BE49-F238E27FC236}">
                <a16:creationId xmlns:a16="http://schemas.microsoft.com/office/drawing/2014/main" id="{0FF9F245-1E1A-448D-91E2-6190B0BFCC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814" y="5684258"/>
            <a:ext cx="5736185" cy="900000"/>
          </a:xfrm>
        </p:spPr>
        <p:txBody>
          <a:bodyPr anchor="b"/>
          <a:lstStyle>
            <a:lvl1pPr algn="l">
              <a:lnSpc>
                <a:spcPts val="3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11448000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19756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91649" y="3734807"/>
            <a:ext cx="4823939" cy="1807156"/>
          </a:xfrm>
        </p:spPr>
        <p:txBody>
          <a:bodyPr anchor="t"/>
          <a:lstStyle>
            <a:lvl1pPr algn="l">
              <a:lnSpc>
                <a:spcPts val="3000"/>
              </a:lnSpc>
              <a:defRPr sz="30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9" y="360000"/>
            <a:ext cx="4860000" cy="61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pic>
        <p:nvPicPr>
          <p:cNvPr id="9" name="Kuva 8" descr="Kuva, joka sisältää kohteen piirtäminen&#10;&#10;Kuvaus luotu automaattisesti">
            <a:extLst>
              <a:ext uri="{FF2B5EF4-FFF2-40B4-BE49-F238E27FC236}">
                <a16:creationId xmlns:a16="http://schemas.microsoft.com/office/drawing/2014/main" id="{3B1DCAA7-5504-4BFF-84F4-D86AF05361F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136" y="985012"/>
            <a:ext cx="1885749" cy="248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096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11448000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998" y="5493823"/>
            <a:ext cx="6556817" cy="999051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4098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3130915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2" name="Kuvan paikkamerkki 6">
            <a:extLst>
              <a:ext uri="{FF2B5EF4-FFF2-40B4-BE49-F238E27FC236}">
                <a16:creationId xmlns:a16="http://schemas.microsoft.com/office/drawing/2014/main" id="{D6A75CB5-A60D-4F27-912C-E9E35A752B7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856977" y="369000"/>
            <a:ext cx="7960373" cy="4807313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9998" y="5493823"/>
            <a:ext cx="6556817" cy="999051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82895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9" y="360000"/>
            <a:ext cx="4860000" cy="61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83238" y="1880050"/>
            <a:ext cx="4478762" cy="90000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83237" y="2891099"/>
            <a:ext cx="4478337" cy="2441249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6" name="Alaotsikko 2">
            <a:extLst>
              <a:ext uri="{FF2B5EF4-FFF2-40B4-BE49-F238E27FC236}">
                <a16:creationId xmlns:a16="http://schemas.microsoft.com/office/drawing/2014/main" id="{43C44EA4-36A4-4BAF-A7BB-834E53EF19B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583237" y="5436474"/>
            <a:ext cx="4478761" cy="375591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Väliotsikko</a:t>
            </a:r>
          </a:p>
        </p:txBody>
      </p:sp>
      <p:sp>
        <p:nvSpPr>
          <p:cNvPr id="54" name="Tekstin paikkamerkki 52">
            <a:extLst>
              <a:ext uri="{FF2B5EF4-FFF2-40B4-BE49-F238E27FC236}">
                <a16:creationId xmlns:a16="http://schemas.microsoft.com/office/drawing/2014/main" id="{803DCDF3-185F-43EC-9FED-B91BE71BA92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3238" y="5781700"/>
            <a:ext cx="4478524" cy="711175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 dirty="0"/>
              <a:t>Muokkaa testin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88286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ja teksti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uvan paikkamerkki 6">
            <a:extLst>
              <a:ext uri="{FF2B5EF4-FFF2-40B4-BE49-F238E27FC236}">
                <a16:creationId xmlns:a16="http://schemas.microsoft.com/office/drawing/2014/main" id="{7E0D0FDD-8760-4F91-9244-1BA2A306E47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9998" y="360000"/>
            <a:ext cx="6523401" cy="6120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43396" y="1089000"/>
            <a:ext cx="2818603" cy="1691050"/>
          </a:xfrm>
        </p:spPr>
        <p:txBody>
          <a:bodyPr anchor="b"/>
          <a:lstStyle>
            <a:lvl1pPr algn="l">
              <a:lnSpc>
                <a:spcPct val="100000"/>
              </a:lnSpc>
              <a:defRPr sz="28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3" name="Tekstin paikkamerkki 52">
            <a:extLst>
              <a:ext uri="{FF2B5EF4-FFF2-40B4-BE49-F238E27FC236}">
                <a16:creationId xmlns:a16="http://schemas.microsoft.com/office/drawing/2014/main" id="{50003CAA-DFF5-4EBE-94A8-1A2B76DBB8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43238" y="2891099"/>
            <a:ext cx="2818336" cy="3601776"/>
          </a:xfrm>
        </p:spPr>
        <p:txBody>
          <a:bodyPr bIns="0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129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53" name="Kuva 52">
            <a:extLst>
              <a:ext uri="{FF2B5EF4-FFF2-40B4-BE49-F238E27FC236}">
                <a16:creationId xmlns:a16="http://schemas.microsoft.com/office/drawing/2014/main" id="{C23E018D-28CE-43C5-B8B0-378E818075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622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102" name="Kuva 101">
            <a:extLst>
              <a:ext uri="{FF2B5EF4-FFF2-40B4-BE49-F238E27FC236}">
                <a16:creationId xmlns:a16="http://schemas.microsoft.com/office/drawing/2014/main" id="{AD593AE4-F009-4670-A00D-FE70E255BC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1310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3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53" name="Kuva 52">
            <a:extLst>
              <a:ext uri="{FF2B5EF4-FFF2-40B4-BE49-F238E27FC236}">
                <a16:creationId xmlns:a16="http://schemas.microsoft.com/office/drawing/2014/main" id="{9172793D-AC5E-4116-A505-F56C8A4BE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0816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4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A5DBF8-7CC4-4986-B10B-16326F7E4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6250" y="2036763"/>
            <a:ext cx="8298000" cy="2790306"/>
          </a:xfrm>
        </p:spPr>
        <p:txBody>
          <a:bodyPr anchor="ctr"/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DCA1BB4-4746-4C73-8D54-6625F4606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FFBDF15-CBC5-4C29-B443-C4840B851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9D176EF-CE36-4E49-9790-628C94039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52" name="Kuva 51">
            <a:extLst>
              <a:ext uri="{FF2B5EF4-FFF2-40B4-BE49-F238E27FC236}">
                <a16:creationId xmlns:a16="http://schemas.microsoft.com/office/drawing/2014/main" id="{9F32C795-722B-443A-9BDF-1FCD2E9DA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black">
          <a:xfrm>
            <a:off x="10411200" y="5533200"/>
            <a:ext cx="1778158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680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6D71F7-7B46-4998-9D4A-96B1357F2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A0AFE91-F0AE-4F4E-8AB4-2FFCE4AE4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CA9EF4D-E262-4CAF-9228-D048DEA18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5961130-5A16-4348-8FFD-870010FF9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35191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0539355-C800-4593-86D9-17ADB8025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3E3A70F-7960-4ADF-AB46-B19FD9A82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B95B99D-6028-4A07-8A8A-A0DE45810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7535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92EF62F-D49B-4A44-92B5-38DF0E46D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4000" y="1548000"/>
            <a:ext cx="8298000" cy="900000"/>
          </a:xfrm>
          <a:prstGeom prst="rect">
            <a:avLst/>
          </a:prstGeom>
        </p:spPr>
        <p:txBody>
          <a:bodyPr vert="horz" lIns="0" tIns="0" rIns="0" bIns="45720" rtlCol="0" anchor="b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D489960-CB8D-4F48-B4C6-33518F04E4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64000" y="2592000"/>
            <a:ext cx="8298000" cy="2880000"/>
          </a:xfrm>
          <a:prstGeom prst="rect">
            <a:avLst/>
          </a:prstGeom>
        </p:spPr>
        <p:txBody>
          <a:bodyPr vert="horz" lIns="0" tIns="0" rIns="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  <a:p>
            <a:pPr lvl="5"/>
            <a:r>
              <a:rPr lang="fi-FI" dirty="0"/>
              <a:t>6</a:t>
            </a:r>
          </a:p>
          <a:p>
            <a:pPr lvl="6"/>
            <a:r>
              <a:rPr lang="fi-FI" dirty="0"/>
              <a:t>7</a:t>
            </a:r>
          </a:p>
          <a:p>
            <a:pPr lvl="7"/>
            <a:r>
              <a:rPr lang="fi-FI" dirty="0"/>
              <a:t>8</a:t>
            </a:r>
          </a:p>
          <a:p>
            <a:pPr lvl="8"/>
            <a:r>
              <a:rPr lang="fi-FI" dirty="0"/>
              <a:t>9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0E7348C-6486-4251-801A-85B0E848DB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60000" y="6597000"/>
            <a:ext cx="1404000" cy="252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noFill/>
              </a:defRPr>
            </a:lvl1pPr>
          </a:lstStyle>
          <a:p>
            <a:fld id="{6DC6F5ED-C14C-4DA4-AA51-40B6CDE4D00F}" type="datetimeFigureOut">
              <a:rPr lang="fi-FI" smtClean="0"/>
              <a:t>22.9.2026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21CDB72-9EDA-48DC-98AB-E1016A1D9D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124000" y="6597000"/>
            <a:ext cx="4114800" cy="25200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noFill/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E5A9A56-7B18-44D6-99B0-B87596D5F7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57032" y="260412"/>
            <a:ext cx="807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noFill/>
              </a:defRPr>
            </a:lvl1pPr>
          </a:lstStyle>
          <a:p>
            <a:fld id="{F01552E5-F27A-4309-8F6A-42878645B083}" type="slidenum">
              <a:rPr lang="fi-FI" smtClean="0"/>
              <a:t>‹#›</a:t>
            </a:fld>
            <a:endParaRPr lang="fi-FI"/>
          </a:p>
        </p:txBody>
      </p:sp>
      <p:pic>
        <p:nvPicPr>
          <p:cNvPr id="60" name="Kuva 59">
            <a:extLst>
              <a:ext uri="{FF2B5EF4-FFF2-40B4-BE49-F238E27FC236}">
                <a16:creationId xmlns:a16="http://schemas.microsoft.com/office/drawing/2014/main" id="{37A535CD-8113-4A51-8B3F-7B541E72EAD4}"/>
              </a:ext>
            </a:extLst>
          </p:cNvPr>
          <p:cNvPicPr>
            <a:picLocks noChangeAspect="1"/>
          </p:cNvPicPr>
          <p:nvPr/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310" y="5532240"/>
            <a:ext cx="1778164" cy="13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624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  <p:sldLayoutId id="2147483735" r:id="rId19"/>
    <p:sldLayoutId id="2147483736" r:id="rId20"/>
    <p:sldLayoutId id="2147483737" r:id="rId2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08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16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648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864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1080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1296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7pPr>
      <a:lvl8pPr marL="1512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8pPr>
      <a:lvl9pPr marL="1728000" indent="-108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-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26">
          <p15:clr>
            <a:srgbClr val="F26B43"/>
          </p15:clr>
        </p15:guide>
        <p15:guide id="4" orient="horz" pos="232">
          <p15:clr>
            <a:srgbClr val="F26B43"/>
          </p15:clr>
        </p15:guide>
        <p15:guide id="5" orient="horz" pos="4090">
          <p15:clr>
            <a:srgbClr val="F26B43"/>
          </p15:clr>
        </p15:guide>
        <p15:guide id="6" pos="7444">
          <p15:clr>
            <a:srgbClr val="F26B43"/>
          </p15:clr>
        </p15:guide>
        <p15:guide id="7" orient="horz" pos="1283">
          <p15:clr>
            <a:srgbClr val="F26B43"/>
          </p15:clr>
        </p15:guide>
        <p15:guide id="8" orient="horz" pos="3255">
          <p15:clr>
            <a:srgbClr val="F26B43"/>
          </p15:clr>
        </p15:guide>
        <p15:guide id="9" orient="horz" pos="3491">
          <p15:clr>
            <a:srgbClr val="F26B43"/>
          </p15:clr>
        </p15:guide>
        <p15:guide id="10" pos="1100">
          <p15:clr>
            <a:srgbClr val="F26B43"/>
          </p15:clr>
        </p15:guide>
        <p15:guide id="11" pos="1327">
          <p15:clr>
            <a:srgbClr val="F26B43"/>
          </p15:clr>
        </p15:guide>
        <p15:guide id="12" pos="2199">
          <p15:clr>
            <a:srgbClr val="F26B43"/>
          </p15:clr>
        </p15:guide>
        <p15:guide id="13" pos="2426">
          <p15:clr>
            <a:srgbClr val="F26B43"/>
          </p15:clr>
        </p15:guide>
        <p15:guide id="14" pos="3273">
          <p15:clr>
            <a:srgbClr val="F26B43"/>
          </p15:clr>
        </p15:guide>
        <p15:guide id="15" pos="3517">
          <p15:clr>
            <a:srgbClr val="F26B43"/>
          </p15:clr>
        </p15:guide>
        <p15:guide id="16" pos="6334">
          <p15:clr>
            <a:srgbClr val="F26B43"/>
          </p15:clr>
        </p15:guide>
        <p15:guide id="17" pos="656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yollisyyskatsaus.fi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yollisyyskatsaus.fi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1.png"/><Relationship Id="rId4" Type="http://schemas.openxmlformats.org/officeDocument/2006/relationships/hyperlink" Target="https://www.tyollisyyskatsaus.fi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yollisyyskatsaus.fi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yollisyyskatsaus.fi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A73B43-1EB6-4A1D-81F2-91C5559DF5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Työttömyystiedot 31.8.2026</a:t>
            </a:r>
          </a:p>
        </p:txBody>
      </p:sp>
    </p:spTree>
    <p:extLst>
      <p:ext uri="{BB962C8B-B14F-4D97-AF65-F5344CB8AC3E}">
        <p14:creationId xmlns:p14="http://schemas.microsoft.com/office/powerpoint/2010/main" val="3978130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9201FF6F-70E4-494A-AF97-7FDB53D69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332656"/>
            <a:ext cx="8297862" cy="504056"/>
          </a:xfrm>
        </p:spPr>
        <p:txBody>
          <a:bodyPr/>
          <a:lstStyle/>
          <a:p>
            <a:r>
              <a:rPr lang="fi-FI" dirty="0"/>
              <a:t>Työttömyysaste maakunnittain 31.8.2026, prosenttia</a:t>
            </a:r>
          </a:p>
        </p:txBody>
      </p:sp>
      <p:sp>
        <p:nvSpPr>
          <p:cNvPr id="5" name="Title 11">
            <a:extLst>
              <a:ext uri="{FF2B5EF4-FFF2-40B4-BE49-F238E27FC236}">
                <a16:creationId xmlns:a16="http://schemas.microsoft.com/office/drawing/2014/main" id="{D1E21048-8295-E45E-1A86-AAC8EA4925C4}"/>
              </a:ext>
            </a:extLst>
          </p:cNvPr>
          <p:cNvSpPr txBox="1">
            <a:spLocks/>
          </p:cNvSpPr>
          <p:nvPr/>
        </p:nvSpPr>
        <p:spPr bwMode="auto">
          <a:xfrm>
            <a:off x="551384" y="6525344"/>
            <a:ext cx="1152128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KEHA-keskus, Työnvälitystilasto, 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  <a:hlinkClick r:id="rId3"/>
              </a:rPr>
              <a:t>https://www.tyollisyyskatsaus.fi/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 						 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22.9.2026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4" name="Kuva 3" descr="Palkkikaavio; työttömyysaste maakunnittain 31.8.2026. Työttömänä oli koko maassa 12,0 prosenttia ja Etelä-Savossa 11,1 prosenttia työvoimasta. Maakunnittain tarkasteltuna korkeimmat työttömyysasteet olivat Keski-Suomessa, 14,6 prosenttia, Päijät-Hämeessä, 14,6 prosenttia ja Pohjois-Karjalassa, 14,3 prosenttia. Alhaisimmat työttömyysasteet olivat Ahvenanmaalla, 5,2 prosenttia ja Pohjanmaalla 6,8 prosenttia.">
            <a:extLst>
              <a:ext uri="{FF2B5EF4-FFF2-40B4-BE49-F238E27FC236}">
                <a16:creationId xmlns:a16="http://schemas.microsoft.com/office/drawing/2014/main" id="{450C678E-AEC3-764E-CD15-018F640AA1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598" y="1052736"/>
            <a:ext cx="5206435" cy="3036071"/>
          </a:xfrm>
          <a:prstGeom prst="rect">
            <a:avLst/>
          </a:prstGeom>
        </p:spPr>
      </p:pic>
      <p:pic>
        <p:nvPicPr>
          <p:cNvPr id="7" name="Kuva 6" descr="Karttakuva; työttömien työnhakijoiden osuus työvoimasta maakunnittain 31.8.2026. Maakunnista korkeimmat työttömyysasteet olivat Keski-Suomessa, 14,6 prosenttia, Päijät-Hämeessä, 14,6 prosenttia ja Pohjois-Karjalassa, 14,3 prosenttia. Alhaisimmat työttömyysasteet olivat Ahvenanmaalla, 5,2 prosenttia ja Pohjanmaalla 6,8 prosenttia.">
            <a:extLst>
              <a:ext uri="{FF2B5EF4-FFF2-40B4-BE49-F238E27FC236}">
                <a16:creationId xmlns:a16="http://schemas.microsoft.com/office/drawing/2014/main" id="{D168FD9A-1897-2556-2137-121F758094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7369" y="912713"/>
            <a:ext cx="3635055" cy="5730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342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1">
            <a:extLst>
              <a:ext uri="{FF2B5EF4-FFF2-40B4-BE49-F238E27FC236}">
                <a16:creationId xmlns:a16="http://schemas.microsoft.com/office/drawing/2014/main" id="{15DDA40F-B895-4E8C-9F65-35AE22DA4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32656"/>
            <a:ext cx="10297144" cy="864096"/>
          </a:xfrm>
        </p:spPr>
        <p:txBody>
          <a:bodyPr/>
          <a:lstStyle/>
          <a:p>
            <a:r>
              <a:rPr lang="fi-FI" dirty="0"/>
              <a:t>Työttömien työnhakijoiden osuus työvoimasta ELY-keskuksittain 31.8.2026, prosenttia</a:t>
            </a:r>
          </a:p>
        </p:txBody>
      </p:sp>
      <p:sp>
        <p:nvSpPr>
          <p:cNvPr id="8" name="Title 11">
            <a:extLst>
              <a:ext uri="{FF2B5EF4-FFF2-40B4-BE49-F238E27FC236}">
                <a16:creationId xmlns:a16="http://schemas.microsoft.com/office/drawing/2014/main" id="{5645DD74-960A-359F-17F2-D4DA165808FE}"/>
              </a:ext>
            </a:extLst>
          </p:cNvPr>
          <p:cNvSpPr txBox="1">
            <a:spLocks/>
          </p:cNvSpPr>
          <p:nvPr/>
        </p:nvSpPr>
        <p:spPr bwMode="auto">
          <a:xfrm>
            <a:off x="551384" y="6525344"/>
            <a:ext cx="1152128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KEHA-keskus, Työnvälitystilasto</a:t>
            </a:r>
            <a:r>
              <a:rPr lang="fi-FI" sz="1100" dirty="0">
                <a:solidFill>
                  <a:srgbClr val="000000"/>
                </a:solidFill>
                <a:latin typeface="Arial" charset="-52"/>
                <a:cs typeface="Arial" charset="-52"/>
              </a:rPr>
              <a:t>			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					 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22.9.2026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3" name="Kuva 2" descr="Palkkikaavio; työttömien työnhakijoiden osuus työvoimasta ELY-keskuksittain 31.8.2026. Työttömänä oli Etelä-Savossa 11,1 prosenttia työvoimasta, ja koko maassa työttömänä oli keskimäärin 12,0 prosenttia työvoimasta. Korkeimmat työttömyysasteet ELY-keskusalueista olivat Keski-Suomessa, 14,6 prosenttia ja Pohjois-Karjalassa, 14,3 prosenttia. Pienimmät työttömyysasteet olivat Ahvenanmaalla, 5,2 prosenttia ja Pohjanmaalla, 7,4 prosenttia.">
            <a:extLst>
              <a:ext uri="{FF2B5EF4-FFF2-40B4-BE49-F238E27FC236}">
                <a16:creationId xmlns:a16="http://schemas.microsoft.com/office/drawing/2014/main" id="{F095A1FD-AC24-B04D-43F1-EC27D01C1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00" y="1448449"/>
            <a:ext cx="8329234" cy="462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66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94E6C36B-5BF0-488A-A871-07E8081D0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260648"/>
            <a:ext cx="10729192" cy="504056"/>
          </a:xfrm>
        </p:spPr>
        <p:txBody>
          <a:bodyPr/>
          <a:lstStyle/>
          <a:p>
            <a:r>
              <a:rPr lang="fi-FI" dirty="0"/>
              <a:t>Työttömät työnhakijat maakunnittain elokuussa 2025 ja 2026</a:t>
            </a:r>
          </a:p>
        </p:txBody>
      </p:sp>
      <p:sp>
        <p:nvSpPr>
          <p:cNvPr id="2" name="Title 11">
            <a:extLst>
              <a:ext uri="{FF2B5EF4-FFF2-40B4-BE49-F238E27FC236}">
                <a16:creationId xmlns:a16="http://schemas.microsoft.com/office/drawing/2014/main" id="{DF089A85-9C54-0000-3B93-58FC37026A4B}"/>
              </a:ext>
            </a:extLst>
          </p:cNvPr>
          <p:cNvSpPr txBox="1">
            <a:spLocks/>
          </p:cNvSpPr>
          <p:nvPr/>
        </p:nvSpPr>
        <p:spPr bwMode="auto">
          <a:xfrm>
            <a:off x="551384" y="6525344"/>
            <a:ext cx="1152128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KEHA-keskus, Työnvälitystilasto, 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  <a:hlinkClick r:id="rId3"/>
              </a:rPr>
              <a:t>https://www.tyollisyyskatsaus.fi/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 						 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22.9.2026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5" name="Kuva 4" descr="Palkkikaavio; Työttömät työnhakijat maakunnittain elokuussa 2025 ja 2026. Työttömien työnhakijoiden määrä kasvoi elokuussa edellisen vuoden vastaavasta ajankohdasta kaikissa maakunnissa. Eniten työttömyys kasvoi Pirkanmaalla (18 %), Kainuussa (12 %), Keski-Suomessa (10 %) ja Etelä-Karjalassa (9 %). Ahvenanmaalla työttömien työnhakijoiden määrä kasvoi edellisvuodesta 2 prosenttia.">
            <a:extLst>
              <a:ext uri="{FF2B5EF4-FFF2-40B4-BE49-F238E27FC236}">
                <a16:creationId xmlns:a16="http://schemas.microsoft.com/office/drawing/2014/main" id="{7CDF05AE-A18B-C95A-D4D2-5AAC4B0CA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24" y="980728"/>
            <a:ext cx="8568952" cy="521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673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 descr="Karttakuva: Työttömien työnhakijoiden osuus työvoimasta kunnittain Etelä-Savossa 31.8.2026. Suhteellisesti vähiten työttömiä oli Puumalassa, 6,8 prosenttia ja Enonkoskella, 7,8 prosenttia työvoimasta, ja eniten Savonlinnassa, 13,3 prosenttia ja Pieksämäellä, 11,3 prosenttia työvoimasta.">
            <a:extLst>
              <a:ext uri="{FF2B5EF4-FFF2-40B4-BE49-F238E27FC236}">
                <a16:creationId xmlns:a16="http://schemas.microsoft.com/office/drawing/2014/main" id="{2E9D9504-7E07-45A6-C8AB-5B7627BC5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68" y="1052736"/>
            <a:ext cx="7571098" cy="5328592"/>
          </a:xfrm>
          <a:prstGeom prst="rect">
            <a:avLst/>
          </a:prstGeom>
        </p:spPr>
      </p:pic>
      <p:sp>
        <p:nvSpPr>
          <p:cNvPr id="7" name="Otsikko 1">
            <a:extLst>
              <a:ext uri="{FF2B5EF4-FFF2-40B4-BE49-F238E27FC236}">
                <a16:creationId xmlns:a16="http://schemas.microsoft.com/office/drawing/2014/main" id="{40C7B944-4B84-4A85-8C21-CF9F5EEAF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271790"/>
            <a:ext cx="11521280" cy="864096"/>
          </a:xfrm>
        </p:spPr>
        <p:txBody>
          <a:bodyPr/>
          <a:lstStyle/>
          <a:p>
            <a:r>
              <a:rPr lang="fi-FI" dirty="0"/>
              <a:t>Työttömien työnhakijoiden osuus työvoimasta kunnittain Etelä-Savossa  31.8.2026</a:t>
            </a:r>
          </a:p>
        </p:txBody>
      </p:sp>
      <p:sp>
        <p:nvSpPr>
          <p:cNvPr id="2" name="Title 11">
            <a:extLst>
              <a:ext uri="{FF2B5EF4-FFF2-40B4-BE49-F238E27FC236}">
                <a16:creationId xmlns:a16="http://schemas.microsoft.com/office/drawing/2014/main" id="{4E9AE651-57E6-3B4E-56BD-6BC80698B50A}"/>
              </a:ext>
            </a:extLst>
          </p:cNvPr>
          <p:cNvSpPr txBox="1">
            <a:spLocks/>
          </p:cNvSpPr>
          <p:nvPr/>
        </p:nvSpPr>
        <p:spPr bwMode="auto">
          <a:xfrm>
            <a:off x="551384" y="6525344"/>
            <a:ext cx="1152128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KEHA-keskus, Työnvälitystilasto, 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  <a:hlinkClick r:id="rId4"/>
              </a:rPr>
              <a:t>https://www.tyollisyyskatsaus.fi/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 						 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22.9.2026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5" name="Kuva 4" descr="Palkkikaavio; Työttömien työnhakijoiden osuus työvoimasta kunnittain Etelä-Savossa 31.8.2026. Etelä-Savossa oli työttömiä työnhakijoita 11,1 prosenttia työvoimasta, kun koko maassa heitä oli 12,0 prosenttia työvoimasta. Kunnittain tarkasteltuna Etelä-Savossa suhteellisesti vähiten työttömiä oli Puumalassa, 6,8 prosenttia ja Enonkoskella, 7,8 prosenttia työvoimasta, ja eniten Savonlinnassa, 13,3 prosenttia ja Pieksämäellä, 11,3 prosenttia työvoimasta.">
            <a:extLst>
              <a:ext uri="{FF2B5EF4-FFF2-40B4-BE49-F238E27FC236}">
                <a16:creationId xmlns:a16="http://schemas.microsoft.com/office/drawing/2014/main" id="{9F15ACE0-B6FD-5500-6653-61702970DF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5840" y="1196752"/>
            <a:ext cx="4458148" cy="265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024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1">
            <a:extLst>
              <a:ext uri="{FF2B5EF4-FFF2-40B4-BE49-F238E27FC236}">
                <a16:creationId xmlns:a16="http://schemas.microsoft.com/office/drawing/2014/main" id="{B323B799-2324-459C-8F1B-D56CAF31B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416" y="260648"/>
            <a:ext cx="10513168" cy="936104"/>
          </a:xfrm>
        </p:spPr>
        <p:txBody>
          <a:bodyPr/>
          <a:lstStyle/>
          <a:p>
            <a:r>
              <a:rPr lang="fi-FI" dirty="0"/>
              <a:t>Työttömät työnhakijat ikäryhmittäin Etelä-Savossa elokuussa 2025 ja 2026</a:t>
            </a:r>
          </a:p>
        </p:txBody>
      </p:sp>
      <p:sp>
        <p:nvSpPr>
          <p:cNvPr id="2" name="Title 11">
            <a:extLst>
              <a:ext uri="{FF2B5EF4-FFF2-40B4-BE49-F238E27FC236}">
                <a16:creationId xmlns:a16="http://schemas.microsoft.com/office/drawing/2014/main" id="{94EE1239-BEDB-C916-25F9-F846C974B333}"/>
              </a:ext>
            </a:extLst>
          </p:cNvPr>
          <p:cNvSpPr txBox="1">
            <a:spLocks/>
          </p:cNvSpPr>
          <p:nvPr/>
        </p:nvSpPr>
        <p:spPr bwMode="auto">
          <a:xfrm>
            <a:off x="551384" y="6525344"/>
            <a:ext cx="1152128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KEHA-keskus, Työnvälitystilasto, 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  <a:hlinkClick r:id="rId3"/>
              </a:rPr>
              <a:t>https://www.tyollisyyskatsaus.fi/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 						 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22.9.2026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5" name="Kuva 4" descr="Palkkikaavio; työttömät työnhakijat ikäryhmittäin Etelä-Savossa elokuussa 2025 ja 2026. Työttömien määrä on noussut edellisen vuoden vastaavaan aikaan verrattuna suurimmassa osassa kaaviossa käytetyistä ikäryhmistä. Vain 30-34-vuotiaiden ikäryhmässä työttömien työnhakijoiden määrä on hieman laskenut (1 henkilön verran). Eniten työttömiä työnhakijoita Etelä-Savossa oli 60-64-vuotiaiden sekä 55-59-vuotiaiden ikäryhmässä.">
            <a:extLst>
              <a:ext uri="{FF2B5EF4-FFF2-40B4-BE49-F238E27FC236}">
                <a16:creationId xmlns:a16="http://schemas.microsoft.com/office/drawing/2014/main" id="{86FE0E74-8509-5AD3-08CD-8F897972F7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464" y="1268760"/>
            <a:ext cx="8136904" cy="4879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95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1">
            <a:extLst>
              <a:ext uri="{FF2B5EF4-FFF2-40B4-BE49-F238E27FC236}">
                <a16:creationId xmlns:a16="http://schemas.microsoft.com/office/drawing/2014/main" id="{9201FF6F-70E4-494A-AF97-7FDB53D69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32656"/>
            <a:ext cx="11305256" cy="864096"/>
          </a:xfrm>
        </p:spPr>
        <p:txBody>
          <a:bodyPr/>
          <a:lstStyle/>
          <a:p>
            <a:r>
              <a:rPr lang="fi-FI" dirty="0"/>
              <a:t>Alle 25-vuotiaat työttömät työnhakijat Etelä-Savossa kuukauden lopussa 2022 - 2026</a:t>
            </a:r>
          </a:p>
        </p:txBody>
      </p:sp>
      <p:sp>
        <p:nvSpPr>
          <p:cNvPr id="3" name="Title 11">
            <a:extLst>
              <a:ext uri="{FF2B5EF4-FFF2-40B4-BE49-F238E27FC236}">
                <a16:creationId xmlns:a16="http://schemas.microsoft.com/office/drawing/2014/main" id="{5B9AF184-AA5F-9F65-B1A7-A3E564C52216}"/>
              </a:ext>
            </a:extLst>
          </p:cNvPr>
          <p:cNvSpPr txBox="1">
            <a:spLocks/>
          </p:cNvSpPr>
          <p:nvPr/>
        </p:nvSpPr>
        <p:spPr bwMode="auto">
          <a:xfrm>
            <a:off x="551384" y="6525344"/>
            <a:ext cx="1152128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KEHA-keskus, Työnvälitystilasto</a:t>
            </a:r>
            <a:r>
              <a:rPr lang="fi-FI" sz="1100" dirty="0">
                <a:solidFill>
                  <a:srgbClr val="000000"/>
                </a:solidFill>
                <a:latin typeface="Arial" charset="-52"/>
                <a:cs typeface="Arial" charset="-52"/>
              </a:rPr>
              <a:t>			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					 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22.9.2026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4" name="Kuva 3" descr="Viivakaavio; alle 25-vuotiaat työttömät työnhakijat Etelä-Savossa kuukauden lopussa vuosina 2022-2026. Alle 25-vuotiaita työttömiä työnhakijoita oli Etelä-Savossa vuoden 2026 elokuun lopussa 696, mikä on 64 enemmän kuin vuosi sitten samaan aikaan. ">
            <a:extLst>
              <a:ext uri="{FF2B5EF4-FFF2-40B4-BE49-F238E27FC236}">
                <a16:creationId xmlns:a16="http://schemas.microsoft.com/office/drawing/2014/main" id="{12B37AEC-83DD-CF76-F7C0-B4F5C9F9A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901" y="1412776"/>
            <a:ext cx="10303589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499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1">
            <a:extLst>
              <a:ext uri="{FF2B5EF4-FFF2-40B4-BE49-F238E27FC236}">
                <a16:creationId xmlns:a16="http://schemas.microsoft.com/office/drawing/2014/main" id="{65CBE242-6BFA-44F0-9EA1-5944FFF03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92" y="260648"/>
            <a:ext cx="10873208" cy="936104"/>
          </a:xfrm>
        </p:spPr>
        <p:txBody>
          <a:bodyPr/>
          <a:lstStyle/>
          <a:p>
            <a:r>
              <a:rPr lang="fi-FI" dirty="0"/>
              <a:t>Työttömät työnhakijat ammattiryhmittäin Etelä-Savossa elokuussa 2025 ja 2026</a:t>
            </a:r>
          </a:p>
        </p:txBody>
      </p:sp>
      <p:sp>
        <p:nvSpPr>
          <p:cNvPr id="2" name="Title 11">
            <a:extLst>
              <a:ext uri="{FF2B5EF4-FFF2-40B4-BE49-F238E27FC236}">
                <a16:creationId xmlns:a16="http://schemas.microsoft.com/office/drawing/2014/main" id="{D64DCB7F-1BD4-955B-7D94-2B45AFE0B1C8}"/>
              </a:ext>
            </a:extLst>
          </p:cNvPr>
          <p:cNvSpPr txBox="1">
            <a:spLocks/>
          </p:cNvSpPr>
          <p:nvPr/>
        </p:nvSpPr>
        <p:spPr bwMode="auto">
          <a:xfrm>
            <a:off x="551384" y="6525344"/>
            <a:ext cx="1152128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Lähde: KEHA-keskus, Työnvälitystilasto, 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  <a:hlinkClick r:id="rId3"/>
              </a:rPr>
              <a:t>https://www.tyollisyyskatsaus.fi/</a:t>
            </a:r>
            <a:r>
              <a:rPr kumimoji="0" lang="fi-FI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 						                    </a:t>
            </a:r>
            <a:r>
              <a:rPr kumimoji="0" lang="fi-FI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päivitetty: 22.9.2026 / </a:t>
            </a:r>
            <a:r>
              <a:rPr kumimoji="0" lang="fi-FI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-52"/>
                <a:ea typeface="+mn-ea"/>
                <a:cs typeface="Arial" charset="-52"/>
              </a:rPr>
              <a:t>jk</a:t>
            </a:r>
            <a:endParaRPr kumimoji="0" lang="fi-FI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 (Headings)"/>
            </a:endParaRPr>
          </a:p>
        </p:txBody>
      </p:sp>
      <p:pic>
        <p:nvPicPr>
          <p:cNvPr id="5" name="Kuva 4" descr="Palkkikaavio; työttömät työnhakijat ammattiryhmittäin Etelä-Savossa elokuussa 2025 ja 2026. Työttömänä olevien johtajien ja erityisasiantuntijoiden määrä, palvelu- ja myyntityöntekijöiden määrä sekä prosessi- ja kuljetustyöntekijöiden määrä on kasvanut vuodentakaisesta selvästi. Laskenut on puolestaan hieman työttömät työnhakijat rakennus-, korjaus- ja valmistustyöntekijöiden ryhmässä sekä maanviljelijöiden ja metsätyöntekijöiden ryhmässä.">
            <a:extLst>
              <a:ext uri="{FF2B5EF4-FFF2-40B4-BE49-F238E27FC236}">
                <a16:creationId xmlns:a16="http://schemas.microsoft.com/office/drawing/2014/main" id="{E67B7C2F-EBB3-A3B1-B2F8-F92F399004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23" y="1268760"/>
            <a:ext cx="8370123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999381"/>
      </p:ext>
    </p:extLst>
  </p:cSld>
  <p:clrMapOvr>
    <a:masterClrMapping/>
  </p:clrMapOvr>
</p:sld>
</file>

<file path=ppt/theme/theme1.xml><?xml version="1.0" encoding="utf-8"?>
<a:theme xmlns:a="http://schemas.openxmlformats.org/drawingml/2006/main" name="ESAVO">
  <a:themeElements>
    <a:clrScheme name="ESAVO">
      <a:dk1>
        <a:sysClr val="windowText" lastClr="000000"/>
      </a:dk1>
      <a:lt1>
        <a:sysClr val="window" lastClr="FFFFFF"/>
      </a:lt1>
      <a:dk2>
        <a:srgbClr val="2D3787"/>
      </a:dk2>
      <a:lt2>
        <a:srgbClr val="C8E1FA"/>
      </a:lt2>
      <a:accent1>
        <a:srgbClr val="2D3787"/>
      </a:accent1>
      <a:accent2>
        <a:srgbClr val="009BE1"/>
      </a:accent2>
      <a:accent3>
        <a:srgbClr val="469B46"/>
      </a:accent3>
      <a:accent4>
        <a:srgbClr val="C8D228"/>
      </a:accent4>
      <a:accent5>
        <a:srgbClr val="F0CD14"/>
      </a:accent5>
      <a:accent6>
        <a:srgbClr val="DCA0C3"/>
      </a:accent6>
      <a:hlink>
        <a:srgbClr val="3C5491"/>
      </a:hlink>
      <a:folHlink>
        <a:srgbClr val="325A3C"/>
      </a:folHlink>
    </a:clrScheme>
    <a:fontScheme name="ESAVO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18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8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AVO PowerPoint-esitysmalli.potx" id="{FC6D9E71-C548-4608-9588-675994E901C0}" vid="{9F200EB2-B4F4-46AA-A27E-0EF2FB911529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ESAVO PowerPoint-esitysmalli</Template>
  <TotalTime>69682</TotalTime>
  <Words>231</Words>
  <Application>Microsoft Office PowerPoint</Application>
  <PresentationFormat>Laajakuva</PresentationFormat>
  <Paragraphs>23</Paragraphs>
  <Slides>8</Slides>
  <Notes>8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ESAVO</vt:lpstr>
      <vt:lpstr>Työttömyystiedot 31.8.2026</vt:lpstr>
      <vt:lpstr>Työttömyysaste maakunnittain 31.8.2026, prosenttia</vt:lpstr>
      <vt:lpstr>Työttömien työnhakijoiden osuus työvoimasta ELY-keskuksittain 31.8.2026, prosenttia</vt:lpstr>
      <vt:lpstr>Työttömät työnhakijat maakunnittain elokuussa 2025 ja 2026</vt:lpstr>
      <vt:lpstr>Työttömien työnhakijoiden osuus työvoimasta kunnittain Etelä-Savossa  31.8.2026</vt:lpstr>
      <vt:lpstr>Työttömät työnhakijat ikäryhmittäin Etelä-Savossa elokuussa 2025 ja 2026</vt:lpstr>
      <vt:lpstr>Alle 25-vuotiaat työttömät työnhakijat Etelä-Savossa kuukauden lopussa 2022 - 2026</vt:lpstr>
      <vt:lpstr>Työttömät työnhakijat ammattiryhmittäin Etelä-Savossa elokuussa 2025 ja 2026</vt:lpstr>
    </vt:vector>
  </TitlesOfParts>
  <Company>Etelä-Savon maakuntaliitto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Työttömyystiedot</dc:title>
  <dc:creator>Jaana Kokkonen</dc:creator>
  <cp:lastModifiedBy>Jaana Kokkonen</cp:lastModifiedBy>
  <cp:revision>295</cp:revision>
  <dcterms:created xsi:type="dcterms:W3CDTF">2020-02-25T14:36:39Z</dcterms:created>
  <dcterms:modified xsi:type="dcterms:W3CDTF">2026-09-22T11:56:22Z</dcterms:modified>
</cp:coreProperties>
</file>