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6"/>
  </p:notesMasterIdLst>
  <p:sldIdLst>
    <p:sldId id="694" r:id="rId2"/>
    <p:sldId id="319" r:id="rId3"/>
    <p:sldId id="695" r:id="rId4"/>
    <p:sldId id="69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F05E11-227D-452E-804B-798B7736668C}" v="13" dt="2025-04-10T08:39:04.226"/>
  </p1510:revLst>
</p1510:revInfo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226" autoAdjust="0"/>
  </p:normalViewPr>
  <p:slideViewPr>
    <p:cSldViewPr showGuides="1">
      <p:cViewPr varScale="1">
        <p:scale>
          <a:sx n="78" d="100"/>
          <a:sy n="78" d="100"/>
        </p:scale>
        <p:origin x="835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59F05E11-227D-452E-804B-798B7736668C}"/>
    <pc:docChg chg="undo custSel addSld modSld">
      <pc:chgData name="Jaana Kokkonen" userId="fd0ea1af-346e-4258-bc54-cec630bd1122" providerId="ADAL" clId="{59F05E11-227D-452E-804B-798B7736668C}" dt="2025-04-10T08:48:54.675" v="247" actId="14100"/>
      <pc:docMkLst>
        <pc:docMk/>
      </pc:docMkLst>
      <pc:sldChg chg="addSp delSp modSp mod">
        <pc:chgData name="Jaana Kokkonen" userId="fd0ea1af-346e-4258-bc54-cec630bd1122" providerId="ADAL" clId="{59F05E11-227D-452E-804B-798B7736668C}" dt="2025-04-04T10:11:15.410" v="78" actId="20577"/>
        <pc:sldMkLst>
          <pc:docMk/>
          <pc:sldMk cId="3533592794" sldId="319"/>
        </pc:sldMkLst>
        <pc:spChg chg="add mod">
          <ac:chgData name="Jaana Kokkonen" userId="fd0ea1af-346e-4258-bc54-cec630bd1122" providerId="ADAL" clId="{59F05E11-227D-452E-804B-798B7736668C}" dt="2025-04-04T10:11:15.410" v="78" actId="20577"/>
          <ac:spMkLst>
            <pc:docMk/>
            <pc:sldMk cId="3533592794" sldId="319"/>
            <ac:spMk id="2" creationId="{628D92EC-07DF-5EC3-274B-1783DFDC2773}"/>
          </ac:spMkLst>
        </pc:spChg>
        <pc:spChg chg="mod">
          <ac:chgData name="Jaana Kokkonen" userId="fd0ea1af-346e-4258-bc54-cec630bd1122" providerId="ADAL" clId="{59F05E11-227D-452E-804B-798B7736668C}" dt="2025-04-04T10:11:01.763" v="75" actId="1037"/>
          <ac:spMkLst>
            <pc:docMk/>
            <pc:sldMk cId="3533592794" sldId="319"/>
            <ac:spMk id="5" creationId="{00000000-0000-0000-0000-000000000000}"/>
          </ac:spMkLst>
        </pc:spChg>
        <pc:graphicFrameChg chg="mod modGraphic">
          <ac:chgData name="Jaana Kokkonen" userId="fd0ea1af-346e-4258-bc54-cec630bd1122" providerId="ADAL" clId="{59F05E11-227D-452E-804B-798B7736668C}" dt="2025-04-04T10:10:57.873" v="74" actId="1037"/>
          <ac:graphicFrameMkLst>
            <pc:docMk/>
            <pc:sldMk cId="3533592794" sldId="319"/>
            <ac:graphicFrameMk id="3" creationId="{3E990407-83A4-416E-A4DC-6634CB516BE3}"/>
          </ac:graphicFrameMkLst>
        </pc:graphicFrameChg>
      </pc:sldChg>
      <pc:sldChg chg="addSp delSp modSp mod">
        <pc:chgData name="Jaana Kokkonen" userId="fd0ea1af-346e-4258-bc54-cec630bd1122" providerId="ADAL" clId="{59F05E11-227D-452E-804B-798B7736668C}" dt="2025-04-04T10:08:08.955" v="66" actId="962"/>
        <pc:sldMkLst>
          <pc:docMk/>
          <pc:sldMk cId="1445504624" sldId="694"/>
        </pc:sldMkLst>
        <pc:spChg chg="add mod">
          <ac:chgData name="Jaana Kokkonen" userId="fd0ea1af-346e-4258-bc54-cec630bd1122" providerId="ADAL" clId="{59F05E11-227D-452E-804B-798B7736668C}" dt="2025-04-04T09:40:07.071" v="1"/>
          <ac:spMkLst>
            <pc:docMk/>
            <pc:sldMk cId="1445504624" sldId="694"/>
            <ac:spMk id="3" creationId="{59AA7000-EDDC-E084-D082-4017F20E37CD}"/>
          </ac:spMkLst>
        </pc:spChg>
        <pc:spChg chg="mod">
          <ac:chgData name="Jaana Kokkonen" userId="fd0ea1af-346e-4258-bc54-cec630bd1122" providerId="ADAL" clId="{59F05E11-227D-452E-804B-798B7736668C}" dt="2025-04-04T09:40:53.082" v="17" actId="20577"/>
          <ac:spMkLst>
            <pc:docMk/>
            <pc:sldMk cId="1445504624" sldId="694"/>
            <ac:spMk id="8" creationId="{9201FF6F-70E4-494A-AF97-7FDB53D6943F}"/>
          </ac:spMkLst>
        </pc:spChg>
        <pc:picChg chg="add mod">
          <ac:chgData name="Jaana Kokkonen" userId="fd0ea1af-346e-4258-bc54-cec630bd1122" providerId="ADAL" clId="{59F05E11-227D-452E-804B-798B7736668C}" dt="2025-04-04T10:08:08.955" v="66" actId="962"/>
          <ac:picMkLst>
            <pc:docMk/>
            <pc:sldMk cId="1445504624" sldId="694"/>
            <ac:picMk id="7" creationId="{2D56F27F-D0B7-18E7-F3D5-657D89392110}"/>
          </ac:picMkLst>
        </pc:picChg>
      </pc:sldChg>
      <pc:sldChg chg="addSp delSp modSp mod">
        <pc:chgData name="Jaana Kokkonen" userId="fd0ea1af-346e-4258-bc54-cec630bd1122" providerId="ADAL" clId="{59F05E11-227D-452E-804B-798B7736668C}" dt="2025-04-04T10:16:21.446" v="122" actId="962"/>
        <pc:sldMkLst>
          <pc:docMk/>
          <pc:sldMk cId="972588445" sldId="695"/>
        </pc:sldMkLst>
        <pc:spChg chg="add mod">
          <ac:chgData name="Jaana Kokkonen" userId="fd0ea1af-346e-4258-bc54-cec630bd1122" providerId="ADAL" clId="{59F05E11-227D-452E-804B-798B7736668C}" dt="2025-04-04T09:40:21.846" v="5"/>
          <ac:spMkLst>
            <pc:docMk/>
            <pc:sldMk cId="972588445" sldId="695"/>
            <ac:spMk id="4" creationId="{D6ADA492-AE53-7A69-8CA0-6091C497D9C3}"/>
          </ac:spMkLst>
        </pc:spChg>
        <pc:spChg chg="mod">
          <ac:chgData name="Jaana Kokkonen" userId="fd0ea1af-346e-4258-bc54-cec630bd1122" providerId="ADAL" clId="{59F05E11-227D-452E-804B-798B7736668C}" dt="2025-04-04T09:40:32.983" v="9" actId="20577"/>
          <ac:spMkLst>
            <pc:docMk/>
            <pc:sldMk cId="972588445" sldId="695"/>
            <ac:spMk id="8" creationId="{9201FF6F-70E4-494A-AF97-7FDB53D6943F}"/>
          </ac:spMkLst>
        </pc:spChg>
        <pc:picChg chg="add mod">
          <ac:chgData name="Jaana Kokkonen" userId="fd0ea1af-346e-4258-bc54-cec630bd1122" providerId="ADAL" clId="{59F05E11-227D-452E-804B-798B7736668C}" dt="2025-04-04T10:16:21.446" v="122" actId="962"/>
          <ac:picMkLst>
            <pc:docMk/>
            <pc:sldMk cId="972588445" sldId="695"/>
            <ac:picMk id="6" creationId="{EF48F72A-2BDE-CF83-4D48-3CE853A2DFAB}"/>
          </ac:picMkLst>
        </pc:picChg>
      </pc:sldChg>
      <pc:sldChg chg="modSp add mod">
        <pc:chgData name="Jaana Kokkonen" userId="fd0ea1af-346e-4258-bc54-cec630bd1122" providerId="ADAL" clId="{59F05E11-227D-452E-804B-798B7736668C}" dt="2025-04-10T08:48:54.675" v="247" actId="14100"/>
        <pc:sldMkLst>
          <pc:docMk/>
          <pc:sldMk cId="3518870728" sldId="696"/>
        </pc:sldMkLst>
        <pc:spChg chg="mod">
          <ac:chgData name="Jaana Kokkonen" userId="fd0ea1af-346e-4258-bc54-cec630bd1122" providerId="ADAL" clId="{59F05E11-227D-452E-804B-798B7736668C}" dt="2025-04-10T08:46:50.922" v="214" actId="20577"/>
          <ac:spMkLst>
            <pc:docMk/>
            <pc:sldMk cId="3518870728" sldId="696"/>
            <ac:spMk id="2" creationId="{B47AE1E5-72C5-DCC5-516E-4FB3434704FA}"/>
          </ac:spMkLst>
        </pc:spChg>
        <pc:spChg chg="mod">
          <ac:chgData name="Jaana Kokkonen" userId="fd0ea1af-346e-4258-bc54-cec630bd1122" providerId="ADAL" clId="{59F05E11-227D-452E-804B-798B7736668C}" dt="2025-04-10T08:48:54.675" v="247" actId="14100"/>
          <ac:spMkLst>
            <pc:docMk/>
            <pc:sldMk cId="3518870728" sldId="696"/>
            <ac:spMk id="5" creationId="{78624CBA-887D-C7C1-F269-81B384DEDABB}"/>
          </ac:spMkLst>
        </pc:spChg>
        <pc:graphicFrameChg chg="mod modGraphic">
          <ac:chgData name="Jaana Kokkonen" userId="fd0ea1af-346e-4258-bc54-cec630bd1122" providerId="ADAL" clId="{59F05E11-227D-452E-804B-798B7736668C}" dt="2025-04-10T08:46:28.587" v="210" actId="113"/>
          <ac:graphicFrameMkLst>
            <pc:docMk/>
            <pc:sldMk cId="3518870728" sldId="696"/>
            <ac:graphicFrameMk id="3" creationId="{FC301E13-DC8E-8FCA-7108-1C4F79E6125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25072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 descr="Alle 25-vuotiaat työttömät työnhakijat Etelä-Savossa kuukauden lopussa 2016 - 2020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76672"/>
            <a:ext cx="10729192" cy="864096"/>
          </a:xfrm>
        </p:spPr>
        <p:txBody>
          <a:bodyPr/>
          <a:lstStyle/>
          <a:p>
            <a:r>
              <a:rPr lang="fi-FI" dirty="0"/>
              <a:t>Väestö ikäryhmittäin, kunnittain ja seutukunnittain Etelä-Savossa, %-osuudet 31.12.2024</a:t>
            </a:r>
            <a:r>
              <a:rPr lang="fi-FI" sz="2000" b="0" dirty="0"/>
              <a:t>, 1.1.2025 aluejako</a:t>
            </a:r>
            <a:endParaRPr lang="fi-FI" b="0" dirty="0"/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59AA7000-EDDC-E084-D082-4017F20E37CD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4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.4.2025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7" name="Kuva 6" descr="Palkkikaavio: väestön prosenttiosuudet ikäryhmittäin 31.12.2024. Etelä-Savon maakunnassa yli 65-vuotiaita oli 33,9 prosenttia, kun taas koko maassa heitä oli 23,6 prosenttia väestöstä. 15-64-vuotiaita Etelä-Savossa oli 54,6 prosenttia ja koko maassa 61,9 prosenttia väestöstä. 0-14-vuotiaita oli Etelä-Savossa 11,5 prosenttia ja koko maassa 14,6 prosenttia väestöstä.">
            <a:extLst>
              <a:ext uri="{FF2B5EF4-FFF2-40B4-BE49-F238E27FC236}">
                <a16:creationId xmlns:a16="http://schemas.microsoft.com/office/drawing/2014/main" id="{2D56F27F-D0B7-18E7-F3D5-657D89392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551" y="1412776"/>
            <a:ext cx="986988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50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5"/>
          <p:cNvSpPr txBox="1">
            <a:spLocks noGrp="1"/>
          </p:cNvSpPr>
          <p:nvPr>
            <p:ph type="title" idx="4294967295"/>
          </p:nvPr>
        </p:nvSpPr>
        <p:spPr bwMode="auto">
          <a:xfrm>
            <a:off x="623392" y="332656"/>
            <a:ext cx="10729192" cy="814227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Väestö ikäryhmittäin, kunnittain ja seutukunnittain Etelä-Savossa 31.12.2024</a:t>
            </a:r>
            <a: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1.1.2025 aluejako</a:t>
            </a:r>
            <a:endParaRPr kumimoji="0" lang="fi-FI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3E990407-83A4-416E-A4DC-6634CB516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172001"/>
              </p:ext>
            </p:extLst>
          </p:nvPr>
        </p:nvGraphicFramePr>
        <p:xfrm>
          <a:off x="695400" y="1340768"/>
          <a:ext cx="9505057" cy="47454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339706">
                  <a:extLst>
                    <a:ext uri="{9D8B030D-6E8A-4147-A177-3AD203B41FA5}">
                      <a16:colId xmlns:a16="http://schemas.microsoft.com/office/drawing/2014/main" val="3398990294"/>
                    </a:ext>
                  </a:extLst>
                </a:gridCol>
                <a:gridCol w="983070">
                  <a:extLst>
                    <a:ext uri="{9D8B030D-6E8A-4147-A177-3AD203B41FA5}">
                      <a16:colId xmlns:a16="http://schemas.microsoft.com/office/drawing/2014/main" val="2614166131"/>
                    </a:ext>
                  </a:extLst>
                </a:gridCol>
                <a:gridCol w="782769">
                  <a:extLst>
                    <a:ext uri="{9D8B030D-6E8A-4147-A177-3AD203B41FA5}">
                      <a16:colId xmlns:a16="http://schemas.microsoft.com/office/drawing/2014/main" val="2580432095"/>
                    </a:ext>
                  </a:extLst>
                </a:gridCol>
                <a:gridCol w="1038368">
                  <a:extLst>
                    <a:ext uri="{9D8B030D-6E8A-4147-A177-3AD203B41FA5}">
                      <a16:colId xmlns:a16="http://schemas.microsoft.com/office/drawing/2014/main" val="1162894885"/>
                    </a:ext>
                  </a:extLst>
                </a:gridCol>
                <a:gridCol w="958493">
                  <a:extLst>
                    <a:ext uri="{9D8B030D-6E8A-4147-A177-3AD203B41FA5}">
                      <a16:colId xmlns:a16="http://schemas.microsoft.com/office/drawing/2014/main" val="1296415809"/>
                    </a:ext>
                  </a:extLst>
                </a:gridCol>
                <a:gridCol w="1134217">
                  <a:extLst>
                    <a:ext uri="{9D8B030D-6E8A-4147-A177-3AD203B41FA5}">
                      <a16:colId xmlns:a16="http://schemas.microsoft.com/office/drawing/2014/main" val="2704134573"/>
                    </a:ext>
                  </a:extLst>
                </a:gridCol>
                <a:gridCol w="1134217">
                  <a:extLst>
                    <a:ext uri="{9D8B030D-6E8A-4147-A177-3AD203B41FA5}">
                      <a16:colId xmlns:a16="http://schemas.microsoft.com/office/drawing/2014/main" val="3661387087"/>
                    </a:ext>
                  </a:extLst>
                </a:gridCol>
                <a:gridCol w="1134217">
                  <a:extLst>
                    <a:ext uri="{9D8B030D-6E8A-4147-A177-3AD203B41FA5}">
                      <a16:colId xmlns:a16="http://schemas.microsoft.com/office/drawing/2014/main" val="154709839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Alue</a:t>
                      </a:r>
                      <a:endParaRPr lang="fi-FI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Ikäluokat yhteensä</a:t>
                      </a:r>
                      <a:endParaRPr lang="fi-FI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0 - 14</a:t>
                      </a:r>
                      <a:endParaRPr lang="fi-FI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15 - 64</a:t>
                      </a:r>
                      <a:endParaRPr lang="fi-FI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65 -    </a:t>
                      </a:r>
                      <a:endParaRPr lang="fi-FI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Prosenttiosuus 0 - 14 v.</a:t>
                      </a:r>
                      <a:endParaRPr lang="fi-FI" sz="1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Prosenttiosuus 15 - 64 v.</a:t>
                      </a:r>
                      <a:endParaRPr lang="fi-FI" sz="1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Prosenttiosuus 65 -    v.</a:t>
                      </a:r>
                      <a:endParaRPr lang="fi-FI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3019579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KOKO MAA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5 635 971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820 287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3 486 867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1 328 817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14,6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61,9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1407919990"/>
                  </a:ext>
                </a:extLst>
              </a:tr>
              <a:tr h="355623">
                <a:tc>
                  <a:txBody>
                    <a:bodyPr/>
                    <a:lstStyle/>
                    <a:p>
                      <a:pPr algn="l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 ja Itä-Suomen suuralue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1 272 126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185 628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749 313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337 185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14,6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58,9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3185217897"/>
                  </a:ext>
                </a:extLst>
              </a:tr>
              <a:tr h="36753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ETELÄ-SAVO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129 376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14 871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70 613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43 892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54,6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33,9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2888295043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MIKKELIN SK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68 169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8 340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38 160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21 669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56,0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31,8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3059169506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Hirvensalmi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2 059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1 005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10,1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48,8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41,1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2677639400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Kangasniemi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5 062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542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2 532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1 988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39,3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784007008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Mikkeli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51 890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6 744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30 168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14 978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58,1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28,9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3004869241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Mäntyharju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3 495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2 845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49,5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40,3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391772009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Puumala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2 101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1 011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45,7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48,1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350686338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SAVONLINNAN SK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38 355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3 977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20 478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13 900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53,4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36,2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3019466306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Enonkoski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47,6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40,2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531272367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Rantasalmi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3 246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1 642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1 234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50,6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38,0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419299100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Savonlinna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31 460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3 226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17 099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11 135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54,4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35,4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2056362078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Sulkava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2 361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1 124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1 013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9,5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47,6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42,9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1598460969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PIEKSÄMÄEN SK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22 852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2 554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11 975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8 323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52,4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36,4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3720925709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Juva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5 674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606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2 848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2 220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50,2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39,1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1494750543"/>
                  </a:ext>
                </a:extLst>
              </a:tr>
              <a:tr h="22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Pieksämäki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17 178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1 948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9 127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6 103</a:t>
                      </a: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11,3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53,1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35,5</a:t>
                      </a:r>
                    </a:p>
                  </a:txBody>
                  <a:tcPr marL="0" marR="182880" marT="0" marB="0" anchor="ctr"/>
                </a:tc>
                <a:extLst>
                  <a:ext uri="{0D108BD9-81ED-4DB2-BD59-A6C34878D82A}">
                    <a16:rowId xmlns:a16="http://schemas.microsoft.com/office/drawing/2014/main" val="3774677657"/>
                  </a:ext>
                </a:extLst>
              </a:tr>
            </a:tbl>
          </a:graphicData>
        </a:graphic>
      </p:graphicFrame>
      <p:sp>
        <p:nvSpPr>
          <p:cNvPr id="2" name="Title 11">
            <a:extLst>
              <a:ext uri="{FF2B5EF4-FFF2-40B4-BE49-F238E27FC236}">
                <a16:creationId xmlns:a16="http://schemas.microsoft.com/office/drawing/2014/main" id="{628D92EC-07DF-5EC3-274B-1783DFDC2773}"/>
              </a:ext>
            </a:extLst>
          </p:cNvPr>
          <p:cNvSpPr txBox="1">
            <a:spLocks/>
          </p:cNvSpPr>
          <p:nvPr/>
        </p:nvSpPr>
        <p:spPr bwMode="auto">
          <a:xfrm>
            <a:off x="551384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4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.4.2025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53359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 descr="Alle 25-vuotiaat työttömät työnhakijat Etelä-Savossa kuukauden lopussa 2016 - 2020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60648"/>
            <a:ext cx="9937104" cy="792088"/>
          </a:xfrm>
        </p:spPr>
        <p:txBody>
          <a:bodyPr/>
          <a:lstStyle/>
          <a:p>
            <a:r>
              <a:rPr lang="fi-FI" dirty="0"/>
              <a:t>Väestö ikäryhmittäin maakunnittain, %-osuudet 31.12.2024</a:t>
            </a:r>
            <a:r>
              <a:rPr lang="fi-FI" sz="2000" b="0" dirty="0"/>
              <a:t>, 1.1.2025 aluejako</a:t>
            </a:r>
            <a:endParaRPr lang="fi-FI" b="0" dirty="0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D6ADA492-AE53-7A69-8CA0-6091C497D9C3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4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.4.2025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6" name="Kuva 5" descr="Palkkikaavio: väestön prosenttiosuudet ikäryhmittäin 31.12.2024. Etelä-Savon maakunnassa oli maakunnista suhteellisesti eniten yli 65-vuotiaita, 33,9 prosenttia, kun taas koko maassa heitä oli 23,6 prosenttia väestöstä. Uudellamaalla oli suhteellisesti eniten 15-64-vuotiaita, 66,2 prosenttia, Etelä-Savossa 54,6 prosenttia ja koko maassa 61,9 prosenttia väestöstä. 0-14-vuotiaita oli Etelä-Savossa 11,5 prosenttia ja koko maassa 14,6 prosenttia väestöstä.">
            <a:extLst>
              <a:ext uri="{FF2B5EF4-FFF2-40B4-BE49-F238E27FC236}">
                <a16:creationId xmlns:a16="http://schemas.microsoft.com/office/drawing/2014/main" id="{EF48F72A-2BDE-CF83-4D48-3CE853A2DF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1124744"/>
            <a:ext cx="9361040" cy="522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58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78DB0-F502-2A56-2497-B0F9F885F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5">
            <a:extLst>
              <a:ext uri="{FF2B5EF4-FFF2-40B4-BE49-F238E27FC236}">
                <a16:creationId xmlns:a16="http://schemas.microsoft.com/office/drawing/2014/main" id="{78624CBA-887D-C7C1-F269-81B384DEDAB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551384" y="332656"/>
            <a:ext cx="11089232" cy="814227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Väestö ikäryhmittäin </a:t>
            </a:r>
            <a: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(sis. yli 75-v.) </a:t>
            </a: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 kunnittain Etelä-Savossa 31.12.2024</a:t>
            </a:r>
            <a: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1.1.2025 aluejako</a:t>
            </a:r>
            <a:endParaRPr kumimoji="0" lang="fi-FI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FC301E13-DC8E-8FCA-7108-1C4F79E61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939935"/>
              </p:ext>
            </p:extLst>
          </p:nvPr>
        </p:nvGraphicFramePr>
        <p:xfrm>
          <a:off x="695400" y="1412776"/>
          <a:ext cx="9217025" cy="468051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86095">
                  <a:extLst>
                    <a:ext uri="{9D8B030D-6E8A-4147-A177-3AD203B41FA5}">
                      <a16:colId xmlns:a16="http://schemas.microsoft.com/office/drawing/2014/main" val="3398990294"/>
                    </a:ext>
                  </a:extLst>
                </a:gridCol>
                <a:gridCol w="946153">
                  <a:extLst>
                    <a:ext uri="{9D8B030D-6E8A-4147-A177-3AD203B41FA5}">
                      <a16:colId xmlns:a16="http://schemas.microsoft.com/office/drawing/2014/main" val="261416613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580432095"/>
                    </a:ext>
                  </a:extLst>
                </a:gridCol>
                <a:gridCol w="905402">
                  <a:extLst>
                    <a:ext uri="{9D8B030D-6E8A-4147-A177-3AD203B41FA5}">
                      <a16:colId xmlns:a16="http://schemas.microsoft.com/office/drawing/2014/main" val="1162894885"/>
                    </a:ext>
                  </a:extLst>
                </a:gridCol>
                <a:gridCol w="785948">
                  <a:extLst>
                    <a:ext uri="{9D8B030D-6E8A-4147-A177-3AD203B41FA5}">
                      <a16:colId xmlns:a16="http://schemas.microsoft.com/office/drawing/2014/main" val="1296415809"/>
                    </a:ext>
                  </a:extLst>
                </a:gridCol>
                <a:gridCol w="785948">
                  <a:extLst>
                    <a:ext uri="{9D8B030D-6E8A-4147-A177-3AD203B41FA5}">
                      <a16:colId xmlns:a16="http://schemas.microsoft.com/office/drawing/2014/main" val="3927087680"/>
                    </a:ext>
                  </a:extLst>
                </a:gridCol>
                <a:gridCol w="857398">
                  <a:extLst>
                    <a:ext uri="{9D8B030D-6E8A-4147-A177-3AD203B41FA5}">
                      <a16:colId xmlns:a16="http://schemas.microsoft.com/office/drawing/2014/main" val="2704134573"/>
                    </a:ext>
                  </a:extLst>
                </a:gridCol>
                <a:gridCol w="928847">
                  <a:extLst>
                    <a:ext uri="{9D8B030D-6E8A-4147-A177-3AD203B41FA5}">
                      <a16:colId xmlns:a16="http://schemas.microsoft.com/office/drawing/2014/main" val="3661387087"/>
                    </a:ext>
                  </a:extLst>
                </a:gridCol>
                <a:gridCol w="921033">
                  <a:extLst>
                    <a:ext uri="{9D8B030D-6E8A-4147-A177-3AD203B41FA5}">
                      <a16:colId xmlns:a16="http://schemas.microsoft.com/office/drawing/2014/main" val="1547098394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3205121072"/>
                    </a:ext>
                  </a:extLst>
                </a:gridCol>
              </a:tblGrid>
              <a:tr h="78437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Alue</a:t>
                      </a:r>
                      <a:endParaRPr lang="fi-FI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Ikäluokat yhteensä</a:t>
                      </a:r>
                      <a:endParaRPr lang="fi-FI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0 - 14</a:t>
                      </a:r>
                      <a:endParaRPr lang="fi-FI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15 - 64</a:t>
                      </a:r>
                      <a:endParaRPr lang="fi-FI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65 - 74    </a:t>
                      </a:r>
                      <a:endParaRPr lang="fi-FI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75 -      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Prosentti-osuus </a:t>
                      </a:r>
                    </a:p>
                    <a:p>
                      <a:pPr algn="ctr" fontAlgn="ctr"/>
                      <a:r>
                        <a:rPr lang="fi-FI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0 - 14 v.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Prosentti-osuus </a:t>
                      </a:r>
                    </a:p>
                    <a:p>
                      <a:pPr algn="ctr" fontAlgn="ctr"/>
                      <a:r>
                        <a:rPr lang="fi-FI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15 - 64 v.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Prosentti-osuus </a:t>
                      </a:r>
                    </a:p>
                    <a:p>
                      <a:pPr algn="ctr" fontAlgn="ctr"/>
                      <a:r>
                        <a:rPr lang="fi-FI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65 - 74   v.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Prosentti-osuus </a:t>
                      </a:r>
                    </a:p>
                    <a:p>
                      <a:pPr algn="ctr" fontAlgn="ctr"/>
                      <a:r>
                        <a:rPr lang="fi-FI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75 -    v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30195795"/>
                  </a:ext>
                </a:extLst>
              </a:tr>
              <a:tr h="51646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KOKO MAA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5 635 971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820 287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3 486 867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675 986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652 831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14,6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61,9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12,0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11,6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1407919990"/>
                  </a:ext>
                </a:extLst>
              </a:tr>
              <a:tr h="44483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ETELÄ-SAVO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129 376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14 871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70 613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22 298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21 594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11,5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54,6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17,2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16,7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2888295043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Enonkoski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1 288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157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613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228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290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12,2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47,6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17,7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22,5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2677639400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Hirvensalmi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2 059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207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1 005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464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383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10,1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48,8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22,5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18,6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784007008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Juva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5 674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606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2 848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1 109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1 111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10,7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50,2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19,5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19,6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3004869241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Kangasniemi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5 062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542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2 532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972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1 016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10,7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50,0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19,2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20,1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391772009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Mikkeli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51 890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6 744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30 168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7 566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7 412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13,0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58,1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14,6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14,3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350686338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Mäntyharju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7 057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717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3 495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1 460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1 385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10,2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49,5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20,7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19,6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531272367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Pieksämäki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17 178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1 948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9 127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3 204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2 899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11,3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53,1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18,7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16,9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419299100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Puumala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2 101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130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960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538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473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6,2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45,7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25,6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22,5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2056362078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Rantasalmi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3 246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370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1 642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639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595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11,4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50,6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19,7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18,3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1598460969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Savonlinna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31 460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3 226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17 099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5 603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5 532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10,3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54,4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17,8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17,6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1494750543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Sulkava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2 361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224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1 124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515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498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9,5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47,6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21,8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21,1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180000" marT="0" marB="0" anchor="ctr"/>
                </a:tc>
                <a:extLst>
                  <a:ext uri="{0D108BD9-81ED-4DB2-BD59-A6C34878D82A}">
                    <a16:rowId xmlns:a16="http://schemas.microsoft.com/office/drawing/2014/main" val="3774677657"/>
                  </a:ext>
                </a:extLst>
              </a:tr>
            </a:tbl>
          </a:graphicData>
        </a:graphic>
      </p:graphicFrame>
      <p:sp>
        <p:nvSpPr>
          <p:cNvPr id="2" name="Title 11">
            <a:extLst>
              <a:ext uri="{FF2B5EF4-FFF2-40B4-BE49-F238E27FC236}">
                <a16:creationId xmlns:a16="http://schemas.microsoft.com/office/drawing/2014/main" id="{B47AE1E5-72C5-DCC5-516E-4FB3434704FA}"/>
              </a:ext>
            </a:extLst>
          </p:cNvPr>
          <p:cNvSpPr txBox="1">
            <a:spLocks/>
          </p:cNvSpPr>
          <p:nvPr/>
        </p:nvSpPr>
        <p:spPr bwMode="auto">
          <a:xfrm>
            <a:off x="551384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10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.4.2025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518870728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7989</TotalTime>
  <Words>572</Words>
  <Application>Microsoft Office PowerPoint</Application>
  <PresentationFormat>Laajakuva</PresentationFormat>
  <Paragraphs>298</Paragraphs>
  <Slides>4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ESAVO</vt:lpstr>
      <vt:lpstr>Väestö ikäryhmittäin, kunnittain ja seutukunnittain Etelä-Savossa, %-osuudet 31.12.2024, 1.1.2025 aluejako</vt:lpstr>
      <vt:lpstr>Väestö ikäryhmittäin, kunnittain ja seutukunnittain Etelä-Savossa 31.12.2024, 1.1.2025 aluejako</vt:lpstr>
      <vt:lpstr>Väestö ikäryhmittäin maakunnittain, %-osuudet 31.12.2024, 1.1.2025 aluejako</vt:lpstr>
      <vt:lpstr>Väestö ikäryhmittäin (sis. yli 75-v.) ja kunnittain Etelä-Savossa 31.12.2024, 1.1.2025 aluejako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 ikäryhmittäin</dc:title>
  <dc:creator>Jaana Kokkonen</dc:creator>
  <cp:lastModifiedBy>Jaana Kokkonen</cp:lastModifiedBy>
  <cp:revision>40</cp:revision>
  <dcterms:created xsi:type="dcterms:W3CDTF">2020-02-25T14:36:39Z</dcterms:created>
  <dcterms:modified xsi:type="dcterms:W3CDTF">2025-04-10T08:49:03Z</dcterms:modified>
</cp:coreProperties>
</file>