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6"/>
  </p:notesMasterIdLst>
  <p:sldIdLst>
    <p:sldId id="694" r:id="rId2"/>
    <p:sldId id="319" r:id="rId3"/>
    <p:sldId id="695" r:id="rId4"/>
    <p:sldId id="69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F05E11-227D-452E-804B-798B7736668C}" v="13" dt="2025-04-10T08:39:04.226"/>
  </p1510:revLst>
</p1510:revInfo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Vaalea tyyli 2 - Korostus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Vaalea tyyli 3 - Korostus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5226" autoAdjust="0"/>
  </p:normalViewPr>
  <p:slideViewPr>
    <p:cSldViewPr showGuides="1">
      <p:cViewPr varScale="1">
        <p:scale>
          <a:sx n="78" d="100"/>
          <a:sy n="78" d="100"/>
        </p:scale>
        <p:origin x="835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ana Kokkonen" userId="fd0ea1af-346e-4258-bc54-cec630bd1122" providerId="ADAL" clId="{59F05E11-227D-452E-804B-798B7736668C}"/>
    <pc:docChg chg="undo custSel addSld modSld">
      <pc:chgData name="Jaana Kokkonen" userId="fd0ea1af-346e-4258-bc54-cec630bd1122" providerId="ADAL" clId="{59F05E11-227D-452E-804B-798B7736668C}" dt="2025-04-10T08:48:54.675" v="247" actId="14100"/>
      <pc:docMkLst>
        <pc:docMk/>
      </pc:docMkLst>
      <pc:sldChg chg="addSp delSp modSp mod">
        <pc:chgData name="Jaana Kokkonen" userId="fd0ea1af-346e-4258-bc54-cec630bd1122" providerId="ADAL" clId="{59F05E11-227D-452E-804B-798B7736668C}" dt="2025-04-04T10:11:15.410" v="78" actId="20577"/>
        <pc:sldMkLst>
          <pc:docMk/>
          <pc:sldMk cId="3533592794" sldId="319"/>
        </pc:sldMkLst>
        <pc:spChg chg="add mod">
          <ac:chgData name="Jaana Kokkonen" userId="fd0ea1af-346e-4258-bc54-cec630bd1122" providerId="ADAL" clId="{59F05E11-227D-452E-804B-798B7736668C}" dt="2025-04-04T10:11:15.410" v="78" actId="20577"/>
          <ac:spMkLst>
            <pc:docMk/>
            <pc:sldMk cId="3533592794" sldId="319"/>
            <ac:spMk id="2" creationId="{628D92EC-07DF-5EC3-274B-1783DFDC2773}"/>
          </ac:spMkLst>
        </pc:spChg>
        <pc:spChg chg="mod">
          <ac:chgData name="Jaana Kokkonen" userId="fd0ea1af-346e-4258-bc54-cec630bd1122" providerId="ADAL" clId="{59F05E11-227D-452E-804B-798B7736668C}" dt="2025-04-04T10:11:01.763" v="75" actId="1037"/>
          <ac:spMkLst>
            <pc:docMk/>
            <pc:sldMk cId="3533592794" sldId="319"/>
            <ac:spMk id="5" creationId="{00000000-0000-0000-0000-000000000000}"/>
          </ac:spMkLst>
        </pc:spChg>
        <pc:graphicFrameChg chg="mod modGraphic">
          <ac:chgData name="Jaana Kokkonen" userId="fd0ea1af-346e-4258-bc54-cec630bd1122" providerId="ADAL" clId="{59F05E11-227D-452E-804B-798B7736668C}" dt="2025-04-04T10:10:57.873" v="74" actId="1037"/>
          <ac:graphicFrameMkLst>
            <pc:docMk/>
            <pc:sldMk cId="3533592794" sldId="319"/>
            <ac:graphicFrameMk id="3" creationId="{3E990407-83A4-416E-A4DC-6634CB516BE3}"/>
          </ac:graphicFrameMkLst>
        </pc:graphicFrameChg>
      </pc:sldChg>
      <pc:sldChg chg="addSp delSp modSp mod">
        <pc:chgData name="Jaana Kokkonen" userId="fd0ea1af-346e-4258-bc54-cec630bd1122" providerId="ADAL" clId="{59F05E11-227D-452E-804B-798B7736668C}" dt="2025-04-04T10:08:08.955" v="66" actId="962"/>
        <pc:sldMkLst>
          <pc:docMk/>
          <pc:sldMk cId="1445504624" sldId="694"/>
        </pc:sldMkLst>
        <pc:spChg chg="add mod">
          <ac:chgData name="Jaana Kokkonen" userId="fd0ea1af-346e-4258-bc54-cec630bd1122" providerId="ADAL" clId="{59F05E11-227D-452E-804B-798B7736668C}" dt="2025-04-04T09:40:07.071" v="1"/>
          <ac:spMkLst>
            <pc:docMk/>
            <pc:sldMk cId="1445504624" sldId="694"/>
            <ac:spMk id="3" creationId="{59AA7000-EDDC-E084-D082-4017F20E37CD}"/>
          </ac:spMkLst>
        </pc:spChg>
        <pc:spChg chg="mod">
          <ac:chgData name="Jaana Kokkonen" userId="fd0ea1af-346e-4258-bc54-cec630bd1122" providerId="ADAL" clId="{59F05E11-227D-452E-804B-798B7736668C}" dt="2025-04-04T09:40:53.082" v="17" actId="20577"/>
          <ac:spMkLst>
            <pc:docMk/>
            <pc:sldMk cId="1445504624" sldId="694"/>
            <ac:spMk id="8" creationId="{9201FF6F-70E4-494A-AF97-7FDB53D6943F}"/>
          </ac:spMkLst>
        </pc:spChg>
        <pc:picChg chg="add mod">
          <ac:chgData name="Jaana Kokkonen" userId="fd0ea1af-346e-4258-bc54-cec630bd1122" providerId="ADAL" clId="{59F05E11-227D-452E-804B-798B7736668C}" dt="2025-04-04T10:08:08.955" v="66" actId="962"/>
          <ac:picMkLst>
            <pc:docMk/>
            <pc:sldMk cId="1445504624" sldId="694"/>
            <ac:picMk id="7" creationId="{2D56F27F-D0B7-18E7-F3D5-657D89392110}"/>
          </ac:picMkLst>
        </pc:picChg>
      </pc:sldChg>
      <pc:sldChg chg="addSp delSp modSp mod">
        <pc:chgData name="Jaana Kokkonen" userId="fd0ea1af-346e-4258-bc54-cec630bd1122" providerId="ADAL" clId="{59F05E11-227D-452E-804B-798B7736668C}" dt="2025-04-04T10:16:21.446" v="122" actId="962"/>
        <pc:sldMkLst>
          <pc:docMk/>
          <pc:sldMk cId="972588445" sldId="695"/>
        </pc:sldMkLst>
        <pc:spChg chg="add mod">
          <ac:chgData name="Jaana Kokkonen" userId="fd0ea1af-346e-4258-bc54-cec630bd1122" providerId="ADAL" clId="{59F05E11-227D-452E-804B-798B7736668C}" dt="2025-04-04T09:40:21.846" v="5"/>
          <ac:spMkLst>
            <pc:docMk/>
            <pc:sldMk cId="972588445" sldId="695"/>
            <ac:spMk id="4" creationId="{D6ADA492-AE53-7A69-8CA0-6091C497D9C3}"/>
          </ac:spMkLst>
        </pc:spChg>
        <pc:spChg chg="mod">
          <ac:chgData name="Jaana Kokkonen" userId="fd0ea1af-346e-4258-bc54-cec630bd1122" providerId="ADAL" clId="{59F05E11-227D-452E-804B-798B7736668C}" dt="2025-04-04T09:40:32.983" v="9" actId="20577"/>
          <ac:spMkLst>
            <pc:docMk/>
            <pc:sldMk cId="972588445" sldId="695"/>
            <ac:spMk id="8" creationId="{9201FF6F-70E4-494A-AF97-7FDB53D6943F}"/>
          </ac:spMkLst>
        </pc:spChg>
        <pc:picChg chg="add mod">
          <ac:chgData name="Jaana Kokkonen" userId="fd0ea1af-346e-4258-bc54-cec630bd1122" providerId="ADAL" clId="{59F05E11-227D-452E-804B-798B7736668C}" dt="2025-04-04T10:16:21.446" v="122" actId="962"/>
          <ac:picMkLst>
            <pc:docMk/>
            <pc:sldMk cId="972588445" sldId="695"/>
            <ac:picMk id="6" creationId="{EF48F72A-2BDE-CF83-4D48-3CE853A2DFAB}"/>
          </ac:picMkLst>
        </pc:picChg>
      </pc:sldChg>
      <pc:sldChg chg="modSp add mod">
        <pc:chgData name="Jaana Kokkonen" userId="fd0ea1af-346e-4258-bc54-cec630bd1122" providerId="ADAL" clId="{59F05E11-227D-452E-804B-798B7736668C}" dt="2025-04-10T08:48:54.675" v="247" actId="14100"/>
        <pc:sldMkLst>
          <pc:docMk/>
          <pc:sldMk cId="3518870728" sldId="696"/>
        </pc:sldMkLst>
        <pc:spChg chg="mod">
          <ac:chgData name="Jaana Kokkonen" userId="fd0ea1af-346e-4258-bc54-cec630bd1122" providerId="ADAL" clId="{59F05E11-227D-452E-804B-798B7736668C}" dt="2025-04-10T08:46:50.922" v="214" actId="20577"/>
          <ac:spMkLst>
            <pc:docMk/>
            <pc:sldMk cId="3518870728" sldId="696"/>
            <ac:spMk id="2" creationId="{B47AE1E5-72C5-DCC5-516E-4FB3434704FA}"/>
          </ac:spMkLst>
        </pc:spChg>
        <pc:spChg chg="mod">
          <ac:chgData name="Jaana Kokkonen" userId="fd0ea1af-346e-4258-bc54-cec630bd1122" providerId="ADAL" clId="{59F05E11-227D-452E-804B-798B7736668C}" dt="2025-04-10T08:48:54.675" v="247" actId="14100"/>
          <ac:spMkLst>
            <pc:docMk/>
            <pc:sldMk cId="3518870728" sldId="696"/>
            <ac:spMk id="5" creationId="{78624CBA-887D-C7C1-F269-81B384DEDABB}"/>
          </ac:spMkLst>
        </pc:spChg>
        <pc:graphicFrameChg chg="mod modGraphic">
          <ac:chgData name="Jaana Kokkonen" userId="fd0ea1af-346e-4258-bc54-cec630bd1122" providerId="ADAL" clId="{59F05E11-227D-452E-804B-798B7736668C}" dt="2025-04-10T08:46:28.587" v="210" actId="113"/>
          <ac:graphicFrameMkLst>
            <pc:docMk/>
            <pc:sldMk cId="3518870728" sldId="696"/>
            <ac:graphicFrameMk id="3" creationId="{FC301E13-DC8E-8FCA-7108-1C4F79E6125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63B138-173C-46F0-B529-FC07560AB81E}" type="datetimeFigureOut">
              <a:rPr lang="fi-FI" smtClean="0"/>
              <a:t>10.4.2025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19C122-1841-446F-A209-09DB18BC1F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4299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903461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825072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383615"/>
            <a:ext cx="622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4000" y="4740322"/>
            <a:ext cx="622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10.4.2025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1118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10.4.2025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52" name="Otsikko 1">
            <a:extLst>
              <a:ext uri="{FF2B5EF4-FFF2-40B4-BE49-F238E27FC236}">
                <a16:creationId xmlns:a16="http://schemas.microsoft.com/office/drawing/2014/main" id="{0FF9F245-1E1A-448D-91E2-6190B0BFCC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9814" y="5684258"/>
            <a:ext cx="5736185" cy="900000"/>
          </a:xfrm>
        </p:spPr>
        <p:txBody>
          <a:bodyPr anchor="b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219756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91649" y="3734807"/>
            <a:ext cx="4823939" cy="1807156"/>
          </a:xfrm>
        </p:spPr>
        <p:txBody>
          <a:bodyPr anchor="t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10.4.2025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3B1DCAA7-5504-4BFF-84F4-D86AF05361F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1136" y="985012"/>
            <a:ext cx="1885749" cy="24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096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10.4.2025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4098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3130915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2" name="Kuvan paikkamerkki 6">
            <a:extLst>
              <a:ext uri="{FF2B5EF4-FFF2-40B4-BE49-F238E27FC236}">
                <a16:creationId xmlns:a16="http://schemas.microsoft.com/office/drawing/2014/main" id="{D6A75CB5-A60D-4F27-912C-E9E35A752B7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56977" y="369000"/>
            <a:ext cx="7960373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10.4.2025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28950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83238" y="1880050"/>
            <a:ext cx="4478762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83237" y="2891099"/>
            <a:ext cx="4478337" cy="2441249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583237" y="5436474"/>
            <a:ext cx="4478761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Väliotsikko</a:t>
            </a:r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83238" y="5781700"/>
            <a:ext cx="4478524" cy="711175"/>
          </a:xfrm>
        </p:spPr>
        <p:txBody>
          <a:bodyPr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10.4.2025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82860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6523401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43396" y="1089000"/>
            <a:ext cx="2818603" cy="169105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43238" y="2891099"/>
            <a:ext cx="2818336" cy="3601776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10.4.2025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81297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10.4.2025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C23E018D-28CE-43C5-B8B0-378E818075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6223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10.4.2025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102" name="Kuva 101">
            <a:extLst>
              <a:ext uri="{FF2B5EF4-FFF2-40B4-BE49-F238E27FC236}">
                <a16:creationId xmlns:a16="http://schemas.microsoft.com/office/drawing/2014/main" id="{AD593AE4-F009-4670-A00D-FE70E255BC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1310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3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10.4.2025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9172793D-AC5E-4116-A505-F56C8A4BE6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0816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4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10.4.2025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2" name="Kuva 51">
            <a:extLst>
              <a:ext uri="{FF2B5EF4-FFF2-40B4-BE49-F238E27FC236}">
                <a16:creationId xmlns:a16="http://schemas.microsoft.com/office/drawing/2014/main" id="{9F32C795-722B-443A-9BDF-1FCD2E9DA2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680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BE17326-2570-491B-8862-26E0B2C7E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53C4BAA-863D-4C2B-A49E-6787B479B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5586A4B-B0D1-45E1-8161-745750AC3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10.4.2025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7F02EBB-2840-4B98-91F4-0BA5D0346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ED015DB-8E17-4D1B-B989-6CC39D597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4742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6D71F7-7B46-4998-9D4A-96B1357F2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2A0AFE91-F0AE-4F4E-8AB4-2FFCE4AE4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10.4.2025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CA9EF4D-E262-4CAF-9228-D048DEA18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5961130-5A16-4348-8FFD-870010FF9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35191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0539355-C800-4593-86D9-17ADB8025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10.4.2025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3E3A70F-7960-4ADF-AB46-B19FD9A82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B95B99D-6028-4A07-8A8A-A0DE45810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7535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87B7AEA-F2C3-4333-9E07-08F782CB9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10.4.2025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A6955E6-AF27-45E9-8CE1-AE512FCF3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EBDAAF6-7DEF-4073-A13E-8D0D83680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>
            <a:extLst>
              <a:ext uri="{FF2B5EF4-FFF2-40B4-BE49-F238E27FC236}">
                <a16:creationId xmlns:a16="http://schemas.microsoft.com/office/drawing/2014/main" id="{576A1BE5-DCEF-4406-83F6-CB52BA0F9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32CA24E3-3C18-43E5-BD83-88F3B524B38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764000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7CDE0A28-B3C8-457F-8588-D72F44D5F492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113389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1034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383615"/>
            <a:ext cx="829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740322"/>
            <a:ext cx="829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10.4.2025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7055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33813" y="2559050"/>
            <a:ext cx="6227762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3999" y="4110549"/>
            <a:ext cx="622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34000" y="4455775"/>
            <a:ext cx="6227762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10.4.2025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5233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64000" y="2559050"/>
            <a:ext cx="8298000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110549"/>
            <a:ext cx="829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" y="4455775"/>
            <a:ext cx="8298000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10.4.2025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7626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833813" y="2587625"/>
            <a:ext cx="6221412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10.4.2025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9780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764000" y="2587625"/>
            <a:ext cx="8298000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10.4.2025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036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o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Kuva 52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2141F0D0-0FEA-4058-9143-828F1654926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062" y="1269000"/>
            <a:ext cx="3672000" cy="4844452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51422" y="2036763"/>
            <a:ext cx="3904578" cy="3130550"/>
          </a:xfrm>
        </p:spPr>
        <p:txBody>
          <a:bodyPr anchor="ctr"/>
          <a:lstStyle>
            <a:lvl1pPr algn="l">
              <a:lnSpc>
                <a:spcPts val="4800"/>
              </a:lnSpc>
              <a:defRPr sz="540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20543" y="2536825"/>
            <a:ext cx="4194000" cy="2630488"/>
          </a:xfrm>
        </p:spPr>
        <p:txBody>
          <a:bodyPr>
            <a:normAutofit/>
          </a:bodyPr>
          <a:lstStyle>
            <a:lvl1pPr marL="0" indent="0">
              <a:spcAft>
                <a:spcPts val="1600"/>
              </a:spcAft>
              <a:buNone/>
              <a:defRPr sz="1600" b="0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10.4.2025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3958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B92EF62F-D49B-4A44-92B5-38DF0E46D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4000" y="1548000"/>
            <a:ext cx="8298000" cy="900000"/>
          </a:xfrm>
          <a:prstGeom prst="rect">
            <a:avLst/>
          </a:prstGeom>
        </p:spPr>
        <p:txBody>
          <a:bodyPr vert="horz" lIns="0" tIns="0" rIns="0" bIns="45720" rtlCol="0" anchor="b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D489960-CB8D-4F48-B4C6-33518F04E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64000" y="2592000"/>
            <a:ext cx="8298000" cy="2880000"/>
          </a:xfrm>
          <a:prstGeom prst="rect">
            <a:avLst/>
          </a:prstGeom>
        </p:spPr>
        <p:txBody>
          <a:bodyPr vert="horz" lIns="0" tIns="0" rIns="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0E7348C-6486-4251-801A-85B0E848DB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0000" y="6597000"/>
            <a:ext cx="14040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fld id="{6DC6F5ED-C14C-4DA4-AA51-40B6CDE4D00F}" type="datetimeFigureOut">
              <a:rPr lang="fi-FI" smtClean="0"/>
              <a:t>10.4.2025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21CDB72-9EDA-48DC-98AB-E1016A1D9D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24000" y="6597000"/>
            <a:ext cx="41148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E5A9A56-7B18-44D6-99B0-B87596D5F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7032" y="260412"/>
            <a:ext cx="807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noFill/>
              </a:defRPr>
            </a:lvl1pPr>
          </a:lstStyle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60" name="Kuva 59">
            <a:extLst>
              <a:ext uri="{FF2B5EF4-FFF2-40B4-BE49-F238E27FC236}">
                <a16:creationId xmlns:a16="http://schemas.microsoft.com/office/drawing/2014/main" id="{37A535CD-8113-4A51-8B3F-7B541E72EAD4}"/>
              </a:ext>
            </a:extLst>
          </p:cNvPr>
          <p:cNvPicPr>
            <a:picLocks noChangeAspect="1"/>
          </p:cNvPicPr>
          <p:nvPr/>
        </p:nvPicPr>
        <p:blipFill>
          <a:blip r:embed="rId2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310" y="5532240"/>
            <a:ext cx="1778164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624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0" r:id="rId14"/>
    <p:sldLayoutId id="2147483731" r:id="rId15"/>
    <p:sldLayoutId id="2147483732" r:id="rId16"/>
    <p:sldLayoutId id="2147483733" r:id="rId17"/>
    <p:sldLayoutId id="2147483734" r:id="rId18"/>
    <p:sldLayoutId id="2147483735" r:id="rId19"/>
    <p:sldLayoutId id="2147483736" r:id="rId20"/>
    <p:sldLayoutId id="2147483737" r:id="rId2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0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21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64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864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1080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6pPr>
      <a:lvl7pPr marL="129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7pPr>
      <a:lvl8pPr marL="151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8pPr>
      <a:lvl9pPr marL="172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226">
          <p15:clr>
            <a:srgbClr val="F26B43"/>
          </p15:clr>
        </p15:guide>
        <p15:guide id="4" orient="horz" pos="232">
          <p15:clr>
            <a:srgbClr val="F26B43"/>
          </p15:clr>
        </p15:guide>
        <p15:guide id="5" orient="horz" pos="4090">
          <p15:clr>
            <a:srgbClr val="F26B43"/>
          </p15:clr>
        </p15:guide>
        <p15:guide id="6" pos="7444">
          <p15:clr>
            <a:srgbClr val="F26B43"/>
          </p15:clr>
        </p15:guide>
        <p15:guide id="7" orient="horz" pos="1283">
          <p15:clr>
            <a:srgbClr val="F26B43"/>
          </p15:clr>
        </p15:guide>
        <p15:guide id="8" orient="horz" pos="3255">
          <p15:clr>
            <a:srgbClr val="F26B43"/>
          </p15:clr>
        </p15:guide>
        <p15:guide id="9" orient="horz" pos="3491">
          <p15:clr>
            <a:srgbClr val="F26B43"/>
          </p15:clr>
        </p15:guide>
        <p15:guide id="10" pos="1100">
          <p15:clr>
            <a:srgbClr val="F26B43"/>
          </p15:clr>
        </p15:guide>
        <p15:guide id="11" pos="1327">
          <p15:clr>
            <a:srgbClr val="F26B43"/>
          </p15:clr>
        </p15:guide>
        <p15:guide id="12" pos="2199">
          <p15:clr>
            <a:srgbClr val="F26B43"/>
          </p15:clr>
        </p15:guide>
        <p15:guide id="13" pos="2426">
          <p15:clr>
            <a:srgbClr val="F26B43"/>
          </p15:clr>
        </p15:guide>
        <p15:guide id="14" pos="3273">
          <p15:clr>
            <a:srgbClr val="F26B43"/>
          </p15:clr>
        </p15:guide>
        <p15:guide id="15" pos="3517">
          <p15:clr>
            <a:srgbClr val="F26B43"/>
          </p15:clr>
        </p15:guide>
        <p15:guide id="16" pos="6334">
          <p15:clr>
            <a:srgbClr val="F26B43"/>
          </p15:clr>
        </p15:guide>
        <p15:guide id="17" pos="656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1" descr="Alle 25-vuotiaat työttömät työnhakijat Etelä-Savossa kuukauden lopussa 2016 - 2020">
            <a:extLst>
              <a:ext uri="{FF2B5EF4-FFF2-40B4-BE49-F238E27FC236}">
                <a16:creationId xmlns:a16="http://schemas.microsoft.com/office/drawing/2014/main" id="{9201FF6F-70E4-494A-AF97-7FDB53D69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384" y="476672"/>
            <a:ext cx="10729192" cy="864096"/>
          </a:xfrm>
        </p:spPr>
        <p:txBody>
          <a:bodyPr/>
          <a:lstStyle/>
          <a:p>
            <a:r>
              <a:rPr lang="fi-FI" dirty="0"/>
              <a:t>Väestö ikäryhmittäin, kunnittain ja seutukunnittain Etelä-Savossa, %-osuudet 31.12.2024</a:t>
            </a:r>
            <a:r>
              <a:rPr lang="fi-FI" sz="2000" b="0" dirty="0"/>
              <a:t>, 1.1.2025 aluejako</a:t>
            </a:r>
            <a:endParaRPr lang="fi-FI" b="0" dirty="0"/>
          </a:p>
        </p:txBody>
      </p:sp>
      <p:sp>
        <p:nvSpPr>
          <p:cNvPr id="3" name="Title 11">
            <a:extLst>
              <a:ext uri="{FF2B5EF4-FFF2-40B4-BE49-F238E27FC236}">
                <a16:creationId xmlns:a16="http://schemas.microsoft.com/office/drawing/2014/main" id="{59AA7000-EDDC-E084-D082-4017F20E37CD}"/>
              </a:ext>
            </a:extLst>
          </p:cNvPr>
          <p:cNvSpPr txBox="1">
            <a:spLocks/>
          </p:cNvSpPr>
          <p:nvPr/>
        </p:nvSpPr>
        <p:spPr bwMode="auto">
          <a:xfrm>
            <a:off x="623392" y="6508576"/>
            <a:ext cx="1152128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</a:t>
            </a:r>
            <a:r>
              <a:rPr lang="fi-FI" sz="1100" dirty="0">
                <a:solidFill>
                  <a:srgbClr val="000000"/>
                </a:solidFill>
                <a:latin typeface="Arial" charset="-52"/>
                <a:cs typeface="Arial" charset="-52"/>
              </a:rPr>
              <a:t>Tilastokeskus, väestörakenne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			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4</a:t>
            </a:r>
            <a:r>
              <a:rPr lang="fi-FI" sz="1000" dirty="0">
                <a:solidFill>
                  <a:srgbClr val="000000"/>
                </a:solidFill>
                <a:latin typeface="Arial" charset="-52"/>
                <a:cs typeface="Arial" charset="-52"/>
              </a:rPr>
              <a:t>.4.2025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pic>
        <p:nvPicPr>
          <p:cNvPr id="7" name="Kuva 6" descr="Palkkikaavio: väestön prosenttiosuudet ikäryhmittäin 31.12.2024. Etelä-Savon maakunnassa yli 65-vuotiaita oli 33,9 prosenttia, kun taas koko maassa heitä oli 23,6 prosenttia väestöstä. 15-64-vuotiaita Etelä-Savossa oli 54,6 prosenttia ja koko maassa 61,9 prosenttia väestöstä. 0-14-vuotiaita oli Etelä-Savossa 11,5 prosenttia ja koko maassa 14,6 prosenttia väestöstä.">
            <a:extLst>
              <a:ext uri="{FF2B5EF4-FFF2-40B4-BE49-F238E27FC236}">
                <a16:creationId xmlns:a16="http://schemas.microsoft.com/office/drawing/2014/main" id="{2D56F27F-D0B7-18E7-F3D5-657D893921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551" y="1412776"/>
            <a:ext cx="9869889" cy="48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504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5"/>
          <p:cNvSpPr txBox="1">
            <a:spLocks noGrp="1"/>
          </p:cNvSpPr>
          <p:nvPr>
            <p:ph type="title" idx="4294967295"/>
          </p:nvPr>
        </p:nvSpPr>
        <p:spPr bwMode="auto">
          <a:xfrm>
            <a:off x="623392" y="332656"/>
            <a:ext cx="10729192" cy="814227"/>
          </a:xfrm>
          <a:prstGeom prst="rect">
            <a:avLst/>
          </a:prstGeom>
          <a:noFill/>
          <a:ln w="9525">
            <a:noFill/>
            <a:prstDash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Väestö ikäryhmittäin, kunnittain ja seutukunnittain Etelä-Savossa 31.12.2024</a:t>
            </a:r>
            <a:r>
              <a:rPr kumimoji="0" lang="fi-FI" sz="2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1.1.2025 aluejako</a:t>
            </a:r>
            <a:endParaRPr kumimoji="0" lang="fi-FI" sz="1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Taulukko 2">
            <a:extLst>
              <a:ext uri="{FF2B5EF4-FFF2-40B4-BE49-F238E27FC236}">
                <a16:creationId xmlns:a16="http://schemas.microsoft.com/office/drawing/2014/main" id="{3E990407-83A4-416E-A4DC-6634CB516B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2172001"/>
              </p:ext>
            </p:extLst>
          </p:nvPr>
        </p:nvGraphicFramePr>
        <p:xfrm>
          <a:off x="695400" y="1340768"/>
          <a:ext cx="9505057" cy="474543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339706">
                  <a:extLst>
                    <a:ext uri="{9D8B030D-6E8A-4147-A177-3AD203B41FA5}">
                      <a16:colId xmlns:a16="http://schemas.microsoft.com/office/drawing/2014/main" val="3398990294"/>
                    </a:ext>
                  </a:extLst>
                </a:gridCol>
                <a:gridCol w="983070">
                  <a:extLst>
                    <a:ext uri="{9D8B030D-6E8A-4147-A177-3AD203B41FA5}">
                      <a16:colId xmlns:a16="http://schemas.microsoft.com/office/drawing/2014/main" val="2614166131"/>
                    </a:ext>
                  </a:extLst>
                </a:gridCol>
                <a:gridCol w="782769">
                  <a:extLst>
                    <a:ext uri="{9D8B030D-6E8A-4147-A177-3AD203B41FA5}">
                      <a16:colId xmlns:a16="http://schemas.microsoft.com/office/drawing/2014/main" val="2580432095"/>
                    </a:ext>
                  </a:extLst>
                </a:gridCol>
                <a:gridCol w="1038368">
                  <a:extLst>
                    <a:ext uri="{9D8B030D-6E8A-4147-A177-3AD203B41FA5}">
                      <a16:colId xmlns:a16="http://schemas.microsoft.com/office/drawing/2014/main" val="1162894885"/>
                    </a:ext>
                  </a:extLst>
                </a:gridCol>
                <a:gridCol w="958493">
                  <a:extLst>
                    <a:ext uri="{9D8B030D-6E8A-4147-A177-3AD203B41FA5}">
                      <a16:colId xmlns:a16="http://schemas.microsoft.com/office/drawing/2014/main" val="1296415809"/>
                    </a:ext>
                  </a:extLst>
                </a:gridCol>
                <a:gridCol w="1134217">
                  <a:extLst>
                    <a:ext uri="{9D8B030D-6E8A-4147-A177-3AD203B41FA5}">
                      <a16:colId xmlns:a16="http://schemas.microsoft.com/office/drawing/2014/main" val="2704134573"/>
                    </a:ext>
                  </a:extLst>
                </a:gridCol>
                <a:gridCol w="1134217">
                  <a:extLst>
                    <a:ext uri="{9D8B030D-6E8A-4147-A177-3AD203B41FA5}">
                      <a16:colId xmlns:a16="http://schemas.microsoft.com/office/drawing/2014/main" val="3661387087"/>
                    </a:ext>
                  </a:extLst>
                </a:gridCol>
                <a:gridCol w="1134217">
                  <a:extLst>
                    <a:ext uri="{9D8B030D-6E8A-4147-A177-3AD203B41FA5}">
                      <a16:colId xmlns:a16="http://schemas.microsoft.com/office/drawing/2014/main" val="1547098394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Alue</a:t>
                      </a:r>
                      <a:endParaRPr lang="fi-FI" sz="14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Ikäluokat yhteensä</a:t>
                      </a:r>
                      <a:endParaRPr lang="fi-FI" sz="14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0 - 14</a:t>
                      </a:r>
                      <a:endParaRPr lang="fi-FI" sz="14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15 - 64</a:t>
                      </a:r>
                      <a:endParaRPr lang="fi-FI" sz="14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65 -    </a:t>
                      </a:r>
                      <a:endParaRPr lang="fi-FI" sz="14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Prosenttiosuus 0 - 14 v.</a:t>
                      </a:r>
                      <a:endParaRPr lang="fi-FI" sz="12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Prosenttiosuus 15 - 64 v.</a:t>
                      </a:r>
                      <a:endParaRPr lang="fi-FI" sz="12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Prosenttiosuus 65 -    v.</a:t>
                      </a:r>
                      <a:endParaRPr lang="fi-FI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3019579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KOKO MAA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5 635 971</a:t>
                      </a:r>
                    </a:p>
                  </a:txBody>
                  <a:tcPr marL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820 287</a:t>
                      </a:r>
                    </a:p>
                  </a:txBody>
                  <a:tcPr marL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3 486 867</a:t>
                      </a:r>
                    </a:p>
                  </a:txBody>
                  <a:tcPr marL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1 328 817</a:t>
                      </a:r>
                    </a:p>
                  </a:txBody>
                  <a:tcPr marL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14,6</a:t>
                      </a:r>
                    </a:p>
                  </a:txBody>
                  <a:tcPr marL="0" marR="1828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61,9</a:t>
                      </a:r>
                    </a:p>
                  </a:txBody>
                  <a:tcPr marL="0" marR="1828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23,6</a:t>
                      </a:r>
                    </a:p>
                  </a:txBody>
                  <a:tcPr marL="0" marR="182880" marT="0" marB="0" anchor="ctr"/>
                </a:tc>
                <a:extLst>
                  <a:ext uri="{0D108BD9-81ED-4DB2-BD59-A6C34878D82A}">
                    <a16:rowId xmlns:a16="http://schemas.microsoft.com/office/drawing/2014/main" val="1407919990"/>
                  </a:ext>
                </a:extLst>
              </a:tr>
              <a:tr h="355623">
                <a:tc>
                  <a:txBody>
                    <a:bodyPr/>
                    <a:lstStyle/>
                    <a:p>
                      <a:pPr algn="l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Pohjois- ja Itä-Suomen suuralue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1 272 126</a:t>
                      </a:r>
                    </a:p>
                  </a:txBody>
                  <a:tcPr marL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185 628</a:t>
                      </a:r>
                    </a:p>
                  </a:txBody>
                  <a:tcPr marL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749 313</a:t>
                      </a:r>
                    </a:p>
                  </a:txBody>
                  <a:tcPr marL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337 185</a:t>
                      </a:r>
                    </a:p>
                  </a:txBody>
                  <a:tcPr marL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14,6</a:t>
                      </a:r>
                    </a:p>
                  </a:txBody>
                  <a:tcPr marL="0" marR="1828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58,9</a:t>
                      </a:r>
                    </a:p>
                  </a:txBody>
                  <a:tcPr marL="0" marR="1828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26,5</a:t>
                      </a:r>
                    </a:p>
                  </a:txBody>
                  <a:tcPr marL="0" marR="182880" marT="0" marB="0" anchor="ctr"/>
                </a:tc>
                <a:extLst>
                  <a:ext uri="{0D108BD9-81ED-4DB2-BD59-A6C34878D82A}">
                    <a16:rowId xmlns:a16="http://schemas.microsoft.com/office/drawing/2014/main" val="3185217897"/>
                  </a:ext>
                </a:extLst>
              </a:tr>
              <a:tr h="367531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ETELÄ-SAVO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129 376</a:t>
                      </a:r>
                    </a:p>
                  </a:txBody>
                  <a:tcPr marL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14 871</a:t>
                      </a:r>
                    </a:p>
                  </a:txBody>
                  <a:tcPr marL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70 613</a:t>
                      </a:r>
                    </a:p>
                  </a:txBody>
                  <a:tcPr marL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43 892</a:t>
                      </a:r>
                    </a:p>
                  </a:txBody>
                  <a:tcPr marL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11,5</a:t>
                      </a:r>
                    </a:p>
                  </a:txBody>
                  <a:tcPr marL="0" marR="1828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54,6</a:t>
                      </a:r>
                    </a:p>
                  </a:txBody>
                  <a:tcPr marL="0" marR="1828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33,9</a:t>
                      </a:r>
                    </a:p>
                  </a:txBody>
                  <a:tcPr marL="0" marR="182880" marT="0" marB="0" anchor="ctr"/>
                </a:tc>
                <a:extLst>
                  <a:ext uri="{0D108BD9-81ED-4DB2-BD59-A6C34878D82A}">
                    <a16:rowId xmlns:a16="http://schemas.microsoft.com/office/drawing/2014/main" val="2888295043"/>
                  </a:ext>
                </a:extLst>
              </a:tr>
              <a:tr h="220441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MIKKELIN SK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68 169</a:t>
                      </a:r>
                    </a:p>
                  </a:txBody>
                  <a:tcPr marL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8 340</a:t>
                      </a:r>
                    </a:p>
                  </a:txBody>
                  <a:tcPr marL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38 160</a:t>
                      </a:r>
                    </a:p>
                  </a:txBody>
                  <a:tcPr marL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21 669</a:t>
                      </a:r>
                    </a:p>
                  </a:txBody>
                  <a:tcPr marL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12,2</a:t>
                      </a:r>
                    </a:p>
                  </a:txBody>
                  <a:tcPr marL="0" marR="1828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56,0</a:t>
                      </a:r>
                    </a:p>
                  </a:txBody>
                  <a:tcPr marL="0" marR="1828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31,8</a:t>
                      </a:r>
                    </a:p>
                  </a:txBody>
                  <a:tcPr marL="0" marR="182880" marT="0" marB="0" anchor="ctr"/>
                </a:tc>
                <a:extLst>
                  <a:ext uri="{0D108BD9-81ED-4DB2-BD59-A6C34878D82A}">
                    <a16:rowId xmlns:a16="http://schemas.microsoft.com/office/drawing/2014/main" val="3059169506"/>
                  </a:ext>
                </a:extLst>
              </a:tr>
              <a:tr h="220441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Hirvensalmi</a:t>
                      </a:r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2 059</a:t>
                      </a:r>
                    </a:p>
                  </a:txBody>
                  <a:tcPr marL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207</a:t>
                      </a:r>
                    </a:p>
                  </a:txBody>
                  <a:tcPr marL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1 005</a:t>
                      </a:r>
                    </a:p>
                  </a:txBody>
                  <a:tcPr marL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847</a:t>
                      </a:r>
                    </a:p>
                  </a:txBody>
                  <a:tcPr marL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10,1</a:t>
                      </a:r>
                    </a:p>
                  </a:txBody>
                  <a:tcPr marL="0" marR="1828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48,8</a:t>
                      </a:r>
                    </a:p>
                  </a:txBody>
                  <a:tcPr marL="0" marR="1828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41,1</a:t>
                      </a:r>
                    </a:p>
                  </a:txBody>
                  <a:tcPr marL="0" marR="182880" marT="0" marB="0" anchor="ctr"/>
                </a:tc>
                <a:extLst>
                  <a:ext uri="{0D108BD9-81ED-4DB2-BD59-A6C34878D82A}">
                    <a16:rowId xmlns:a16="http://schemas.microsoft.com/office/drawing/2014/main" val="2677639400"/>
                  </a:ext>
                </a:extLst>
              </a:tr>
              <a:tr h="220441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Kangasniemi</a:t>
                      </a:r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5 062</a:t>
                      </a:r>
                    </a:p>
                  </a:txBody>
                  <a:tcPr marL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542</a:t>
                      </a:r>
                    </a:p>
                  </a:txBody>
                  <a:tcPr marL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2 532</a:t>
                      </a:r>
                    </a:p>
                  </a:txBody>
                  <a:tcPr marL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1 988</a:t>
                      </a:r>
                    </a:p>
                  </a:txBody>
                  <a:tcPr marL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10,7</a:t>
                      </a:r>
                    </a:p>
                  </a:txBody>
                  <a:tcPr marL="0" marR="1828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50,0</a:t>
                      </a:r>
                    </a:p>
                  </a:txBody>
                  <a:tcPr marL="0" marR="1828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39,3</a:t>
                      </a:r>
                    </a:p>
                  </a:txBody>
                  <a:tcPr marL="0" marR="182880" marT="0" marB="0" anchor="ctr"/>
                </a:tc>
                <a:extLst>
                  <a:ext uri="{0D108BD9-81ED-4DB2-BD59-A6C34878D82A}">
                    <a16:rowId xmlns:a16="http://schemas.microsoft.com/office/drawing/2014/main" val="784007008"/>
                  </a:ext>
                </a:extLst>
              </a:tr>
              <a:tr h="220441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Mikkeli</a:t>
                      </a:r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51 890</a:t>
                      </a:r>
                    </a:p>
                  </a:txBody>
                  <a:tcPr marL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6 744</a:t>
                      </a:r>
                    </a:p>
                  </a:txBody>
                  <a:tcPr marL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30 168</a:t>
                      </a:r>
                    </a:p>
                  </a:txBody>
                  <a:tcPr marL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14 978</a:t>
                      </a:r>
                    </a:p>
                  </a:txBody>
                  <a:tcPr marL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13,0</a:t>
                      </a:r>
                    </a:p>
                  </a:txBody>
                  <a:tcPr marL="0" marR="1828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58,1</a:t>
                      </a:r>
                    </a:p>
                  </a:txBody>
                  <a:tcPr marL="0" marR="1828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28,9</a:t>
                      </a:r>
                    </a:p>
                  </a:txBody>
                  <a:tcPr marL="0" marR="182880" marT="0" marB="0" anchor="ctr"/>
                </a:tc>
                <a:extLst>
                  <a:ext uri="{0D108BD9-81ED-4DB2-BD59-A6C34878D82A}">
                    <a16:rowId xmlns:a16="http://schemas.microsoft.com/office/drawing/2014/main" val="3004869241"/>
                  </a:ext>
                </a:extLst>
              </a:tr>
              <a:tr h="220441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Mäntyharju</a:t>
                      </a:r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7 057</a:t>
                      </a:r>
                    </a:p>
                  </a:txBody>
                  <a:tcPr marL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717</a:t>
                      </a:r>
                    </a:p>
                  </a:txBody>
                  <a:tcPr marL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3 495</a:t>
                      </a:r>
                    </a:p>
                  </a:txBody>
                  <a:tcPr marL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2 845</a:t>
                      </a:r>
                    </a:p>
                  </a:txBody>
                  <a:tcPr marL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10,2</a:t>
                      </a:r>
                    </a:p>
                  </a:txBody>
                  <a:tcPr marL="0" marR="1828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49,5</a:t>
                      </a:r>
                    </a:p>
                  </a:txBody>
                  <a:tcPr marL="0" marR="1828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40,3</a:t>
                      </a:r>
                    </a:p>
                  </a:txBody>
                  <a:tcPr marL="0" marR="182880" marT="0" marB="0" anchor="ctr"/>
                </a:tc>
                <a:extLst>
                  <a:ext uri="{0D108BD9-81ED-4DB2-BD59-A6C34878D82A}">
                    <a16:rowId xmlns:a16="http://schemas.microsoft.com/office/drawing/2014/main" val="391772009"/>
                  </a:ext>
                </a:extLst>
              </a:tr>
              <a:tr h="220441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Puumala</a:t>
                      </a:r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2 101</a:t>
                      </a:r>
                    </a:p>
                  </a:txBody>
                  <a:tcPr marL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130</a:t>
                      </a:r>
                    </a:p>
                  </a:txBody>
                  <a:tcPr marL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960</a:t>
                      </a:r>
                    </a:p>
                  </a:txBody>
                  <a:tcPr marL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1 011</a:t>
                      </a:r>
                    </a:p>
                  </a:txBody>
                  <a:tcPr marL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6,2</a:t>
                      </a:r>
                    </a:p>
                  </a:txBody>
                  <a:tcPr marL="0" marR="1828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45,7</a:t>
                      </a:r>
                    </a:p>
                  </a:txBody>
                  <a:tcPr marL="0" marR="1828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48,1</a:t>
                      </a:r>
                    </a:p>
                  </a:txBody>
                  <a:tcPr marL="0" marR="182880" marT="0" marB="0" anchor="ctr"/>
                </a:tc>
                <a:extLst>
                  <a:ext uri="{0D108BD9-81ED-4DB2-BD59-A6C34878D82A}">
                    <a16:rowId xmlns:a16="http://schemas.microsoft.com/office/drawing/2014/main" val="350686338"/>
                  </a:ext>
                </a:extLst>
              </a:tr>
              <a:tr h="220441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SAVONLINNAN SK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38 355</a:t>
                      </a:r>
                    </a:p>
                  </a:txBody>
                  <a:tcPr marL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3 977</a:t>
                      </a:r>
                    </a:p>
                  </a:txBody>
                  <a:tcPr marL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20 478</a:t>
                      </a:r>
                    </a:p>
                  </a:txBody>
                  <a:tcPr marL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13 900</a:t>
                      </a:r>
                    </a:p>
                  </a:txBody>
                  <a:tcPr marL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10,4</a:t>
                      </a:r>
                    </a:p>
                  </a:txBody>
                  <a:tcPr marL="0" marR="1828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53,4</a:t>
                      </a:r>
                    </a:p>
                  </a:txBody>
                  <a:tcPr marL="0" marR="1828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36,2</a:t>
                      </a:r>
                    </a:p>
                  </a:txBody>
                  <a:tcPr marL="0" marR="182880" marT="0" marB="0" anchor="ctr"/>
                </a:tc>
                <a:extLst>
                  <a:ext uri="{0D108BD9-81ED-4DB2-BD59-A6C34878D82A}">
                    <a16:rowId xmlns:a16="http://schemas.microsoft.com/office/drawing/2014/main" val="3019466306"/>
                  </a:ext>
                </a:extLst>
              </a:tr>
              <a:tr h="220441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Enonkoski</a:t>
                      </a:r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1 288</a:t>
                      </a:r>
                    </a:p>
                  </a:txBody>
                  <a:tcPr marL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157</a:t>
                      </a:r>
                    </a:p>
                  </a:txBody>
                  <a:tcPr marL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613</a:t>
                      </a:r>
                    </a:p>
                  </a:txBody>
                  <a:tcPr marL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518</a:t>
                      </a:r>
                    </a:p>
                  </a:txBody>
                  <a:tcPr marL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12,2</a:t>
                      </a:r>
                    </a:p>
                  </a:txBody>
                  <a:tcPr marL="0" marR="1828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47,6</a:t>
                      </a:r>
                    </a:p>
                  </a:txBody>
                  <a:tcPr marL="0" marR="1828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40,2</a:t>
                      </a:r>
                    </a:p>
                  </a:txBody>
                  <a:tcPr marL="0" marR="182880" marT="0" marB="0" anchor="ctr"/>
                </a:tc>
                <a:extLst>
                  <a:ext uri="{0D108BD9-81ED-4DB2-BD59-A6C34878D82A}">
                    <a16:rowId xmlns:a16="http://schemas.microsoft.com/office/drawing/2014/main" val="531272367"/>
                  </a:ext>
                </a:extLst>
              </a:tr>
              <a:tr h="220441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Rantasalmi</a:t>
                      </a:r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3 246</a:t>
                      </a:r>
                    </a:p>
                  </a:txBody>
                  <a:tcPr marL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370</a:t>
                      </a:r>
                    </a:p>
                  </a:txBody>
                  <a:tcPr marL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1 642</a:t>
                      </a:r>
                    </a:p>
                  </a:txBody>
                  <a:tcPr marL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1 234</a:t>
                      </a:r>
                    </a:p>
                  </a:txBody>
                  <a:tcPr marL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11,4</a:t>
                      </a:r>
                    </a:p>
                  </a:txBody>
                  <a:tcPr marL="0" marR="1828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50,6</a:t>
                      </a:r>
                    </a:p>
                  </a:txBody>
                  <a:tcPr marL="0" marR="1828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38,0</a:t>
                      </a:r>
                    </a:p>
                  </a:txBody>
                  <a:tcPr marL="0" marR="182880" marT="0" marB="0" anchor="ctr"/>
                </a:tc>
                <a:extLst>
                  <a:ext uri="{0D108BD9-81ED-4DB2-BD59-A6C34878D82A}">
                    <a16:rowId xmlns:a16="http://schemas.microsoft.com/office/drawing/2014/main" val="419299100"/>
                  </a:ext>
                </a:extLst>
              </a:tr>
              <a:tr h="220441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Savonlinna</a:t>
                      </a:r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31 460</a:t>
                      </a:r>
                    </a:p>
                  </a:txBody>
                  <a:tcPr marL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3 226</a:t>
                      </a:r>
                    </a:p>
                  </a:txBody>
                  <a:tcPr marL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17 099</a:t>
                      </a:r>
                    </a:p>
                  </a:txBody>
                  <a:tcPr marL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11 135</a:t>
                      </a:r>
                    </a:p>
                  </a:txBody>
                  <a:tcPr marL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10,3</a:t>
                      </a:r>
                    </a:p>
                  </a:txBody>
                  <a:tcPr marL="0" marR="1828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54,4</a:t>
                      </a:r>
                    </a:p>
                  </a:txBody>
                  <a:tcPr marL="0" marR="1828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35,4</a:t>
                      </a:r>
                    </a:p>
                  </a:txBody>
                  <a:tcPr marL="0" marR="182880" marT="0" marB="0" anchor="ctr"/>
                </a:tc>
                <a:extLst>
                  <a:ext uri="{0D108BD9-81ED-4DB2-BD59-A6C34878D82A}">
                    <a16:rowId xmlns:a16="http://schemas.microsoft.com/office/drawing/2014/main" val="2056362078"/>
                  </a:ext>
                </a:extLst>
              </a:tr>
              <a:tr h="220441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Sulkava</a:t>
                      </a:r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2 361</a:t>
                      </a:r>
                    </a:p>
                  </a:txBody>
                  <a:tcPr marL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224</a:t>
                      </a:r>
                    </a:p>
                  </a:txBody>
                  <a:tcPr marL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1 124</a:t>
                      </a:r>
                    </a:p>
                  </a:txBody>
                  <a:tcPr marL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1 013</a:t>
                      </a:r>
                    </a:p>
                  </a:txBody>
                  <a:tcPr marL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9,5</a:t>
                      </a:r>
                    </a:p>
                  </a:txBody>
                  <a:tcPr marL="0" marR="1828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47,6</a:t>
                      </a:r>
                    </a:p>
                  </a:txBody>
                  <a:tcPr marL="0" marR="1828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42,9</a:t>
                      </a:r>
                    </a:p>
                  </a:txBody>
                  <a:tcPr marL="0" marR="182880" marT="0" marB="0" anchor="ctr"/>
                </a:tc>
                <a:extLst>
                  <a:ext uri="{0D108BD9-81ED-4DB2-BD59-A6C34878D82A}">
                    <a16:rowId xmlns:a16="http://schemas.microsoft.com/office/drawing/2014/main" val="1598460969"/>
                  </a:ext>
                </a:extLst>
              </a:tr>
              <a:tr h="220441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PIEKSÄMÄEN SK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22 852</a:t>
                      </a:r>
                    </a:p>
                  </a:txBody>
                  <a:tcPr marL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2 554</a:t>
                      </a:r>
                    </a:p>
                  </a:txBody>
                  <a:tcPr marL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11 975</a:t>
                      </a:r>
                    </a:p>
                  </a:txBody>
                  <a:tcPr marL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8 323</a:t>
                      </a:r>
                    </a:p>
                  </a:txBody>
                  <a:tcPr marL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11,2</a:t>
                      </a:r>
                    </a:p>
                  </a:txBody>
                  <a:tcPr marL="0" marR="1828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52,4</a:t>
                      </a:r>
                    </a:p>
                  </a:txBody>
                  <a:tcPr marL="0" marR="1828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36,4</a:t>
                      </a:r>
                    </a:p>
                  </a:txBody>
                  <a:tcPr marL="0" marR="182880" marT="0" marB="0" anchor="ctr"/>
                </a:tc>
                <a:extLst>
                  <a:ext uri="{0D108BD9-81ED-4DB2-BD59-A6C34878D82A}">
                    <a16:rowId xmlns:a16="http://schemas.microsoft.com/office/drawing/2014/main" val="3720925709"/>
                  </a:ext>
                </a:extLst>
              </a:tr>
              <a:tr h="220441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Juva</a:t>
                      </a:r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5 674</a:t>
                      </a:r>
                    </a:p>
                  </a:txBody>
                  <a:tcPr marL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606</a:t>
                      </a:r>
                    </a:p>
                  </a:txBody>
                  <a:tcPr marL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2 848</a:t>
                      </a:r>
                    </a:p>
                  </a:txBody>
                  <a:tcPr marL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2 220</a:t>
                      </a:r>
                    </a:p>
                  </a:txBody>
                  <a:tcPr marL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10,7</a:t>
                      </a:r>
                    </a:p>
                  </a:txBody>
                  <a:tcPr marL="0" marR="1828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50,2</a:t>
                      </a:r>
                    </a:p>
                  </a:txBody>
                  <a:tcPr marL="0" marR="1828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39,1</a:t>
                      </a:r>
                    </a:p>
                  </a:txBody>
                  <a:tcPr marL="0" marR="182880" marT="0" marB="0" anchor="ctr"/>
                </a:tc>
                <a:extLst>
                  <a:ext uri="{0D108BD9-81ED-4DB2-BD59-A6C34878D82A}">
                    <a16:rowId xmlns:a16="http://schemas.microsoft.com/office/drawing/2014/main" val="1494750543"/>
                  </a:ext>
                </a:extLst>
              </a:tr>
              <a:tr h="220441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Pieksämäki</a:t>
                      </a:r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17 178</a:t>
                      </a:r>
                    </a:p>
                  </a:txBody>
                  <a:tcPr marL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1 948</a:t>
                      </a:r>
                    </a:p>
                  </a:txBody>
                  <a:tcPr marL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9 127</a:t>
                      </a:r>
                    </a:p>
                  </a:txBody>
                  <a:tcPr marL="0" marT="0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6 103</a:t>
                      </a:r>
                    </a:p>
                  </a:txBody>
                  <a:tcPr marL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11,3</a:t>
                      </a:r>
                    </a:p>
                  </a:txBody>
                  <a:tcPr marL="0" marR="1828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53,1</a:t>
                      </a:r>
                    </a:p>
                  </a:txBody>
                  <a:tcPr marL="0" marR="1828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35,5</a:t>
                      </a:r>
                    </a:p>
                  </a:txBody>
                  <a:tcPr marL="0" marR="182880" marT="0" marB="0" anchor="ctr"/>
                </a:tc>
                <a:extLst>
                  <a:ext uri="{0D108BD9-81ED-4DB2-BD59-A6C34878D82A}">
                    <a16:rowId xmlns:a16="http://schemas.microsoft.com/office/drawing/2014/main" val="3774677657"/>
                  </a:ext>
                </a:extLst>
              </a:tr>
            </a:tbl>
          </a:graphicData>
        </a:graphic>
      </p:graphicFrame>
      <p:sp>
        <p:nvSpPr>
          <p:cNvPr id="2" name="Title 11">
            <a:extLst>
              <a:ext uri="{FF2B5EF4-FFF2-40B4-BE49-F238E27FC236}">
                <a16:creationId xmlns:a16="http://schemas.microsoft.com/office/drawing/2014/main" id="{628D92EC-07DF-5EC3-274B-1783DFDC2773}"/>
              </a:ext>
            </a:extLst>
          </p:cNvPr>
          <p:cNvSpPr txBox="1">
            <a:spLocks/>
          </p:cNvSpPr>
          <p:nvPr/>
        </p:nvSpPr>
        <p:spPr bwMode="auto">
          <a:xfrm>
            <a:off x="551384" y="6508576"/>
            <a:ext cx="1152128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</a:t>
            </a:r>
            <a:r>
              <a:rPr lang="fi-FI" sz="1100" dirty="0">
                <a:solidFill>
                  <a:srgbClr val="000000"/>
                </a:solidFill>
                <a:latin typeface="Arial" charset="-52"/>
                <a:cs typeface="Arial" charset="-52"/>
              </a:rPr>
              <a:t>Tilastokeskus, väestörakenne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								  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4</a:t>
            </a:r>
            <a:r>
              <a:rPr lang="fi-FI" sz="1000" dirty="0">
                <a:solidFill>
                  <a:srgbClr val="000000"/>
                </a:solidFill>
                <a:latin typeface="Arial" charset="-52"/>
                <a:cs typeface="Arial" charset="-52"/>
              </a:rPr>
              <a:t>.4.2025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3533592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1" descr="Alle 25-vuotiaat työttömät työnhakijat Etelä-Savossa kuukauden lopussa 2016 - 2020">
            <a:extLst>
              <a:ext uri="{FF2B5EF4-FFF2-40B4-BE49-F238E27FC236}">
                <a16:creationId xmlns:a16="http://schemas.microsoft.com/office/drawing/2014/main" id="{9201FF6F-70E4-494A-AF97-7FDB53D69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384" y="260648"/>
            <a:ext cx="9937104" cy="792088"/>
          </a:xfrm>
        </p:spPr>
        <p:txBody>
          <a:bodyPr/>
          <a:lstStyle/>
          <a:p>
            <a:r>
              <a:rPr lang="fi-FI" dirty="0"/>
              <a:t>Väestö ikäryhmittäin maakunnittain, %-osuudet 31.12.2024</a:t>
            </a:r>
            <a:r>
              <a:rPr lang="fi-FI" sz="2000" b="0" dirty="0"/>
              <a:t>, 1.1.2025 aluejako</a:t>
            </a:r>
            <a:endParaRPr lang="fi-FI" b="0" dirty="0"/>
          </a:p>
        </p:txBody>
      </p:sp>
      <p:sp>
        <p:nvSpPr>
          <p:cNvPr id="4" name="Title 11">
            <a:extLst>
              <a:ext uri="{FF2B5EF4-FFF2-40B4-BE49-F238E27FC236}">
                <a16:creationId xmlns:a16="http://schemas.microsoft.com/office/drawing/2014/main" id="{D6ADA492-AE53-7A69-8CA0-6091C497D9C3}"/>
              </a:ext>
            </a:extLst>
          </p:cNvPr>
          <p:cNvSpPr txBox="1">
            <a:spLocks/>
          </p:cNvSpPr>
          <p:nvPr/>
        </p:nvSpPr>
        <p:spPr bwMode="auto">
          <a:xfrm>
            <a:off x="623392" y="6508576"/>
            <a:ext cx="1152128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</a:t>
            </a:r>
            <a:r>
              <a:rPr lang="fi-FI" sz="1100" dirty="0">
                <a:solidFill>
                  <a:srgbClr val="000000"/>
                </a:solidFill>
                <a:latin typeface="Arial" charset="-52"/>
                <a:cs typeface="Arial" charset="-52"/>
              </a:rPr>
              <a:t>Tilastokeskus, väestörakenne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			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4</a:t>
            </a:r>
            <a:r>
              <a:rPr lang="fi-FI" sz="1000" dirty="0">
                <a:solidFill>
                  <a:srgbClr val="000000"/>
                </a:solidFill>
                <a:latin typeface="Arial" charset="-52"/>
                <a:cs typeface="Arial" charset="-52"/>
              </a:rPr>
              <a:t>.4.2025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pic>
        <p:nvPicPr>
          <p:cNvPr id="6" name="Kuva 5" descr="Palkkikaavio: väestön prosenttiosuudet ikäryhmittäin 31.12.2024. Etelä-Savon maakunnassa oli maakunnista suhteellisesti eniten yli 65-vuotiaita, 33,9 prosenttia, kun taas koko maassa heitä oli 23,6 prosenttia väestöstä. Uudellamaalla oli suhteellisesti eniten 15-64-vuotiaita, 66,2 prosenttia, Etelä-Savossa 54,6 prosenttia ja koko maassa 61,9 prosenttia väestöstä. 0-14-vuotiaita oli Etelä-Savossa 11,5 prosenttia ja koko maassa 14,6 prosenttia väestöstä.">
            <a:extLst>
              <a:ext uri="{FF2B5EF4-FFF2-40B4-BE49-F238E27FC236}">
                <a16:creationId xmlns:a16="http://schemas.microsoft.com/office/drawing/2014/main" id="{EF48F72A-2BDE-CF83-4D48-3CE853A2DF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384" y="1124744"/>
            <a:ext cx="9361040" cy="5224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588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078DB0-F502-2A56-2497-B0F9F885FD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5">
            <a:extLst>
              <a:ext uri="{FF2B5EF4-FFF2-40B4-BE49-F238E27FC236}">
                <a16:creationId xmlns:a16="http://schemas.microsoft.com/office/drawing/2014/main" id="{78624CBA-887D-C7C1-F269-81B384DEDABB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 bwMode="auto">
          <a:xfrm>
            <a:off x="551384" y="332656"/>
            <a:ext cx="11089232" cy="814227"/>
          </a:xfrm>
          <a:prstGeom prst="rect">
            <a:avLst/>
          </a:prstGeom>
          <a:noFill/>
          <a:ln w="9525">
            <a:noFill/>
            <a:prstDash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Väestö ikäryhmittäin </a:t>
            </a:r>
            <a:r>
              <a:rPr kumimoji="0" lang="fi-FI" sz="2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(sis. yli 75-v.) </a:t>
            </a:r>
            <a:r>
              <a:rPr kumimoji="0" lang="fi-FI" sz="28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ja kunnittain Etelä-Savossa 31.12.2024</a:t>
            </a:r>
            <a:r>
              <a:rPr kumimoji="0" lang="fi-FI" sz="2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1.1.2025 aluejako</a:t>
            </a:r>
            <a:endParaRPr kumimoji="0" lang="fi-FI" sz="1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Taulukko 2">
            <a:extLst>
              <a:ext uri="{FF2B5EF4-FFF2-40B4-BE49-F238E27FC236}">
                <a16:creationId xmlns:a16="http://schemas.microsoft.com/office/drawing/2014/main" id="{FC301E13-DC8E-8FCA-7108-1C4F79E612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7939935"/>
              </p:ext>
            </p:extLst>
          </p:nvPr>
        </p:nvGraphicFramePr>
        <p:xfrm>
          <a:off x="695400" y="1412776"/>
          <a:ext cx="9217025" cy="4680517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286095">
                  <a:extLst>
                    <a:ext uri="{9D8B030D-6E8A-4147-A177-3AD203B41FA5}">
                      <a16:colId xmlns:a16="http://schemas.microsoft.com/office/drawing/2014/main" val="3398990294"/>
                    </a:ext>
                  </a:extLst>
                </a:gridCol>
                <a:gridCol w="946153">
                  <a:extLst>
                    <a:ext uri="{9D8B030D-6E8A-4147-A177-3AD203B41FA5}">
                      <a16:colId xmlns:a16="http://schemas.microsoft.com/office/drawing/2014/main" val="261416613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580432095"/>
                    </a:ext>
                  </a:extLst>
                </a:gridCol>
                <a:gridCol w="905402">
                  <a:extLst>
                    <a:ext uri="{9D8B030D-6E8A-4147-A177-3AD203B41FA5}">
                      <a16:colId xmlns:a16="http://schemas.microsoft.com/office/drawing/2014/main" val="1162894885"/>
                    </a:ext>
                  </a:extLst>
                </a:gridCol>
                <a:gridCol w="785948">
                  <a:extLst>
                    <a:ext uri="{9D8B030D-6E8A-4147-A177-3AD203B41FA5}">
                      <a16:colId xmlns:a16="http://schemas.microsoft.com/office/drawing/2014/main" val="1296415809"/>
                    </a:ext>
                  </a:extLst>
                </a:gridCol>
                <a:gridCol w="785948">
                  <a:extLst>
                    <a:ext uri="{9D8B030D-6E8A-4147-A177-3AD203B41FA5}">
                      <a16:colId xmlns:a16="http://schemas.microsoft.com/office/drawing/2014/main" val="3927087680"/>
                    </a:ext>
                  </a:extLst>
                </a:gridCol>
                <a:gridCol w="857398">
                  <a:extLst>
                    <a:ext uri="{9D8B030D-6E8A-4147-A177-3AD203B41FA5}">
                      <a16:colId xmlns:a16="http://schemas.microsoft.com/office/drawing/2014/main" val="2704134573"/>
                    </a:ext>
                  </a:extLst>
                </a:gridCol>
                <a:gridCol w="928847">
                  <a:extLst>
                    <a:ext uri="{9D8B030D-6E8A-4147-A177-3AD203B41FA5}">
                      <a16:colId xmlns:a16="http://schemas.microsoft.com/office/drawing/2014/main" val="3661387087"/>
                    </a:ext>
                  </a:extLst>
                </a:gridCol>
                <a:gridCol w="921033">
                  <a:extLst>
                    <a:ext uri="{9D8B030D-6E8A-4147-A177-3AD203B41FA5}">
                      <a16:colId xmlns:a16="http://schemas.microsoft.com/office/drawing/2014/main" val="1547098394"/>
                    </a:ext>
                  </a:extLst>
                </a:gridCol>
                <a:gridCol w="1008113">
                  <a:extLst>
                    <a:ext uri="{9D8B030D-6E8A-4147-A177-3AD203B41FA5}">
                      <a16:colId xmlns:a16="http://schemas.microsoft.com/office/drawing/2014/main" val="3205121072"/>
                    </a:ext>
                  </a:extLst>
                </a:gridCol>
              </a:tblGrid>
              <a:tr h="784375"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Alue</a:t>
                      </a:r>
                      <a:endParaRPr lang="fi-FI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Ikäluokat yhteensä</a:t>
                      </a:r>
                      <a:endParaRPr lang="fi-FI" sz="14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0 - 14</a:t>
                      </a:r>
                      <a:endParaRPr lang="fi-FI" sz="14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15 - 64</a:t>
                      </a:r>
                      <a:endParaRPr lang="fi-FI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65 - 74    </a:t>
                      </a:r>
                      <a:endParaRPr lang="fi-FI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75 -      </a:t>
                      </a:r>
                      <a:endParaRPr lang="fi-FI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Prosentti-osuus </a:t>
                      </a:r>
                    </a:p>
                    <a:p>
                      <a:pPr algn="ctr" fontAlgn="ctr"/>
                      <a:r>
                        <a:rPr lang="fi-FI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0 - 14 v.</a:t>
                      </a:r>
                      <a:endParaRPr lang="fi-FI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Prosentti-osuus </a:t>
                      </a:r>
                    </a:p>
                    <a:p>
                      <a:pPr algn="ctr" fontAlgn="ctr"/>
                      <a:r>
                        <a:rPr lang="fi-FI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15 - 64 v.</a:t>
                      </a:r>
                      <a:endParaRPr lang="fi-FI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Prosentti-osuus </a:t>
                      </a:r>
                    </a:p>
                    <a:p>
                      <a:pPr algn="ctr" fontAlgn="ctr"/>
                      <a:r>
                        <a:rPr lang="fi-FI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65 - 74   v.</a:t>
                      </a:r>
                      <a:endParaRPr lang="fi-FI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Prosentti-osuus </a:t>
                      </a:r>
                    </a:p>
                    <a:p>
                      <a:pPr algn="ctr" fontAlgn="ctr"/>
                      <a:r>
                        <a:rPr lang="fi-FI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75 -    v</a:t>
                      </a:r>
                      <a:endParaRPr lang="fi-FI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30195795"/>
                  </a:ext>
                </a:extLst>
              </a:tr>
              <a:tr h="516468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KOKO MAA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5 635 971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820 287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3 486 867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675 986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652 831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14,6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180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61,9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180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12,0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180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11,6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180000" marT="0" marB="0" anchor="ctr"/>
                </a:tc>
                <a:extLst>
                  <a:ext uri="{0D108BD9-81ED-4DB2-BD59-A6C34878D82A}">
                    <a16:rowId xmlns:a16="http://schemas.microsoft.com/office/drawing/2014/main" val="1407919990"/>
                  </a:ext>
                </a:extLst>
              </a:tr>
              <a:tr h="444830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ETELÄ-SAVO</a:t>
                      </a:r>
                      <a:endParaRPr lang="fi-FI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129 376</a:t>
                      </a:r>
                      <a:endParaRPr lang="fi-FI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1" u="none" strike="noStrike">
                          <a:solidFill>
                            <a:srgbClr val="000000"/>
                          </a:solidFill>
                          <a:effectLst/>
                        </a:rPr>
                        <a:t>14 871</a:t>
                      </a:r>
                      <a:endParaRPr lang="fi-FI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70 613</a:t>
                      </a:r>
                      <a:endParaRPr lang="fi-FI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22 298</a:t>
                      </a:r>
                      <a:endParaRPr lang="fi-FI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1" u="none" strike="noStrike">
                          <a:solidFill>
                            <a:srgbClr val="000000"/>
                          </a:solidFill>
                          <a:effectLst/>
                        </a:rPr>
                        <a:t>21 594</a:t>
                      </a:r>
                      <a:endParaRPr lang="fi-FI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1" u="none" strike="noStrike">
                          <a:solidFill>
                            <a:srgbClr val="000000"/>
                          </a:solidFill>
                          <a:effectLst/>
                        </a:rPr>
                        <a:t>11,5</a:t>
                      </a:r>
                      <a:endParaRPr lang="fi-FI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180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54,6</a:t>
                      </a:r>
                      <a:endParaRPr lang="fi-FI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180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17,2</a:t>
                      </a:r>
                      <a:endParaRPr lang="fi-FI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180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1" u="none" strike="noStrike">
                          <a:solidFill>
                            <a:srgbClr val="000000"/>
                          </a:solidFill>
                          <a:effectLst/>
                        </a:rPr>
                        <a:t>16,7</a:t>
                      </a:r>
                      <a:endParaRPr lang="fi-FI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180000" marT="0" marB="0" anchor="ctr"/>
                </a:tc>
                <a:extLst>
                  <a:ext uri="{0D108BD9-81ED-4DB2-BD59-A6C34878D82A}">
                    <a16:rowId xmlns:a16="http://schemas.microsoft.com/office/drawing/2014/main" val="2888295043"/>
                  </a:ext>
                </a:extLst>
              </a:tr>
              <a:tr h="266804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Enonkoski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1 288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157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613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228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290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12,2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180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47,6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180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17,7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180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22,5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180000" marT="0" marB="0" anchor="ctr"/>
                </a:tc>
                <a:extLst>
                  <a:ext uri="{0D108BD9-81ED-4DB2-BD59-A6C34878D82A}">
                    <a16:rowId xmlns:a16="http://schemas.microsoft.com/office/drawing/2014/main" val="2677639400"/>
                  </a:ext>
                </a:extLst>
              </a:tr>
              <a:tr h="266804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Hirvensalmi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2 059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207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1 005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464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383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10,1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180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48,8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180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22,5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180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18,6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180000" marT="0" marB="0" anchor="ctr"/>
                </a:tc>
                <a:extLst>
                  <a:ext uri="{0D108BD9-81ED-4DB2-BD59-A6C34878D82A}">
                    <a16:rowId xmlns:a16="http://schemas.microsoft.com/office/drawing/2014/main" val="784007008"/>
                  </a:ext>
                </a:extLst>
              </a:tr>
              <a:tr h="266804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Juva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5 674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606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2 848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1 109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1 111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10,7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180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50,2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180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19,5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180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19,6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180000" marT="0" marB="0" anchor="ctr"/>
                </a:tc>
                <a:extLst>
                  <a:ext uri="{0D108BD9-81ED-4DB2-BD59-A6C34878D82A}">
                    <a16:rowId xmlns:a16="http://schemas.microsoft.com/office/drawing/2014/main" val="3004869241"/>
                  </a:ext>
                </a:extLst>
              </a:tr>
              <a:tr h="266804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Kangasniemi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5 062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542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2 532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972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1 016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10,7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180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50,0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180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19,2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180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20,1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180000" marT="0" marB="0" anchor="ctr"/>
                </a:tc>
                <a:extLst>
                  <a:ext uri="{0D108BD9-81ED-4DB2-BD59-A6C34878D82A}">
                    <a16:rowId xmlns:a16="http://schemas.microsoft.com/office/drawing/2014/main" val="391772009"/>
                  </a:ext>
                </a:extLst>
              </a:tr>
              <a:tr h="266804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Mikkeli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51 890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6 744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30 168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7 566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7 412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13,0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180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58,1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180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14,6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180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14,3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180000" marT="0" marB="0" anchor="ctr"/>
                </a:tc>
                <a:extLst>
                  <a:ext uri="{0D108BD9-81ED-4DB2-BD59-A6C34878D82A}">
                    <a16:rowId xmlns:a16="http://schemas.microsoft.com/office/drawing/2014/main" val="350686338"/>
                  </a:ext>
                </a:extLst>
              </a:tr>
              <a:tr h="266804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Mäntyharju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7 057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717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3 495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1 460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1 385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10,2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180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49,5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180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20,7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180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19,6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180000" marT="0" marB="0" anchor="ctr"/>
                </a:tc>
                <a:extLst>
                  <a:ext uri="{0D108BD9-81ED-4DB2-BD59-A6C34878D82A}">
                    <a16:rowId xmlns:a16="http://schemas.microsoft.com/office/drawing/2014/main" val="531272367"/>
                  </a:ext>
                </a:extLst>
              </a:tr>
              <a:tr h="266804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Pieksämäki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17 178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1 948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9 127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3 204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2 899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11,3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180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53,1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180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18,7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180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16,9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180000" marT="0" marB="0" anchor="ctr"/>
                </a:tc>
                <a:extLst>
                  <a:ext uri="{0D108BD9-81ED-4DB2-BD59-A6C34878D82A}">
                    <a16:rowId xmlns:a16="http://schemas.microsoft.com/office/drawing/2014/main" val="419299100"/>
                  </a:ext>
                </a:extLst>
              </a:tr>
              <a:tr h="266804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Puumala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2 101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130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960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538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473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6,2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180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45,7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180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25,6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180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22,5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180000" marT="0" marB="0" anchor="ctr"/>
                </a:tc>
                <a:extLst>
                  <a:ext uri="{0D108BD9-81ED-4DB2-BD59-A6C34878D82A}">
                    <a16:rowId xmlns:a16="http://schemas.microsoft.com/office/drawing/2014/main" val="2056362078"/>
                  </a:ext>
                </a:extLst>
              </a:tr>
              <a:tr h="266804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Rantasalmi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3 246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370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1 642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639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595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11,4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180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50,6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180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19,7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180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18,3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180000" marT="0" marB="0" anchor="ctr"/>
                </a:tc>
                <a:extLst>
                  <a:ext uri="{0D108BD9-81ED-4DB2-BD59-A6C34878D82A}">
                    <a16:rowId xmlns:a16="http://schemas.microsoft.com/office/drawing/2014/main" val="1598460969"/>
                  </a:ext>
                </a:extLst>
              </a:tr>
              <a:tr h="266804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Savonlinna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31 460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3 226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17 099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5 603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5 532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10,3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180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54,4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180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17,8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180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17,6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180000" marT="0" marB="0" anchor="ctr"/>
                </a:tc>
                <a:extLst>
                  <a:ext uri="{0D108BD9-81ED-4DB2-BD59-A6C34878D82A}">
                    <a16:rowId xmlns:a16="http://schemas.microsoft.com/office/drawing/2014/main" val="1494750543"/>
                  </a:ext>
                </a:extLst>
              </a:tr>
              <a:tr h="266804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Sulkava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2 361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224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1 124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515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498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9,5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180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47,6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180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21,8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180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21,1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180000" marT="0" marB="0" anchor="ctr"/>
                </a:tc>
                <a:extLst>
                  <a:ext uri="{0D108BD9-81ED-4DB2-BD59-A6C34878D82A}">
                    <a16:rowId xmlns:a16="http://schemas.microsoft.com/office/drawing/2014/main" val="3774677657"/>
                  </a:ext>
                </a:extLst>
              </a:tr>
            </a:tbl>
          </a:graphicData>
        </a:graphic>
      </p:graphicFrame>
      <p:sp>
        <p:nvSpPr>
          <p:cNvPr id="2" name="Title 11">
            <a:extLst>
              <a:ext uri="{FF2B5EF4-FFF2-40B4-BE49-F238E27FC236}">
                <a16:creationId xmlns:a16="http://schemas.microsoft.com/office/drawing/2014/main" id="{B47AE1E5-72C5-DCC5-516E-4FB3434704FA}"/>
              </a:ext>
            </a:extLst>
          </p:cNvPr>
          <p:cNvSpPr txBox="1">
            <a:spLocks/>
          </p:cNvSpPr>
          <p:nvPr/>
        </p:nvSpPr>
        <p:spPr bwMode="auto">
          <a:xfrm>
            <a:off x="551384" y="6508576"/>
            <a:ext cx="1152128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</a:t>
            </a:r>
            <a:r>
              <a:rPr lang="fi-FI" sz="1100" dirty="0">
                <a:solidFill>
                  <a:srgbClr val="000000"/>
                </a:solidFill>
                <a:latin typeface="Arial" charset="-52"/>
                <a:cs typeface="Arial" charset="-52"/>
              </a:rPr>
              <a:t>Tilastokeskus, väestörakenne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								 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10</a:t>
            </a:r>
            <a:r>
              <a:rPr lang="fi-FI" sz="1000" dirty="0">
                <a:solidFill>
                  <a:srgbClr val="000000"/>
                </a:solidFill>
                <a:latin typeface="Arial" charset="-52"/>
                <a:cs typeface="Arial" charset="-52"/>
              </a:rPr>
              <a:t>.4.2025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3518870728"/>
      </p:ext>
    </p:extLst>
  </p:cSld>
  <p:clrMapOvr>
    <a:masterClrMapping/>
  </p:clrMapOvr>
</p:sld>
</file>

<file path=ppt/theme/theme1.xml><?xml version="1.0" encoding="utf-8"?>
<a:theme xmlns:a="http://schemas.openxmlformats.org/drawingml/2006/main" name="ESAVO">
  <a:themeElements>
    <a:clrScheme name="ESAVO">
      <a:dk1>
        <a:sysClr val="windowText" lastClr="000000"/>
      </a:dk1>
      <a:lt1>
        <a:sysClr val="window" lastClr="FFFFFF"/>
      </a:lt1>
      <a:dk2>
        <a:srgbClr val="2D3787"/>
      </a:dk2>
      <a:lt2>
        <a:srgbClr val="C8E1FA"/>
      </a:lt2>
      <a:accent1>
        <a:srgbClr val="2D3787"/>
      </a:accent1>
      <a:accent2>
        <a:srgbClr val="009BE1"/>
      </a:accent2>
      <a:accent3>
        <a:srgbClr val="469B46"/>
      </a:accent3>
      <a:accent4>
        <a:srgbClr val="C8D228"/>
      </a:accent4>
      <a:accent5>
        <a:srgbClr val="F0CD14"/>
      </a:accent5>
      <a:accent6>
        <a:srgbClr val="DCA0C3"/>
      </a:accent6>
      <a:hlink>
        <a:srgbClr val="3C5491"/>
      </a:hlink>
      <a:folHlink>
        <a:srgbClr val="325A3C"/>
      </a:folHlink>
    </a:clrScheme>
    <a:fontScheme name="ESAVO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18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sz="18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SAVO PowerPoint-esitysmalli.potx" id="{FC6D9E71-C548-4608-9588-675994E901C0}" vid="{9F200EB2-B4F4-46AA-A27E-0EF2FB911529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ESAVO PowerPoint-esitysmalli</Template>
  <TotalTime>7989</TotalTime>
  <Words>572</Words>
  <Application>Microsoft Office PowerPoint</Application>
  <PresentationFormat>Laajakuva</PresentationFormat>
  <Paragraphs>298</Paragraphs>
  <Slides>4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ESAVO</vt:lpstr>
      <vt:lpstr>Väestö ikäryhmittäin, kunnittain ja seutukunnittain Etelä-Savossa, %-osuudet 31.12.2024, 1.1.2025 aluejako</vt:lpstr>
      <vt:lpstr>Väestö ikäryhmittäin, kunnittain ja seutukunnittain Etelä-Savossa 31.12.2024, 1.1.2025 aluejako</vt:lpstr>
      <vt:lpstr>Väestö ikäryhmittäin maakunnittain, %-osuudet 31.12.2024, 1.1.2025 aluejako</vt:lpstr>
      <vt:lpstr>Väestö ikäryhmittäin (sis. yli 75-v.) ja kunnittain Etelä-Savossa 31.12.2024, 1.1.2025 aluejako</vt:lpstr>
    </vt:vector>
  </TitlesOfParts>
  <Company>Etelä-Savon maakuntaliitto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Väestö ikäryhmittäin</dc:title>
  <dc:creator>Jaana Kokkonen</dc:creator>
  <cp:lastModifiedBy>Jaana Kokkonen</cp:lastModifiedBy>
  <cp:revision>40</cp:revision>
  <dcterms:created xsi:type="dcterms:W3CDTF">2020-02-25T14:36:39Z</dcterms:created>
  <dcterms:modified xsi:type="dcterms:W3CDTF">2025-04-10T08:49:03Z</dcterms:modified>
</cp:coreProperties>
</file>