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6"/>
  </p:notesMasterIdLst>
  <p:sldIdLst>
    <p:sldId id="694" r:id="rId2"/>
    <p:sldId id="319" r:id="rId3"/>
    <p:sldId id="696" r:id="rId4"/>
    <p:sldId id="69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BFE164-7445-4D04-AD36-AEBD02FAD15E}" v="4" dt="2026-04-01T07:46:10.48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Vaalea tyyli 3 - Korostu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226" autoAdjust="0"/>
  </p:normalViewPr>
  <p:slideViewPr>
    <p:cSldViewPr showGuides="1">
      <p:cViewPr varScale="1">
        <p:scale>
          <a:sx n="91" d="100"/>
          <a:sy n="91" d="100"/>
        </p:scale>
        <p:origin x="322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undo custSel modSld sldOrd">
      <pc:chgData name="Jaana Kokkonen" userId="fd0ea1af-346e-4258-bc54-cec630bd1122" providerId="ADAL" clId="{E89BD6E4-43A1-4CD4-9BD1-30478988A43C}" dt="2026-04-01T07:49:59.519" v="141" actId="3064"/>
      <pc:docMkLst>
        <pc:docMk/>
      </pc:docMkLst>
      <pc:sldChg chg="modSp mod">
        <pc:chgData name="Jaana Kokkonen" userId="fd0ea1af-346e-4258-bc54-cec630bd1122" providerId="ADAL" clId="{E89BD6E4-43A1-4CD4-9BD1-30478988A43C}" dt="2026-04-01T07:49:29.694" v="137" actId="3064"/>
        <pc:sldMkLst>
          <pc:docMk/>
          <pc:sldMk cId="3533592794" sldId="319"/>
        </pc:sldMkLst>
        <pc:spChg chg="mod">
          <ac:chgData name="Jaana Kokkonen" userId="fd0ea1af-346e-4258-bc54-cec630bd1122" providerId="ADAL" clId="{E89BD6E4-43A1-4CD4-9BD1-30478988A43C}" dt="2026-04-01T07:15:38.658" v="1"/>
          <ac:spMkLst>
            <pc:docMk/>
            <pc:sldMk cId="3533592794" sldId="319"/>
            <ac:spMk id="2" creationId="{628D92EC-07DF-5EC3-274B-1783DFDC2773}"/>
          </ac:spMkLst>
        </pc:spChg>
        <pc:spChg chg="mod">
          <ac:chgData name="Jaana Kokkonen" userId="fd0ea1af-346e-4258-bc54-cec630bd1122" providerId="ADAL" clId="{E89BD6E4-43A1-4CD4-9BD1-30478988A43C}" dt="2026-04-01T07:17:01.221" v="8" actId="404"/>
          <ac:spMkLst>
            <pc:docMk/>
            <pc:sldMk cId="3533592794" sldId="319"/>
            <ac:spMk id="5" creationId="{00000000-0000-0000-0000-000000000000}"/>
          </ac:spMkLst>
        </pc:spChg>
        <pc:graphicFrameChg chg="mod modGraphic">
          <ac:chgData name="Jaana Kokkonen" userId="fd0ea1af-346e-4258-bc54-cec630bd1122" providerId="ADAL" clId="{E89BD6E4-43A1-4CD4-9BD1-30478988A43C}" dt="2026-04-01T07:49:29.694" v="137" actId="3064"/>
          <ac:graphicFrameMkLst>
            <pc:docMk/>
            <pc:sldMk cId="3533592794" sldId="319"/>
            <ac:graphicFrameMk id="3" creationId="{3E990407-83A4-416E-A4DC-6634CB516BE3}"/>
          </ac:graphicFrameMkLst>
        </pc:graphicFrameChg>
      </pc:sldChg>
      <pc:sldChg chg="addSp delSp modSp mod">
        <pc:chgData name="Jaana Kokkonen" userId="fd0ea1af-346e-4258-bc54-cec630bd1122" providerId="ADAL" clId="{E89BD6E4-43A1-4CD4-9BD1-30478988A43C}" dt="2026-04-01T07:22:27.095" v="53" actId="1037"/>
        <pc:sldMkLst>
          <pc:docMk/>
          <pc:sldMk cId="1445504624" sldId="694"/>
        </pc:sldMkLst>
        <pc:spChg chg="mod">
          <ac:chgData name="Jaana Kokkonen" userId="fd0ea1af-346e-4258-bc54-cec630bd1122" providerId="ADAL" clId="{E89BD6E4-43A1-4CD4-9BD1-30478988A43C}" dt="2026-04-01T07:15:38.658" v="1"/>
          <ac:spMkLst>
            <pc:docMk/>
            <pc:sldMk cId="1445504624" sldId="694"/>
            <ac:spMk id="3" creationId="{59AA7000-EDDC-E084-D082-4017F20E37CD}"/>
          </ac:spMkLst>
        </pc:spChg>
        <pc:spChg chg="mod">
          <ac:chgData name="Jaana Kokkonen" userId="fd0ea1af-346e-4258-bc54-cec630bd1122" providerId="ADAL" clId="{E89BD6E4-43A1-4CD4-9BD1-30478988A43C}" dt="2026-04-01T07:17:39.490" v="14" actId="1035"/>
          <ac:spMkLst>
            <pc:docMk/>
            <pc:sldMk cId="1445504624" sldId="694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4-01T07:22:27.095" v="53" actId="1037"/>
          <ac:picMkLst>
            <pc:docMk/>
            <pc:sldMk cId="1445504624" sldId="694"/>
            <ac:picMk id="4" creationId="{D713A0CB-C548-6C1D-6475-47FA34E6832E}"/>
          </ac:picMkLst>
        </pc:picChg>
        <pc:picChg chg="del">
          <ac:chgData name="Jaana Kokkonen" userId="fd0ea1af-346e-4258-bc54-cec630bd1122" providerId="ADAL" clId="{E89BD6E4-43A1-4CD4-9BD1-30478988A43C}" dt="2026-04-01T07:20:42.117" v="16" actId="478"/>
          <ac:picMkLst>
            <pc:docMk/>
            <pc:sldMk cId="1445504624" sldId="694"/>
            <ac:picMk id="7" creationId="{2D56F27F-D0B7-18E7-F3D5-657D89392110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1T07:34:25.579" v="109" actId="962"/>
        <pc:sldMkLst>
          <pc:docMk/>
          <pc:sldMk cId="972588445" sldId="695"/>
        </pc:sldMkLst>
        <pc:spChg chg="mod">
          <ac:chgData name="Jaana Kokkonen" userId="fd0ea1af-346e-4258-bc54-cec630bd1122" providerId="ADAL" clId="{E89BD6E4-43A1-4CD4-9BD1-30478988A43C}" dt="2026-04-01T07:15:38.658" v="1"/>
          <ac:spMkLst>
            <pc:docMk/>
            <pc:sldMk cId="972588445" sldId="695"/>
            <ac:spMk id="4" creationId="{D6ADA492-AE53-7A69-8CA0-6091C497D9C3}"/>
          </ac:spMkLst>
        </pc:spChg>
        <pc:spChg chg="mod">
          <ac:chgData name="Jaana Kokkonen" userId="fd0ea1af-346e-4258-bc54-cec630bd1122" providerId="ADAL" clId="{E89BD6E4-43A1-4CD4-9BD1-30478988A43C}" dt="2026-04-01T07:17:10.488" v="10" actId="404"/>
          <ac:spMkLst>
            <pc:docMk/>
            <pc:sldMk cId="972588445" sldId="695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4-01T07:34:25.579" v="109" actId="962"/>
          <ac:picMkLst>
            <pc:docMk/>
            <pc:sldMk cId="972588445" sldId="695"/>
            <ac:picMk id="3" creationId="{62D5E7FD-47E6-C38F-B1E2-71E592C48235}"/>
          </ac:picMkLst>
        </pc:picChg>
        <pc:picChg chg="del">
          <ac:chgData name="Jaana Kokkonen" userId="fd0ea1af-346e-4258-bc54-cec630bd1122" providerId="ADAL" clId="{E89BD6E4-43A1-4CD4-9BD1-30478988A43C}" dt="2026-04-01T07:32:12.740" v="76" actId="478"/>
          <ac:picMkLst>
            <pc:docMk/>
            <pc:sldMk cId="972588445" sldId="695"/>
            <ac:picMk id="6" creationId="{EF48F72A-2BDE-CF83-4D48-3CE853A2DFAB}"/>
          </ac:picMkLst>
        </pc:picChg>
      </pc:sldChg>
      <pc:sldChg chg="modSp mod ord">
        <pc:chgData name="Jaana Kokkonen" userId="fd0ea1af-346e-4258-bc54-cec630bd1122" providerId="ADAL" clId="{E89BD6E4-43A1-4CD4-9BD1-30478988A43C}" dt="2026-04-01T07:49:59.519" v="141" actId="3064"/>
        <pc:sldMkLst>
          <pc:docMk/>
          <pc:sldMk cId="3518870728" sldId="696"/>
        </pc:sldMkLst>
        <pc:spChg chg="mod">
          <ac:chgData name="Jaana Kokkonen" userId="fd0ea1af-346e-4258-bc54-cec630bd1122" providerId="ADAL" clId="{E89BD6E4-43A1-4CD4-9BD1-30478988A43C}" dt="2026-04-01T07:15:55.827" v="4" actId="20577"/>
          <ac:spMkLst>
            <pc:docMk/>
            <pc:sldMk cId="3518870728" sldId="696"/>
            <ac:spMk id="2" creationId="{B47AE1E5-72C5-DCC5-516E-4FB3434704FA}"/>
          </ac:spMkLst>
        </pc:spChg>
        <pc:spChg chg="mod">
          <ac:chgData name="Jaana Kokkonen" userId="fd0ea1af-346e-4258-bc54-cec630bd1122" providerId="ADAL" clId="{E89BD6E4-43A1-4CD4-9BD1-30478988A43C}" dt="2026-04-01T07:30:21.202" v="74" actId="14100"/>
          <ac:spMkLst>
            <pc:docMk/>
            <pc:sldMk cId="3518870728" sldId="696"/>
            <ac:spMk id="5" creationId="{78624CBA-887D-C7C1-F269-81B384DEDABB}"/>
          </ac:spMkLst>
        </pc:spChg>
        <pc:graphicFrameChg chg="mod modGraphic">
          <ac:chgData name="Jaana Kokkonen" userId="fd0ea1af-346e-4258-bc54-cec630bd1122" providerId="ADAL" clId="{E89BD6E4-43A1-4CD4-9BD1-30478988A43C}" dt="2026-04-01T07:49:59.519" v="141" actId="3064"/>
          <ac:graphicFrameMkLst>
            <pc:docMk/>
            <pc:sldMk cId="3518870728" sldId="696"/>
            <ac:graphicFrameMk id="3" creationId="{FC301E13-DC8E-8FCA-7108-1C4F79E6125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825072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 descr="Alle 25-vuotiaat työttömät työnhakijat Etelä-Savossa kuukauden lopussa 2016 - 2020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729192" cy="864096"/>
          </a:xfrm>
        </p:spPr>
        <p:txBody>
          <a:bodyPr/>
          <a:lstStyle/>
          <a:p>
            <a:r>
              <a:rPr lang="fi-FI" dirty="0"/>
              <a:t>Väestö ikäryhmittäin, kunnittain ja seutukunnittain Etelä-Savossa, %-osuudet 31.12.2025</a:t>
            </a:r>
            <a:r>
              <a:rPr lang="fi-FI" sz="2400" b="0" dirty="0"/>
              <a:t>, 1.1.2026 aluejako</a:t>
            </a:r>
            <a:endParaRPr lang="fi-FI" b="0" dirty="0"/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59AA7000-EDDC-E084-D082-4017F20E37CD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: väestön prosenttiosuudet ikäryhmittäin 31.12.2025. Etelä-Savon maakunnassa yli 65-vuotiaita oli 34,6 prosenttia, kun koko maassa heitä oli 23,8 prosenttia väestöstä. 15-64-vuotiaita Etelä-Savossa oli 54,2 prosenttia ja koko maassa 61,9 prosenttia väestöstä. 0-14-vuotiaita oli Etelä-Savossa 11,3 prosenttia ja koko maassa 14,3 prosenttia väestöstä.">
            <a:extLst>
              <a:ext uri="{FF2B5EF4-FFF2-40B4-BE49-F238E27FC236}">
                <a16:creationId xmlns:a16="http://schemas.microsoft.com/office/drawing/2014/main" id="{D713A0CB-C548-6C1D-6475-47FA34E68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1340768"/>
            <a:ext cx="10065118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50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5"/>
          <p:cNvSpPr txBox="1">
            <a:spLocks noGrp="1"/>
          </p:cNvSpPr>
          <p:nvPr>
            <p:ph type="title" idx="4294967295"/>
          </p:nvPr>
        </p:nvSpPr>
        <p:spPr bwMode="auto">
          <a:xfrm>
            <a:off x="623392" y="332656"/>
            <a:ext cx="10729192" cy="81422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Väestö ikäryhmittäin, kunnittain ja seutukunnittain Etelä-Savossa 31.12.2025</a:t>
            </a:r>
            <a:r>
              <a:rPr kumimoji="0" lang="fi-FI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1.1.2026 aluejako</a:t>
            </a:r>
            <a:endParaRPr kumimoji="0" lang="fi-FI" sz="1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3E990407-83A4-416E-A4DC-6634CB516B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398650"/>
              </p:ext>
            </p:extLst>
          </p:nvPr>
        </p:nvGraphicFramePr>
        <p:xfrm>
          <a:off x="695400" y="1340768"/>
          <a:ext cx="9505057" cy="481652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39706">
                  <a:extLst>
                    <a:ext uri="{9D8B030D-6E8A-4147-A177-3AD203B41FA5}">
                      <a16:colId xmlns:a16="http://schemas.microsoft.com/office/drawing/2014/main" val="3398990294"/>
                    </a:ext>
                  </a:extLst>
                </a:gridCol>
                <a:gridCol w="983070">
                  <a:extLst>
                    <a:ext uri="{9D8B030D-6E8A-4147-A177-3AD203B41FA5}">
                      <a16:colId xmlns:a16="http://schemas.microsoft.com/office/drawing/2014/main" val="2614166131"/>
                    </a:ext>
                  </a:extLst>
                </a:gridCol>
                <a:gridCol w="782769">
                  <a:extLst>
                    <a:ext uri="{9D8B030D-6E8A-4147-A177-3AD203B41FA5}">
                      <a16:colId xmlns:a16="http://schemas.microsoft.com/office/drawing/2014/main" val="2580432095"/>
                    </a:ext>
                  </a:extLst>
                </a:gridCol>
                <a:gridCol w="1038368">
                  <a:extLst>
                    <a:ext uri="{9D8B030D-6E8A-4147-A177-3AD203B41FA5}">
                      <a16:colId xmlns:a16="http://schemas.microsoft.com/office/drawing/2014/main" val="1162894885"/>
                    </a:ext>
                  </a:extLst>
                </a:gridCol>
                <a:gridCol w="958493">
                  <a:extLst>
                    <a:ext uri="{9D8B030D-6E8A-4147-A177-3AD203B41FA5}">
                      <a16:colId xmlns:a16="http://schemas.microsoft.com/office/drawing/2014/main" val="1296415809"/>
                    </a:ext>
                  </a:extLst>
                </a:gridCol>
                <a:gridCol w="1134217">
                  <a:extLst>
                    <a:ext uri="{9D8B030D-6E8A-4147-A177-3AD203B41FA5}">
                      <a16:colId xmlns:a16="http://schemas.microsoft.com/office/drawing/2014/main" val="2704134573"/>
                    </a:ext>
                  </a:extLst>
                </a:gridCol>
                <a:gridCol w="1134217">
                  <a:extLst>
                    <a:ext uri="{9D8B030D-6E8A-4147-A177-3AD203B41FA5}">
                      <a16:colId xmlns:a16="http://schemas.microsoft.com/office/drawing/2014/main" val="3661387087"/>
                    </a:ext>
                  </a:extLst>
                </a:gridCol>
                <a:gridCol w="1134217">
                  <a:extLst>
                    <a:ext uri="{9D8B030D-6E8A-4147-A177-3AD203B41FA5}">
                      <a16:colId xmlns:a16="http://schemas.microsoft.com/office/drawing/2014/main" val="1547098394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Alue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Ikäluokat yhteensä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0 - 14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15 - 64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65 -    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80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Prosenttiosuus 0 - 14 v.</a:t>
                      </a:r>
                      <a:endParaRPr lang="fi-FI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Prosenttiosuus 15 - 64 v.</a:t>
                      </a:r>
                      <a:endParaRPr lang="fi-FI" sz="12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Prosenttiosuus 65 -    v.</a:t>
                      </a:r>
                      <a:endParaRPr lang="fi-FI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3019579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KOKO MAA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5 652 881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807 730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3 497 657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1 347 494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14,3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61,9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1407919990"/>
                  </a:ext>
                </a:extLst>
              </a:tr>
              <a:tr h="3556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Pohjois- ja Itä-Suomen suuralue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1 268 919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180 916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746 487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341 516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14,3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58,8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26,9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3185217897"/>
                  </a:ext>
                </a:extLst>
              </a:tr>
              <a:tr h="36753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ETELÄ-SAVO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128 144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14 463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69 399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44 282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11,3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54,2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34,6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2888295043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MIKKELIN SK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67 641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8 154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37 596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21 891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12,1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55,6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32,4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3059169506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Hirvensalmi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2 023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975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9,8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48,2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42,0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2677639400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Kangasniemi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4 952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2 448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1 983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49,4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40,0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784007008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Mikkeli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51 551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6 575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29 790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15 186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57,8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29,5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3004869241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Mäntyharju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7 034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3 447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2 867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10,2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49,0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40,8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391772009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Puumala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2 081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936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1 005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6,7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45,0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48,3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350686338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SAVONLINNAN SK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37 810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3 784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20 043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13 983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53,0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37,0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3019466306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Enonkoski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1 273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609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11,8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47,8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40,4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531272367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Rantasalmi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3 219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1 626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1 242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50,5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38,6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419299100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Savonlinna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31 008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3 070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16 721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11 217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9,9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53,9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36,2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2056362078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Sulkava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2 310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1 087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1 010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47,1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43,7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1598460969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PIEKSÄMÄEN SK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22 693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2 525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11 760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8 408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11,1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51,8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37,1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3720925709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Juva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5 569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588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2 740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2 241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10,6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49,2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40,2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1494750543"/>
                  </a:ext>
                </a:extLst>
              </a:tr>
              <a:tr h="2204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Pieksämäki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17 124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1 937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9 020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6 167</a:t>
                      </a:r>
                    </a:p>
                  </a:txBody>
                  <a:tcPr marL="0" marR="685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11,3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52,7</a:t>
                      </a:r>
                    </a:p>
                  </a:txBody>
                  <a:tcPr marL="0" marR="25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36,0</a:t>
                      </a:r>
                    </a:p>
                  </a:txBody>
                  <a:tcPr marL="0" marR="252000" marT="0" marB="0" anchor="ctr"/>
                </a:tc>
                <a:extLst>
                  <a:ext uri="{0D108BD9-81ED-4DB2-BD59-A6C34878D82A}">
                    <a16:rowId xmlns:a16="http://schemas.microsoft.com/office/drawing/2014/main" val="3774677657"/>
                  </a:ext>
                </a:extLst>
              </a:tr>
            </a:tbl>
          </a:graphicData>
        </a:graphic>
      </p:graphicFrame>
      <p:sp>
        <p:nvSpPr>
          <p:cNvPr id="2" name="Title 11">
            <a:extLst>
              <a:ext uri="{FF2B5EF4-FFF2-40B4-BE49-F238E27FC236}">
                <a16:creationId xmlns:a16="http://schemas.microsoft.com/office/drawing/2014/main" id="{628D92EC-07DF-5EC3-274B-1783DFDC2773}"/>
              </a:ext>
            </a:extLst>
          </p:cNvPr>
          <p:cNvSpPr txBox="1">
            <a:spLocks/>
          </p:cNvSpPr>
          <p:nvPr/>
        </p:nvSpPr>
        <p:spPr bwMode="auto">
          <a:xfrm>
            <a:off x="551384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533592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78DB0-F502-2A56-2497-B0F9F885F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5">
            <a:extLst>
              <a:ext uri="{FF2B5EF4-FFF2-40B4-BE49-F238E27FC236}">
                <a16:creationId xmlns:a16="http://schemas.microsoft.com/office/drawing/2014/main" id="{78624CBA-887D-C7C1-F269-81B384DEDAB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551384" y="332656"/>
            <a:ext cx="11233248" cy="81422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Väestö ikäryhmittäin </a:t>
            </a:r>
            <a:r>
              <a:rPr kumimoji="0" lang="fi-FI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(sis. yli 75-v.) </a:t>
            </a: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ja kunnittain Etelä-Savossa 31.12.2025</a:t>
            </a:r>
            <a:r>
              <a:rPr kumimoji="0" lang="fi-FI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1.1.2026 aluejako</a:t>
            </a:r>
            <a:endParaRPr kumimoji="0" lang="fi-FI" sz="1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FC301E13-DC8E-8FCA-7108-1C4F79E61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966673"/>
              </p:ext>
            </p:extLst>
          </p:nvPr>
        </p:nvGraphicFramePr>
        <p:xfrm>
          <a:off x="695400" y="1412776"/>
          <a:ext cx="9217025" cy="468051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86095">
                  <a:extLst>
                    <a:ext uri="{9D8B030D-6E8A-4147-A177-3AD203B41FA5}">
                      <a16:colId xmlns:a16="http://schemas.microsoft.com/office/drawing/2014/main" val="3398990294"/>
                    </a:ext>
                  </a:extLst>
                </a:gridCol>
                <a:gridCol w="946153">
                  <a:extLst>
                    <a:ext uri="{9D8B030D-6E8A-4147-A177-3AD203B41FA5}">
                      <a16:colId xmlns:a16="http://schemas.microsoft.com/office/drawing/2014/main" val="261416613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580432095"/>
                    </a:ext>
                  </a:extLst>
                </a:gridCol>
                <a:gridCol w="905402">
                  <a:extLst>
                    <a:ext uri="{9D8B030D-6E8A-4147-A177-3AD203B41FA5}">
                      <a16:colId xmlns:a16="http://schemas.microsoft.com/office/drawing/2014/main" val="1162894885"/>
                    </a:ext>
                  </a:extLst>
                </a:gridCol>
                <a:gridCol w="785948">
                  <a:extLst>
                    <a:ext uri="{9D8B030D-6E8A-4147-A177-3AD203B41FA5}">
                      <a16:colId xmlns:a16="http://schemas.microsoft.com/office/drawing/2014/main" val="1296415809"/>
                    </a:ext>
                  </a:extLst>
                </a:gridCol>
                <a:gridCol w="785948">
                  <a:extLst>
                    <a:ext uri="{9D8B030D-6E8A-4147-A177-3AD203B41FA5}">
                      <a16:colId xmlns:a16="http://schemas.microsoft.com/office/drawing/2014/main" val="3927087680"/>
                    </a:ext>
                  </a:extLst>
                </a:gridCol>
                <a:gridCol w="857398">
                  <a:extLst>
                    <a:ext uri="{9D8B030D-6E8A-4147-A177-3AD203B41FA5}">
                      <a16:colId xmlns:a16="http://schemas.microsoft.com/office/drawing/2014/main" val="2704134573"/>
                    </a:ext>
                  </a:extLst>
                </a:gridCol>
                <a:gridCol w="928847">
                  <a:extLst>
                    <a:ext uri="{9D8B030D-6E8A-4147-A177-3AD203B41FA5}">
                      <a16:colId xmlns:a16="http://schemas.microsoft.com/office/drawing/2014/main" val="3661387087"/>
                    </a:ext>
                  </a:extLst>
                </a:gridCol>
                <a:gridCol w="921033">
                  <a:extLst>
                    <a:ext uri="{9D8B030D-6E8A-4147-A177-3AD203B41FA5}">
                      <a16:colId xmlns:a16="http://schemas.microsoft.com/office/drawing/2014/main" val="1547098394"/>
                    </a:ext>
                  </a:extLst>
                </a:gridCol>
                <a:gridCol w="1008113">
                  <a:extLst>
                    <a:ext uri="{9D8B030D-6E8A-4147-A177-3AD203B41FA5}">
                      <a16:colId xmlns:a16="http://schemas.microsoft.com/office/drawing/2014/main" val="3205121072"/>
                    </a:ext>
                  </a:extLst>
                </a:gridCol>
              </a:tblGrid>
              <a:tr h="784375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Alue</a:t>
                      </a:r>
                      <a:endParaRPr lang="fi-FI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Ikäluokat yhteensä</a:t>
                      </a:r>
                      <a:endParaRPr lang="fi-FI" sz="14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0 - 14</a:t>
                      </a:r>
                      <a:endParaRPr lang="fi-FI" sz="14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15 - 64</a:t>
                      </a:r>
                      <a:endParaRPr lang="fi-FI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65 - 74    </a:t>
                      </a:r>
                      <a:endParaRPr lang="fi-FI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75 -      </a:t>
                      </a:r>
                      <a:endParaRPr lang="fi-FI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Prosentti-osuus </a:t>
                      </a:r>
                    </a:p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0 - 14 v.</a:t>
                      </a:r>
                      <a:endParaRPr lang="fi-FI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Prosentti-osuus </a:t>
                      </a:r>
                    </a:p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15 - 64 v.</a:t>
                      </a:r>
                      <a:endParaRPr lang="fi-FI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Prosentti-osuus </a:t>
                      </a:r>
                    </a:p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65 - 74   v.</a:t>
                      </a:r>
                      <a:endParaRPr lang="fi-FI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Prosentti-osuus </a:t>
                      </a:r>
                    </a:p>
                    <a:p>
                      <a:pPr algn="ctr" fontAlgn="ctr"/>
                      <a:r>
                        <a:rPr lang="fi-FI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75 -    v</a:t>
                      </a:r>
                      <a:endParaRPr lang="fi-FI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30195795"/>
                  </a:ext>
                </a:extLst>
              </a:tr>
              <a:tr h="5164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5 652 881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807 730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3 497 657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672 046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675 448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11,9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1407919990"/>
                  </a:ext>
                </a:extLst>
              </a:tr>
              <a:tr h="4448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ETELÄ-SAVO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128 144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14 463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69 399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22 092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22 190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11,3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17,3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2888295043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Enonkoski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1 273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22,5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2677639400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Hirvensalmi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2 023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22,4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19,6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784007008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5 569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2 740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1 093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1 148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20,6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3004869241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Kangasniemi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4 952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2 448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1 030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10,5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49,4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20,8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391772009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Mikkeli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51 551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6 575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29 790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7 515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7 671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350686338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Mäntyharju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7 034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3 447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1 449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1 418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49,0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20,2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531272367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Pieksämäki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17 124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1 937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9 020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3 191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2 976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11,3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52,7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17,4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419299100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Puumala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2 081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45,0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25,1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23,2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2056362078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Rantasalmi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3 219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1 626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50,5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18,8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1598460969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Savonlinna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31 008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3 070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16 721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5 551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5 666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1494750543"/>
                  </a:ext>
                </a:extLst>
              </a:tr>
              <a:tr h="266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Sulkava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2 310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1 087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47,1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22,1</a:t>
                      </a:r>
                    </a:p>
                  </a:txBody>
                  <a:tcPr marL="0" marR="216000" marT="0" marB="0" anchor="ctr"/>
                </a:tc>
                <a:extLst>
                  <a:ext uri="{0D108BD9-81ED-4DB2-BD59-A6C34878D82A}">
                    <a16:rowId xmlns:a16="http://schemas.microsoft.com/office/drawing/2014/main" val="3774677657"/>
                  </a:ext>
                </a:extLst>
              </a:tr>
            </a:tbl>
          </a:graphicData>
        </a:graphic>
      </p:graphicFrame>
      <p:sp>
        <p:nvSpPr>
          <p:cNvPr id="2" name="Title 11">
            <a:extLst>
              <a:ext uri="{FF2B5EF4-FFF2-40B4-BE49-F238E27FC236}">
                <a16:creationId xmlns:a16="http://schemas.microsoft.com/office/drawing/2014/main" id="{B47AE1E5-72C5-DCC5-516E-4FB3434704FA}"/>
              </a:ext>
            </a:extLst>
          </p:cNvPr>
          <p:cNvSpPr txBox="1">
            <a:spLocks/>
          </p:cNvSpPr>
          <p:nvPr/>
        </p:nvSpPr>
        <p:spPr bwMode="auto">
          <a:xfrm>
            <a:off x="551384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.4.2026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518870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 descr="Alle 25-vuotiaat työttömät työnhakijat Etelä-Savossa kuukauden lopussa 2016 - 2020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60648"/>
            <a:ext cx="9937104" cy="792088"/>
          </a:xfrm>
        </p:spPr>
        <p:txBody>
          <a:bodyPr/>
          <a:lstStyle/>
          <a:p>
            <a:r>
              <a:rPr lang="fi-FI" dirty="0"/>
              <a:t>Väestö ikäryhmittäin maakunnittain, %-osuudet 31.12.2025</a:t>
            </a:r>
            <a:r>
              <a:rPr lang="fi-FI" sz="2400" b="0" dirty="0"/>
              <a:t>, 1.1.2026 aluejako</a:t>
            </a:r>
            <a:endParaRPr lang="fi-FI" b="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D6ADA492-AE53-7A69-8CA0-6091C497D9C3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: väestön prosenttiosuudet ikäryhmittäin 31.12.2025. Etelä-Savon maakunnassa oli maakunnista suhteellisesti eniten yli 65-vuotiaita, 34,6 prosenttia, kun koko maassa heitä oli 23,8 prosenttia väestöstä. Uudellamaalla oli suhteellisesti eniten 15-64-vuotiaita, 66,2 prosenttia, Etelä-Savossa 54,2 prosenttia ja koko maassa 61,9 prosenttia väestöstä. 0-14-vuotiaita oli Etelä-Savossa 11,3 prosenttia ja koko maassa 14,3 prosenttia väestöstä.">
            <a:extLst>
              <a:ext uri="{FF2B5EF4-FFF2-40B4-BE49-F238E27FC236}">
                <a16:creationId xmlns:a16="http://schemas.microsoft.com/office/drawing/2014/main" id="{62D5E7FD-47E6-C38F-B1E2-71E592C482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1085263"/>
            <a:ext cx="9649072" cy="529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88445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8024</TotalTime>
  <Words>570</Words>
  <Application>Microsoft Office PowerPoint</Application>
  <PresentationFormat>Laajakuva</PresentationFormat>
  <Paragraphs>298</Paragraphs>
  <Slides>4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ESAVO</vt:lpstr>
      <vt:lpstr>Väestö ikäryhmittäin, kunnittain ja seutukunnittain Etelä-Savossa, %-osuudet 31.12.2025, 1.1.2026 aluejako</vt:lpstr>
      <vt:lpstr>Väestö ikäryhmittäin, kunnittain ja seutukunnittain Etelä-Savossa 31.12.2025, 1.1.2026 aluejako</vt:lpstr>
      <vt:lpstr>Väestö ikäryhmittäin (sis. yli 75-v.) ja kunnittain Etelä-Savossa 31.12.2025, 1.1.2026 aluejako</vt:lpstr>
      <vt:lpstr>Väestö ikäryhmittäin maakunnittain, %-osuudet 31.12.2025, 1.1.2026 aluejako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Väestö ikäryhmittäin</dc:title>
  <dc:creator>Jaana Kokkonen</dc:creator>
  <cp:lastModifiedBy>Jaana Kokkonen</cp:lastModifiedBy>
  <cp:revision>41</cp:revision>
  <dcterms:created xsi:type="dcterms:W3CDTF">2020-02-25T14:36:39Z</dcterms:created>
  <dcterms:modified xsi:type="dcterms:W3CDTF">2026-04-01T07:50:06Z</dcterms:modified>
</cp:coreProperties>
</file>