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6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DC3E51-FB6A-4399-B070-750061972CB5}" v="15" dt="2023-04-13T11:19:00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F4DC3E51-FB6A-4399-B070-750061972CB5}"/>
    <pc:docChg chg="undo custSel modSld">
      <pc:chgData name="Jaana Kokkonen" userId="fd0ea1af-346e-4258-bc54-cec630bd1122" providerId="ADAL" clId="{F4DC3E51-FB6A-4399-B070-750061972CB5}" dt="2023-04-13T11:19:40.394" v="115" actId="2166"/>
      <pc:docMkLst>
        <pc:docMk/>
      </pc:docMkLst>
      <pc:sldChg chg="modSp mod">
        <pc:chgData name="Jaana Kokkonen" userId="fd0ea1af-346e-4258-bc54-cec630bd1122" providerId="ADAL" clId="{F4DC3E51-FB6A-4399-B070-750061972CB5}" dt="2023-04-13T11:19:40.394" v="115" actId="2166"/>
        <pc:sldMkLst>
          <pc:docMk/>
          <pc:sldMk cId="1445504624" sldId="694"/>
        </pc:sldMkLst>
        <pc:spChg chg="mod">
          <ac:chgData name="Jaana Kokkonen" userId="fd0ea1af-346e-4258-bc54-cec630bd1122" providerId="ADAL" clId="{F4DC3E51-FB6A-4399-B070-750061972CB5}" dt="2023-04-13T08:05:13.775" v="10" actId="20577"/>
          <ac:spMkLst>
            <pc:docMk/>
            <pc:sldMk cId="1445504624" sldId="694"/>
            <ac:spMk id="5" creationId="{00000000-0000-0000-0000-000000000000}"/>
          </ac:spMkLst>
        </pc:spChg>
        <pc:spChg chg="mod">
          <ac:chgData name="Jaana Kokkonen" userId="fd0ea1af-346e-4258-bc54-cec630bd1122" providerId="ADAL" clId="{F4DC3E51-FB6A-4399-B070-750061972CB5}" dt="2023-04-11T05:15:18.786" v="1" actId="20577"/>
          <ac:spMkLst>
            <pc:docMk/>
            <pc:sldMk cId="1445504624" sldId="694"/>
            <ac:spMk id="8" creationId="{9201FF6F-70E4-494A-AF97-7FDB53D6943F}"/>
          </ac:spMkLst>
        </pc:spChg>
        <pc:graphicFrameChg chg="mod modGraphic">
          <ac:chgData name="Jaana Kokkonen" userId="fd0ea1af-346e-4258-bc54-cec630bd1122" providerId="ADAL" clId="{F4DC3E51-FB6A-4399-B070-750061972CB5}" dt="2023-04-13T11:19:40.394" v="115" actId="2166"/>
          <ac:graphicFrameMkLst>
            <pc:docMk/>
            <pc:sldMk cId="1445504624" sldId="694"/>
            <ac:graphicFrameMk id="2" creationId="{0028D7C2-B08A-40C3-92D6-207D26868E1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 descr="Alle 25-vuotiaat työttömät työnhakijat Etelä-Savossa kuukauden lopussa 2016 - 2020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60648"/>
            <a:ext cx="11305256" cy="648072"/>
          </a:xfrm>
        </p:spPr>
        <p:txBody>
          <a:bodyPr/>
          <a:lstStyle/>
          <a:p>
            <a:r>
              <a:rPr lang="fi-FI" dirty="0"/>
              <a:t>Väestö- ja pinta-alatietoja Etelä-Savossa kunnittain ja seutukunnittain,</a:t>
            </a:r>
            <a:br>
              <a:rPr lang="fi-FI" dirty="0"/>
            </a:br>
            <a:r>
              <a:rPr lang="fi-FI" sz="2000" b="0" dirty="0"/>
              <a:t>1.1.2023 aluejako</a:t>
            </a:r>
            <a:endParaRPr lang="fi-FI" b="0" dirty="0"/>
          </a:p>
        </p:txBody>
      </p:sp>
      <p:sp>
        <p:nvSpPr>
          <p:cNvPr id="5" name="Title 11"/>
          <p:cNvSpPr txBox="1">
            <a:spLocks/>
          </p:cNvSpPr>
          <p:nvPr/>
        </p:nvSpPr>
        <p:spPr bwMode="auto">
          <a:xfrm>
            <a:off x="551384" y="658058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 Väestörakenne,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Maanmittauslaitos 	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13.4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0028D7C2-B08A-40C3-92D6-207D26868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250564"/>
              </p:ext>
            </p:extLst>
          </p:nvPr>
        </p:nvGraphicFramePr>
        <p:xfrm>
          <a:off x="623393" y="938330"/>
          <a:ext cx="8948185" cy="549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177">
                  <a:extLst>
                    <a:ext uri="{9D8B030D-6E8A-4147-A177-3AD203B41FA5}">
                      <a16:colId xmlns:a16="http://schemas.microsoft.com/office/drawing/2014/main" val="1082972130"/>
                    </a:ext>
                  </a:extLst>
                </a:gridCol>
                <a:gridCol w="969035">
                  <a:extLst>
                    <a:ext uri="{9D8B030D-6E8A-4147-A177-3AD203B41FA5}">
                      <a16:colId xmlns:a16="http://schemas.microsoft.com/office/drawing/2014/main" val="3886553308"/>
                    </a:ext>
                  </a:extLst>
                </a:gridCol>
                <a:gridCol w="1136327">
                  <a:extLst>
                    <a:ext uri="{9D8B030D-6E8A-4147-A177-3AD203B41FA5}">
                      <a16:colId xmlns:a16="http://schemas.microsoft.com/office/drawing/2014/main" val="1756069568"/>
                    </a:ext>
                  </a:extLst>
                </a:gridCol>
                <a:gridCol w="1313853">
                  <a:extLst>
                    <a:ext uri="{9D8B030D-6E8A-4147-A177-3AD203B41FA5}">
                      <a16:colId xmlns:a16="http://schemas.microsoft.com/office/drawing/2014/main" val="2816518091"/>
                    </a:ext>
                  </a:extLst>
                </a:gridCol>
                <a:gridCol w="931340">
                  <a:extLst>
                    <a:ext uri="{9D8B030D-6E8A-4147-A177-3AD203B41FA5}">
                      <a16:colId xmlns:a16="http://schemas.microsoft.com/office/drawing/2014/main" val="3595136292"/>
                    </a:ext>
                  </a:extLst>
                </a:gridCol>
                <a:gridCol w="964600">
                  <a:extLst>
                    <a:ext uri="{9D8B030D-6E8A-4147-A177-3AD203B41FA5}">
                      <a16:colId xmlns:a16="http://schemas.microsoft.com/office/drawing/2014/main" val="3482225587"/>
                    </a:ext>
                  </a:extLst>
                </a:gridCol>
                <a:gridCol w="1313853">
                  <a:extLst>
                    <a:ext uri="{9D8B030D-6E8A-4147-A177-3AD203B41FA5}">
                      <a16:colId xmlns:a16="http://schemas.microsoft.com/office/drawing/2014/main" val="1003046456"/>
                    </a:ext>
                  </a:extLst>
                </a:gridCol>
              </a:tblGrid>
              <a:tr h="809894"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u="none" strike="noStrike" dirty="0">
                          <a:effectLst/>
                        </a:rPr>
                        <a:t>Kunta</a:t>
                      </a:r>
                    </a:p>
                    <a:p>
                      <a:pPr algn="l" fontAlgn="t"/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u="none" strike="noStrike" dirty="0">
                          <a:effectLst/>
                        </a:rPr>
                        <a:t>Maapinta-ala, km</a:t>
                      </a:r>
                      <a:r>
                        <a:rPr lang="fi-FI" sz="1200" u="none" strike="noStrike" baseline="30000" dirty="0">
                          <a:effectLst/>
                        </a:rPr>
                        <a:t>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u="none" strike="noStrike" dirty="0">
                          <a:effectLst/>
                        </a:rPr>
                        <a:t>Sisävesiä, km</a:t>
                      </a:r>
                      <a:r>
                        <a:rPr lang="fi-FI" sz="1200" u="none" strike="noStrike" baseline="30000" dirty="0">
                          <a:effectLst/>
                        </a:rPr>
                        <a:t>2</a:t>
                      </a:r>
                    </a:p>
                    <a:p>
                      <a:pPr algn="r" fontAlgn="t"/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u="none" strike="noStrike" dirty="0">
                          <a:effectLst/>
                        </a:rPr>
                        <a:t>Koko pinta-ala, km</a:t>
                      </a:r>
                      <a:r>
                        <a:rPr lang="fi-FI" sz="1200" u="none" strike="noStrike" baseline="30000" dirty="0">
                          <a:effectLst/>
                        </a:rPr>
                        <a:t>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Asukkaita /maa km</a:t>
                      </a:r>
                      <a:r>
                        <a:rPr lang="fi-FI" sz="1200" u="none" strike="noStrike" baseline="30000" dirty="0">
                          <a:effectLst/>
                        </a:rPr>
                        <a:t>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Väestö 31.12.2022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Taajama-aste 31.12.2021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4383264"/>
                  </a:ext>
                </a:extLst>
              </a:tr>
              <a:tr h="20247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Hirvensalmi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465,1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281,5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746,6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2 091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35,2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4740208"/>
                  </a:ext>
                </a:extLst>
              </a:tr>
              <a:tr h="20247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Kangasniemi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1 068,9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257,9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1 326,8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5 154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50,9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736540"/>
                  </a:ext>
                </a:extLst>
              </a:tr>
              <a:tr h="20247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Mikkeli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2 548,4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681,2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3 229,6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51 980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81,2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9591356"/>
                  </a:ext>
                </a:extLst>
              </a:tr>
              <a:tr h="20247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Mäntyharju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981,3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229,7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1 211,0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5 564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63,3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409384"/>
                  </a:ext>
                </a:extLst>
              </a:tr>
              <a:tr h="20247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Pertunmaa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374,5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79,7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454,2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1 600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42,4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3032395"/>
                  </a:ext>
                </a:extLst>
              </a:tr>
              <a:tr h="20247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Puumala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794,1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443,6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1 237,8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2 107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50,6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845574"/>
                  </a:ext>
                </a:extLst>
              </a:tr>
              <a:tr h="279518">
                <a:tc>
                  <a:txBody>
                    <a:bodyPr/>
                    <a:lstStyle/>
                    <a:p>
                      <a:r>
                        <a:rPr lang="fi-FI" sz="1400" dirty="0"/>
                        <a:t>Mikkelin seutukunta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6 232,2</a:t>
                      </a:r>
                    </a:p>
                  </a:txBody>
                  <a:tcPr marL="0" marR="1143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1 973,7</a:t>
                      </a:r>
                    </a:p>
                  </a:txBody>
                  <a:tcPr marL="0" marR="1143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8 205,8</a:t>
                      </a:r>
                    </a:p>
                  </a:txBody>
                  <a:tcPr marL="0" marR="1143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marL="0" marR="1143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68 496</a:t>
                      </a:r>
                    </a:p>
                  </a:txBody>
                  <a:tcPr marL="0" marR="1143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74,2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202485"/>
                  </a:ext>
                </a:extLst>
              </a:tr>
              <a:tr h="322116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Juva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1 163,4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182,3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1 345,7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5 769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50,9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1515501"/>
                  </a:ext>
                </a:extLst>
              </a:tr>
              <a:tr h="29429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Pieksämäki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1 569,0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267,2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1 836,2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17 077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75,0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179002"/>
                  </a:ext>
                </a:extLst>
              </a:tr>
              <a:tr h="267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Pieksämäen seutukunta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2 732,4</a:t>
                      </a:r>
                    </a:p>
                  </a:txBody>
                  <a:tcPr marL="0" marR="11430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449,5</a:t>
                      </a:r>
                    </a:p>
                  </a:txBody>
                  <a:tcPr marL="0" marR="11430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3 181,9</a:t>
                      </a:r>
                    </a:p>
                  </a:txBody>
                  <a:tcPr marL="0" marR="11430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</a:t>
                      </a:r>
                    </a:p>
                  </a:txBody>
                  <a:tcPr marL="0" marR="11430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22 846</a:t>
                      </a:r>
                    </a:p>
                  </a:txBody>
                  <a:tcPr marL="0" marR="11430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68,9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353287"/>
                  </a:ext>
                </a:extLst>
              </a:tr>
              <a:tr h="322116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Enonkoski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305,6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113,6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419,2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1 341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39,4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3525043"/>
                  </a:ext>
                </a:extLst>
              </a:tr>
              <a:tr h="20247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Rantasalmi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559,5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365,7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925,2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3 308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38,9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2791524"/>
                  </a:ext>
                </a:extLst>
              </a:tr>
              <a:tr h="20247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Savonlinna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2 237,9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1 359,8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3 597,7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32 085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77,5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8729983"/>
                  </a:ext>
                </a:extLst>
              </a:tr>
              <a:tr h="20247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Sulkava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584,4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184,8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769,2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2 375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42,4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5998175"/>
                  </a:ext>
                </a:extLst>
              </a:tr>
              <a:tr h="294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Savonlinnan seutukunta</a:t>
                      </a: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3 687,4</a:t>
                      </a:r>
                    </a:p>
                  </a:txBody>
                  <a:tcPr marL="0" marR="11430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2 023,9</a:t>
                      </a:r>
                    </a:p>
                  </a:txBody>
                  <a:tcPr marL="0" marR="11430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5 711,3</a:t>
                      </a:r>
                    </a:p>
                  </a:txBody>
                  <a:tcPr marL="0" marR="11430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</a:t>
                      </a:r>
                    </a:p>
                  </a:txBody>
                  <a:tcPr marL="0" marR="11430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39 109</a:t>
                      </a:r>
                    </a:p>
                  </a:txBody>
                  <a:tcPr marL="0" marR="11430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70,8</a:t>
                      </a: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12009"/>
                  </a:ext>
                </a:extLst>
              </a:tr>
              <a:tr h="46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Etelä-Savo yhteensä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12 652,0</a:t>
                      </a: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4 447,1</a:t>
                      </a: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17 099,0</a:t>
                      </a: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</a:t>
                      </a: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130 451</a:t>
                      </a: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72,2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3245781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303 963,3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34 515,1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390 905,4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18,3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5 563 970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86,7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6214539"/>
                  </a:ext>
                </a:extLst>
              </a:tr>
              <a:tr h="978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koko maa / merivettä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11430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52 427,1</a:t>
                      </a:r>
                    </a:p>
                  </a:txBody>
                  <a:tcPr marL="0" marR="11430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11430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11430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149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19514</TotalTime>
  <Words>231</Words>
  <Application>Microsoft Office PowerPoint</Application>
  <PresentationFormat>Laajakuva</PresentationFormat>
  <Paragraphs>136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ESAVO</vt:lpstr>
      <vt:lpstr>Väestö- ja pinta-alatietoja Etelä-Savossa kunnittain ja seutukunnittain, 1.1.2023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Jaana Kokkonen</dc:creator>
  <cp:lastModifiedBy>Jaana Kokkonen</cp:lastModifiedBy>
  <cp:revision>36</cp:revision>
  <dcterms:created xsi:type="dcterms:W3CDTF">2020-02-25T14:36:39Z</dcterms:created>
  <dcterms:modified xsi:type="dcterms:W3CDTF">2023-04-13T11:19:51Z</dcterms:modified>
</cp:coreProperties>
</file>