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3"/>
  </p:notesMasterIdLst>
  <p:sldIdLst>
    <p:sldId id="69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A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8F746C-2F68-4EFA-B838-BFD69A13B40D}" v="5" dt="2025-04-08T10:27:07.7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10" autoAdjust="0"/>
    <p:restoredTop sz="95220" autoAdjust="0"/>
  </p:normalViewPr>
  <p:slideViewPr>
    <p:cSldViewPr showGuides="1">
      <p:cViewPr varScale="1">
        <p:scale>
          <a:sx n="78" d="100"/>
          <a:sy n="78" d="100"/>
        </p:scale>
        <p:origin x="128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738F746C-2F68-4EFA-B838-BFD69A13B40D}"/>
    <pc:docChg chg="undo custSel modSld">
      <pc:chgData name="Jaana Kokkonen" userId="fd0ea1af-346e-4258-bc54-cec630bd1122" providerId="ADAL" clId="{738F746C-2F68-4EFA-B838-BFD69A13B40D}" dt="2025-04-08T10:27:07.735" v="144"/>
      <pc:docMkLst>
        <pc:docMk/>
      </pc:docMkLst>
      <pc:sldChg chg="modSp mod">
        <pc:chgData name="Jaana Kokkonen" userId="fd0ea1af-346e-4258-bc54-cec630bd1122" providerId="ADAL" clId="{738F746C-2F68-4EFA-B838-BFD69A13B40D}" dt="2025-04-08T10:27:07.735" v="144"/>
        <pc:sldMkLst>
          <pc:docMk/>
          <pc:sldMk cId="1445504624" sldId="694"/>
        </pc:sldMkLst>
        <pc:spChg chg="mod">
          <ac:chgData name="Jaana Kokkonen" userId="fd0ea1af-346e-4258-bc54-cec630bd1122" providerId="ADAL" clId="{738F746C-2F68-4EFA-B838-BFD69A13B40D}" dt="2025-04-08T10:14:13.966" v="104" actId="20577"/>
          <ac:spMkLst>
            <pc:docMk/>
            <pc:sldMk cId="1445504624" sldId="694"/>
            <ac:spMk id="5" creationId="{00000000-0000-0000-0000-000000000000}"/>
          </ac:spMkLst>
        </pc:spChg>
        <pc:spChg chg="mod">
          <ac:chgData name="Jaana Kokkonen" userId="fd0ea1af-346e-4258-bc54-cec630bd1122" providerId="ADAL" clId="{738F746C-2F68-4EFA-B838-BFD69A13B40D}" dt="2025-04-08T10:00:04.939" v="3" actId="20577"/>
          <ac:spMkLst>
            <pc:docMk/>
            <pc:sldMk cId="1445504624" sldId="694"/>
            <ac:spMk id="8" creationId="{9201FF6F-70E4-494A-AF97-7FDB53D6943F}"/>
          </ac:spMkLst>
        </pc:spChg>
        <pc:graphicFrameChg chg="mod modGraphic">
          <ac:chgData name="Jaana Kokkonen" userId="fd0ea1af-346e-4258-bc54-cec630bd1122" providerId="ADAL" clId="{738F746C-2F68-4EFA-B838-BFD69A13B40D}" dt="2025-04-08T10:27:07.735" v="144"/>
          <ac:graphicFrameMkLst>
            <pc:docMk/>
            <pc:sldMk cId="1445504624" sldId="694"/>
            <ac:graphicFrameMk id="2" creationId="{0028D7C2-B08A-40C3-92D6-207D26868E1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8.4.2025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 descr="Alle 25-vuotiaat työttömät työnhakijat Etelä-Savossa kuukauden lopussa 2016 - 2020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260648"/>
            <a:ext cx="11305256" cy="648072"/>
          </a:xfrm>
        </p:spPr>
        <p:txBody>
          <a:bodyPr/>
          <a:lstStyle/>
          <a:p>
            <a:r>
              <a:rPr lang="fi-FI" dirty="0"/>
              <a:t>Väestö- ja pinta-alatietoja Etelä-Savossa kunnittain ja seutukunnittain,</a:t>
            </a:r>
            <a:br>
              <a:rPr lang="fi-FI" dirty="0"/>
            </a:br>
            <a:r>
              <a:rPr lang="fi-FI" sz="2000" b="0" dirty="0"/>
              <a:t>1.1.2025 aluejako</a:t>
            </a:r>
            <a:endParaRPr lang="fi-FI" b="0" dirty="0"/>
          </a:p>
        </p:txBody>
      </p:sp>
      <p:sp>
        <p:nvSpPr>
          <p:cNvPr id="5" name="Title 11"/>
          <p:cNvSpPr txBox="1">
            <a:spLocks/>
          </p:cNvSpPr>
          <p:nvPr/>
        </p:nvSpPr>
        <p:spPr bwMode="auto">
          <a:xfrm>
            <a:off x="551384" y="6580584"/>
            <a:ext cx="1152128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 Väestörakenne,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Maanmittauslaitos 							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8.4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2" name="Taulukko 1">
            <a:extLst>
              <a:ext uri="{FF2B5EF4-FFF2-40B4-BE49-F238E27FC236}">
                <a16:creationId xmlns:a16="http://schemas.microsoft.com/office/drawing/2014/main" id="{0028D7C2-B08A-40C3-92D6-207D26868E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03416"/>
              </p:ext>
            </p:extLst>
          </p:nvPr>
        </p:nvGraphicFramePr>
        <p:xfrm>
          <a:off x="576191" y="980728"/>
          <a:ext cx="8948185" cy="5486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108297213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8865533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75606956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81651809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95136292"/>
                    </a:ext>
                  </a:extLst>
                </a:gridCol>
                <a:gridCol w="1297628">
                  <a:extLst>
                    <a:ext uri="{9D8B030D-6E8A-4147-A177-3AD203B41FA5}">
                      <a16:colId xmlns:a16="http://schemas.microsoft.com/office/drawing/2014/main" val="3482225587"/>
                    </a:ext>
                  </a:extLst>
                </a:gridCol>
                <a:gridCol w="1313853">
                  <a:extLst>
                    <a:ext uri="{9D8B030D-6E8A-4147-A177-3AD203B41FA5}">
                      <a16:colId xmlns:a16="http://schemas.microsoft.com/office/drawing/2014/main" val="1003046456"/>
                    </a:ext>
                  </a:extLst>
                </a:gridCol>
              </a:tblGrid>
              <a:tr h="809894"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u="none" strike="noStrike" dirty="0">
                          <a:effectLst/>
                        </a:rPr>
                        <a:t>Kunta</a:t>
                      </a:r>
                    </a:p>
                    <a:p>
                      <a:pPr algn="l" fontAlgn="t"/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u="none" strike="noStrike" dirty="0">
                          <a:effectLst/>
                        </a:rPr>
                        <a:t>Maapinta-ala, km</a:t>
                      </a:r>
                      <a:r>
                        <a:rPr lang="fi-FI" sz="1200" u="none" strike="noStrike" baseline="30000" dirty="0">
                          <a:effectLst/>
                        </a:rPr>
                        <a:t>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u="none" strike="noStrike" dirty="0">
                          <a:effectLst/>
                        </a:rPr>
                        <a:t>Sisävesiä, km</a:t>
                      </a:r>
                      <a:r>
                        <a:rPr lang="fi-FI" sz="1200" u="none" strike="noStrike" baseline="30000" dirty="0">
                          <a:effectLst/>
                        </a:rPr>
                        <a:t>2</a:t>
                      </a:r>
                    </a:p>
                    <a:p>
                      <a:pPr algn="r" fontAlgn="t"/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u="none" strike="noStrike" dirty="0">
                          <a:effectLst/>
                        </a:rPr>
                        <a:t>Koko pinta-ala, km</a:t>
                      </a:r>
                      <a:r>
                        <a:rPr lang="fi-FI" sz="1200" u="none" strike="noStrike" baseline="30000" dirty="0">
                          <a:effectLst/>
                        </a:rPr>
                        <a:t>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Asukkaita /maa km</a:t>
                      </a:r>
                      <a:r>
                        <a:rPr lang="fi-FI" sz="1200" u="none" strike="noStrike" baseline="30000" dirty="0">
                          <a:effectLst/>
                        </a:rPr>
                        <a:t>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Väestö 31.12.2024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u="none" strike="noStrike" dirty="0">
                          <a:effectLst/>
                        </a:rPr>
                        <a:t>Taajama-aste 31.12.2023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4383264"/>
                  </a:ext>
                </a:extLst>
              </a:tr>
              <a:tr h="27022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Hirvensalmi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465,2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281,4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746,6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4,4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2 059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>
                          <a:effectLst/>
                        </a:rPr>
                        <a:t>34,6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474020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Kangasniemi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1 068,9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257,8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1 326,8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4,7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5 062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0" u="none" strike="noStrike">
                          <a:effectLst/>
                        </a:rPr>
                        <a:t>51,2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0736540"/>
                  </a:ext>
                </a:extLst>
              </a:tr>
              <a:tr h="24916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Mikkeli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2 548,4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681,2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3 229,6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20,4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51 890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>
                          <a:effectLst/>
                        </a:rPr>
                        <a:t>81,5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9591356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Mäntyharju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1 356,1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309,1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1 665,2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5,2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7 057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 dirty="0">
                          <a:effectLst/>
                        </a:rPr>
                        <a:t>58,2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0409384"/>
                  </a:ext>
                </a:extLst>
              </a:tr>
              <a:tr h="301582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Puumala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794,1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443,6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1 237,8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2,6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2 101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 dirty="0">
                          <a:effectLst/>
                        </a:rPr>
                        <a:t>50,3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5845574"/>
                  </a:ext>
                </a:extLst>
              </a:tr>
              <a:tr h="27951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effectLst/>
                        </a:rPr>
                        <a:t>Mikkelin seutukunta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6 232,7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1 973,2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 dirty="0">
                          <a:effectLst/>
                        </a:rPr>
                        <a:t>8 205,8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10,9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u="none" strike="noStrike">
                          <a:effectLst/>
                        </a:rPr>
                        <a:t>68 169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effectLst/>
                        </a:rPr>
                        <a:t>74,5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07202485"/>
                  </a:ext>
                </a:extLst>
              </a:tr>
              <a:tr h="29654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Enonkoski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305,6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113,6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419,2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1 288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>
                          <a:effectLst/>
                        </a:rPr>
                        <a:t>38,6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1515501"/>
                  </a:ext>
                </a:extLst>
              </a:tr>
              <a:tr h="2403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Rantasalmi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559,7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365,5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925,2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5,8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3 246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>
                          <a:effectLst/>
                        </a:rPr>
                        <a:t>39,6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1179002"/>
                  </a:ext>
                </a:extLst>
              </a:tr>
              <a:tr h="2674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Savonlinna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2 238,0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1 359,7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3 597,7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14,1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31 460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 dirty="0">
                          <a:effectLst/>
                        </a:rPr>
                        <a:t>77,7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5353287"/>
                  </a:ext>
                </a:extLst>
              </a:tr>
              <a:tr h="23655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Sulkava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584,5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184,8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769,2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4,0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2 361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>
                          <a:effectLst/>
                        </a:rPr>
                        <a:t>42,0</a:t>
                      </a:r>
                      <a:endParaRPr lang="fi-FI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3525043"/>
                  </a:ext>
                </a:extLst>
              </a:tr>
              <a:tr h="310096">
                <a:tc>
                  <a:txBody>
                    <a:bodyPr/>
                    <a:lstStyle/>
                    <a:p>
                      <a:pPr algn="l" fontAlgn="t"/>
                      <a:r>
                        <a:rPr lang="fi-FI" sz="1200" b="1" u="none" strike="noStrike" dirty="0">
                          <a:effectLst/>
                        </a:rPr>
                        <a:t>Savonlinnan seutukunta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3 687,7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2 023,6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5 711,3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10,4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38 355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1" u="none" strike="noStrike" dirty="0">
                          <a:effectLst/>
                        </a:rPr>
                        <a:t>71,0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2791524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Juva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1 163,5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182,2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1 345,7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4,9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5 674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 dirty="0">
                          <a:effectLst/>
                        </a:rPr>
                        <a:t>51,2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38729983"/>
                  </a:ext>
                </a:extLst>
              </a:tr>
              <a:tr h="27417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Pieksämäki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1 569,0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267,2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1 836,2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10,9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17 178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 dirty="0">
                          <a:effectLst/>
                        </a:rPr>
                        <a:t>75,2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5998175"/>
                  </a:ext>
                </a:extLst>
              </a:tr>
              <a:tr h="294598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effectLst/>
                        </a:rPr>
                        <a:t>Pieksämäen seutukunta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>
                          <a:solidFill>
                            <a:srgbClr val="000000"/>
                          </a:solidFill>
                          <a:effectLst/>
                        </a:rPr>
                        <a:t>2 732,5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449,4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3 181,9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8,4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22 852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1" u="none" strike="noStrike" dirty="0">
                          <a:effectLst/>
                        </a:rPr>
                        <a:t>69,2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4712009"/>
                  </a:ext>
                </a:extLst>
              </a:tr>
              <a:tr h="4601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u="none" strike="noStrike" dirty="0">
                          <a:effectLst/>
                        </a:rPr>
                        <a:t>Etelä-Savo yhteensä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12 652,9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4 446,2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17 099,0</a:t>
                      </a:r>
                      <a:endParaRPr lang="fi-FI" sz="12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10,2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129 376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200" b="1" u="none" strike="noStrike" dirty="0">
                          <a:effectLst/>
                        </a:rPr>
                        <a:t>72,5</a:t>
                      </a:r>
                      <a:endParaRPr lang="fi-FI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3245781"/>
                  </a:ext>
                </a:extLst>
              </a:tr>
              <a:tr h="2595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u="none" strike="noStrike" dirty="0">
                          <a:effectLst/>
                        </a:rPr>
                        <a:t>Koko maa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effectLst/>
                        </a:rPr>
                        <a:t>304 000,0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effectLst/>
                        </a:rPr>
                        <a:t>34 490,8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effectLst/>
                        </a:rPr>
                        <a:t>390 906,3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18,5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5 635 971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i-FI" sz="1200" b="0" u="none" strike="noStrike" dirty="0">
                          <a:effectLst/>
                        </a:rPr>
                        <a:t>87,1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6214539"/>
                  </a:ext>
                </a:extLst>
              </a:tr>
              <a:tr h="237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0" u="none" strike="noStrike" dirty="0">
                          <a:effectLst/>
                        </a:rPr>
                        <a:t>koko maa / merivettä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52 415,6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fi-FI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11430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 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u="none" strike="noStrike" dirty="0">
                          <a:effectLst/>
                        </a:rPr>
                        <a:t> </a:t>
                      </a:r>
                      <a:endParaRPr lang="fi-FI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71492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504624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25281</TotalTime>
  <Words>224</Words>
  <Application>Microsoft Office PowerPoint</Application>
  <PresentationFormat>Laajakuva</PresentationFormat>
  <Paragraphs>129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ESAVO</vt:lpstr>
      <vt:lpstr>Väestö- ja pinta-alatietoja Etelä-Savossa kunnittain ja seutukunnittain, 1.1.2025 aluejako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Väestö- ja pinta-alatietoja</dc:title>
  <dc:creator>Jaana Kokkonen</dc:creator>
  <cp:lastModifiedBy>Jaana Kokkonen</cp:lastModifiedBy>
  <cp:revision>38</cp:revision>
  <dcterms:created xsi:type="dcterms:W3CDTF">2020-02-25T14:36:39Z</dcterms:created>
  <dcterms:modified xsi:type="dcterms:W3CDTF">2025-04-08T10:27:17Z</dcterms:modified>
</cp:coreProperties>
</file>