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notesMasterIdLst>
    <p:notesMasterId r:id="rId3"/>
  </p:notesMasterIdLst>
  <p:sldIdLst>
    <p:sldId id="69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A4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8F746C-2F68-4EFA-B838-BFD69A13B40D}" v="5" dt="2025-04-08T10:27:07.73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10" autoAdjust="0"/>
    <p:restoredTop sz="95220" autoAdjust="0"/>
  </p:normalViewPr>
  <p:slideViewPr>
    <p:cSldViewPr showGuides="1">
      <p:cViewPr varScale="1">
        <p:scale>
          <a:sx n="78" d="100"/>
          <a:sy n="78" d="100"/>
        </p:scale>
        <p:origin x="128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ana Kokkonen" userId="fd0ea1af-346e-4258-bc54-cec630bd1122" providerId="ADAL" clId="{738F746C-2F68-4EFA-B838-BFD69A13B40D}"/>
    <pc:docChg chg="undo custSel modSld">
      <pc:chgData name="Jaana Kokkonen" userId="fd0ea1af-346e-4258-bc54-cec630bd1122" providerId="ADAL" clId="{738F746C-2F68-4EFA-B838-BFD69A13B40D}" dt="2025-04-08T10:27:07.735" v="144"/>
      <pc:docMkLst>
        <pc:docMk/>
      </pc:docMkLst>
      <pc:sldChg chg="modSp mod">
        <pc:chgData name="Jaana Kokkonen" userId="fd0ea1af-346e-4258-bc54-cec630bd1122" providerId="ADAL" clId="{738F746C-2F68-4EFA-B838-BFD69A13B40D}" dt="2025-04-08T10:27:07.735" v="144"/>
        <pc:sldMkLst>
          <pc:docMk/>
          <pc:sldMk cId="1445504624" sldId="694"/>
        </pc:sldMkLst>
        <pc:spChg chg="mod">
          <ac:chgData name="Jaana Kokkonen" userId="fd0ea1af-346e-4258-bc54-cec630bd1122" providerId="ADAL" clId="{738F746C-2F68-4EFA-B838-BFD69A13B40D}" dt="2025-04-08T10:14:13.966" v="104" actId="20577"/>
          <ac:spMkLst>
            <pc:docMk/>
            <pc:sldMk cId="1445504624" sldId="694"/>
            <ac:spMk id="5" creationId="{00000000-0000-0000-0000-000000000000}"/>
          </ac:spMkLst>
        </pc:spChg>
        <pc:spChg chg="mod">
          <ac:chgData name="Jaana Kokkonen" userId="fd0ea1af-346e-4258-bc54-cec630bd1122" providerId="ADAL" clId="{738F746C-2F68-4EFA-B838-BFD69A13B40D}" dt="2025-04-08T10:00:04.939" v="3" actId="20577"/>
          <ac:spMkLst>
            <pc:docMk/>
            <pc:sldMk cId="1445504624" sldId="694"/>
            <ac:spMk id="8" creationId="{9201FF6F-70E4-494A-AF97-7FDB53D6943F}"/>
          </ac:spMkLst>
        </pc:spChg>
        <pc:graphicFrameChg chg="mod modGraphic">
          <ac:chgData name="Jaana Kokkonen" userId="fd0ea1af-346e-4258-bc54-cec630bd1122" providerId="ADAL" clId="{738F746C-2F68-4EFA-B838-BFD69A13B40D}" dt="2025-04-08T10:27:07.735" v="144"/>
          <ac:graphicFrameMkLst>
            <pc:docMk/>
            <pc:sldMk cId="1445504624" sldId="694"/>
            <ac:graphicFrameMk id="2" creationId="{0028D7C2-B08A-40C3-92D6-207D26868E16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63B138-173C-46F0-B529-FC07560AB81E}" type="datetimeFigureOut">
              <a:rPr lang="fi-FI" smtClean="0"/>
              <a:t>8.4.2025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19C122-1841-446F-A209-09DB18BC1FB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44299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43B5C3-210D-A046-9110-55BB9D3B4A7C}" type="slidenum"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dirty="0">
              <a:latin typeface="Arial" charset="-52"/>
              <a:ea typeface="Arial" charset="-52"/>
              <a:cs typeface="Arial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903461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383615"/>
            <a:ext cx="6228000" cy="3276358"/>
          </a:xfrm>
        </p:spPr>
        <p:txBody>
          <a:bodyPr anchor="b"/>
          <a:lstStyle>
            <a:lvl1pPr algn="l">
              <a:lnSpc>
                <a:spcPts val="7000"/>
              </a:lnSpc>
              <a:defRPr sz="6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E3655F2-74A0-44C6-84AD-1DE95F363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4000" y="4740322"/>
            <a:ext cx="6228000" cy="801641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8.4.2025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1118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8.4.2025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52" name="Otsikko 1">
            <a:extLst>
              <a:ext uri="{FF2B5EF4-FFF2-40B4-BE49-F238E27FC236}">
                <a16:creationId xmlns:a16="http://schemas.microsoft.com/office/drawing/2014/main" id="{0FF9F245-1E1A-448D-91E2-6190B0BFCC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9814" y="5684258"/>
            <a:ext cx="5736185" cy="900000"/>
          </a:xfrm>
        </p:spPr>
        <p:txBody>
          <a:bodyPr anchor="b"/>
          <a:lstStyle>
            <a:lvl1pPr algn="l">
              <a:lnSpc>
                <a:spcPts val="3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11448000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1219756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91649" y="3734807"/>
            <a:ext cx="4823939" cy="1807156"/>
          </a:xfrm>
        </p:spPr>
        <p:txBody>
          <a:bodyPr anchor="t"/>
          <a:lstStyle>
            <a:lvl1pPr algn="l">
              <a:lnSpc>
                <a:spcPts val="3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8.4.2025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9" y="360000"/>
            <a:ext cx="4860000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3B1DCAA7-5504-4BFF-84F4-D86AF05361F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1136" y="985012"/>
            <a:ext cx="1885749" cy="24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0963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11448000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998" y="5493823"/>
            <a:ext cx="6556817" cy="999051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8.4.2025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4098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3130915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2" name="Kuvan paikkamerkki 6">
            <a:extLst>
              <a:ext uri="{FF2B5EF4-FFF2-40B4-BE49-F238E27FC236}">
                <a16:creationId xmlns:a16="http://schemas.microsoft.com/office/drawing/2014/main" id="{D6A75CB5-A60D-4F27-912C-E9E35A752B7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56977" y="369000"/>
            <a:ext cx="7960373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998" y="5493823"/>
            <a:ext cx="6556817" cy="999051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8.4.2025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28950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9" y="360000"/>
            <a:ext cx="4860000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83238" y="1880050"/>
            <a:ext cx="4478762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83237" y="2891099"/>
            <a:ext cx="4478337" cy="2441249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583237" y="5436474"/>
            <a:ext cx="4478761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Väliotsikko</a:t>
            </a:r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83238" y="5781700"/>
            <a:ext cx="4478524" cy="711175"/>
          </a:xfrm>
        </p:spPr>
        <p:txBody>
          <a:bodyPr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8.4.2025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882860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6523401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43396" y="1089000"/>
            <a:ext cx="2818603" cy="169105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43238" y="2891099"/>
            <a:ext cx="2818336" cy="3601776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8.4.2025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81297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8.4.2025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3" name="Kuva 52">
            <a:extLst>
              <a:ext uri="{FF2B5EF4-FFF2-40B4-BE49-F238E27FC236}">
                <a16:creationId xmlns:a16="http://schemas.microsoft.com/office/drawing/2014/main" id="{C23E018D-28CE-43C5-B8B0-378E818075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6223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8.4.2025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102" name="Kuva 101">
            <a:extLst>
              <a:ext uri="{FF2B5EF4-FFF2-40B4-BE49-F238E27FC236}">
                <a16:creationId xmlns:a16="http://schemas.microsoft.com/office/drawing/2014/main" id="{AD593AE4-F009-4670-A00D-FE70E255BC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1310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3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8.4.2025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3" name="Kuva 52">
            <a:extLst>
              <a:ext uri="{FF2B5EF4-FFF2-40B4-BE49-F238E27FC236}">
                <a16:creationId xmlns:a16="http://schemas.microsoft.com/office/drawing/2014/main" id="{9172793D-AC5E-4116-A505-F56C8A4BE6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0816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4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8.4.2025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2" name="Kuva 51">
            <a:extLst>
              <a:ext uri="{FF2B5EF4-FFF2-40B4-BE49-F238E27FC236}">
                <a16:creationId xmlns:a16="http://schemas.microsoft.com/office/drawing/2014/main" id="{9F32C795-722B-443A-9BDF-1FCD2E9DA2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680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BE17326-2570-491B-8862-26E0B2C7E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53C4BAA-863D-4C2B-A49E-6787B479BC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5586A4B-B0D1-45E1-8161-745750AC3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8.4.2025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7F02EBB-2840-4B98-91F4-0BA5D0346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ED015DB-8E17-4D1B-B989-6CC39D597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4742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16D71F7-7B46-4998-9D4A-96B1357F2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2A0AFE91-F0AE-4F4E-8AB4-2FFCE4AE4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8.4.2025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CA9EF4D-E262-4CAF-9228-D048DEA18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95961130-5A16-4348-8FFD-870010FF9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35191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20539355-C800-4593-86D9-17ADB8025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8.4.2025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3E3A70F-7960-4ADF-AB46-B19FD9A82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B95B99D-6028-4A07-8A8A-A0DE45810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37535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87B7AEA-F2C3-4333-9E07-08F782CB9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8.4.2025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A6955E6-AF27-45E9-8CE1-AE512FCF3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EBDAAF6-7DEF-4073-A13E-8D0D83680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9" name="Otsikko 8">
            <a:extLst>
              <a:ext uri="{FF2B5EF4-FFF2-40B4-BE49-F238E27FC236}">
                <a16:creationId xmlns:a16="http://schemas.microsoft.com/office/drawing/2014/main" id="{576A1BE5-DCEF-4406-83F6-CB52BA0F9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32CA24E3-3C18-43E5-BD83-88F3B524B38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764000" y="2592000"/>
            <a:ext cx="3816000" cy="2952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1" name="Sisällön paikkamerkki 2">
            <a:extLst>
              <a:ext uri="{FF2B5EF4-FFF2-40B4-BE49-F238E27FC236}">
                <a16:creationId xmlns:a16="http://schemas.microsoft.com/office/drawing/2014/main" id="{7CDE0A28-B3C8-457F-8588-D72F44D5F492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113389" y="2592000"/>
            <a:ext cx="3816000" cy="2952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1034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383615"/>
            <a:ext cx="8298000" cy="3276358"/>
          </a:xfrm>
        </p:spPr>
        <p:txBody>
          <a:bodyPr anchor="b"/>
          <a:lstStyle>
            <a:lvl1pPr algn="l">
              <a:lnSpc>
                <a:spcPts val="7000"/>
              </a:lnSpc>
              <a:defRPr sz="6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E3655F2-74A0-44C6-84AD-1DE95F363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4000" y="4740322"/>
            <a:ext cx="8298000" cy="801641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8.4.2025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27055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548000"/>
            <a:ext cx="622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833813" y="2559050"/>
            <a:ext cx="6227762" cy="1476000"/>
          </a:xfrm>
        </p:spPr>
        <p:txBody>
          <a:bodyPr bIns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3999" y="4110549"/>
            <a:ext cx="6228000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834000" y="4455775"/>
            <a:ext cx="6227762" cy="1080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8.4.2025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5233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548000"/>
            <a:ext cx="829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64000" y="2559050"/>
            <a:ext cx="8298000" cy="1476000"/>
          </a:xfrm>
        </p:spPr>
        <p:txBody>
          <a:bodyPr bIns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4000" y="4110549"/>
            <a:ext cx="8298000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" y="4455775"/>
            <a:ext cx="8298000" cy="1080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8.4.2025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7626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548000"/>
            <a:ext cx="622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833813" y="2587625"/>
            <a:ext cx="6221412" cy="2909888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 b="1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8.4.2025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9780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548000"/>
            <a:ext cx="829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764000" y="2587625"/>
            <a:ext cx="8298000" cy="2909888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 b="1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8.4.2025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2036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o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Kuva 52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2141F0D0-0FEA-4058-9143-828F1654926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7062" y="1269000"/>
            <a:ext cx="3672000" cy="4844452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51422" y="2036763"/>
            <a:ext cx="3904578" cy="3130550"/>
          </a:xfrm>
        </p:spPr>
        <p:txBody>
          <a:bodyPr anchor="ctr"/>
          <a:lstStyle>
            <a:lvl1pPr algn="l">
              <a:lnSpc>
                <a:spcPts val="4800"/>
              </a:lnSpc>
              <a:defRPr sz="5400"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20543" y="2536825"/>
            <a:ext cx="4194000" cy="2630488"/>
          </a:xfrm>
        </p:spPr>
        <p:txBody>
          <a:bodyPr>
            <a:normAutofit/>
          </a:bodyPr>
          <a:lstStyle>
            <a:lvl1pPr marL="0" indent="0">
              <a:spcAft>
                <a:spcPts val="1600"/>
              </a:spcAft>
              <a:buNone/>
              <a:defRPr sz="1600" b="0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8.4.2025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3958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B92EF62F-D49B-4A44-92B5-38DF0E46D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4000" y="1548000"/>
            <a:ext cx="8298000" cy="900000"/>
          </a:xfrm>
          <a:prstGeom prst="rect">
            <a:avLst/>
          </a:prstGeom>
        </p:spPr>
        <p:txBody>
          <a:bodyPr vert="horz" lIns="0" tIns="0" rIns="0" bIns="45720" rtlCol="0" anchor="b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D489960-CB8D-4F48-B4C6-33518F04E4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64000" y="2592000"/>
            <a:ext cx="8298000" cy="2880000"/>
          </a:xfrm>
          <a:prstGeom prst="rect">
            <a:avLst/>
          </a:prstGeom>
        </p:spPr>
        <p:txBody>
          <a:bodyPr vert="horz" lIns="0" tIns="0" rIns="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  <a:p>
            <a:pPr lvl="5"/>
            <a:r>
              <a:rPr lang="fi-FI" dirty="0"/>
              <a:t>6</a:t>
            </a:r>
          </a:p>
          <a:p>
            <a:pPr lvl="6"/>
            <a:r>
              <a:rPr lang="fi-FI" dirty="0"/>
              <a:t>7</a:t>
            </a:r>
          </a:p>
          <a:p>
            <a:pPr lvl="7"/>
            <a:r>
              <a:rPr lang="fi-FI" dirty="0"/>
              <a:t>8</a:t>
            </a:r>
          </a:p>
          <a:p>
            <a:pPr lvl="8"/>
            <a:r>
              <a:rPr lang="fi-FI" dirty="0"/>
              <a:t>9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0E7348C-6486-4251-801A-85B0E848DB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60000" y="6597000"/>
            <a:ext cx="1404000" cy="252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noFill/>
              </a:defRPr>
            </a:lvl1pPr>
          </a:lstStyle>
          <a:p>
            <a:fld id="{6DC6F5ED-C14C-4DA4-AA51-40B6CDE4D00F}" type="datetimeFigureOut">
              <a:rPr lang="fi-FI" smtClean="0"/>
              <a:t>8.4.2025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21CDB72-9EDA-48DC-98AB-E1016A1D9D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24000" y="6597000"/>
            <a:ext cx="4114800" cy="252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noFill/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E5A9A56-7B18-44D6-99B0-B87596D5F7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7032" y="260412"/>
            <a:ext cx="807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noFill/>
              </a:defRPr>
            </a:lvl1pPr>
          </a:lstStyle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60" name="Kuva 59">
            <a:extLst>
              <a:ext uri="{FF2B5EF4-FFF2-40B4-BE49-F238E27FC236}">
                <a16:creationId xmlns:a16="http://schemas.microsoft.com/office/drawing/2014/main" id="{37A535CD-8113-4A51-8B3F-7B541E72EAD4}"/>
              </a:ext>
            </a:extLst>
          </p:cNvPr>
          <p:cNvPicPr>
            <a:picLocks noChangeAspect="1"/>
          </p:cNvPicPr>
          <p:nvPr/>
        </p:nvPicPr>
        <p:blipFill>
          <a:blip r:embed="rId2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0310" y="5532240"/>
            <a:ext cx="1778164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624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  <p:sldLayoutId id="2147483730" r:id="rId14"/>
    <p:sldLayoutId id="2147483731" r:id="rId15"/>
    <p:sldLayoutId id="2147483732" r:id="rId16"/>
    <p:sldLayoutId id="2147483733" r:id="rId17"/>
    <p:sldLayoutId id="2147483734" r:id="rId18"/>
    <p:sldLayoutId id="2147483735" r:id="rId19"/>
    <p:sldLayoutId id="2147483736" r:id="rId20"/>
    <p:sldLayoutId id="2147483737" r:id="rId2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0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216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432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64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864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5pPr>
      <a:lvl6pPr marL="1080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6pPr>
      <a:lvl7pPr marL="1296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7pPr>
      <a:lvl8pPr marL="1512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8pPr>
      <a:lvl9pPr marL="172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226">
          <p15:clr>
            <a:srgbClr val="F26B43"/>
          </p15:clr>
        </p15:guide>
        <p15:guide id="4" orient="horz" pos="232">
          <p15:clr>
            <a:srgbClr val="F26B43"/>
          </p15:clr>
        </p15:guide>
        <p15:guide id="5" orient="horz" pos="4090">
          <p15:clr>
            <a:srgbClr val="F26B43"/>
          </p15:clr>
        </p15:guide>
        <p15:guide id="6" pos="7444">
          <p15:clr>
            <a:srgbClr val="F26B43"/>
          </p15:clr>
        </p15:guide>
        <p15:guide id="7" orient="horz" pos="1283">
          <p15:clr>
            <a:srgbClr val="F26B43"/>
          </p15:clr>
        </p15:guide>
        <p15:guide id="8" orient="horz" pos="3255">
          <p15:clr>
            <a:srgbClr val="F26B43"/>
          </p15:clr>
        </p15:guide>
        <p15:guide id="9" orient="horz" pos="3491">
          <p15:clr>
            <a:srgbClr val="F26B43"/>
          </p15:clr>
        </p15:guide>
        <p15:guide id="10" pos="1100">
          <p15:clr>
            <a:srgbClr val="F26B43"/>
          </p15:clr>
        </p15:guide>
        <p15:guide id="11" pos="1327">
          <p15:clr>
            <a:srgbClr val="F26B43"/>
          </p15:clr>
        </p15:guide>
        <p15:guide id="12" pos="2199">
          <p15:clr>
            <a:srgbClr val="F26B43"/>
          </p15:clr>
        </p15:guide>
        <p15:guide id="13" pos="2426">
          <p15:clr>
            <a:srgbClr val="F26B43"/>
          </p15:clr>
        </p15:guide>
        <p15:guide id="14" pos="3273">
          <p15:clr>
            <a:srgbClr val="F26B43"/>
          </p15:clr>
        </p15:guide>
        <p15:guide id="15" pos="3517">
          <p15:clr>
            <a:srgbClr val="F26B43"/>
          </p15:clr>
        </p15:guide>
        <p15:guide id="16" pos="6334">
          <p15:clr>
            <a:srgbClr val="F26B43"/>
          </p15:clr>
        </p15:guide>
        <p15:guide id="17" pos="656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1" descr="Alle 25-vuotiaat työttömät työnhakijat Etelä-Savossa kuukauden lopussa 2016 - 2020">
            <a:extLst>
              <a:ext uri="{FF2B5EF4-FFF2-40B4-BE49-F238E27FC236}">
                <a16:creationId xmlns:a16="http://schemas.microsoft.com/office/drawing/2014/main" id="{9201FF6F-70E4-494A-AF97-7FDB53D69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384" y="260648"/>
            <a:ext cx="11305256" cy="648072"/>
          </a:xfrm>
        </p:spPr>
        <p:txBody>
          <a:bodyPr/>
          <a:lstStyle/>
          <a:p>
            <a:r>
              <a:rPr lang="fi-FI" dirty="0"/>
              <a:t>Väestö- ja pinta-alatietoja Etelä-Savossa kunnittain ja seutukunnittain,</a:t>
            </a:r>
            <a:br>
              <a:rPr lang="fi-FI" dirty="0"/>
            </a:br>
            <a:r>
              <a:rPr lang="fi-FI" sz="2000" b="0" dirty="0"/>
              <a:t>1.1.2025 aluejako</a:t>
            </a:r>
            <a:endParaRPr lang="fi-FI" b="0" dirty="0"/>
          </a:p>
        </p:txBody>
      </p:sp>
      <p:sp>
        <p:nvSpPr>
          <p:cNvPr id="5" name="Title 11"/>
          <p:cNvSpPr txBox="1">
            <a:spLocks/>
          </p:cNvSpPr>
          <p:nvPr/>
        </p:nvSpPr>
        <p:spPr bwMode="auto">
          <a:xfrm>
            <a:off x="551384" y="6580584"/>
            <a:ext cx="1152128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Tilastokeskus,</a:t>
            </a:r>
            <a:r>
              <a:rPr lang="fi-FI" sz="1100" dirty="0">
                <a:solidFill>
                  <a:srgbClr val="000000"/>
                </a:solidFill>
                <a:latin typeface="Arial" charset="-52"/>
                <a:cs typeface="Arial" charset="-52"/>
              </a:rPr>
              <a:t> Väestörakenne, 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Maanmittauslaitos 							 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</a:t>
            </a:r>
            <a:r>
              <a:rPr lang="fi-FI" sz="1000" dirty="0">
                <a:solidFill>
                  <a:srgbClr val="000000"/>
                </a:solidFill>
                <a:latin typeface="Arial" charset="-52"/>
                <a:cs typeface="Arial" charset="-52"/>
              </a:rPr>
              <a:t>8.4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.2025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  <p:graphicFrame>
        <p:nvGraphicFramePr>
          <p:cNvPr id="2" name="Taulukko 1">
            <a:extLst>
              <a:ext uri="{FF2B5EF4-FFF2-40B4-BE49-F238E27FC236}">
                <a16:creationId xmlns:a16="http://schemas.microsoft.com/office/drawing/2014/main" id="{0028D7C2-B08A-40C3-92D6-207D26868E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3803416"/>
              </p:ext>
            </p:extLst>
          </p:nvPr>
        </p:nvGraphicFramePr>
        <p:xfrm>
          <a:off x="576191" y="980728"/>
          <a:ext cx="8948185" cy="54861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108297213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3886553308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1756069568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81651809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3595136292"/>
                    </a:ext>
                  </a:extLst>
                </a:gridCol>
                <a:gridCol w="1297628">
                  <a:extLst>
                    <a:ext uri="{9D8B030D-6E8A-4147-A177-3AD203B41FA5}">
                      <a16:colId xmlns:a16="http://schemas.microsoft.com/office/drawing/2014/main" val="3482225587"/>
                    </a:ext>
                  </a:extLst>
                </a:gridCol>
                <a:gridCol w="1313853">
                  <a:extLst>
                    <a:ext uri="{9D8B030D-6E8A-4147-A177-3AD203B41FA5}">
                      <a16:colId xmlns:a16="http://schemas.microsoft.com/office/drawing/2014/main" val="1003046456"/>
                    </a:ext>
                  </a:extLst>
                </a:gridCol>
              </a:tblGrid>
              <a:tr h="809894">
                <a:tc>
                  <a:txBody>
                    <a:bodyPr/>
                    <a:lstStyle/>
                    <a:p>
                      <a:pPr algn="l" fontAlgn="t"/>
                      <a:r>
                        <a:rPr lang="fi-FI" sz="1200" u="none" strike="noStrike" dirty="0">
                          <a:effectLst/>
                        </a:rPr>
                        <a:t>Kunta</a:t>
                      </a:r>
                    </a:p>
                    <a:p>
                      <a:pPr algn="l" fontAlgn="t"/>
                      <a:endParaRPr lang="fi-FI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200" u="none" strike="noStrike" dirty="0">
                          <a:effectLst/>
                        </a:rPr>
                        <a:t>Maapinta-ala, km</a:t>
                      </a:r>
                      <a:r>
                        <a:rPr lang="fi-FI" sz="1200" u="none" strike="noStrike" baseline="30000" dirty="0">
                          <a:effectLst/>
                        </a:rPr>
                        <a:t>2</a:t>
                      </a:r>
                      <a:endParaRPr lang="fi-FI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u="none" strike="noStrike" dirty="0">
                          <a:effectLst/>
                        </a:rPr>
                        <a:t>Sisävesiä, km</a:t>
                      </a:r>
                      <a:r>
                        <a:rPr lang="fi-FI" sz="1200" u="none" strike="noStrike" baseline="30000" dirty="0">
                          <a:effectLst/>
                        </a:rPr>
                        <a:t>2</a:t>
                      </a:r>
                    </a:p>
                    <a:p>
                      <a:pPr algn="r" fontAlgn="t"/>
                      <a:endParaRPr lang="fi-FI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u="none" strike="noStrike" dirty="0">
                          <a:effectLst/>
                        </a:rPr>
                        <a:t>Koko pinta-ala, km</a:t>
                      </a:r>
                      <a:r>
                        <a:rPr lang="fi-FI" sz="1200" u="none" strike="noStrike" baseline="30000" dirty="0">
                          <a:effectLst/>
                        </a:rPr>
                        <a:t>2</a:t>
                      </a:r>
                      <a:endParaRPr lang="fi-FI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u="none" strike="noStrike" dirty="0">
                          <a:effectLst/>
                        </a:rPr>
                        <a:t>Asukkaita /maa km</a:t>
                      </a:r>
                      <a:r>
                        <a:rPr lang="fi-FI" sz="1200" u="none" strike="noStrike" baseline="30000" dirty="0">
                          <a:effectLst/>
                        </a:rPr>
                        <a:t>2</a:t>
                      </a:r>
                      <a:endParaRPr lang="fi-FI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u="none" strike="noStrike" dirty="0">
                          <a:effectLst/>
                        </a:rPr>
                        <a:t>Väestö 31.12.2024</a:t>
                      </a:r>
                      <a:endParaRPr lang="fi-FI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u="none" strike="noStrike" dirty="0">
                          <a:effectLst/>
                        </a:rPr>
                        <a:t>Taajama-aste 31.12.2023</a:t>
                      </a:r>
                      <a:endParaRPr lang="fi-FI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14383264"/>
                  </a:ext>
                </a:extLst>
              </a:tr>
              <a:tr h="270226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u="none" strike="noStrike" dirty="0">
                          <a:effectLst/>
                        </a:rPr>
                        <a:t>Hirvensalmi</a:t>
                      </a:r>
                      <a:endParaRPr lang="fi-FI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465,2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281,4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746,6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4,4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2 059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u="none" strike="noStrike">
                          <a:effectLst/>
                        </a:rPr>
                        <a:t>34,6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4740208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u="none" strike="noStrike" dirty="0">
                          <a:effectLst/>
                        </a:rPr>
                        <a:t>Kangasniemi</a:t>
                      </a:r>
                      <a:endParaRPr lang="fi-FI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1 068,9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257,8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1 326,8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4,7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5 062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u="none" strike="noStrike">
                          <a:effectLst/>
                        </a:rPr>
                        <a:t>51,2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0736540"/>
                  </a:ext>
                </a:extLst>
              </a:tr>
              <a:tr h="249168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u="none" strike="noStrike" dirty="0">
                          <a:effectLst/>
                        </a:rPr>
                        <a:t>Mikkeli</a:t>
                      </a:r>
                      <a:endParaRPr lang="fi-FI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2 548,4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681,2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3 229,6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20,4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51 890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u="none" strike="noStrike">
                          <a:effectLst/>
                        </a:rPr>
                        <a:t>81,5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29591356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u="none" strike="noStrike" dirty="0">
                          <a:effectLst/>
                        </a:rPr>
                        <a:t>Mäntyharju</a:t>
                      </a:r>
                      <a:endParaRPr lang="fi-FI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1 356,1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309,1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1 665,2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5,2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7 057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u="none" strike="noStrike" dirty="0">
                          <a:effectLst/>
                        </a:rPr>
                        <a:t>58,2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00409384"/>
                  </a:ext>
                </a:extLst>
              </a:tr>
              <a:tr h="301582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u="none" strike="noStrike" dirty="0">
                          <a:effectLst/>
                        </a:rPr>
                        <a:t>Puumala</a:t>
                      </a:r>
                      <a:endParaRPr lang="fi-FI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794,1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443,6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1 237,8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2,6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2 101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u="none" strike="noStrike" dirty="0">
                          <a:effectLst/>
                        </a:rPr>
                        <a:t>50,3</a:t>
                      </a:r>
                      <a:endParaRPr lang="fi-FI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5845574"/>
                  </a:ext>
                </a:extLst>
              </a:tr>
              <a:tr h="279518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u="none" strike="noStrike" dirty="0">
                          <a:effectLst/>
                        </a:rPr>
                        <a:t>Mikkelin seutukunta</a:t>
                      </a:r>
                      <a:endParaRPr lang="fi-FI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6 232,7</a:t>
                      </a:r>
                      <a:endParaRPr lang="fi-FI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1 973,2</a:t>
                      </a:r>
                      <a:endParaRPr lang="fi-FI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 dirty="0">
                          <a:effectLst/>
                        </a:rPr>
                        <a:t>8 205,8</a:t>
                      </a:r>
                      <a:endParaRPr lang="fi-FI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1" u="none" strike="noStrike">
                          <a:solidFill>
                            <a:srgbClr val="000000"/>
                          </a:solidFill>
                          <a:effectLst/>
                        </a:rPr>
                        <a:t>10,9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68 169</a:t>
                      </a:r>
                      <a:endParaRPr lang="fi-FI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u="none" strike="noStrike" dirty="0">
                          <a:effectLst/>
                        </a:rPr>
                        <a:t>74,5</a:t>
                      </a:r>
                      <a:endParaRPr lang="fi-FI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07202485"/>
                  </a:ext>
                </a:extLst>
              </a:tr>
              <a:tr h="296546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u="none" strike="noStrike" dirty="0">
                          <a:effectLst/>
                        </a:rPr>
                        <a:t>Enonkoski</a:t>
                      </a:r>
                      <a:endParaRPr lang="fi-FI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305,6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113,6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419,2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4,2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1 288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u="none" strike="noStrike">
                          <a:effectLst/>
                        </a:rPr>
                        <a:t>38,6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31515501"/>
                  </a:ext>
                </a:extLst>
              </a:tr>
              <a:tr h="240398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u="none" strike="noStrike" dirty="0">
                          <a:effectLst/>
                        </a:rPr>
                        <a:t>Rantasalmi</a:t>
                      </a:r>
                      <a:endParaRPr lang="fi-FI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559,7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365,5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925,2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5,8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3 246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u="none" strike="noStrike">
                          <a:effectLst/>
                        </a:rPr>
                        <a:t>39,6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11179002"/>
                  </a:ext>
                </a:extLst>
              </a:tr>
              <a:tr h="267498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u="none" strike="noStrike" dirty="0">
                          <a:effectLst/>
                        </a:rPr>
                        <a:t>Savonlinna</a:t>
                      </a:r>
                      <a:endParaRPr lang="fi-FI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2 238,0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1 359,7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3 597,7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14,1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31 460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u="none" strike="noStrike" dirty="0">
                          <a:effectLst/>
                        </a:rPr>
                        <a:t>77,7</a:t>
                      </a:r>
                      <a:endParaRPr lang="fi-FI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65353287"/>
                  </a:ext>
                </a:extLst>
              </a:tr>
              <a:tr h="236558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u="none" strike="noStrike" dirty="0">
                          <a:effectLst/>
                        </a:rPr>
                        <a:t>Sulkava</a:t>
                      </a:r>
                      <a:endParaRPr lang="fi-FI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584,5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184,8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769,2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4,0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2 361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u="none" strike="noStrike">
                          <a:effectLst/>
                        </a:rPr>
                        <a:t>42,0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93525043"/>
                  </a:ext>
                </a:extLst>
              </a:tr>
              <a:tr h="310096">
                <a:tc>
                  <a:txBody>
                    <a:bodyPr/>
                    <a:lstStyle/>
                    <a:p>
                      <a:pPr algn="l" fontAlgn="t"/>
                      <a:r>
                        <a:rPr lang="fi-FI" sz="1200" b="1" u="none" strike="noStrike" dirty="0">
                          <a:effectLst/>
                        </a:rPr>
                        <a:t>Savonlinnan seutukunta</a:t>
                      </a:r>
                      <a:endParaRPr lang="fi-FI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3 687,7</a:t>
                      </a:r>
                      <a:endParaRPr lang="fi-FI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2 023,6</a:t>
                      </a:r>
                      <a:endParaRPr lang="fi-FI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1" u="none" strike="noStrike">
                          <a:solidFill>
                            <a:srgbClr val="000000"/>
                          </a:solidFill>
                          <a:effectLst/>
                        </a:rPr>
                        <a:t>5 711,3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10,4</a:t>
                      </a:r>
                      <a:endParaRPr lang="fi-FI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1" u="none" strike="noStrike">
                          <a:solidFill>
                            <a:srgbClr val="000000"/>
                          </a:solidFill>
                          <a:effectLst/>
                        </a:rPr>
                        <a:t>38 355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1" u="none" strike="noStrike" dirty="0">
                          <a:effectLst/>
                        </a:rPr>
                        <a:t>71,0</a:t>
                      </a:r>
                      <a:endParaRPr lang="fi-FI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42791524"/>
                  </a:ext>
                </a:extLst>
              </a:tr>
              <a:tr h="266908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u="none" strike="noStrike" dirty="0">
                          <a:effectLst/>
                        </a:rPr>
                        <a:t>Juva</a:t>
                      </a:r>
                      <a:endParaRPr lang="fi-FI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1 163,5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182,2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1 345,7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4,9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5 674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u="none" strike="noStrike" dirty="0">
                          <a:effectLst/>
                        </a:rPr>
                        <a:t>51,2</a:t>
                      </a:r>
                      <a:endParaRPr lang="fi-FI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38729983"/>
                  </a:ext>
                </a:extLst>
              </a:tr>
              <a:tr h="274176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u="none" strike="noStrike" dirty="0">
                          <a:effectLst/>
                        </a:rPr>
                        <a:t>Pieksämäki</a:t>
                      </a:r>
                      <a:endParaRPr lang="fi-FI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1 569,0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267,2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1 836,2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10,9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17 178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u="none" strike="noStrike" dirty="0">
                          <a:effectLst/>
                        </a:rPr>
                        <a:t>75,2</a:t>
                      </a:r>
                      <a:endParaRPr lang="fi-FI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75998175"/>
                  </a:ext>
                </a:extLst>
              </a:tr>
              <a:tr h="294598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u="none" strike="noStrike" dirty="0">
                          <a:effectLst/>
                        </a:rPr>
                        <a:t>Pieksämäen seutukunta</a:t>
                      </a:r>
                      <a:endParaRPr lang="fi-FI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1" u="none" strike="noStrike">
                          <a:solidFill>
                            <a:srgbClr val="000000"/>
                          </a:solidFill>
                          <a:effectLst/>
                        </a:rPr>
                        <a:t>2 732,5</a:t>
                      </a:r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449,4</a:t>
                      </a:r>
                      <a:endParaRPr lang="fi-FI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3 181,9</a:t>
                      </a:r>
                      <a:endParaRPr lang="fi-FI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8,4</a:t>
                      </a:r>
                      <a:endParaRPr lang="fi-FI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22 852</a:t>
                      </a:r>
                      <a:endParaRPr lang="fi-FI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1" u="none" strike="noStrike" dirty="0">
                          <a:effectLst/>
                        </a:rPr>
                        <a:t>69,2</a:t>
                      </a:r>
                      <a:endParaRPr lang="fi-FI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94712009"/>
                  </a:ext>
                </a:extLst>
              </a:tr>
              <a:tr h="4601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="1" u="none" strike="noStrike" dirty="0">
                          <a:effectLst/>
                        </a:rPr>
                        <a:t>Etelä-Savo yhteensä</a:t>
                      </a:r>
                      <a:endParaRPr lang="fi-FI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1" u="none" strike="noStrike" dirty="0">
                          <a:effectLst/>
                        </a:rPr>
                        <a:t>12 652,9</a:t>
                      </a:r>
                      <a:endParaRPr lang="fi-FI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1" u="none" strike="noStrike" dirty="0">
                          <a:effectLst/>
                        </a:rPr>
                        <a:t>4 446,2</a:t>
                      </a:r>
                      <a:endParaRPr lang="fi-FI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1" u="none" strike="noStrike">
                          <a:effectLst/>
                        </a:rPr>
                        <a:t>17 099,0</a:t>
                      </a:r>
                      <a:endParaRPr lang="fi-FI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10,2</a:t>
                      </a:r>
                      <a:endParaRPr lang="fi-FI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129 376</a:t>
                      </a:r>
                      <a:endParaRPr lang="fi-FI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1" u="none" strike="noStrike" dirty="0">
                          <a:effectLst/>
                        </a:rPr>
                        <a:t>72,5</a:t>
                      </a:r>
                      <a:endParaRPr lang="fi-FI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63245781"/>
                  </a:ext>
                </a:extLst>
              </a:tr>
              <a:tr h="2595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="0" u="none" strike="noStrike" dirty="0">
                          <a:effectLst/>
                        </a:rPr>
                        <a:t>Koko maa</a:t>
                      </a:r>
                      <a:endParaRPr lang="fi-FI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0" marT="0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0" u="none" strike="noStrike" dirty="0">
                          <a:effectLst/>
                        </a:rPr>
                        <a:t>304 000,0</a:t>
                      </a:r>
                      <a:endParaRPr lang="fi-FI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14300" marT="0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0" u="none" strike="noStrike" dirty="0">
                          <a:effectLst/>
                        </a:rPr>
                        <a:t>34 490,8</a:t>
                      </a:r>
                      <a:endParaRPr lang="fi-FI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14300" marT="0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0" u="none" strike="noStrike" dirty="0">
                          <a:effectLst/>
                        </a:rPr>
                        <a:t>390 906,3</a:t>
                      </a:r>
                      <a:endParaRPr lang="fi-FI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14300" marT="0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18,5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14300" marT="0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5 635 971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1430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u="none" strike="noStrike" dirty="0">
                          <a:effectLst/>
                        </a:rPr>
                        <a:t>87,1</a:t>
                      </a:r>
                      <a:endParaRPr lang="fi-FI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66214539"/>
                  </a:ext>
                </a:extLst>
              </a:tr>
              <a:tr h="2372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="0" u="none" strike="noStrike" dirty="0">
                          <a:effectLst/>
                        </a:rPr>
                        <a:t>koko maa / merivettä</a:t>
                      </a:r>
                      <a:endParaRPr lang="fi-FI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52 415,6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1430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u="none" strike="noStrike" dirty="0">
                          <a:effectLst/>
                        </a:rPr>
                        <a:t> </a:t>
                      </a:r>
                      <a:endParaRPr lang="fi-FI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u="none" strike="noStrike" dirty="0">
                          <a:effectLst/>
                        </a:rPr>
                        <a:t> </a:t>
                      </a:r>
                      <a:endParaRPr lang="fi-FI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714922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5504624"/>
      </p:ext>
    </p:extLst>
  </p:cSld>
  <p:clrMapOvr>
    <a:masterClrMapping/>
  </p:clrMapOvr>
</p:sld>
</file>

<file path=ppt/theme/theme1.xml><?xml version="1.0" encoding="utf-8"?>
<a:theme xmlns:a="http://schemas.openxmlformats.org/drawingml/2006/main" name="ESAVO">
  <a:themeElements>
    <a:clrScheme name="ESAVO">
      <a:dk1>
        <a:sysClr val="windowText" lastClr="000000"/>
      </a:dk1>
      <a:lt1>
        <a:sysClr val="window" lastClr="FFFFFF"/>
      </a:lt1>
      <a:dk2>
        <a:srgbClr val="2D3787"/>
      </a:dk2>
      <a:lt2>
        <a:srgbClr val="C8E1FA"/>
      </a:lt2>
      <a:accent1>
        <a:srgbClr val="2D3787"/>
      </a:accent1>
      <a:accent2>
        <a:srgbClr val="009BE1"/>
      </a:accent2>
      <a:accent3>
        <a:srgbClr val="469B46"/>
      </a:accent3>
      <a:accent4>
        <a:srgbClr val="C8D228"/>
      </a:accent4>
      <a:accent5>
        <a:srgbClr val="F0CD14"/>
      </a:accent5>
      <a:accent6>
        <a:srgbClr val="DCA0C3"/>
      </a:accent6>
      <a:hlink>
        <a:srgbClr val="3C5491"/>
      </a:hlink>
      <a:folHlink>
        <a:srgbClr val="325A3C"/>
      </a:folHlink>
    </a:clrScheme>
    <a:fontScheme name="ESAVO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18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defRPr sz="18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SAVO PowerPoint-esitysmalli.potx" id="{FC6D9E71-C548-4608-9588-675994E901C0}" vid="{9F200EB2-B4F4-46AA-A27E-0EF2FB911529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ESAVO PowerPoint-esitysmalli</Template>
  <TotalTime>25281</TotalTime>
  <Words>224</Words>
  <Application>Microsoft Office PowerPoint</Application>
  <PresentationFormat>Laajakuva</PresentationFormat>
  <Paragraphs>129</Paragraphs>
  <Slides>1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ESAVO</vt:lpstr>
      <vt:lpstr>Väestö- ja pinta-alatietoja Etelä-Savossa kunnittain ja seutukunnittain, 1.1.2025 aluejako</vt:lpstr>
    </vt:vector>
  </TitlesOfParts>
  <Company>Etelä-Savon maakuntaliitto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Väestö- ja pinta-alatietoja</dc:title>
  <dc:creator>Jaana Kokkonen</dc:creator>
  <cp:lastModifiedBy>Jaana Kokkonen</cp:lastModifiedBy>
  <cp:revision>38</cp:revision>
  <dcterms:created xsi:type="dcterms:W3CDTF">2020-02-25T14:36:39Z</dcterms:created>
  <dcterms:modified xsi:type="dcterms:W3CDTF">2025-04-08T10:27:17Z</dcterms:modified>
</cp:coreProperties>
</file>