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3"/>
  </p:notesMasterIdLst>
  <p:sldIdLst>
    <p:sldId id="6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A4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322A64-6B67-426D-9CD1-A8823CBD9D19}" v="3" dt="2026-04-07T11:39:23.2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10" autoAdjust="0"/>
    <p:restoredTop sz="95220" autoAdjust="0"/>
  </p:normalViewPr>
  <p:slideViewPr>
    <p:cSldViewPr showGuides="1">
      <p:cViewPr varScale="1">
        <p:scale>
          <a:sx n="88" d="100"/>
          <a:sy n="88" d="100"/>
        </p:scale>
        <p:origin x="96" y="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modSld">
      <pc:chgData name="Jaana Kokkonen" userId="fd0ea1af-346e-4258-bc54-cec630bd1122" providerId="ADAL" clId="{E89BD6E4-43A1-4CD4-9BD1-30478988A43C}" dt="2026-04-07T11:44:31.036" v="42" actId="3064"/>
      <pc:docMkLst>
        <pc:docMk/>
      </pc:docMkLst>
      <pc:sldChg chg="modSp mod">
        <pc:chgData name="Jaana Kokkonen" userId="fd0ea1af-346e-4258-bc54-cec630bd1122" providerId="ADAL" clId="{E89BD6E4-43A1-4CD4-9BD1-30478988A43C}" dt="2026-04-07T11:44:31.036" v="42" actId="3064"/>
        <pc:sldMkLst>
          <pc:docMk/>
          <pc:sldMk cId="1445504624" sldId="694"/>
        </pc:sldMkLst>
        <pc:spChg chg="mod">
          <ac:chgData name="Jaana Kokkonen" userId="fd0ea1af-346e-4258-bc54-cec630bd1122" providerId="ADAL" clId="{E89BD6E4-43A1-4CD4-9BD1-30478988A43C}" dt="2026-04-07T11:41:20.164" v="23" actId="20577"/>
          <ac:spMkLst>
            <pc:docMk/>
            <pc:sldMk cId="1445504624" sldId="694"/>
            <ac:spMk id="5" creationId="{00000000-0000-0000-0000-000000000000}"/>
          </ac:spMkLst>
        </pc:spChg>
        <pc:spChg chg="mod">
          <ac:chgData name="Jaana Kokkonen" userId="fd0ea1af-346e-4258-bc54-cec630bd1122" providerId="ADAL" clId="{E89BD6E4-43A1-4CD4-9BD1-30478988A43C}" dt="2026-04-02T10:52:05.073" v="1" actId="20577"/>
          <ac:spMkLst>
            <pc:docMk/>
            <pc:sldMk cId="1445504624" sldId="694"/>
            <ac:spMk id="8" creationId="{9201FF6F-70E4-494A-AF97-7FDB53D6943F}"/>
          </ac:spMkLst>
        </pc:spChg>
        <pc:graphicFrameChg chg="mod modGraphic">
          <ac:chgData name="Jaana Kokkonen" userId="fd0ea1af-346e-4258-bc54-cec630bd1122" providerId="ADAL" clId="{E89BD6E4-43A1-4CD4-9BD1-30478988A43C}" dt="2026-04-07T11:44:31.036" v="42" actId="3064"/>
          <ac:graphicFrameMkLst>
            <pc:docMk/>
            <pc:sldMk cId="1445504624" sldId="694"/>
            <ac:graphicFrameMk id="2" creationId="{0028D7C2-B08A-40C3-92D6-207D26868E1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7.4.2026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 descr="Alle 25-vuotiaat työttömät työnhakijat Etelä-Savossa kuukauden lopussa 2016 - 2020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60648"/>
            <a:ext cx="11305256" cy="648072"/>
          </a:xfrm>
        </p:spPr>
        <p:txBody>
          <a:bodyPr/>
          <a:lstStyle/>
          <a:p>
            <a:r>
              <a:rPr lang="fi-FI" dirty="0"/>
              <a:t>Väestö- ja pinta-alatietoja Etelä-Savossa kunnittain ja seutukunnittain,</a:t>
            </a:r>
            <a:br>
              <a:rPr lang="fi-FI" dirty="0"/>
            </a:br>
            <a:r>
              <a:rPr lang="fi-FI" sz="2000" b="0" dirty="0"/>
              <a:t>1.1.2026 aluejako</a:t>
            </a:r>
            <a:endParaRPr lang="fi-FI" b="0" dirty="0"/>
          </a:p>
        </p:txBody>
      </p:sp>
      <p:sp>
        <p:nvSpPr>
          <p:cNvPr id="5" name="Title 11"/>
          <p:cNvSpPr txBox="1">
            <a:spLocks/>
          </p:cNvSpPr>
          <p:nvPr/>
        </p:nvSpPr>
        <p:spPr bwMode="auto">
          <a:xfrm>
            <a:off x="551384" y="6580584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Tilastokeskus,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 väestörakenne, 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Maanmittauslaitos 							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7</a:t>
            </a:r>
            <a:r>
              <a:rPr lang="fi-FI" sz="1000" dirty="0">
                <a:solidFill>
                  <a:srgbClr val="000000"/>
                </a:solidFill>
                <a:latin typeface="Arial" charset="-52"/>
                <a:cs typeface="Arial" charset="-52"/>
              </a:rPr>
              <a:t>.4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graphicFrame>
        <p:nvGraphicFramePr>
          <p:cNvPr id="2" name="Taulukko 1">
            <a:extLst>
              <a:ext uri="{FF2B5EF4-FFF2-40B4-BE49-F238E27FC236}">
                <a16:creationId xmlns:a16="http://schemas.microsoft.com/office/drawing/2014/main" id="{0028D7C2-B08A-40C3-92D6-207D26868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00981"/>
              </p:ext>
            </p:extLst>
          </p:nvPr>
        </p:nvGraphicFramePr>
        <p:xfrm>
          <a:off x="576191" y="980728"/>
          <a:ext cx="9696273" cy="5486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2813">
                  <a:extLst>
                    <a:ext uri="{9D8B030D-6E8A-4147-A177-3AD203B41FA5}">
                      <a16:colId xmlns:a16="http://schemas.microsoft.com/office/drawing/2014/main" val="1082972130"/>
                    </a:ext>
                  </a:extLst>
                </a:gridCol>
                <a:gridCol w="1092393">
                  <a:extLst>
                    <a:ext uri="{9D8B030D-6E8A-4147-A177-3AD203B41FA5}">
                      <a16:colId xmlns:a16="http://schemas.microsoft.com/office/drawing/2014/main" val="3886553308"/>
                    </a:ext>
                  </a:extLst>
                </a:gridCol>
                <a:gridCol w="1170420">
                  <a:extLst>
                    <a:ext uri="{9D8B030D-6E8A-4147-A177-3AD203B41FA5}">
                      <a16:colId xmlns:a16="http://schemas.microsoft.com/office/drawing/2014/main" val="1756069568"/>
                    </a:ext>
                  </a:extLst>
                </a:gridCol>
                <a:gridCol w="1170420">
                  <a:extLst>
                    <a:ext uri="{9D8B030D-6E8A-4147-A177-3AD203B41FA5}">
                      <a16:colId xmlns:a16="http://schemas.microsoft.com/office/drawing/2014/main" val="2816518091"/>
                    </a:ext>
                  </a:extLst>
                </a:gridCol>
                <a:gridCol w="1170420">
                  <a:extLst>
                    <a:ext uri="{9D8B030D-6E8A-4147-A177-3AD203B41FA5}">
                      <a16:colId xmlns:a16="http://schemas.microsoft.com/office/drawing/2014/main" val="3595136292"/>
                    </a:ext>
                  </a:extLst>
                </a:gridCol>
                <a:gridCol w="1406113">
                  <a:extLst>
                    <a:ext uri="{9D8B030D-6E8A-4147-A177-3AD203B41FA5}">
                      <a16:colId xmlns:a16="http://schemas.microsoft.com/office/drawing/2014/main" val="3482225587"/>
                    </a:ext>
                  </a:extLst>
                </a:gridCol>
                <a:gridCol w="1423694">
                  <a:extLst>
                    <a:ext uri="{9D8B030D-6E8A-4147-A177-3AD203B41FA5}">
                      <a16:colId xmlns:a16="http://schemas.microsoft.com/office/drawing/2014/main" val="1003046456"/>
                    </a:ext>
                  </a:extLst>
                </a:gridCol>
              </a:tblGrid>
              <a:tr h="809894">
                <a:tc>
                  <a:txBody>
                    <a:bodyPr/>
                    <a:lstStyle/>
                    <a:p>
                      <a:pPr algn="l" fontAlgn="t"/>
                      <a:r>
                        <a:rPr lang="fi-FI" sz="1200" u="none" strike="noStrike" dirty="0">
                          <a:effectLst/>
                        </a:rPr>
                        <a:t>Kunta</a:t>
                      </a:r>
                    </a:p>
                    <a:p>
                      <a:pPr algn="l" fontAlgn="t"/>
                      <a:endParaRPr lang="fi-FI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200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Maapinta-ala, km</a:t>
                      </a:r>
                      <a:r>
                        <a:rPr lang="fi-FI" sz="1200" u="none" strike="noStrike" baseline="30000" dirty="0">
                          <a:effectLst/>
                        </a:rPr>
                        <a:t>2</a:t>
                      </a:r>
                      <a:endParaRPr lang="fi-FI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Sisävesiä, </a:t>
                      </a:r>
                    </a:p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km</a:t>
                      </a:r>
                      <a:r>
                        <a:rPr lang="fi-FI" sz="1200" u="none" strike="noStrike" baseline="30000" dirty="0">
                          <a:effectLst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Koko pinta-ala, km</a:t>
                      </a:r>
                      <a:r>
                        <a:rPr lang="fi-FI" sz="1200" u="none" strike="noStrike" baseline="30000" dirty="0">
                          <a:effectLst/>
                        </a:rPr>
                        <a:t>2</a:t>
                      </a:r>
                      <a:endParaRPr lang="fi-FI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Asukkaita/</a:t>
                      </a:r>
                    </a:p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maa km</a:t>
                      </a:r>
                      <a:r>
                        <a:rPr lang="fi-FI" sz="1200" u="none" strike="noStrike" baseline="30000" dirty="0">
                          <a:effectLst/>
                        </a:rPr>
                        <a:t>2</a:t>
                      </a:r>
                      <a:endParaRPr lang="fi-FI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Väestö </a:t>
                      </a:r>
                    </a:p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31.12.2025</a:t>
                      </a:r>
                      <a:endParaRPr lang="fi-FI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i-FI" sz="1200" u="none" strike="noStrike" dirty="0">
                          <a:effectLst/>
                        </a:rPr>
                        <a:t>Taajama-aste 31.12.2024</a:t>
                      </a:r>
                      <a:endParaRPr lang="fi-FI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4383264"/>
                  </a:ext>
                </a:extLst>
              </a:tr>
              <a:tr h="2702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Hirvensalmi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465,2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281,4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746,6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4,3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2 023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33,9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4740208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Kangasniemi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1 068,9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257,8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1 326,8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4,6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4 952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51,7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0736540"/>
                  </a:ext>
                </a:extLst>
              </a:tr>
              <a:tr h="2491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Mikkeli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2 548,4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681,2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3 229,6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20,2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51 551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81,6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9591356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Mäntyharju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1 356,2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309,0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1 665,2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7 034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58,9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0409384"/>
                  </a:ext>
                </a:extLst>
              </a:tr>
              <a:tr h="30158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Puumala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794,1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443,6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1 237,8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2 081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50,3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845574"/>
                  </a:ext>
                </a:extLst>
              </a:tr>
              <a:tr h="27951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Mikkelin seutukunta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6 232,8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1 973,1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8 205,8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67 641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74,7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07202485"/>
                  </a:ext>
                </a:extLst>
              </a:tr>
              <a:tr h="29654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Enonkoski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320,4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450,5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1 273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38,2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31515501"/>
                  </a:ext>
                </a:extLst>
              </a:tr>
              <a:tr h="2403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Rantasalmi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559,7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365,5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925,2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5,8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3 219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39,6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1179002"/>
                  </a:ext>
                </a:extLst>
              </a:tr>
              <a:tr h="2674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Savonlinna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2 223,1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1 343,2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3 566,4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13,9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31 008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77,9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65353287"/>
                  </a:ext>
                </a:extLst>
              </a:tr>
              <a:tr h="2365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Sulkava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584,5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184,7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769,2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2 310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43,0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93525043"/>
                  </a:ext>
                </a:extLst>
              </a:tr>
              <a:tr h="310096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Savonlinnan seutukunta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3 687,7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2 023,6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5 711,3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10,3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37 810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71,2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42791524"/>
                  </a:ext>
                </a:extLst>
              </a:tr>
              <a:tr h="26690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Juva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1 163,5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182,2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1 345,7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4,8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5 569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51,9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38729983"/>
                  </a:ext>
                </a:extLst>
              </a:tr>
              <a:tr h="27417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Pieksämäki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1 569,0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267,2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1 836,2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10,9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17 124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75,6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75998175"/>
                  </a:ext>
                </a:extLst>
              </a:tr>
              <a:tr h="294598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Pieksämäen seutukunta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2 732,5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449,4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3 181,9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22 693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69,7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94712009"/>
                  </a:ext>
                </a:extLst>
              </a:tr>
              <a:tr h="46016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Etelä-Savo yhteensä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i-FI" sz="1200" b="1" i="0" u="none" strike="noStrike">
                          <a:effectLst/>
                          <a:latin typeface="Arial" panose="020B0604020202020204" pitchFamily="34" charset="0"/>
                        </a:rPr>
                        <a:t>12 652,9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i-FI" sz="1200" b="1" i="0" u="none" strike="noStrike">
                          <a:effectLst/>
                          <a:latin typeface="Arial" panose="020B0604020202020204" pitchFamily="34" charset="0"/>
                        </a:rPr>
                        <a:t>4 446,1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i-FI" sz="1200" b="1" i="0" u="none" strike="noStrike" dirty="0">
                          <a:effectLst/>
                          <a:latin typeface="Arial" panose="020B0604020202020204" pitchFamily="34" charset="0"/>
                        </a:rPr>
                        <a:t>17 099,0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i-FI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10,1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fi-FI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128 144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fi-FI" sz="1200" b="1" i="0" u="none" strike="noStrike">
                          <a:effectLst/>
                          <a:latin typeface="Arial" panose="020B0604020202020204" pitchFamily="34" charset="0"/>
                        </a:rPr>
                        <a:t>72,8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3245781"/>
                  </a:ext>
                </a:extLst>
              </a:tr>
              <a:tr h="25954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Koko maa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304 068,1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34 424,5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effectLst/>
                          <a:latin typeface="Arial" panose="020B0604020202020204" pitchFamily="34" charset="0"/>
                        </a:rPr>
                        <a:t>390 906,3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18,6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5 652 881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87,4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66214539"/>
                  </a:ext>
                </a:extLst>
              </a:tr>
              <a:tr h="23723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fi-FI" sz="1200" b="0" i="0" u="none" strike="noStrike">
                          <a:effectLst/>
                          <a:latin typeface="Arial" panose="020B0604020202020204" pitchFamily="34" charset="0"/>
                        </a:rPr>
                        <a:t>koko maa / merivettä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52 413,7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216000" marT="0" marB="0" anchor="ctr"/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fi-FI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i-FI" sz="12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714922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5504624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25703</TotalTime>
  <Words>224</Words>
  <Application>Microsoft Office PowerPoint</Application>
  <PresentationFormat>Laajakuva</PresentationFormat>
  <Paragraphs>132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ESAVO</vt:lpstr>
      <vt:lpstr>Väestö- ja pinta-alatietoja Etelä-Savossa kunnittain ja seutukunnittain, 1.1.2026 aluejako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Väestö- ja pinta-alatietoja</dc:title>
  <dc:creator>Jaana Kokkonen</dc:creator>
  <cp:lastModifiedBy>Jaana Kokkonen</cp:lastModifiedBy>
  <cp:revision>39</cp:revision>
  <dcterms:created xsi:type="dcterms:W3CDTF">2020-02-25T14:36:39Z</dcterms:created>
  <dcterms:modified xsi:type="dcterms:W3CDTF">2026-04-07T11:44:39Z</dcterms:modified>
</cp:coreProperties>
</file>