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318" r:id="rId3"/>
    <p:sldId id="323" r:id="rId4"/>
    <p:sldId id="319" r:id="rId5"/>
    <p:sldId id="322" r:id="rId6"/>
    <p:sldId id="320" r:id="rId7"/>
    <p:sldId id="32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  <a:srgbClr val="AFDC7E"/>
    <a:srgbClr val="FC9B60"/>
    <a:srgbClr val="C691F7"/>
    <a:srgbClr val="CFA0DC"/>
    <a:srgbClr val="F67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3C606-8B2E-495C-90A0-E3927BF8B740}" v="11" dt="2023-03-31T12:06:09.4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598" autoAdjust="0"/>
  </p:normalViewPr>
  <p:slideViewPr>
    <p:cSldViewPr showGuides="1">
      <p:cViewPr varScale="1">
        <p:scale>
          <a:sx n="77" d="100"/>
          <a:sy n="77" d="100"/>
        </p:scale>
        <p:origin x="72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6603C606-8B2E-495C-90A0-E3927BF8B740}"/>
    <pc:docChg chg="undo custSel modSld sldOrd">
      <pc:chgData name="Jaana Kokkonen" userId="fd0ea1af-346e-4258-bc54-cec630bd1122" providerId="ADAL" clId="{6603C606-8B2E-495C-90A0-E3927BF8B740}" dt="2023-03-31T12:11:37.485" v="556" actId="3064"/>
      <pc:docMkLst>
        <pc:docMk/>
      </pc:docMkLst>
      <pc:sldChg chg="modSp mod">
        <pc:chgData name="Jaana Kokkonen" userId="fd0ea1af-346e-4258-bc54-cec630bd1122" providerId="ADAL" clId="{6603C606-8B2E-495C-90A0-E3927BF8B740}" dt="2023-03-31T09:07:59.959" v="3" actId="20577"/>
        <pc:sldMkLst>
          <pc:docMk/>
          <pc:sldMk cId="2637750483" sldId="256"/>
        </pc:sldMkLst>
        <pc:spChg chg="mod">
          <ac:chgData name="Jaana Kokkonen" userId="fd0ea1af-346e-4258-bc54-cec630bd1122" providerId="ADAL" clId="{6603C606-8B2E-495C-90A0-E3927BF8B740}" dt="2023-03-31T09:07:59.959" v="3" actId="20577"/>
          <ac:spMkLst>
            <pc:docMk/>
            <pc:sldMk cId="2637750483" sldId="256"/>
            <ac:spMk id="2" creationId="{44AAFABD-C29C-4972-93A7-113CB38DFED2}"/>
          </ac:spMkLst>
        </pc:spChg>
      </pc:sldChg>
      <pc:sldChg chg="modSp mod">
        <pc:chgData name="Jaana Kokkonen" userId="fd0ea1af-346e-4258-bc54-cec630bd1122" providerId="ADAL" clId="{6603C606-8B2E-495C-90A0-E3927BF8B740}" dt="2023-03-31T12:11:37.485" v="556" actId="3064"/>
        <pc:sldMkLst>
          <pc:docMk/>
          <pc:sldMk cId="1878710518" sldId="318"/>
        </pc:sldMkLst>
        <pc:spChg chg="mod">
          <ac:chgData name="Jaana Kokkonen" userId="fd0ea1af-346e-4258-bc54-cec630bd1122" providerId="ADAL" clId="{6603C606-8B2E-495C-90A0-E3927BF8B740}" dt="2023-03-31T10:34:19.671" v="10" actId="20577"/>
          <ac:spMkLst>
            <pc:docMk/>
            <pc:sldMk cId="1878710518" sldId="318"/>
            <ac:spMk id="4" creationId="{00000000-0000-0000-0000-000000000000}"/>
          </ac:spMkLst>
        </pc:spChg>
        <pc:spChg chg="mod">
          <ac:chgData name="Jaana Kokkonen" userId="fd0ea1af-346e-4258-bc54-cec630bd1122" providerId="ADAL" clId="{6603C606-8B2E-495C-90A0-E3927BF8B740}" dt="2023-03-31T10:20:11.784" v="4"/>
          <ac:spMkLst>
            <pc:docMk/>
            <pc:sldMk cId="1878710518" sldId="318"/>
            <ac:spMk id="6" creationId="{00000000-0000-0000-0000-000000000000}"/>
          </ac:spMkLst>
        </pc:spChg>
        <pc:graphicFrameChg chg="mod modGraphic">
          <ac:chgData name="Jaana Kokkonen" userId="fd0ea1af-346e-4258-bc54-cec630bd1122" providerId="ADAL" clId="{6603C606-8B2E-495C-90A0-E3927BF8B740}" dt="2023-03-31T12:11:37.485" v="556" actId="3064"/>
          <ac:graphicFrameMkLst>
            <pc:docMk/>
            <pc:sldMk cId="1878710518" sldId="318"/>
            <ac:graphicFrameMk id="2" creationId="{186061DF-5A31-4597-8CBA-70A682FDBF95}"/>
          </ac:graphicFrameMkLst>
        </pc:graphicFrameChg>
      </pc:sldChg>
      <pc:sldChg chg="addSp delSp modSp mod">
        <pc:chgData name="Jaana Kokkonen" userId="fd0ea1af-346e-4258-bc54-cec630bd1122" providerId="ADAL" clId="{6603C606-8B2E-495C-90A0-E3927BF8B740}" dt="2023-03-31T11:37:10.378" v="141" actId="962"/>
        <pc:sldMkLst>
          <pc:docMk/>
          <pc:sldMk cId="3057827353" sldId="319"/>
        </pc:sldMkLst>
        <pc:spChg chg="mod">
          <ac:chgData name="Jaana Kokkonen" userId="fd0ea1af-346e-4258-bc54-cec630bd1122" providerId="ADAL" clId="{6603C606-8B2E-495C-90A0-E3927BF8B740}" dt="2023-03-31T10:20:11.784" v="4"/>
          <ac:spMkLst>
            <pc:docMk/>
            <pc:sldMk cId="3057827353" sldId="319"/>
            <ac:spMk id="2" creationId="{63C375D6-6CD8-4473-B296-069B16EDEE40}"/>
          </ac:spMkLst>
        </pc:spChg>
        <pc:spChg chg="mod">
          <ac:chgData name="Jaana Kokkonen" userId="fd0ea1af-346e-4258-bc54-cec630bd1122" providerId="ADAL" clId="{6603C606-8B2E-495C-90A0-E3927BF8B740}" dt="2023-03-31T11:34:42.825" v="108" actId="20577"/>
          <ac:spMkLst>
            <pc:docMk/>
            <pc:sldMk cId="3057827353" sldId="319"/>
            <ac:spMk id="5" creationId="{3C5BAA60-6365-4F7B-A8D5-D96F3D0A423F}"/>
          </ac:spMkLst>
        </pc:spChg>
        <pc:picChg chg="add mod">
          <ac:chgData name="Jaana Kokkonen" userId="fd0ea1af-346e-4258-bc54-cec630bd1122" providerId="ADAL" clId="{6603C606-8B2E-495C-90A0-E3927BF8B740}" dt="2023-03-31T11:37:10.378" v="141" actId="962"/>
          <ac:picMkLst>
            <pc:docMk/>
            <pc:sldMk cId="3057827353" sldId="319"/>
            <ac:picMk id="3" creationId="{BDA04C85-0B43-C0F1-1444-604204DAC274}"/>
          </ac:picMkLst>
        </pc:picChg>
        <pc:picChg chg="del">
          <ac:chgData name="Jaana Kokkonen" userId="fd0ea1af-346e-4258-bc54-cec630bd1122" providerId="ADAL" clId="{6603C606-8B2E-495C-90A0-E3927BF8B740}" dt="2023-03-31T11:36:22.838" v="111" actId="478"/>
          <ac:picMkLst>
            <pc:docMk/>
            <pc:sldMk cId="3057827353" sldId="319"/>
            <ac:picMk id="4" creationId="{5B0B2C77-EA14-4BCE-B3D1-F1805BB74004}"/>
          </ac:picMkLst>
        </pc:picChg>
      </pc:sldChg>
      <pc:sldChg chg="addSp delSp modSp mod ord">
        <pc:chgData name="Jaana Kokkonen" userId="fd0ea1af-346e-4258-bc54-cec630bd1122" providerId="ADAL" clId="{6603C606-8B2E-495C-90A0-E3927BF8B740}" dt="2023-03-31T12:08:30.333" v="545" actId="962"/>
        <pc:sldMkLst>
          <pc:docMk/>
          <pc:sldMk cId="1865999112" sldId="320"/>
        </pc:sldMkLst>
        <pc:spChg chg="mod">
          <ac:chgData name="Jaana Kokkonen" userId="fd0ea1af-346e-4258-bc54-cec630bd1122" providerId="ADAL" clId="{6603C606-8B2E-495C-90A0-E3927BF8B740}" dt="2023-03-31T10:20:11.784" v="4"/>
          <ac:spMkLst>
            <pc:docMk/>
            <pc:sldMk cId="1865999112" sldId="320"/>
            <ac:spMk id="2" creationId="{E799B819-1568-4BD7-9986-F06CAADECECD}"/>
          </ac:spMkLst>
        </pc:spChg>
        <pc:spChg chg="mod">
          <ac:chgData name="Jaana Kokkonen" userId="fd0ea1af-346e-4258-bc54-cec630bd1122" providerId="ADAL" clId="{6603C606-8B2E-495C-90A0-E3927BF8B740}" dt="2023-03-31T12:01:38.677" v="453" actId="20577"/>
          <ac:spMkLst>
            <pc:docMk/>
            <pc:sldMk cId="1865999112" sldId="320"/>
            <ac:spMk id="4" creationId="{00000000-0000-0000-0000-000000000000}"/>
          </ac:spMkLst>
        </pc:spChg>
        <pc:picChg chg="del">
          <ac:chgData name="Jaana Kokkonen" userId="fd0ea1af-346e-4258-bc54-cec630bd1122" providerId="ADAL" clId="{6603C606-8B2E-495C-90A0-E3927BF8B740}" dt="2023-03-31T12:06:20.125" v="456" actId="478"/>
          <ac:picMkLst>
            <pc:docMk/>
            <pc:sldMk cId="1865999112" sldId="320"/>
            <ac:picMk id="3" creationId="{4715F054-7783-4C3E-98C5-7B8C35353DE1}"/>
          </ac:picMkLst>
        </pc:picChg>
        <pc:picChg chg="add mod">
          <ac:chgData name="Jaana Kokkonen" userId="fd0ea1af-346e-4258-bc54-cec630bd1122" providerId="ADAL" clId="{6603C606-8B2E-495C-90A0-E3927BF8B740}" dt="2023-03-31T12:08:30.333" v="545" actId="962"/>
          <ac:picMkLst>
            <pc:docMk/>
            <pc:sldMk cId="1865999112" sldId="320"/>
            <ac:picMk id="5" creationId="{02FC4E34-1626-1077-50BE-48C4AEBE249C}"/>
          </ac:picMkLst>
        </pc:picChg>
      </pc:sldChg>
      <pc:sldChg chg="addSp delSp modSp mod">
        <pc:chgData name="Jaana Kokkonen" userId="fd0ea1af-346e-4258-bc54-cec630bd1122" providerId="ADAL" clId="{6603C606-8B2E-495C-90A0-E3927BF8B740}" dt="2023-03-31T11:54:56.837" v="426" actId="962"/>
        <pc:sldMkLst>
          <pc:docMk/>
          <pc:sldMk cId="4210994216" sldId="321"/>
        </pc:sldMkLst>
        <pc:spChg chg="mod">
          <ac:chgData name="Jaana Kokkonen" userId="fd0ea1af-346e-4258-bc54-cec630bd1122" providerId="ADAL" clId="{6603C606-8B2E-495C-90A0-E3927BF8B740}" dt="2023-03-31T10:20:11.784" v="4"/>
          <ac:spMkLst>
            <pc:docMk/>
            <pc:sldMk cId="4210994216" sldId="321"/>
            <ac:spMk id="3" creationId="{36F51D8F-3A7D-4DA0-A773-34877BB39EFE}"/>
          </ac:spMkLst>
        </pc:spChg>
        <pc:spChg chg="mod">
          <ac:chgData name="Jaana Kokkonen" userId="fd0ea1af-346e-4258-bc54-cec630bd1122" providerId="ADAL" clId="{6603C606-8B2E-495C-90A0-E3927BF8B740}" dt="2023-03-31T11:50:26.831" v="157" actId="20577"/>
          <ac:spMkLst>
            <pc:docMk/>
            <pc:sldMk cId="4210994216" sldId="321"/>
            <ac:spMk id="4" creationId="{00000000-0000-0000-0000-000000000000}"/>
          </ac:spMkLst>
        </pc:spChg>
        <pc:picChg chg="add mod">
          <ac:chgData name="Jaana Kokkonen" userId="fd0ea1af-346e-4258-bc54-cec630bd1122" providerId="ADAL" clId="{6603C606-8B2E-495C-90A0-E3927BF8B740}" dt="2023-03-31T11:54:56.837" v="426" actId="962"/>
          <ac:picMkLst>
            <pc:docMk/>
            <pc:sldMk cId="4210994216" sldId="321"/>
            <ac:picMk id="2" creationId="{FC2F29E9-E86A-EB15-A5E6-835DC4FD4DBC}"/>
          </ac:picMkLst>
        </pc:picChg>
        <pc:picChg chg="del">
          <ac:chgData name="Jaana Kokkonen" userId="fd0ea1af-346e-4258-bc54-cec630bd1122" providerId="ADAL" clId="{6603C606-8B2E-495C-90A0-E3927BF8B740}" dt="2023-03-31T11:50:36.556" v="158" actId="478"/>
          <ac:picMkLst>
            <pc:docMk/>
            <pc:sldMk cId="4210994216" sldId="321"/>
            <ac:picMk id="5" creationId="{3499C2B3-3768-4ABD-A160-7260504CF256}"/>
          </ac:picMkLst>
        </pc:picChg>
      </pc:sldChg>
      <pc:sldChg chg="modSp mod">
        <pc:chgData name="Jaana Kokkonen" userId="fd0ea1af-346e-4258-bc54-cec630bd1122" providerId="ADAL" clId="{6603C606-8B2E-495C-90A0-E3927BF8B740}" dt="2023-03-31T12:09:39.251" v="546" actId="113"/>
        <pc:sldMkLst>
          <pc:docMk/>
          <pc:sldMk cId="463750196" sldId="322"/>
        </pc:sldMkLst>
        <pc:spChg chg="mod">
          <ac:chgData name="Jaana Kokkonen" userId="fd0ea1af-346e-4258-bc54-cec630bd1122" providerId="ADAL" clId="{6603C606-8B2E-495C-90A0-E3927BF8B740}" dt="2023-03-31T10:20:11.784" v="4"/>
          <ac:spMkLst>
            <pc:docMk/>
            <pc:sldMk cId="463750196" sldId="322"/>
            <ac:spMk id="3" creationId="{9F4DD448-8009-4CDE-8DF7-F3832D30B7EC}"/>
          </ac:spMkLst>
        </pc:spChg>
        <pc:spChg chg="mod">
          <ac:chgData name="Jaana Kokkonen" userId="fd0ea1af-346e-4258-bc54-cec630bd1122" providerId="ADAL" clId="{6603C606-8B2E-495C-90A0-E3927BF8B740}" dt="2023-03-31T11:37:32.967" v="147" actId="20577"/>
          <ac:spMkLst>
            <pc:docMk/>
            <pc:sldMk cId="463750196" sldId="322"/>
            <ac:spMk id="4" creationId="{00000000-0000-0000-0000-000000000000}"/>
          </ac:spMkLst>
        </pc:spChg>
        <pc:graphicFrameChg chg="mod modGraphic">
          <ac:chgData name="Jaana Kokkonen" userId="fd0ea1af-346e-4258-bc54-cec630bd1122" providerId="ADAL" clId="{6603C606-8B2E-495C-90A0-E3927BF8B740}" dt="2023-03-31T12:09:39.251" v="546" actId="113"/>
          <ac:graphicFrameMkLst>
            <pc:docMk/>
            <pc:sldMk cId="463750196" sldId="322"/>
            <ac:graphicFrameMk id="2" creationId="{0B01F040-D662-4FF4-8823-F7D6BF889754}"/>
          </ac:graphicFrameMkLst>
        </pc:graphicFrameChg>
      </pc:sldChg>
      <pc:sldChg chg="addSp delSp modSp mod">
        <pc:chgData name="Jaana Kokkonen" userId="fd0ea1af-346e-4258-bc54-cec630bd1122" providerId="ADAL" clId="{6603C606-8B2E-495C-90A0-E3927BF8B740}" dt="2023-03-31T11:33:49.209" v="104" actId="962"/>
        <pc:sldMkLst>
          <pc:docMk/>
          <pc:sldMk cId="2559118008" sldId="323"/>
        </pc:sldMkLst>
        <pc:spChg chg="mod">
          <ac:chgData name="Jaana Kokkonen" userId="fd0ea1af-346e-4258-bc54-cec630bd1122" providerId="ADAL" clId="{6603C606-8B2E-495C-90A0-E3927BF8B740}" dt="2023-03-31T10:20:11.784" v="4"/>
          <ac:spMkLst>
            <pc:docMk/>
            <pc:sldMk cId="2559118008" sldId="323"/>
            <ac:spMk id="3" creationId="{6AB0EEED-2130-42DF-AEBB-F10C7A087D12}"/>
          </ac:spMkLst>
        </pc:spChg>
        <pc:spChg chg="mod">
          <ac:chgData name="Jaana Kokkonen" userId="fd0ea1af-346e-4258-bc54-cec630bd1122" providerId="ADAL" clId="{6603C606-8B2E-495C-90A0-E3927BF8B740}" dt="2023-03-31T11:02:16.448" v="35" actId="20577"/>
          <ac:spMkLst>
            <pc:docMk/>
            <pc:sldMk cId="2559118008" sldId="323"/>
            <ac:spMk id="4" creationId="{00000000-0000-0000-0000-000000000000}"/>
          </ac:spMkLst>
        </pc:spChg>
        <pc:picChg chg="add mod">
          <ac:chgData name="Jaana Kokkonen" userId="fd0ea1af-346e-4258-bc54-cec630bd1122" providerId="ADAL" clId="{6603C606-8B2E-495C-90A0-E3927BF8B740}" dt="2023-03-31T11:33:49.209" v="104" actId="962"/>
          <ac:picMkLst>
            <pc:docMk/>
            <pc:sldMk cId="2559118008" sldId="323"/>
            <ac:picMk id="2" creationId="{E9B5FCBB-461B-A47E-4708-4FEDD01FCCC3}"/>
          </ac:picMkLst>
        </pc:picChg>
        <pc:picChg chg="del">
          <ac:chgData name="Jaana Kokkonen" userId="fd0ea1af-346e-4258-bc54-cec630bd1122" providerId="ADAL" clId="{6603C606-8B2E-495C-90A0-E3927BF8B740}" dt="2023-03-31T11:32:22.548" v="37" actId="478"/>
          <ac:picMkLst>
            <pc:docMk/>
            <pc:sldMk cId="2559118008" sldId="323"/>
            <ac:picMk id="5" creationId="{F5B5787A-DF15-4374-BAB8-67A8A5946A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AAFABD-C29C-4972-93A7-113CB38DF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2765465"/>
          </a:xfrm>
        </p:spPr>
        <p:txBody>
          <a:bodyPr/>
          <a:lstStyle/>
          <a:p>
            <a:r>
              <a:rPr lang="fi-FI" sz="5400" dirty="0"/>
              <a:t>Väkiluku ja väestön muutos alueittain 2021 - 2022</a:t>
            </a:r>
          </a:p>
        </p:txBody>
      </p:sp>
    </p:spTree>
    <p:extLst>
      <p:ext uri="{BB962C8B-B14F-4D97-AF65-F5344CB8AC3E}">
        <p14:creationId xmlns:p14="http://schemas.microsoft.com/office/powerpoint/2010/main" val="263775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695400" y="310517"/>
            <a:ext cx="11305256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Väkiluku ja väestömäärän muutos Etelä-Savossa 2021 - 2022,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1.1.2023 aluejako</a:t>
            </a:r>
          </a:p>
        </p:txBody>
      </p:sp>
      <p:sp>
        <p:nvSpPr>
          <p:cNvPr id="6" name="Tekstiruutu 5"/>
          <p:cNvSpPr txBox="1">
            <a:spLocks/>
          </p:cNvSpPr>
          <p:nvPr/>
        </p:nvSpPr>
        <p:spPr>
          <a:xfrm>
            <a:off x="695400" y="6597352"/>
            <a:ext cx="11377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Lähde: Tilastokeskus									                  päivitetty 31.3.2023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jk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ulukko 1" descr="Taulukko Etelä-Savon väestömäärän muutoksista kunnittain ja seutukunnittain 2019-2020. Muutos oli -1,2 prosenttia koko Etelä-Savossa kun taas koko maassa se oli +0,2 prosenttia.">
            <a:extLst>
              <a:ext uri="{FF2B5EF4-FFF2-40B4-BE49-F238E27FC236}">
                <a16:creationId xmlns:a16="http://schemas.microsoft.com/office/drawing/2014/main" id="{186061DF-5A31-4597-8CBA-70A682FDB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48984"/>
              </p:ext>
            </p:extLst>
          </p:nvPr>
        </p:nvGraphicFramePr>
        <p:xfrm>
          <a:off x="767409" y="1286112"/>
          <a:ext cx="8640960" cy="50321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29341">
                  <a:extLst>
                    <a:ext uri="{9D8B030D-6E8A-4147-A177-3AD203B41FA5}">
                      <a16:colId xmlns:a16="http://schemas.microsoft.com/office/drawing/2014/main" val="4214804696"/>
                    </a:ext>
                  </a:extLst>
                </a:gridCol>
                <a:gridCol w="1376437">
                  <a:extLst>
                    <a:ext uri="{9D8B030D-6E8A-4147-A177-3AD203B41FA5}">
                      <a16:colId xmlns:a16="http://schemas.microsoft.com/office/drawing/2014/main" val="24218192"/>
                    </a:ext>
                  </a:extLst>
                </a:gridCol>
                <a:gridCol w="1376437">
                  <a:extLst>
                    <a:ext uri="{9D8B030D-6E8A-4147-A177-3AD203B41FA5}">
                      <a16:colId xmlns:a16="http://schemas.microsoft.com/office/drawing/2014/main" val="487856653"/>
                    </a:ext>
                  </a:extLst>
                </a:gridCol>
                <a:gridCol w="1529373">
                  <a:extLst>
                    <a:ext uri="{9D8B030D-6E8A-4147-A177-3AD203B41FA5}">
                      <a16:colId xmlns:a16="http://schemas.microsoft.com/office/drawing/2014/main" val="121211636"/>
                    </a:ext>
                  </a:extLst>
                </a:gridCol>
                <a:gridCol w="1529372">
                  <a:extLst>
                    <a:ext uri="{9D8B030D-6E8A-4147-A177-3AD203B41FA5}">
                      <a16:colId xmlns:a16="http://schemas.microsoft.com/office/drawing/2014/main" val="2166191202"/>
                    </a:ext>
                  </a:extLst>
                </a:gridCol>
              </a:tblGrid>
              <a:tr h="5521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Alue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Väkiluku 31.12.2021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Väkiluku 31.12.2022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Väkiluvun muutos vuonna 2022, määrä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Väkiluvun muutos vuonna 2022, %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592804002"/>
                  </a:ext>
                </a:extLst>
              </a:tr>
              <a:tr h="63872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ETELÄ-SAVON MAAKUNTA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131 688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130 451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-1 237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1519639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MIKKELIN SEUTUKUNTA</a:t>
                      </a:r>
                    </a:p>
                  </a:txBody>
                  <a:tcPr marL="144000" marR="0" marT="0" marB="0" anchor="b">
                    <a:solidFill>
                      <a:srgbClr val="FC9B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68 879</a:t>
                      </a:r>
                    </a:p>
                  </a:txBody>
                  <a:tcPr marL="0" marR="182880" marT="0" marB="0" anchor="b">
                    <a:solidFill>
                      <a:srgbClr val="FC9B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68 496</a:t>
                      </a:r>
                    </a:p>
                  </a:txBody>
                  <a:tcPr marL="0" marR="182880" marT="0" marB="0" anchor="b">
                    <a:solidFill>
                      <a:srgbClr val="FC9B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-383</a:t>
                      </a:r>
                    </a:p>
                  </a:txBody>
                  <a:tcPr marL="0" marR="182880" marT="0" marB="0" anchor="b">
                    <a:solidFill>
                      <a:srgbClr val="FC9B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0" marR="0" marT="0" marB="0" anchor="b">
                    <a:solidFill>
                      <a:srgbClr val="FC9B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5593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Hirvensalmi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2 131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2 091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7274513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Kangasniemi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5 230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5 154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-76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7854742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Mikkeli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52 122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51 980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-142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0848912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Mäntyharju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5 635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5 564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-71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5463882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Pertunmaa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1 644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-44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6818985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Puumala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2 117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2 107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94655253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SAVONLINNAN SEUTUKUNTA</a:t>
                      </a:r>
                    </a:p>
                  </a:txBody>
                  <a:tcPr marL="144000" marR="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39 669</a:t>
                      </a:r>
                    </a:p>
                  </a:txBody>
                  <a:tcPr marL="0" marR="18288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39 109</a:t>
                      </a:r>
                    </a:p>
                  </a:txBody>
                  <a:tcPr marL="0" marR="18288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-560</a:t>
                      </a:r>
                    </a:p>
                  </a:txBody>
                  <a:tcPr marL="0" marR="18288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-1,4</a:t>
                      </a:r>
                    </a:p>
                  </a:txBody>
                  <a:tcPr marL="0" marR="0" marT="0" marB="0" anchor="b">
                    <a:solidFill>
                      <a:srgbClr val="AFDC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250880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Enonkoski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1 362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1 341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0612125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Rantasalmi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3 330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3 308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4757872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Savonlinna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32 547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32 085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-462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8862588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Sulkava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2 430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2 375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-55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1403283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PIEKSÄMÄEN SEUTUKUNTA</a:t>
                      </a:r>
                    </a:p>
                  </a:txBody>
                  <a:tcPr marL="144000" marR="0" marT="0" marB="0" anchor="b">
                    <a:solidFill>
                      <a:srgbClr val="C691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23 140</a:t>
                      </a:r>
                    </a:p>
                  </a:txBody>
                  <a:tcPr marL="0" marR="182880" marT="0" marB="0" anchor="b">
                    <a:solidFill>
                      <a:srgbClr val="C691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22 846</a:t>
                      </a:r>
                    </a:p>
                  </a:txBody>
                  <a:tcPr marL="0" marR="182880" marT="0" marB="0" anchor="b">
                    <a:solidFill>
                      <a:srgbClr val="C691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-294</a:t>
                      </a:r>
                    </a:p>
                  </a:txBody>
                  <a:tcPr marL="0" marR="182880" marT="0" marB="0" anchor="b">
                    <a:solidFill>
                      <a:srgbClr val="C691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-1,3</a:t>
                      </a:r>
                    </a:p>
                  </a:txBody>
                  <a:tcPr marL="0" marR="0" marT="0" marB="0" anchor="b">
                    <a:solidFill>
                      <a:srgbClr val="C69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45513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5 887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5 769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-118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2720759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Pieksämäki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17 253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17 077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-176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276828"/>
                  </a:ext>
                </a:extLst>
              </a:tr>
              <a:tr h="480946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5 548 241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5 563 970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15 729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5775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71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767408" y="332656"/>
            <a:ext cx="9145016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Väkiluku Etelä-Savossa kunnittain ja seutukunnittain 31.12.2022,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1.1.2023 aluejako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6AB0EEED-2130-42DF-AEBB-F10C7A087D12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									                päivitetty 31.3.2023 / </a:t>
            </a:r>
            <a:r>
              <a:rPr lang="fi-FI" sz="1000" dirty="0" err="1"/>
              <a:t>jk</a:t>
            </a:r>
            <a:endParaRPr lang="fi-FI" sz="1000" dirty="0"/>
          </a:p>
        </p:txBody>
      </p:sp>
      <p:pic>
        <p:nvPicPr>
          <p:cNvPr id="2" name="Kuva 1" descr="Palkkikaavio väkiluvusta Etelä-Savossa kunnittain ja seutukunnittain 31.12.2022. Mikkelin seutukunnassa oli 68 496 asukasta, Savonlinnan seutukunnassa 39 109 ja Pieksämäen seutukunnassa 22 846 asukasta.">
            <a:extLst>
              <a:ext uri="{FF2B5EF4-FFF2-40B4-BE49-F238E27FC236}">
                <a16:creationId xmlns:a16="http://schemas.microsoft.com/office/drawing/2014/main" id="{E9B5FCBB-461B-A47E-4708-4FEDD01FC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1365324"/>
            <a:ext cx="9145016" cy="479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1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5">
            <a:extLst>
              <a:ext uri="{FF2B5EF4-FFF2-40B4-BE49-F238E27FC236}">
                <a16:creationId xmlns:a16="http://schemas.microsoft.com/office/drawing/2014/main" id="{3C5BAA60-6365-4F7B-A8D5-D96F3D0A423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767408" y="332656"/>
            <a:ext cx="10585176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Väestön muutos Etelä-Savossa kunnittain ja seutukunnittain  vuonna 2022, 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1.1.2023 aluejako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3C375D6-6CD8-4473-B296-069B16EDEE40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									                päivitetty 31.3.2023 / </a:t>
            </a:r>
            <a:r>
              <a:rPr lang="fi-FI" sz="1000" dirty="0" err="1"/>
              <a:t>jk</a:t>
            </a:r>
            <a:endParaRPr lang="fi-FI" sz="1000" dirty="0"/>
          </a:p>
        </p:txBody>
      </p:sp>
      <p:pic>
        <p:nvPicPr>
          <p:cNvPr id="3" name="Kuva 2" descr="Palkkikaavio Etelä-Savon väestömäärän prosentuaalisista muutoksista kunnittain ja seutukunnittain vuonna 2022. Muutos oli -0,9 prosenttia koko Etelä-Savossa kun taas koko maassa se oli +0,3 prosenttia. Etelä-Savossa väestö vähentyi kaikissa kunnissa vuonna 2022.">
            <a:extLst>
              <a:ext uri="{FF2B5EF4-FFF2-40B4-BE49-F238E27FC236}">
                <a16:creationId xmlns:a16="http://schemas.microsoft.com/office/drawing/2014/main" id="{BDA04C85-0B43-C0F1-1444-604204DAC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1171929"/>
            <a:ext cx="9217024" cy="492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2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767408" y="260649"/>
            <a:ext cx="10657184" cy="504056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Väkiluku ja väestömäärän muutos maakunnittain 2021 - 2022, </a:t>
            </a: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1.1.2023 aluejako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F4DD448-8009-4CDE-8DF7-F3832D30B7EC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									                päivitetty 31.3.2023 / </a:t>
            </a:r>
            <a:r>
              <a:rPr lang="fi-FI" sz="1000" dirty="0" err="1"/>
              <a:t>jk</a:t>
            </a:r>
            <a:endParaRPr lang="fi-FI" sz="1000" dirty="0"/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0B01F040-D662-4FF4-8823-F7D6BF889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50121"/>
              </p:ext>
            </p:extLst>
          </p:nvPr>
        </p:nvGraphicFramePr>
        <p:xfrm>
          <a:off x="911424" y="979512"/>
          <a:ext cx="8712967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015">
                  <a:extLst>
                    <a:ext uri="{9D8B030D-6E8A-4147-A177-3AD203B41FA5}">
                      <a16:colId xmlns:a16="http://schemas.microsoft.com/office/drawing/2014/main" val="1264442030"/>
                    </a:ext>
                  </a:extLst>
                </a:gridCol>
                <a:gridCol w="1636238">
                  <a:extLst>
                    <a:ext uri="{9D8B030D-6E8A-4147-A177-3AD203B41FA5}">
                      <a16:colId xmlns:a16="http://schemas.microsoft.com/office/drawing/2014/main" val="2014322532"/>
                    </a:ext>
                  </a:extLst>
                </a:gridCol>
                <a:gridCol w="1636238">
                  <a:extLst>
                    <a:ext uri="{9D8B030D-6E8A-4147-A177-3AD203B41FA5}">
                      <a16:colId xmlns:a16="http://schemas.microsoft.com/office/drawing/2014/main" val="742398364"/>
                    </a:ext>
                  </a:extLst>
                </a:gridCol>
                <a:gridCol w="1636238">
                  <a:extLst>
                    <a:ext uri="{9D8B030D-6E8A-4147-A177-3AD203B41FA5}">
                      <a16:colId xmlns:a16="http://schemas.microsoft.com/office/drawing/2014/main" val="3089600408"/>
                    </a:ext>
                  </a:extLst>
                </a:gridCol>
                <a:gridCol w="1636238">
                  <a:extLst>
                    <a:ext uri="{9D8B030D-6E8A-4147-A177-3AD203B41FA5}">
                      <a16:colId xmlns:a16="http://schemas.microsoft.com/office/drawing/2014/main" val="4259729297"/>
                    </a:ext>
                  </a:extLst>
                </a:gridCol>
              </a:tblGrid>
              <a:tr h="63467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500" u="none" strike="noStrike" dirty="0">
                          <a:effectLst/>
                        </a:rPr>
                        <a:t>Alue</a:t>
                      </a:r>
                      <a:endParaRPr lang="fi-FI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500" u="none" strike="noStrike" dirty="0">
                          <a:effectLst/>
                        </a:rPr>
                        <a:t>Väkiluku 31.12.2021</a:t>
                      </a:r>
                      <a:endParaRPr lang="fi-FI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500" b="1" u="none" strike="noStrike" dirty="0">
                          <a:effectLst/>
                        </a:rPr>
                        <a:t>Väkiluku 31.12.2022</a:t>
                      </a:r>
                      <a:endParaRPr lang="fi-FI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500" u="none" strike="noStrike" dirty="0">
                          <a:effectLst/>
                        </a:rPr>
                        <a:t>Väkiluvun muutos vuonna 2022, määrä</a:t>
                      </a:r>
                      <a:endParaRPr lang="fi-FI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500" u="none" strike="noStrike" dirty="0">
                          <a:effectLst/>
                        </a:rPr>
                        <a:t>Väkiluvun muutos vuonna 2022, %</a:t>
                      </a:r>
                      <a:endParaRPr lang="fi-FI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3379710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144000" marR="0" marT="0" marB="0" anchor="b">
                    <a:solidFill>
                      <a:srgbClr val="FFCB2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5 548 241</a:t>
                      </a:r>
                    </a:p>
                  </a:txBody>
                  <a:tcPr marL="0" marT="0" marB="0" anchor="b">
                    <a:solidFill>
                      <a:srgbClr val="FFCB2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5 563 970</a:t>
                      </a:r>
                    </a:p>
                  </a:txBody>
                  <a:tcPr marL="0" marT="0" marB="0" anchor="b">
                    <a:solidFill>
                      <a:srgbClr val="FFCB2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15 729</a:t>
                      </a:r>
                    </a:p>
                  </a:txBody>
                  <a:tcPr marL="0" marR="182880" marT="0" marB="0" anchor="b">
                    <a:solidFill>
                      <a:srgbClr val="FFC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0" marR="0" marT="0" marB="0" anchor="b">
                    <a:solidFill>
                      <a:srgbClr val="FFC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38914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Uusimaa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1 714 741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1 733 033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18 292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092699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Varsinais-Suomi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483 477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485 567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0959098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Satakunta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214 281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212 556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-1 725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987308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Kanta-Häme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170 213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169 537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-676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619264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Pirkanmaa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527 478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532 671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5 193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358079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Päijät-Häme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205 124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204 528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-596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9695467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Kymenlaakso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161 391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159 488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-1 903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3485856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Etelä-Karjala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126 107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125 353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-754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6912355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Etelä-Savo</a:t>
                      </a:r>
                    </a:p>
                  </a:txBody>
                  <a:tcPr marL="144000" marR="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131 688</a:t>
                      </a:r>
                    </a:p>
                  </a:txBody>
                  <a:tcPr marL="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130 451</a:t>
                      </a:r>
                    </a:p>
                  </a:txBody>
                  <a:tcPr marL="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-1 237</a:t>
                      </a:r>
                    </a:p>
                  </a:txBody>
                  <a:tcPr marL="0" marR="18288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-0,9</a:t>
                      </a:r>
                    </a:p>
                  </a:txBody>
                  <a:tcPr marL="0" marR="0" marT="0" marB="0" anchor="b">
                    <a:solidFill>
                      <a:srgbClr val="AFDC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86332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Pohjois-Savo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248 363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247 689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-674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25437648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Pohjois-Karjala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163 281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162 540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-741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7780587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272 683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272 437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-246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6779783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Etelä-Pohjanmaa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191 762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190 774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-988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1128895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Pohjanmaa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176 041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176 323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8346495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Keski-Pohjanmaa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67 915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67 805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677955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Pohjois-Pohjanmaa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415 603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416 543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2287766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Kainuu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71 255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70 521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-734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6786487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Lappi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176 494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175 795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-699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684195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Ahvenanmaa</a:t>
                      </a:r>
                    </a:p>
                  </a:txBody>
                  <a:tcPr marL="144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30 344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30 359</a:t>
                      </a:r>
                    </a:p>
                  </a:txBody>
                  <a:tcPr marL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1828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7003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5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839416" y="404664"/>
            <a:ext cx="8280920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Väkiluku maakunnittain 31.12.2022,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1.1.2023 aluejako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E799B819-1568-4BD7-9986-F06CAADECECD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									                päivitetty 31.3.2023 / </a:t>
            </a:r>
            <a:r>
              <a:rPr lang="fi-FI" sz="1000" dirty="0" err="1"/>
              <a:t>jk</a:t>
            </a:r>
            <a:endParaRPr lang="fi-FI" sz="1000" dirty="0"/>
          </a:p>
        </p:txBody>
      </p:sp>
      <p:pic>
        <p:nvPicPr>
          <p:cNvPr id="5" name="Kuva 4" descr="Palkkikaavio väkiluvuista maakunnittain 31.12.2022. Uudellamaalla oli maakunnista eniten väkeä, 1,7 miljoonaa, ja Ahvenanmaalla vähiten, 30 359 henkilöä. Etelä-Savon väkiluku oli maakunnista viidenneksi pienin, 130 451.">
            <a:extLst>
              <a:ext uri="{FF2B5EF4-FFF2-40B4-BE49-F238E27FC236}">
                <a16:creationId xmlns:a16="http://schemas.microsoft.com/office/drawing/2014/main" id="{02FC4E34-1626-1077-50BE-48C4AEBE2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62" y="1216548"/>
            <a:ext cx="8953838" cy="488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9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839416" y="404664"/>
            <a:ext cx="8280920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Väestön muutos maakunnittain vuonna 2022, 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1.1.2023 aluejako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6F51D8F-3A7D-4DA0-A773-34877BB39EFE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									                päivitetty 31.3.2023 / </a:t>
            </a:r>
            <a:r>
              <a:rPr lang="fi-FI" sz="1000" dirty="0" err="1"/>
              <a:t>jk</a:t>
            </a:r>
            <a:endParaRPr lang="fi-FI" sz="1000" dirty="0"/>
          </a:p>
        </p:txBody>
      </p:sp>
      <p:pic>
        <p:nvPicPr>
          <p:cNvPr id="2" name="Kuva 1" descr="Palkkikaavio väestön prosentuaalisista muutoksista maakunnittain vuonna 2022. Muutos oli positiivisin Uudellamaalla, +1,1 prosenttia,  Pirkanmaalla, +1,0 prosenttia ja Varsinais-Suomessa, +0,4 prosenttia. Negatiivisin väestönmuutos oli Kymenlaaksossa, -1,2 prosenttia ja Kainuussa, -1,0 prosenttia sekä Etelä-Savossa, -0,9 prosenttia. Koko maassa muutos oli +0,3 prosenttia.">
            <a:extLst>
              <a:ext uri="{FF2B5EF4-FFF2-40B4-BE49-F238E27FC236}">
                <a16:creationId xmlns:a16="http://schemas.microsoft.com/office/drawing/2014/main" id="{FC2F29E9-E86A-EB15-A5E6-835DC4FD4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47" y="1218892"/>
            <a:ext cx="9298593" cy="502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994216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12938</TotalTime>
  <Words>540</Words>
  <Application>Microsoft Office PowerPoint</Application>
  <PresentationFormat>Laajakuva</PresentationFormat>
  <Paragraphs>213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ESAVO</vt:lpstr>
      <vt:lpstr>Väkiluku ja väestön muutos alueittain 2021 - 2022</vt:lpstr>
      <vt:lpstr>Väkiluku ja väestömäärän muutos Etelä-Savossa 2021 - 2022,  1.1.2023 aluejako</vt:lpstr>
      <vt:lpstr>Väkiluku Etelä-Savossa kunnittain ja seutukunnittain 31.12.2022, 1.1.2023 aluejako</vt:lpstr>
      <vt:lpstr>Väestön muutos Etelä-Savossa kunnittain ja seutukunnittain  vuonna 2022, % 1.1.2023 aluejako</vt:lpstr>
      <vt:lpstr>Väkiluku ja väestömäärän muutos maakunnittain 2021 - 2022, 1.1.2023 aluejako</vt:lpstr>
      <vt:lpstr>Väkiluku maakunnittain 31.12.2022, 1.1.2023 aluejako</vt:lpstr>
      <vt:lpstr>Väestön muutos maakunnittain vuonna 2022, % 1.1.2023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Väkiluku ja väestön muutos alueittain 2018 - 2019</dc:title>
  <dc:creator>Jaana Kokkonen</dc:creator>
  <cp:lastModifiedBy>Jaana Kokkonen</cp:lastModifiedBy>
  <cp:revision>26</cp:revision>
  <dcterms:created xsi:type="dcterms:W3CDTF">2020-08-20T07:06:17Z</dcterms:created>
  <dcterms:modified xsi:type="dcterms:W3CDTF">2023-03-31T12:11:37Z</dcterms:modified>
</cp:coreProperties>
</file>