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318" r:id="rId3"/>
    <p:sldId id="323" r:id="rId4"/>
    <p:sldId id="319" r:id="rId5"/>
    <p:sldId id="322" r:id="rId6"/>
    <p:sldId id="320" r:id="rId7"/>
    <p:sldId id="32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B60"/>
    <a:srgbClr val="F6751E"/>
    <a:srgbClr val="FED3B8"/>
    <a:srgbClr val="DDBEFA"/>
    <a:srgbClr val="F1E3FD"/>
    <a:srgbClr val="FFCB25"/>
    <a:srgbClr val="AFDC7E"/>
    <a:srgbClr val="C691F7"/>
    <a:srgbClr val="CFA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77D928-248A-4E8D-A757-91B2065FAC8D}" v="19" dt="2025-04-11T07:39:38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598" autoAdjust="0"/>
  </p:normalViewPr>
  <p:slideViewPr>
    <p:cSldViewPr showGuides="1">
      <p:cViewPr varScale="1">
        <p:scale>
          <a:sx n="101" d="100"/>
          <a:sy n="101" d="100"/>
        </p:scale>
        <p:origin x="144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9277D928-248A-4E8D-A757-91B2065FAC8D}"/>
    <pc:docChg chg="undo custSel modSld">
      <pc:chgData name="Jaana Kokkonen" userId="fd0ea1af-346e-4258-bc54-cec630bd1122" providerId="ADAL" clId="{9277D928-248A-4E8D-A757-91B2065FAC8D}" dt="2025-04-11T07:44:15.115" v="938" actId="6549"/>
      <pc:docMkLst>
        <pc:docMk/>
      </pc:docMkLst>
      <pc:sldChg chg="modSp mod">
        <pc:chgData name="Jaana Kokkonen" userId="fd0ea1af-346e-4258-bc54-cec630bd1122" providerId="ADAL" clId="{9277D928-248A-4E8D-A757-91B2065FAC8D}" dt="2025-04-04T10:27:38.568" v="3" actId="20577"/>
        <pc:sldMkLst>
          <pc:docMk/>
          <pc:sldMk cId="2637750483" sldId="256"/>
        </pc:sldMkLst>
        <pc:spChg chg="mod">
          <ac:chgData name="Jaana Kokkonen" userId="fd0ea1af-346e-4258-bc54-cec630bd1122" providerId="ADAL" clId="{9277D928-248A-4E8D-A757-91B2065FAC8D}" dt="2025-04-04T10:27:38.568" v="3" actId="20577"/>
          <ac:spMkLst>
            <pc:docMk/>
            <pc:sldMk cId="2637750483" sldId="256"/>
            <ac:spMk id="2" creationId="{44AAFABD-C29C-4972-93A7-113CB38DFED2}"/>
          </ac:spMkLst>
        </pc:spChg>
      </pc:sldChg>
      <pc:sldChg chg="modSp mod">
        <pc:chgData name="Jaana Kokkonen" userId="fd0ea1af-346e-4258-bc54-cec630bd1122" providerId="ADAL" clId="{9277D928-248A-4E8D-A757-91B2065FAC8D}" dt="2025-04-11T07:43:15.654" v="930" actId="6549"/>
        <pc:sldMkLst>
          <pc:docMk/>
          <pc:sldMk cId="1878710518" sldId="318"/>
        </pc:sldMkLst>
        <pc:spChg chg="mod">
          <ac:chgData name="Jaana Kokkonen" userId="fd0ea1af-346e-4258-bc54-cec630bd1122" providerId="ADAL" clId="{9277D928-248A-4E8D-A757-91B2065FAC8D}" dt="2025-04-10T13:16:12.673" v="14"/>
          <ac:spMkLst>
            <pc:docMk/>
            <pc:sldMk cId="1878710518" sldId="318"/>
            <ac:spMk id="4" creationId="{00000000-0000-0000-0000-000000000000}"/>
          </ac:spMkLst>
        </pc:spChg>
        <pc:spChg chg="mod">
          <ac:chgData name="Jaana Kokkonen" userId="fd0ea1af-346e-4258-bc54-cec630bd1122" providerId="ADAL" clId="{9277D928-248A-4E8D-A757-91B2065FAC8D}" dt="2025-04-11T07:43:15.654" v="930" actId="6549"/>
          <ac:spMkLst>
            <pc:docMk/>
            <pc:sldMk cId="1878710518" sldId="318"/>
            <ac:spMk id="6" creationId="{00000000-0000-0000-0000-000000000000}"/>
          </ac:spMkLst>
        </pc:spChg>
        <pc:graphicFrameChg chg="mod modGraphic">
          <ac:chgData name="Jaana Kokkonen" userId="fd0ea1af-346e-4258-bc54-cec630bd1122" providerId="ADAL" clId="{9277D928-248A-4E8D-A757-91B2065FAC8D}" dt="2025-04-10T15:05:29.278" v="572" actId="207"/>
          <ac:graphicFrameMkLst>
            <pc:docMk/>
            <pc:sldMk cId="1878710518" sldId="318"/>
            <ac:graphicFrameMk id="2" creationId="{186061DF-5A31-4597-8CBA-70A682FDBF95}"/>
          </ac:graphicFrameMkLst>
        </pc:graphicFrameChg>
      </pc:sldChg>
      <pc:sldChg chg="addSp delSp modSp mod">
        <pc:chgData name="Jaana Kokkonen" userId="fd0ea1af-346e-4258-bc54-cec630bd1122" providerId="ADAL" clId="{9277D928-248A-4E8D-A757-91B2065FAC8D}" dt="2025-04-11T07:43:59.580" v="935" actId="6549"/>
        <pc:sldMkLst>
          <pc:docMk/>
          <pc:sldMk cId="3057827353" sldId="319"/>
        </pc:sldMkLst>
        <pc:spChg chg="mod">
          <ac:chgData name="Jaana Kokkonen" userId="fd0ea1af-346e-4258-bc54-cec630bd1122" providerId="ADAL" clId="{9277D928-248A-4E8D-A757-91B2065FAC8D}" dt="2025-04-11T07:43:59.580" v="935" actId="6549"/>
          <ac:spMkLst>
            <pc:docMk/>
            <pc:sldMk cId="3057827353" sldId="319"/>
            <ac:spMk id="2" creationId="{63C375D6-6CD8-4473-B296-069B16EDEE40}"/>
          </ac:spMkLst>
        </pc:spChg>
        <pc:spChg chg="mod">
          <ac:chgData name="Jaana Kokkonen" userId="fd0ea1af-346e-4258-bc54-cec630bd1122" providerId="ADAL" clId="{9277D928-248A-4E8D-A757-91B2065FAC8D}" dt="2025-04-10T13:16:12.673" v="14"/>
          <ac:spMkLst>
            <pc:docMk/>
            <pc:sldMk cId="3057827353" sldId="319"/>
            <ac:spMk id="5" creationId="{3C5BAA60-6365-4F7B-A8D5-D96F3D0A423F}"/>
          </ac:spMkLst>
        </pc:spChg>
        <pc:picChg chg="add mod">
          <ac:chgData name="Jaana Kokkonen" userId="fd0ea1af-346e-4258-bc54-cec630bd1122" providerId="ADAL" clId="{9277D928-248A-4E8D-A757-91B2065FAC8D}" dt="2025-04-11T06:37:49.935" v="586" actId="1076"/>
          <ac:picMkLst>
            <pc:docMk/>
            <pc:sldMk cId="3057827353" sldId="319"/>
            <ac:picMk id="3" creationId="{F363DC73-5F3E-1651-0A9D-CBD408AB2467}"/>
          </ac:picMkLst>
        </pc:picChg>
        <pc:picChg chg="del">
          <ac:chgData name="Jaana Kokkonen" userId="fd0ea1af-346e-4258-bc54-cec630bd1122" providerId="ADAL" clId="{9277D928-248A-4E8D-A757-91B2065FAC8D}" dt="2025-04-10T14:34:48.918" v="150" actId="478"/>
          <ac:picMkLst>
            <pc:docMk/>
            <pc:sldMk cId="3057827353" sldId="319"/>
            <ac:picMk id="4" creationId="{B1AADF46-CE4C-7F0F-76EB-4E94CB8D9F5C}"/>
          </ac:picMkLst>
        </pc:picChg>
      </pc:sldChg>
      <pc:sldChg chg="addSp delSp modSp mod">
        <pc:chgData name="Jaana Kokkonen" userId="fd0ea1af-346e-4258-bc54-cec630bd1122" providerId="ADAL" clId="{9277D928-248A-4E8D-A757-91B2065FAC8D}" dt="2025-04-11T07:44:09.497" v="937" actId="6549"/>
        <pc:sldMkLst>
          <pc:docMk/>
          <pc:sldMk cId="1865999112" sldId="320"/>
        </pc:sldMkLst>
        <pc:spChg chg="mod">
          <ac:chgData name="Jaana Kokkonen" userId="fd0ea1af-346e-4258-bc54-cec630bd1122" providerId="ADAL" clId="{9277D928-248A-4E8D-A757-91B2065FAC8D}" dt="2025-04-11T07:44:09.497" v="937" actId="6549"/>
          <ac:spMkLst>
            <pc:docMk/>
            <pc:sldMk cId="1865999112" sldId="320"/>
            <ac:spMk id="2" creationId="{E799B819-1568-4BD7-9986-F06CAADECECD}"/>
          </ac:spMkLst>
        </pc:spChg>
        <pc:spChg chg="mod">
          <ac:chgData name="Jaana Kokkonen" userId="fd0ea1af-346e-4258-bc54-cec630bd1122" providerId="ADAL" clId="{9277D928-248A-4E8D-A757-91B2065FAC8D}" dt="2025-04-11T07:26:56.586" v="637" actId="20577"/>
          <ac:spMkLst>
            <pc:docMk/>
            <pc:sldMk cId="1865999112" sldId="320"/>
            <ac:spMk id="4" creationId="{00000000-0000-0000-0000-000000000000}"/>
          </ac:spMkLst>
        </pc:spChg>
        <pc:picChg chg="del mod">
          <ac:chgData name="Jaana Kokkonen" userId="fd0ea1af-346e-4258-bc54-cec630bd1122" providerId="ADAL" clId="{9277D928-248A-4E8D-A757-91B2065FAC8D}" dt="2025-04-11T07:28:23.988" v="641" actId="478"/>
          <ac:picMkLst>
            <pc:docMk/>
            <pc:sldMk cId="1865999112" sldId="320"/>
            <ac:picMk id="3" creationId="{D1385A3F-5E30-817F-382F-BD2272DB3BB7}"/>
          </ac:picMkLst>
        </pc:picChg>
        <pc:picChg chg="add del">
          <ac:chgData name="Jaana Kokkonen" userId="fd0ea1af-346e-4258-bc54-cec630bd1122" providerId="ADAL" clId="{9277D928-248A-4E8D-A757-91B2065FAC8D}" dt="2025-04-11T07:27:34.359" v="639" actId="478"/>
          <ac:picMkLst>
            <pc:docMk/>
            <pc:sldMk cId="1865999112" sldId="320"/>
            <ac:picMk id="5" creationId="{A45B2165-C6EE-C1B8-94A8-0907CA69EAD4}"/>
          </ac:picMkLst>
        </pc:picChg>
        <pc:picChg chg="add mod">
          <ac:chgData name="Jaana Kokkonen" userId="fd0ea1af-346e-4258-bc54-cec630bd1122" providerId="ADAL" clId="{9277D928-248A-4E8D-A757-91B2065FAC8D}" dt="2025-04-11T07:30:41.080" v="850" actId="962"/>
          <ac:picMkLst>
            <pc:docMk/>
            <pc:sldMk cId="1865999112" sldId="320"/>
            <ac:picMk id="6" creationId="{479FC293-5FA7-4969-4690-6A6587CC3BEA}"/>
          </ac:picMkLst>
        </pc:picChg>
      </pc:sldChg>
      <pc:sldChg chg="addSp delSp modSp mod">
        <pc:chgData name="Jaana Kokkonen" userId="fd0ea1af-346e-4258-bc54-cec630bd1122" providerId="ADAL" clId="{9277D928-248A-4E8D-A757-91B2065FAC8D}" dt="2025-04-11T07:44:15.115" v="938" actId="6549"/>
        <pc:sldMkLst>
          <pc:docMk/>
          <pc:sldMk cId="4210994216" sldId="321"/>
        </pc:sldMkLst>
        <pc:spChg chg="mod">
          <ac:chgData name="Jaana Kokkonen" userId="fd0ea1af-346e-4258-bc54-cec630bd1122" providerId="ADAL" clId="{9277D928-248A-4E8D-A757-91B2065FAC8D}" dt="2025-04-11T07:44:15.115" v="938" actId="6549"/>
          <ac:spMkLst>
            <pc:docMk/>
            <pc:sldMk cId="4210994216" sldId="321"/>
            <ac:spMk id="3" creationId="{36F51D8F-3A7D-4DA0-A773-34877BB39EFE}"/>
          </ac:spMkLst>
        </pc:spChg>
        <pc:spChg chg="mod">
          <ac:chgData name="Jaana Kokkonen" userId="fd0ea1af-346e-4258-bc54-cec630bd1122" providerId="ADAL" clId="{9277D928-248A-4E8D-A757-91B2065FAC8D}" dt="2025-04-10T13:16:12.673" v="14"/>
          <ac:spMkLst>
            <pc:docMk/>
            <pc:sldMk cId="4210994216" sldId="321"/>
            <ac:spMk id="4" creationId="{00000000-0000-0000-0000-000000000000}"/>
          </ac:spMkLst>
        </pc:spChg>
        <pc:picChg chg="add mod">
          <ac:chgData name="Jaana Kokkonen" userId="fd0ea1af-346e-4258-bc54-cec630bd1122" providerId="ADAL" clId="{9277D928-248A-4E8D-A757-91B2065FAC8D}" dt="2025-04-11T07:33:40.896" v="909" actId="962"/>
          <ac:picMkLst>
            <pc:docMk/>
            <pc:sldMk cId="4210994216" sldId="321"/>
            <ac:picMk id="2" creationId="{382C5064-7613-12AA-124D-68E697CC2F11}"/>
          </ac:picMkLst>
        </pc:picChg>
        <pc:picChg chg="del mod">
          <ac:chgData name="Jaana Kokkonen" userId="fd0ea1af-346e-4258-bc54-cec630bd1122" providerId="ADAL" clId="{9277D928-248A-4E8D-A757-91B2065FAC8D}" dt="2025-04-11T07:31:59.848" v="853" actId="478"/>
          <ac:picMkLst>
            <pc:docMk/>
            <pc:sldMk cId="4210994216" sldId="321"/>
            <ac:picMk id="5" creationId="{C5B27963-26FE-1336-EF9B-A1619286E6C6}"/>
          </ac:picMkLst>
        </pc:picChg>
      </pc:sldChg>
      <pc:sldChg chg="modSp mod">
        <pc:chgData name="Jaana Kokkonen" userId="fd0ea1af-346e-4258-bc54-cec630bd1122" providerId="ADAL" clId="{9277D928-248A-4E8D-A757-91B2065FAC8D}" dt="2025-04-11T07:44:05.147" v="936" actId="6549"/>
        <pc:sldMkLst>
          <pc:docMk/>
          <pc:sldMk cId="463750196" sldId="322"/>
        </pc:sldMkLst>
        <pc:spChg chg="mod">
          <ac:chgData name="Jaana Kokkonen" userId="fd0ea1af-346e-4258-bc54-cec630bd1122" providerId="ADAL" clId="{9277D928-248A-4E8D-A757-91B2065FAC8D}" dt="2025-04-11T07:44:05.147" v="936" actId="6549"/>
          <ac:spMkLst>
            <pc:docMk/>
            <pc:sldMk cId="463750196" sldId="322"/>
            <ac:spMk id="3" creationId="{9F4DD448-8009-4CDE-8DF7-F3832D30B7EC}"/>
          </ac:spMkLst>
        </pc:spChg>
        <pc:spChg chg="mod">
          <ac:chgData name="Jaana Kokkonen" userId="fd0ea1af-346e-4258-bc54-cec630bd1122" providerId="ADAL" clId="{9277D928-248A-4E8D-A757-91B2065FAC8D}" dt="2025-04-11T07:07:37.173" v="619" actId="1076"/>
          <ac:spMkLst>
            <pc:docMk/>
            <pc:sldMk cId="463750196" sldId="322"/>
            <ac:spMk id="4" creationId="{00000000-0000-0000-0000-000000000000}"/>
          </ac:spMkLst>
        </pc:spChg>
        <pc:graphicFrameChg chg="mod modGraphic">
          <ac:chgData name="Jaana Kokkonen" userId="fd0ea1af-346e-4258-bc54-cec630bd1122" providerId="ADAL" clId="{9277D928-248A-4E8D-A757-91B2065FAC8D}" dt="2025-04-11T07:08:49.054" v="623" actId="3064"/>
          <ac:graphicFrameMkLst>
            <pc:docMk/>
            <pc:sldMk cId="463750196" sldId="322"/>
            <ac:graphicFrameMk id="2" creationId="{0B01F040-D662-4FF4-8823-F7D6BF889754}"/>
          </ac:graphicFrameMkLst>
        </pc:graphicFrameChg>
      </pc:sldChg>
      <pc:sldChg chg="addSp delSp modSp mod">
        <pc:chgData name="Jaana Kokkonen" userId="fd0ea1af-346e-4258-bc54-cec630bd1122" providerId="ADAL" clId="{9277D928-248A-4E8D-A757-91B2065FAC8D}" dt="2025-04-11T07:43:47.481" v="934" actId="14100"/>
        <pc:sldMkLst>
          <pc:docMk/>
          <pc:sldMk cId="2559118008" sldId="323"/>
        </pc:sldMkLst>
        <pc:spChg chg="mod">
          <ac:chgData name="Jaana Kokkonen" userId="fd0ea1af-346e-4258-bc54-cec630bd1122" providerId="ADAL" clId="{9277D928-248A-4E8D-A757-91B2065FAC8D}" dt="2025-04-11T07:43:47.481" v="934" actId="14100"/>
          <ac:spMkLst>
            <pc:docMk/>
            <pc:sldMk cId="2559118008" sldId="323"/>
            <ac:spMk id="3" creationId="{6AB0EEED-2130-42DF-AEBB-F10C7A087D12}"/>
          </ac:spMkLst>
        </pc:spChg>
        <pc:spChg chg="mod">
          <ac:chgData name="Jaana Kokkonen" userId="fd0ea1af-346e-4258-bc54-cec630bd1122" providerId="ADAL" clId="{9277D928-248A-4E8D-A757-91B2065FAC8D}" dt="2025-04-11T06:38:25.166" v="592" actId="20577"/>
          <ac:spMkLst>
            <pc:docMk/>
            <pc:sldMk cId="2559118008" sldId="323"/>
            <ac:spMk id="4" creationId="{00000000-0000-0000-0000-000000000000}"/>
          </ac:spMkLst>
        </pc:spChg>
        <pc:picChg chg="add del mod">
          <ac:chgData name="Jaana Kokkonen" userId="fd0ea1af-346e-4258-bc54-cec630bd1122" providerId="ADAL" clId="{9277D928-248A-4E8D-A757-91B2065FAC8D}" dt="2025-04-10T15:07:02.887" v="575" actId="478"/>
          <ac:picMkLst>
            <pc:docMk/>
            <pc:sldMk cId="2559118008" sldId="323"/>
            <ac:picMk id="2" creationId="{91E52F0C-5846-79EA-9CC7-5CCBD38BB365}"/>
          </ac:picMkLst>
        </pc:picChg>
        <pc:picChg chg="del">
          <ac:chgData name="Jaana Kokkonen" userId="fd0ea1af-346e-4258-bc54-cec630bd1122" providerId="ADAL" clId="{9277D928-248A-4E8D-A757-91B2065FAC8D}" dt="2025-04-10T14:58:24.454" v="222" actId="478"/>
          <ac:picMkLst>
            <pc:docMk/>
            <pc:sldMk cId="2559118008" sldId="323"/>
            <ac:picMk id="5" creationId="{B4FCDAD0-43DA-D9ED-4681-B48F51CFF45D}"/>
          </ac:picMkLst>
        </pc:picChg>
        <pc:picChg chg="add mod">
          <ac:chgData name="Jaana Kokkonen" userId="fd0ea1af-346e-4258-bc54-cec630bd1122" providerId="ADAL" clId="{9277D928-248A-4E8D-A757-91B2065FAC8D}" dt="2025-04-10T15:07:11.890" v="580" actId="1035"/>
          <ac:picMkLst>
            <pc:docMk/>
            <pc:sldMk cId="2559118008" sldId="323"/>
            <ac:picMk id="6" creationId="{0C6C74E5-068B-69F9-355C-23D331269D1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AAFABD-C29C-4972-93A7-113CB38DF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2765465"/>
          </a:xfrm>
        </p:spPr>
        <p:txBody>
          <a:bodyPr/>
          <a:lstStyle/>
          <a:p>
            <a:r>
              <a:rPr lang="fi-FI" sz="5400" dirty="0"/>
              <a:t>Väkiluku ja väestön muutos alueittain 2023 - 2024</a:t>
            </a:r>
          </a:p>
        </p:txBody>
      </p:sp>
    </p:spTree>
    <p:extLst>
      <p:ext uri="{BB962C8B-B14F-4D97-AF65-F5344CB8AC3E}">
        <p14:creationId xmlns:p14="http://schemas.microsoft.com/office/powerpoint/2010/main" val="263775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5"/>
          <p:cNvSpPr txBox="1">
            <a:spLocks noGrp="1"/>
          </p:cNvSpPr>
          <p:nvPr>
            <p:ph type="title" idx="4294967295"/>
          </p:nvPr>
        </p:nvSpPr>
        <p:spPr bwMode="auto">
          <a:xfrm>
            <a:off x="695400" y="310517"/>
            <a:ext cx="11305256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Väkiluku ja väestömäärän muutos Etelä-Savossa 2023 - 2024,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1.1.2025 aluejako</a:t>
            </a:r>
          </a:p>
        </p:txBody>
      </p:sp>
      <p:sp>
        <p:nvSpPr>
          <p:cNvPr id="6" name="Tekstiruutu 5"/>
          <p:cNvSpPr txBox="1">
            <a:spLocks/>
          </p:cNvSpPr>
          <p:nvPr/>
        </p:nvSpPr>
        <p:spPr>
          <a:xfrm>
            <a:off x="695400" y="6518675"/>
            <a:ext cx="11377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Lähde: Tilastokeskus, väestörakenne								                  päivitetty 11.4.2025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jk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ulukko 1" descr="Taulukko Etelä-Savon väestömäärän muutoksista kunnittain ja seutukunnittain 2019-2020. Muutos oli -1,2 prosenttia koko Etelä-Savossa kun taas koko maassa se oli +0,2 prosenttia.">
            <a:extLst>
              <a:ext uri="{FF2B5EF4-FFF2-40B4-BE49-F238E27FC236}">
                <a16:creationId xmlns:a16="http://schemas.microsoft.com/office/drawing/2014/main" id="{186061DF-5A31-4597-8CBA-70A682FDB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722897"/>
              </p:ext>
            </p:extLst>
          </p:nvPr>
        </p:nvGraphicFramePr>
        <p:xfrm>
          <a:off x="767407" y="1153182"/>
          <a:ext cx="9289033" cy="503204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421480469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421819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8785665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21211636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val="2166191202"/>
                    </a:ext>
                  </a:extLst>
                </a:gridCol>
              </a:tblGrid>
              <a:tr h="5521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Alue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Väkiluku 31.12.2023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Väkiluku 31.12.2024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Väkiluvun muutos vuonna 2024, henkilöä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Väkiluvun muutos vuonna 2024, %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592804002"/>
                  </a:ext>
                </a:extLst>
              </a:tr>
              <a:tr h="5120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i-FI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ETELÄ-SAVON MAAKUNTA</a:t>
                      </a: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129 914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129 376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-538</a:t>
                      </a:r>
                    </a:p>
                  </a:txBody>
                  <a:tcPr marL="0" marR="684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-0,4</a:t>
                      </a:r>
                    </a:p>
                  </a:txBody>
                  <a:tcPr marL="0" marR="828000" marT="0" marB="0" anchor="ctr"/>
                </a:tc>
                <a:extLst>
                  <a:ext uri="{0D108BD9-81ED-4DB2-BD59-A6C34878D82A}">
                    <a16:rowId xmlns:a16="http://schemas.microsoft.com/office/drawing/2014/main" val="3871519639"/>
                  </a:ext>
                </a:extLst>
              </a:tr>
              <a:tr h="33160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MIKKELIN SEUTUKUNTA</a:t>
                      </a:r>
                    </a:p>
                  </a:txBody>
                  <a:tcPr marL="144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68 302</a:t>
                      </a:r>
                    </a:p>
                  </a:txBody>
                  <a:tcPr marL="0" marR="1828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68 169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828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-133</a:t>
                      </a:r>
                    </a:p>
                  </a:txBody>
                  <a:tcPr marL="0" marR="6840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-0,2</a:t>
                      </a:r>
                    </a:p>
                  </a:txBody>
                  <a:tcPr marL="0" marR="8280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85593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Hirvensalmi</a:t>
                      </a: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2 062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2 059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-3</a:t>
                      </a:r>
                    </a:p>
                  </a:txBody>
                  <a:tcPr marL="0" marR="684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-0,1</a:t>
                      </a:r>
                    </a:p>
                  </a:txBody>
                  <a:tcPr marL="0" marR="828000" marT="0" marB="0" anchor="ctr"/>
                </a:tc>
                <a:extLst>
                  <a:ext uri="{0D108BD9-81ED-4DB2-BD59-A6C34878D82A}">
                    <a16:rowId xmlns:a16="http://schemas.microsoft.com/office/drawing/2014/main" val="3397274513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Kangasniemi</a:t>
                      </a: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5 114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5 062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-52</a:t>
                      </a:r>
                    </a:p>
                  </a:txBody>
                  <a:tcPr marL="0" marR="684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-1,0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828000" marT="0" marB="0" anchor="ctr"/>
                </a:tc>
                <a:extLst>
                  <a:ext uri="{0D108BD9-81ED-4DB2-BD59-A6C34878D82A}">
                    <a16:rowId xmlns:a16="http://schemas.microsoft.com/office/drawing/2014/main" val="1257854742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Mikkeli</a:t>
                      </a: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51 919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51 890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-29</a:t>
                      </a:r>
                    </a:p>
                  </a:txBody>
                  <a:tcPr marL="0" marR="684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-0,1</a:t>
                      </a:r>
                    </a:p>
                  </a:txBody>
                  <a:tcPr marL="0" marR="828000" marT="0" marB="0" anchor="ctr"/>
                </a:tc>
                <a:extLst>
                  <a:ext uri="{0D108BD9-81ED-4DB2-BD59-A6C34878D82A}">
                    <a16:rowId xmlns:a16="http://schemas.microsoft.com/office/drawing/2014/main" val="1020848912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Mäntyharju</a:t>
                      </a: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7 099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-42</a:t>
                      </a:r>
                      <a:endParaRPr lang="fi-FI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684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0" marR="828000" marT="0" marB="0" anchor="ctr"/>
                </a:tc>
                <a:extLst>
                  <a:ext uri="{0D108BD9-81ED-4DB2-BD59-A6C34878D82A}">
                    <a16:rowId xmlns:a16="http://schemas.microsoft.com/office/drawing/2014/main" val="2935463882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Puumala</a:t>
                      </a: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2 108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2 101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-7</a:t>
                      </a:r>
                    </a:p>
                  </a:txBody>
                  <a:tcPr marL="0" marR="684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0" marR="828000" marT="0" marB="0" anchor="ctr"/>
                </a:tc>
                <a:extLst>
                  <a:ext uri="{0D108BD9-81ED-4DB2-BD59-A6C34878D82A}">
                    <a16:rowId xmlns:a16="http://schemas.microsoft.com/office/drawing/2014/main" val="1894655253"/>
                  </a:ext>
                </a:extLst>
              </a:tr>
              <a:tr h="349710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SAVONLINNAN SEUTUKUNTA</a:t>
                      </a:r>
                    </a:p>
                  </a:txBody>
                  <a:tcPr marL="144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38 828</a:t>
                      </a:r>
                    </a:p>
                  </a:txBody>
                  <a:tcPr marL="0" marR="1828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38 355</a:t>
                      </a:r>
                    </a:p>
                  </a:txBody>
                  <a:tcPr marL="0" marR="1828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-473</a:t>
                      </a:r>
                    </a:p>
                  </a:txBody>
                  <a:tcPr marL="0" marR="6840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-1,2</a:t>
                      </a:r>
                    </a:p>
                  </a:txBody>
                  <a:tcPr marL="0" marR="8280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250880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Enonkoski</a:t>
                      </a: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1 320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1 288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-32</a:t>
                      </a:r>
                    </a:p>
                  </a:txBody>
                  <a:tcPr marL="0" marR="684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-2,4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828000" marT="0" marB="0" anchor="ctr"/>
                </a:tc>
                <a:extLst>
                  <a:ext uri="{0D108BD9-81ED-4DB2-BD59-A6C34878D82A}">
                    <a16:rowId xmlns:a16="http://schemas.microsoft.com/office/drawing/2014/main" val="1850612125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Rantasalmi</a:t>
                      </a: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3 297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3 246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-51</a:t>
                      </a:r>
                    </a:p>
                  </a:txBody>
                  <a:tcPr marL="0" marR="684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828000" marT="0" marB="0" anchor="ctr"/>
                </a:tc>
                <a:extLst>
                  <a:ext uri="{0D108BD9-81ED-4DB2-BD59-A6C34878D82A}">
                    <a16:rowId xmlns:a16="http://schemas.microsoft.com/office/drawing/2014/main" val="1334757872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Savonlinna</a:t>
                      </a: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31 843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31 460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-383</a:t>
                      </a:r>
                    </a:p>
                  </a:txBody>
                  <a:tcPr marL="0" marR="684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-1,2</a:t>
                      </a:r>
                    </a:p>
                  </a:txBody>
                  <a:tcPr marL="0" marR="828000" marT="0" marB="0" anchor="ctr"/>
                </a:tc>
                <a:extLst>
                  <a:ext uri="{0D108BD9-81ED-4DB2-BD59-A6C34878D82A}">
                    <a16:rowId xmlns:a16="http://schemas.microsoft.com/office/drawing/2014/main" val="3898862588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Sulkava</a:t>
                      </a: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2 368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2 361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-7</a:t>
                      </a:r>
                    </a:p>
                  </a:txBody>
                  <a:tcPr marL="0" marR="684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0" marR="828000" marT="0" marB="0" anchor="ctr"/>
                </a:tc>
                <a:extLst>
                  <a:ext uri="{0D108BD9-81ED-4DB2-BD59-A6C34878D82A}">
                    <a16:rowId xmlns:a16="http://schemas.microsoft.com/office/drawing/2014/main" val="3511403283"/>
                  </a:ext>
                </a:extLst>
              </a:tr>
              <a:tr h="29868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PIEKSÄMÄEN SEUTUKUNTA</a:t>
                      </a:r>
                    </a:p>
                  </a:txBody>
                  <a:tcPr marL="144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22 784</a:t>
                      </a:r>
                    </a:p>
                  </a:txBody>
                  <a:tcPr marL="0" marR="1828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22 852</a:t>
                      </a:r>
                    </a:p>
                  </a:txBody>
                  <a:tcPr marL="0" marR="1828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0" marR="6840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0" marR="8280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845513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Juva</a:t>
                      </a: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5 734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5 674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-60</a:t>
                      </a:r>
                    </a:p>
                  </a:txBody>
                  <a:tcPr marL="0" marR="684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-1,0</a:t>
                      </a:r>
                    </a:p>
                  </a:txBody>
                  <a:tcPr marL="0" marR="828000" marT="0" marB="0" anchor="ctr"/>
                </a:tc>
                <a:extLst>
                  <a:ext uri="{0D108BD9-81ED-4DB2-BD59-A6C34878D82A}">
                    <a16:rowId xmlns:a16="http://schemas.microsoft.com/office/drawing/2014/main" val="662720759"/>
                  </a:ext>
                </a:extLst>
              </a:tr>
              <a:tr h="13656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Pieksämäki</a:t>
                      </a: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17 050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17 178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0" marR="684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0" marR="828000" marT="0" marB="0" anchor="ctr"/>
                </a:tc>
                <a:extLst>
                  <a:ext uri="{0D108BD9-81ED-4DB2-BD59-A6C34878D82A}">
                    <a16:rowId xmlns:a16="http://schemas.microsoft.com/office/drawing/2014/main" val="289276828"/>
                  </a:ext>
                </a:extLst>
              </a:tr>
              <a:tr h="480946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144000" marR="0" marT="0" marB="3600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5 603 851</a:t>
                      </a:r>
                    </a:p>
                  </a:txBody>
                  <a:tcPr marL="0" marR="182880" marT="0" marB="3600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5 635 971</a:t>
                      </a:r>
                    </a:p>
                  </a:txBody>
                  <a:tcPr marL="0" marR="182880" marT="0" marB="3600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32 120</a:t>
                      </a:r>
                    </a:p>
                  </a:txBody>
                  <a:tcPr marL="0" marR="684000" marT="0" marB="3600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0" marR="828000" marT="0" marB="3600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775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71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5"/>
          <p:cNvSpPr txBox="1">
            <a:spLocks noGrp="1"/>
          </p:cNvSpPr>
          <p:nvPr>
            <p:ph type="title" idx="4294967295"/>
          </p:nvPr>
        </p:nvSpPr>
        <p:spPr bwMode="auto">
          <a:xfrm>
            <a:off x="767408" y="332656"/>
            <a:ext cx="10585176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Väkiluku Etelä-Savossa seutukunnittain ja kunnittain 31.12.202</a:t>
            </a:r>
            <a:r>
              <a:rPr lang="fi-FI" sz="2400" kern="0" dirty="0"/>
              <a:t>3</a:t>
            </a: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ja 31.12.2024,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1.1.2025 aluejako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6AB0EEED-2130-42DF-AEBB-F10C7A087D12}"/>
              </a:ext>
            </a:extLst>
          </p:cNvPr>
          <p:cNvSpPr txBox="1"/>
          <p:nvPr/>
        </p:nvSpPr>
        <p:spPr>
          <a:xfrm>
            <a:off x="767408" y="6525344"/>
            <a:ext cx="11305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Tilastokeskus, väestörakenne								                päivitetty 11.4.2025 / </a:t>
            </a:r>
            <a:r>
              <a:rPr lang="fi-FI" sz="1000" dirty="0" err="1"/>
              <a:t>jk</a:t>
            </a:r>
            <a:endParaRPr lang="fi-FI" sz="1000" dirty="0"/>
          </a:p>
        </p:txBody>
      </p:sp>
      <p:pic>
        <p:nvPicPr>
          <p:cNvPr id="6" name="Kuva 5" descr="Palkkikaavio väkiluvusta Etelä-Savossa kunnittain ja seutukunnittain 31.12.2024 ja 31.12.2023. Kaikissa seutukunnissa väkiluku hieman laski. Vuonna 2024 Mikkelin seutukunnassa oli 68 169 asukasta, Savonlinnan seutukunnassa 38 355 ja Pieksämäen seutukunnassa 22 852 asukasta.">
            <a:extLst>
              <a:ext uri="{FF2B5EF4-FFF2-40B4-BE49-F238E27FC236}">
                <a16:creationId xmlns:a16="http://schemas.microsoft.com/office/drawing/2014/main" id="{0C6C74E5-068B-69F9-355C-23D331269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56" y="1268760"/>
            <a:ext cx="9418250" cy="495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1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5">
            <a:extLst>
              <a:ext uri="{FF2B5EF4-FFF2-40B4-BE49-F238E27FC236}">
                <a16:creationId xmlns:a16="http://schemas.microsoft.com/office/drawing/2014/main" id="{3C5BAA60-6365-4F7B-A8D5-D96F3D0A423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767408" y="332656"/>
            <a:ext cx="10585176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Väestön muutos Etelä-Savossa kunnittain ja seutukunnittain vuonna 2024, %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1.1.2025 aluejako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3C375D6-6CD8-4473-B296-069B16EDEE40}"/>
              </a:ext>
            </a:extLst>
          </p:cNvPr>
          <p:cNvSpPr txBox="1"/>
          <p:nvPr/>
        </p:nvSpPr>
        <p:spPr>
          <a:xfrm>
            <a:off x="767408" y="6525344"/>
            <a:ext cx="11305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Tilastokeskus, väestörakenne								                päivitetty 11.4.2025 / </a:t>
            </a:r>
            <a:r>
              <a:rPr lang="fi-FI" sz="1000" dirty="0" err="1"/>
              <a:t>jk</a:t>
            </a:r>
            <a:endParaRPr lang="fi-FI" sz="1000" dirty="0"/>
          </a:p>
        </p:txBody>
      </p:sp>
      <p:pic>
        <p:nvPicPr>
          <p:cNvPr id="3" name="Kuva 2" descr="Palkkikaavio Etelä-Savon väestömäärän prosentuaalisista muutoksista kunnittain ja seutukunnittain vuonna 2024. Muutos oli -0,4 prosenttia koko Etelä-Savossa kun taas koko maassa se oli +0,6 prosenttia. Etelä-Savossa väestö vähentyi kaikissa kunnissa vuonna 2024 lukuun ottamatta Pieksämäkeä, jossa väestömäärä lisääntyi 128 henkilöllä (0,8 prosenttia).">
            <a:extLst>
              <a:ext uri="{FF2B5EF4-FFF2-40B4-BE49-F238E27FC236}">
                <a16:creationId xmlns:a16="http://schemas.microsoft.com/office/drawing/2014/main" id="{F363DC73-5F3E-1651-0A9D-CBD408AB2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52" y="1171458"/>
            <a:ext cx="8760163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2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5"/>
          <p:cNvSpPr txBox="1">
            <a:spLocks noGrp="1"/>
          </p:cNvSpPr>
          <p:nvPr>
            <p:ph type="title" idx="4294967295"/>
          </p:nvPr>
        </p:nvSpPr>
        <p:spPr bwMode="auto">
          <a:xfrm>
            <a:off x="767408" y="357924"/>
            <a:ext cx="10657184" cy="504056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Väkiluku ja väestömäärän muutos maakunnittain 2023 - 2024, </a:t>
            </a: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1.1.2025 aluejako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9F4DD448-8009-4CDE-8DF7-F3832D30B7EC}"/>
              </a:ext>
            </a:extLst>
          </p:cNvPr>
          <p:cNvSpPr txBox="1"/>
          <p:nvPr/>
        </p:nvSpPr>
        <p:spPr>
          <a:xfrm>
            <a:off x="767408" y="6525344"/>
            <a:ext cx="11305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Tilastokeskus, väestörakenne								                päivitetty 11.4.2025 / </a:t>
            </a:r>
            <a:r>
              <a:rPr lang="fi-FI" sz="1000" dirty="0" err="1"/>
              <a:t>jk</a:t>
            </a:r>
            <a:endParaRPr lang="fi-FI" sz="1000" dirty="0"/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0B01F040-D662-4FF4-8823-F7D6BF889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060146"/>
              </p:ext>
            </p:extLst>
          </p:nvPr>
        </p:nvGraphicFramePr>
        <p:xfrm>
          <a:off x="911424" y="1114008"/>
          <a:ext cx="8712967" cy="497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015">
                  <a:extLst>
                    <a:ext uri="{9D8B030D-6E8A-4147-A177-3AD203B41FA5}">
                      <a16:colId xmlns:a16="http://schemas.microsoft.com/office/drawing/2014/main" val="1264442030"/>
                    </a:ext>
                  </a:extLst>
                </a:gridCol>
                <a:gridCol w="1636238">
                  <a:extLst>
                    <a:ext uri="{9D8B030D-6E8A-4147-A177-3AD203B41FA5}">
                      <a16:colId xmlns:a16="http://schemas.microsoft.com/office/drawing/2014/main" val="2014322532"/>
                    </a:ext>
                  </a:extLst>
                </a:gridCol>
                <a:gridCol w="1636238">
                  <a:extLst>
                    <a:ext uri="{9D8B030D-6E8A-4147-A177-3AD203B41FA5}">
                      <a16:colId xmlns:a16="http://schemas.microsoft.com/office/drawing/2014/main" val="742398364"/>
                    </a:ext>
                  </a:extLst>
                </a:gridCol>
                <a:gridCol w="1636238">
                  <a:extLst>
                    <a:ext uri="{9D8B030D-6E8A-4147-A177-3AD203B41FA5}">
                      <a16:colId xmlns:a16="http://schemas.microsoft.com/office/drawing/2014/main" val="3089600408"/>
                    </a:ext>
                  </a:extLst>
                </a:gridCol>
                <a:gridCol w="1636238">
                  <a:extLst>
                    <a:ext uri="{9D8B030D-6E8A-4147-A177-3AD203B41FA5}">
                      <a16:colId xmlns:a16="http://schemas.microsoft.com/office/drawing/2014/main" val="4259729297"/>
                    </a:ext>
                  </a:extLst>
                </a:gridCol>
              </a:tblGrid>
              <a:tr h="63467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Alue</a:t>
                      </a:r>
                    </a:p>
                  </a:txBody>
                  <a:tcPr marL="108000" marR="0" marT="36000" marB="3600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Väkiluku </a:t>
                      </a:r>
                    </a:p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31.12.2023</a:t>
                      </a: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Väkiluku 31.12.2024</a:t>
                      </a: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Väkiluvun muutos vuonna 2024, määrä</a:t>
                      </a: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Väkiluvun muutos vuonna 2024, %</a:t>
                      </a:r>
                    </a:p>
                  </a:txBody>
                  <a:tcPr marL="0" marR="0" marT="36000" marB="36000"/>
                </a:tc>
                <a:extLst>
                  <a:ext uri="{0D108BD9-81ED-4DB2-BD59-A6C34878D82A}">
                    <a16:rowId xmlns:a16="http://schemas.microsoft.com/office/drawing/2014/main" val="723379710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108000" marR="0" marT="0" marB="0" anchor="b">
                    <a:solidFill>
                      <a:srgbClr val="FC9B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5 603 851</a:t>
                      </a:r>
                    </a:p>
                  </a:txBody>
                  <a:tcPr marL="0" marR="396000" marT="0" marB="0" anchor="b">
                    <a:solidFill>
                      <a:srgbClr val="FC9B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5 635 971</a:t>
                      </a:r>
                    </a:p>
                  </a:txBody>
                  <a:tcPr marL="0" marR="396000" marT="0" marB="0" anchor="b">
                    <a:solidFill>
                      <a:srgbClr val="FC9B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32 120</a:t>
                      </a:r>
                    </a:p>
                  </a:txBody>
                  <a:tcPr marL="0" marR="396000" marT="0" marB="0" anchor="b">
                    <a:solidFill>
                      <a:srgbClr val="FC9B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0" marR="0" marT="0" marB="0" anchor="b">
                    <a:solidFill>
                      <a:srgbClr val="FC9B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838914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Uusimaa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1 759 537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1 782 300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22 763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0926991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Varsinais-Suomi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490 786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494 819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4 033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0959098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Satakunta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211 740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211 261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-479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0987308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Kanta-Häme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169 547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169 455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-92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6192641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Pirkanmaa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539 309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545 406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6 097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3580791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Päijät-Häme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204 479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204 635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9695467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Kymenlaakso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158 658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157 442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-1 216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3485856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Etelä-Karjala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125 162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125 083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-79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6912355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Etelä-Savo</a:t>
                      </a:r>
                    </a:p>
                  </a:txBody>
                  <a:tcPr marL="108000" marR="0" marT="0" marB="0" anchor="b">
                    <a:solidFill>
                      <a:srgbClr val="AFD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129 914</a:t>
                      </a:r>
                    </a:p>
                  </a:txBody>
                  <a:tcPr marL="0" marR="396000" marT="0" marB="0" anchor="b">
                    <a:solidFill>
                      <a:srgbClr val="AFD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129 376</a:t>
                      </a:r>
                    </a:p>
                  </a:txBody>
                  <a:tcPr marL="0" marR="396000" marT="0" marB="0" anchor="b">
                    <a:solidFill>
                      <a:srgbClr val="AFD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-538</a:t>
                      </a:r>
                    </a:p>
                  </a:txBody>
                  <a:tcPr marL="0" marR="396000" marT="0" marB="0" anchor="b">
                    <a:solidFill>
                      <a:srgbClr val="AFD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-0,4</a:t>
                      </a:r>
                    </a:p>
                  </a:txBody>
                  <a:tcPr marL="0" marR="0" marT="0" marB="0" anchor="b">
                    <a:solidFill>
                      <a:srgbClr val="AFDC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863321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Pohjois-Savo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248 190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248 815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625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25437648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Pohjois-Karjala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162 321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162 091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-230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7780587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Keski-Suomi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273 271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274 112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841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6779783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Etelä-Pohjanmaa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190 539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189 929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-610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91128895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Pohjanmaa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177 602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178 749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1 147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8346495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Keski-Pohjanmaa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67 736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67 723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6779551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Pohjois-Pohjanmaa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418 205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418 331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2287766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Kainuu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70 164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69 639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-525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6786487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Lappi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176 150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176 151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684195"/>
                  </a:ext>
                </a:extLst>
              </a:tr>
              <a:tr h="2022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Ahvenanmaa</a:t>
                      </a:r>
                    </a:p>
                  </a:txBody>
                  <a:tcPr marL="108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30 541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30 654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39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7003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75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5"/>
          <p:cNvSpPr txBox="1">
            <a:spLocks noGrp="1"/>
          </p:cNvSpPr>
          <p:nvPr>
            <p:ph type="title" idx="4294967295"/>
          </p:nvPr>
        </p:nvSpPr>
        <p:spPr bwMode="auto">
          <a:xfrm>
            <a:off x="839416" y="404664"/>
            <a:ext cx="8280920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Väkiluku maakunnittain 31.12.2023 ja 31.12.2024,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1.1.2025 aluejako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E799B819-1568-4BD7-9986-F06CAADECECD}"/>
              </a:ext>
            </a:extLst>
          </p:cNvPr>
          <p:cNvSpPr txBox="1"/>
          <p:nvPr/>
        </p:nvSpPr>
        <p:spPr>
          <a:xfrm>
            <a:off x="767408" y="6525344"/>
            <a:ext cx="11305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Tilastokeskus, väestörakenne								                päivitetty 11.4.2025 / </a:t>
            </a:r>
            <a:r>
              <a:rPr lang="fi-FI" sz="1000" dirty="0" err="1"/>
              <a:t>jk</a:t>
            </a:r>
            <a:endParaRPr lang="fi-FI" sz="1000" dirty="0"/>
          </a:p>
        </p:txBody>
      </p:sp>
      <p:pic>
        <p:nvPicPr>
          <p:cNvPr id="6" name="Kuva 5" descr="Palkkikaavio väkiluvuista maakunnittain 31.12.2023 ja 31.12.2024. Uudellamaalla oli maakunnista eniten väkeä vuonna 2024, 1,8 miljoonaa, ja Ahvenanmaalla vähiten, noin 30 700 henkilöä. Etelä-Savon väkiluku oli maakunnista viidenneksi pienin, 129 376 vuonna 2024.">
            <a:extLst>
              <a:ext uri="{FF2B5EF4-FFF2-40B4-BE49-F238E27FC236}">
                <a16:creationId xmlns:a16="http://schemas.microsoft.com/office/drawing/2014/main" id="{479FC293-5FA7-4969-4690-6A6587CC3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4" y="1340768"/>
            <a:ext cx="8496944" cy="483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9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5"/>
          <p:cNvSpPr txBox="1">
            <a:spLocks noGrp="1"/>
          </p:cNvSpPr>
          <p:nvPr>
            <p:ph type="title" idx="4294967295"/>
          </p:nvPr>
        </p:nvSpPr>
        <p:spPr bwMode="auto">
          <a:xfrm>
            <a:off x="839416" y="404664"/>
            <a:ext cx="8280920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Väestön muutos maakunnittain vuonna 2024, %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1.1.2025 aluejako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6F51D8F-3A7D-4DA0-A773-34877BB39EFE}"/>
              </a:ext>
            </a:extLst>
          </p:cNvPr>
          <p:cNvSpPr txBox="1"/>
          <p:nvPr/>
        </p:nvSpPr>
        <p:spPr>
          <a:xfrm>
            <a:off x="767408" y="6525344"/>
            <a:ext cx="11305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Lähde: Tilastokeskus, väestörakenne								                päivitetty 11.4.2025 / </a:t>
            </a:r>
            <a:r>
              <a:rPr lang="fi-FI" sz="1000" dirty="0" err="1"/>
              <a:t>jk</a:t>
            </a:r>
            <a:endParaRPr lang="fi-FI" sz="1000" dirty="0"/>
          </a:p>
        </p:txBody>
      </p:sp>
      <p:pic>
        <p:nvPicPr>
          <p:cNvPr id="2" name="Kuva 1" descr="Palkkikaavio väestön prosentuaalisista muutoksista maakunnittain vuonna 2024. Muutos oli positiivisin Uudellamaalla, +1,3 prosenttia,  Pirkanmaalla, +1,1 prosenttia ja Varsinais-Suomessa, +0,8 prosenttia. Negatiivisin väestönmuutos oli Kymenlaaksossa, -0,8 prosenttia, Kainuussa, -0,7 prosenttia ja Etelä-Savossa, -0,4 prosenttia. Koko maassa muutos oli +0,6 prosenttia.">
            <a:extLst>
              <a:ext uri="{FF2B5EF4-FFF2-40B4-BE49-F238E27FC236}">
                <a16:creationId xmlns:a16="http://schemas.microsoft.com/office/drawing/2014/main" id="{382C5064-7613-12AA-124D-68E697CC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762" y="1340768"/>
            <a:ext cx="8400590" cy="450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994216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22993</TotalTime>
  <Words>526</Words>
  <Application>Microsoft Office PowerPoint</Application>
  <PresentationFormat>Laajakuva</PresentationFormat>
  <Paragraphs>209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ESAVO</vt:lpstr>
      <vt:lpstr>Väkiluku ja väestön muutos alueittain 2023 - 2024</vt:lpstr>
      <vt:lpstr>Väkiluku ja väestömäärän muutos Etelä-Savossa 2023 - 2024,  1.1.2025 aluejako</vt:lpstr>
      <vt:lpstr>Väkiluku Etelä-Savossa seutukunnittain ja kunnittain 31.12.2023 ja 31.12.2024, 1.1.2025 aluejako</vt:lpstr>
      <vt:lpstr>Väestön muutos Etelä-Savossa kunnittain ja seutukunnittain vuonna 2024, % 1.1.2025 aluejako</vt:lpstr>
      <vt:lpstr>Väkiluku ja väestömäärän muutos maakunnittain 2023 - 2024, 1.1.2025 aluejako</vt:lpstr>
      <vt:lpstr>Väkiluku maakunnittain 31.12.2023 ja 31.12.2024, 1.1.2025 aluejako</vt:lpstr>
      <vt:lpstr>Väestön muutos maakunnittain vuonna 2024, % 1.1.2025 aluejako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Väkiluku ja väestön muutos alueittain</dc:title>
  <dc:creator>Jaana Kokkonen</dc:creator>
  <cp:lastModifiedBy>Jaana Kokkonen</cp:lastModifiedBy>
  <cp:revision>28</cp:revision>
  <dcterms:created xsi:type="dcterms:W3CDTF">2020-08-20T07:06:17Z</dcterms:created>
  <dcterms:modified xsi:type="dcterms:W3CDTF">2025-04-11T07:44:19Z</dcterms:modified>
</cp:coreProperties>
</file>