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56" r:id="rId2"/>
    <p:sldId id="318" r:id="rId3"/>
    <p:sldId id="323" r:id="rId4"/>
    <p:sldId id="319" r:id="rId5"/>
    <p:sldId id="322" r:id="rId6"/>
    <p:sldId id="320" r:id="rId7"/>
    <p:sldId id="32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CBAC"/>
    <a:srgbClr val="FC9B60"/>
    <a:srgbClr val="F6751E"/>
    <a:srgbClr val="FED3B8"/>
    <a:srgbClr val="DDBEFA"/>
    <a:srgbClr val="F1E3FD"/>
    <a:srgbClr val="FFCB25"/>
    <a:srgbClr val="AFDC7E"/>
    <a:srgbClr val="C691F7"/>
    <a:srgbClr val="CFA0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0A9A23-AB46-4886-BBCD-443899F03C4D}" v="5" dt="2026-04-01T13:42:00.1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9" autoAdjust="0"/>
    <p:restoredTop sz="94598" autoAdjust="0"/>
  </p:normalViewPr>
  <p:slideViewPr>
    <p:cSldViewPr showGuides="1">
      <p:cViewPr varScale="1">
        <p:scale>
          <a:sx n="82" d="100"/>
          <a:sy n="82" d="100"/>
        </p:scale>
        <p:origin x="82" y="24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undo custSel modSld">
      <pc:chgData name="Jaana Kokkonen" userId="fd0ea1af-346e-4258-bc54-cec630bd1122" providerId="ADAL" clId="{E89BD6E4-43A1-4CD4-9BD1-30478988A43C}" dt="2026-04-01T14:02:22.001" v="627" actId="962"/>
      <pc:docMkLst>
        <pc:docMk/>
      </pc:docMkLst>
      <pc:sldChg chg="modSp mod">
        <pc:chgData name="Jaana Kokkonen" userId="fd0ea1af-346e-4258-bc54-cec630bd1122" providerId="ADAL" clId="{E89BD6E4-43A1-4CD4-9BD1-30478988A43C}" dt="2026-04-01T08:56:19.387" v="39" actId="1076"/>
        <pc:sldMkLst>
          <pc:docMk/>
          <pc:sldMk cId="2637750483" sldId="256"/>
        </pc:sldMkLst>
        <pc:spChg chg="mod">
          <ac:chgData name="Jaana Kokkonen" userId="fd0ea1af-346e-4258-bc54-cec630bd1122" providerId="ADAL" clId="{E89BD6E4-43A1-4CD4-9BD1-30478988A43C}" dt="2026-04-01T08:56:19.387" v="39" actId="1076"/>
          <ac:spMkLst>
            <pc:docMk/>
            <pc:sldMk cId="2637750483" sldId="256"/>
            <ac:spMk id="2" creationId="{44AAFABD-C29C-4972-93A7-113CB38DFED2}"/>
          </ac:spMkLst>
        </pc:spChg>
      </pc:sldChg>
      <pc:sldChg chg="modSp mod">
        <pc:chgData name="Jaana Kokkonen" userId="fd0ea1af-346e-4258-bc54-cec630bd1122" providerId="ADAL" clId="{E89BD6E4-43A1-4CD4-9BD1-30478988A43C}" dt="2026-04-01T08:59:55.076" v="56" actId="242"/>
        <pc:sldMkLst>
          <pc:docMk/>
          <pc:sldMk cId="1878710518" sldId="318"/>
        </pc:sldMkLst>
        <pc:spChg chg="mod">
          <ac:chgData name="Jaana Kokkonen" userId="fd0ea1af-346e-4258-bc54-cec630bd1122" providerId="ADAL" clId="{E89BD6E4-43A1-4CD4-9BD1-30478988A43C}" dt="2026-04-01T08:35:53.615" v="6"/>
          <ac:spMkLst>
            <pc:docMk/>
            <pc:sldMk cId="1878710518" sldId="318"/>
            <ac:spMk id="4" creationId="{00000000-0000-0000-0000-000000000000}"/>
          </ac:spMkLst>
        </pc:spChg>
        <pc:spChg chg="mod">
          <ac:chgData name="Jaana Kokkonen" userId="fd0ea1af-346e-4258-bc54-cec630bd1122" providerId="ADAL" clId="{E89BD6E4-43A1-4CD4-9BD1-30478988A43C}" dt="2026-04-01T08:36:39.369" v="14"/>
          <ac:spMkLst>
            <pc:docMk/>
            <pc:sldMk cId="1878710518" sldId="318"/>
            <ac:spMk id="6" creationId="{00000000-0000-0000-0000-000000000000}"/>
          </ac:spMkLst>
        </pc:spChg>
        <pc:graphicFrameChg chg="mod modGraphic">
          <ac:chgData name="Jaana Kokkonen" userId="fd0ea1af-346e-4258-bc54-cec630bd1122" providerId="ADAL" clId="{E89BD6E4-43A1-4CD4-9BD1-30478988A43C}" dt="2026-04-01T08:59:55.076" v="56" actId="242"/>
          <ac:graphicFrameMkLst>
            <pc:docMk/>
            <pc:sldMk cId="1878710518" sldId="318"/>
            <ac:graphicFrameMk id="2" creationId="{186061DF-5A31-4597-8CBA-70A682FDBF95}"/>
          </ac:graphicFrameMkLst>
        </pc:graphicFrameChg>
      </pc:sldChg>
      <pc:sldChg chg="addSp delSp modSp mod">
        <pc:chgData name="Jaana Kokkonen" userId="fd0ea1af-346e-4258-bc54-cec630bd1122" providerId="ADAL" clId="{E89BD6E4-43A1-4CD4-9BD1-30478988A43C}" dt="2026-04-01T12:56:16.785" v="333" actId="962"/>
        <pc:sldMkLst>
          <pc:docMk/>
          <pc:sldMk cId="3057827353" sldId="319"/>
        </pc:sldMkLst>
        <pc:spChg chg="mod">
          <ac:chgData name="Jaana Kokkonen" userId="fd0ea1af-346e-4258-bc54-cec630bd1122" providerId="ADAL" clId="{E89BD6E4-43A1-4CD4-9BD1-30478988A43C}" dt="2026-04-01T08:36:39.369" v="14"/>
          <ac:spMkLst>
            <pc:docMk/>
            <pc:sldMk cId="3057827353" sldId="319"/>
            <ac:spMk id="2" creationId="{63C375D6-6CD8-4473-B296-069B16EDEE40}"/>
          </ac:spMkLst>
        </pc:spChg>
        <pc:spChg chg="mod">
          <ac:chgData name="Jaana Kokkonen" userId="fd0ea1af-346e-4258-bc54-cec630bd1122" providerId="ADAL" clId="{E89BD6E4-43A1-4CD4-9BD1-30478988A43C}" dt="2026-04-01T08:37:21.860" v="22" actId="20577"/>
          <ac:spMkLst>
            <pc:docMk/>
            <pc:sldMk cId="3057827353" sldId="319"/>
            <ac:spMk id="5" creationId="{3C5BAA60-6365-4F7B-A8D5-D96F3D0A423F}"/>
          </ac:spMkLst>
        </pc:spChg>
        <pc:picChg chg="del">
          <ac:chgData name="Jaana Kokkonen" userId="fd0ea1af-346e-4258-bc54-cec630bd1122" providerId="ADAL" clId="{E89BD6E4-43A1-4CD4-9BD1-30478988A43C}" dt="2026-04-01T12:54:01.532" v="126" actId="478"/>
          <ac:picMkLst>
            <pc:docMk/>
            <pc:sldMk cId="3057827353" sldId="319"/>
            <ac:picMk id="3" creationId="{F363DC73-5F3E-1651-0A9D-CBD408AB2467}"/>
          </ac:picMkLst>
        </pc:picChg>
        <pc:picChg chg="add mod">
          <ac:chgData name="Jaana Kokkonen" userId="fd0ea1af-346e-4258-bc54-cec630bd1122" providerId="ADAL" clId="{E89BD6E4-43A1-4CD4-9BD1-30478988A43C}" dt="2026-04-01T12:56:16.785" v="333" actId="962"/>
          <ac:picMkLst>
            <pc:docMk/>
            <pc:sldMk cId="3057827353" sldId="319"/>
            <ac:picMk id="6" creationId="{03A49C95-2D34-EBBE-8724-87AAAD31CC59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1T13:56:26.295" v="436" actId="962"/>
        <pc:sldMkLst>
          <pc:docMk/>
          <pc:sldMk cId="1865999112" sldId="320"/>
        </pc:sldMkLst>
        <pc:spChg chg="mod">
          <ac:chgData name="Jaana Kokkonen" userId="fd0ea1af-346e-4258-bc54-cec630bd1122" providerId="ADAL" clId="{E89BD6E4-43A1-4CD4-9BD1-30478988A43C}" dt="2026-04-01T08:36:39.369" v="14"/>
          <ac:spMkLst>
            <pc:docMk/>
            <pc:sldMk cId="1865999112" sldId="320"/>
            <ac:spMk id="2" creationId="{E799B819-1568-4BD7-9986-F06CAADECECD}"/>
          </ac:spMkLst>
        </pc:spChg>
        <pc:spChg chg="mod">
          <ac:chgData name="Jaana Kokkonen" userId="fd0ea1af-346e-4258-bc54-cec630bd1122" providerId="ADAL" clId="{E89BD6E4-43A1-4CD4-9BD1-30478988A43C}" dt="2026-04-01T13:55:18.129" v="396" actId="14100"/>
          <ac:spMkLst>
            <pc:docMk/>
            <pc:sldMk cId="1865999112" sldId="320"/>
            <ac:spMk id="4" creationId="{00000000-0000-0000-0000-000000000000}"/>
          </ac:spMkLst>
        </pc:spChg>
        <pc:picChg chg="add mod">
          <ac:chgData name="Jaana Kokkonen" userId="fd0ea1af-346e-4258-bc54-cec630bd1122" providerId="ADAL" clId="{E89BD6E4-43A1-4CD4-9BD1-30478988A43C}" dt="2026-04-01T13:56:26.295" v="436" actId="962"/>
          <ac:picMkLst>
            <pc:docMk/>
            <pc:sldMk cId="1865999112" sldId="320"/>
            <ac:picMk id="5" creationId="{04396382-EF60-D6C7-3D33-1178E4150649}"/>
          </ac:picMkLst>
        </pc:picChg>
        <pc:picChg chg="del">
          <ac:chgData name="Jaana Kokkonen" userId="fd0ea1af-346e-4258-bc54-cec630bd1122" providerId="ADAL" clId="{E89BD6E4-43A1-4CD4-9BD1-30478988A43C}" dt="2026-04-01T13:54:51.868" v="390" actId="478"/>
          <ac:picMkLst>
            <pc:docMk/>
            <pc:sldMk cId="1865999112" sldId="320"/>
            <ac:picMk id="6" creationId="{479FC293-5FA7-4969-4690-6A6587CC3BEA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1T14:02:22.001" v="627" actId="962"/>
        <pc:sldMkLst>
          <pc:docMk/>
          <pc:sldMk cId="4210994216" sldId="321"/>
        </pc:sldMkLst>
        <pc:spChg chg="mod">
          <ac:chgData name="Jaana Kokkonen" userId="fd0ea1af-346e-4258-bc54-cec630bd1122" providerId="ADAL" clId="{E89BD6E4-43A1-4CD4-9BD1-30478988A43C}" dt="2026-04-01T08:36:39.369" v="14"/>
          <ac:spMkLst>
            <pc:docMk/>
            <pc:sldMk cId="4210994216" sldId="321"/>
            <ac:spMk id="3" creationId="{36F51D8F-3A7D-4DA0-A773-34877BB39EFE}"/>
          </ac:spMkLst>
        </pc:spChg>
        <pc:spChg chg="mod">
          <ac:chgData name="Jaana Kokkonen" userId="fd0ea1af-346e-4258-bc54-cec630bd1122" providerId="ADAL" clId="{E89BD6E4-43A1-4CD4-9BD1-30478988A43C}" dt="2026-04-01T13:58:00.156" v="438" actId="1076"/>
          <ac:spMkLst>
            <pc:docMk/>
            <pc:sldMk cId="4210994216" sldId="321"/>
            <ac:spMk id="4" creationId="{00000000-0000-0000-0000-000000000000}"/>
          </ac:spMkLst>
        </pc:spChg>
        <pc:picChg chg="del">
          <ac:chgData name="Jaana Kokkonen" userId="fd0ea1af-346e-4258-bc54-cec630bd1122" providerId="ADAL" clId="{E89BD6E4-43A1-4CD4-9BD1-30478988A43C}" dt="2026-04-01T13:59:01.404" v="440" actId="478"/>
          <ac:picMkLst>
            <pc:docMk/>
            <pc:sldMk cId="4210994216" sldId="321"/>
            <ac:picMk id="2" creationId="{382C5064-7613-12AA-124D-68E697CC2F11}"/>
          </ac:picMkLst>
        </pc:picChg>
        <pc:picChg chg="add mod">
          <ac:chgData name="Jaana Kokkonen" userId="fd0ea1af-346e-4258-bc54-cec630bd1122" providerId="ADAL" clId="{E89BD6E4-43A1-4CD4-9BD1-30478988A43C}" dt="2026-04-01T14:02:22.001" v="627" actId="962"/>
          <ac:picMkLst>
            <pc:docMk/>
            <pc:sldMk cId="4210994216" sldId="321"/>
            <ac:picMk id="6" creationId="{9651DB3C-4E46-76D9-27C6-858C380401FD}"/>
          </ac:picMkLst>
        </pc:picChg>
      </pc:sldChg>
      <pc:sldChg chg="modSp mod">
        <pc:chgData name="Jaana Kokkonen" userId="fd0ea1af-346e-4258-bc54-cec630bd1122" providerId="ADAL" clId="{E89BD6E4-43A1-4CD4-9BD1-30478988A43C}" dt="2026-04-01T13:57:08.893" v="437" actId="207"/>
        <pc:sldMkLst>
          <pc:docMk/>
          <pc:sldMk cId="463750196" sldId="322"/>
        </pc:sldMkLst>
        <pc:spChg chg="mod">
          <ac:chgData name="Jaana Kokkonen" userId="fd0ea1af-346e-4258-bc54-cec630bd1122" providerId="ADAL" clId="{E89BD6E4-43A1-4CD4-9BD1-30478988A43C}" dt="2026-04-01T08:36:39.369" v="14"/>
          <ac:spMkLst>
            <pc:docMk/>
            <pc:sldMk cId="463750196" sldId="322"/>
            <ac:spMk id="3" creationId="{9F4DD448-8009-4CDE-8DF7-F3832D30B7EC}"/>
          </ac:spMkLst>
        </pc:spChg>
        <pc:spChg chg="mod">
          <ac:chgData name="Jaana Kokkonen" userId="fd0ea1af-346e-4258-bc54-cec630bd1122" providerId="ADAL" clId="{E89BD6E4-43A1-4CD4-9BD1-30478988A43C}" dt="2026-04-01T13:47:58.631" v="370" actId="1035"/>
          <ac:spMkLst>
            <pc:docMk/>
            <pc:sldMk cId="463750196" sldId="322"/>
            <ac:spMk id="4" creationId="{00000000-0000-0000-0000-000000000000}"/>
          </ac:spMkLst>
        </pc:spChg>
        <pc:graphicFrameChg chg="mod modGraphic">
          <ac:chgData name="Jaana Kokkonen" userId="fd0ea1af-346e-4258-bc54-cec630bd1122" providerId="ADAL" clId="{E89BD6E4-43A1-4CD4-9BD1-30478988A43C}" dt="2026-04-01T13:57:08.893" v="437" actId="207"/>
          <ac:graphicFrameMkLst>
            <pc:docMk/>
            <pc:sldMk cId="463750196" sldId="322"/>
            <ac:graphicFrameMk id="2" creationId="{0B01F040-D662-4FF4-8823-F7D6BF889754}"/>
          </ac:graphicFrameMkLst>
        </pc:graphicFrameChg>
      </pc:sldChg>
      <pc:sldChg chg="addSp delSp modSp mod">
        <pc:chgData name="Jaana Kokkonen" userId="fd0ea1af-346e-4258-bc54-cec630bd1122" providerId="ADAL" clId="{E89BD6E4-43A1-4CD4-9BD1-30478988A43C}" dt="2026-04-01T12:46:18.561" v="124" actId="962"/>
        <pc:sldMkLst>
          <pc:docMk/>
          <pc:sldMk cId="2559118008" sldId="323"/>
        </pc:sldMkLst>
        <pc:spChg chg="mod">
          <ac:chgData name="Jaana Kokkonen" userId="fd0ea1af-346e-4258-bc54-cec630bd1122" providerId="ADAL" clId="{E89BD6E4-43A1-4CD4-9BD1-30478988A43C}" dt="2026-04-01T08:36:39.369" v="14"/>
          <ac:spMkLst>
            <pc:docMk/>
            <pc:sldMk cId="2559118008" sldId="323"/>
            <ac:spMk id="3" creationId="{6AB0EEED-2130-42DF-AEBB-F10C7A087D12}"/>
          </ac:spMkLst>
        </pc:spChg>
        <pc:spChg chg="mod">
          <ac:chgData name="Jaana Kokkonen" userId="fd0ea1af-346e-4258-bc54-cec630bd1122" providerId="ADAL" clId="{E89BD6E4-43A1-4CD4-9BD1-30478988A43C}" dt="2026-04-01T08:37:31.957" v="26" actId="20577"/>
          <ac:spMkLst>
            <pc:docMk/>
            <pc:sldMk cId="2559118008" sldId="323"/>
            <ac:spMk id="4" creationId="{00000000-0000-0000-0000-000000000000}"/>
          </ac:spMkLst>
        </pc:spChg>
        <pc:picChg chg="add mod">
          <ac:chgData name="Jaana Kokkonen" userId="fd0ea1af-346e-4258-bc54-cec630bd1122" providerId="ADAL" clId="{E89BD6E4-43A1-4CD4-9BD1-30478988A43C}" dt="2026-04-01T12:46:18.561" v="124" actId="962"/>
          <ac:picMkLst>
            <pc:docMk/>
            <pc:sldMk cId="2559118008" sldId="323"/>
            <ac:picMk id="5" creationId="{77FEA5A8-988B-5E99-DEFF-F5CDA5F979D7}"/>
          </ac:picMkLst>
        </pc:picChg>
        <pc:picChg chg="del">
          <ac:chgData name="Jaana Kokkonen" userId="fd0ea1af-346e-4258-bc54-cec630bd1122" providerId="ADAL" clId="{E89BD6E4-43A1-4CD4-9BD1-30478988A43C}" dt="2026-04-01T12:44:23.577" v="58" actId="478"/>
          <ac:picMkLst>
            <pc:docMk/>
            <pc:sldMk cId="2559118008" sldId="323"/>
            <ac:picMk id="6" creationId="{0C6C74E5-068B-69F9-355C-23D331269D1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AAFABD-C29C-4972-93A7-113CB38DF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7808" y="1340768"/>
            <a:ext cx="6228000" cy="1541329"/>
          </a:xfrm>
        </p:spPr>
        <p:txBody>
          <a:bodyPr/>
          <a:lstStyle/>
          <a:p>
            <a:r>
              <a:rPr lang="fi-FI" sz="4000" dirty="0"/>
              <a:t>Väkiluku ja väestön muutos alueittain 2024 - 2025</a:t>
            </a:r>
          </a:p>
        </p:txBody>
      </p:sp>
    </p:spTree>
    <p:extLst>
      <p:ext uri="{BB962C8B-B14F-4D97-AF65-F5344CB8AC3E}">
        <p14:creationId xmlns:p14="http://schemas.microsoft.com/office/powerpoint/2010/main" val="263775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5"/>
          <p:cNvSpPr txBox="1">
            <a:spLocks noGrp="1"/>
          </p:cNvSpPr>
          <p:nvPr>
            <p:ph type="title" idx="4294967295"/>
          </p:nvPr>
        </p:nvSpPr>
        <p:spPr bwMode="auto">
          <a:xfrm>
            <a:off x="695400" y="310517"/>
            <a:ext cx="11305256" cy="814227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Väkiluku ja väestömäärän muutos Etelä-Savossa 2024 - 2025,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1.1.2026 aluejako</a:t>
            </a:r>
          </a:p>
        </p:txBody>
      </p:sp>
      <p:sp>
        <p:nvSpPr>
          <p:cNvPr id="6" name="Tekstiruutu 5"/>
          <p:cNvSpPr txBox="1">
            <a:spLocks/>
          </p:cNvSpPr>
          <p:nvPr/>
        </p:nvSpPr>
        <p:spPr>
          <a:xfrm>
            <a:off x="695400" y="6518675"/>
            <a:ext cx="11377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Lähde: Tilastokeskus, väestörakenne								                  päivitetty 1.4.2026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jk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" name="Taulukko 1" descr="Taulukko Etelä-Savon väestömäärän muutoksista kunnittain ja seutukunnittain 2019-2020. Muutos oli -1,2 prosenttia koko Etelä-Savossa kun taas koko maassa se oli +0,2 prosenttia.">
            <a:extLst>
              <a:ext uri="{FF2B5EF4-FFF2-40B4-BE49-F238E27FC236}">
                <a16:creationId xmlns:a16="http://schemas.microsoft.com/office/drawing/2014/main" id="{186061DF-5A31-4597-8CBA-70A682FDBF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828293"/>
              </p:ext>
            </p:extLst>
          </p:nvPr>
        </p:nvGraphicFramePr>
        <p:xfrm>
          <a:off x="767407" y="1153182"/>
          <a:ext cx="9289033" cy="503204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421480469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421819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487856653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21211636"/>
                    </a:ext>
                  </a:extLst>
                </a:gridCol>
                <a:gridCol w="2088233">
                  <a:extLst>
                    <a:ext uri="{9D8B030D-6E8A-4147-A177-3AD203B41FA5}">
                      <a16:colId xmlns:a16="http://schemas.microsoft.com/office/drawing/2014/main" val="2166191202"/>
                    </a:ext>
                  </a:extLst>
                </a:gridCol>
              </a:tblGrid>
              <a:tr h="552195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Alue</a:t>
                      </a:r>
                      <a:endParaRPr lang="fi-FI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4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Väkiluku 31.12.2024</a:t>
                      </a:r>
                      <a:endParaRPr lang="fi-FI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Väkiluku 31.12.2025</a:t>
                      </a:r>
                      <a:endParaRPr lang="fi-FI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Väkiluvun muutos vuonna 2025, henkilöä</a:t>
                      </a:r>
                      <a:endParaRPr lang="fi-FI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Väkiluvun muutos vuonna 2025, %</a:t>
                      </a:r>
                      <a:endParaRPr lang="fi-FI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592804002"/>
                  </a:ext>
                </a:extLst>
              </a:tr>
              <a:tr h="5120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i-FI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ETELÄ-SAVON MAAKUNTA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129 376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128 144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-1 232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1519639"/>
                  </a:ext>
                </a:extLst>
              </a:tr>
              <a:tr h="331602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MIKKELIN SEUTUKUNTA</a:t>
                      </a:r>
                    </a:p>
                  </a:txBody>
                  <a:tcPr marL="14400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68 169</a:t>
                      </a:r>
                    </a:p>
                  </a:txBody>
                  <a:tcPr marL="0" marR="1828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67 641</a:t>
                      </a:r>
                    </a:p>
                  </a:txBody>
                  <a:tcPr marL="0" marR="1828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-528</a:t>
                      </a:r>
                    </a:p>
                  </a:txBody>
                  <a:tcPr marL="0" marR="50400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-0,8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85593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Hirvensalmi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2 059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2 023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-36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97274513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Kangasniemi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5 062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4 952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-110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57854742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Mikkeli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51 890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51 551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-339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0848912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Mäntyharju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7 057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7 034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-23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35463882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Puumala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2 101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2 081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4655253"/>
                  </a:ext>
                </a:extLst>
              </a:tr>
              <a:tr h="349710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SAVONLINNAN SEUTUKUNTA</a:t>
                      </a:r>
                    </a:p>
                  </a:txBody>
                  <a:tcPr marL="14400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38 355</a:t>
                      </a:r>
                    </a:p>
                  </a:txBody>
                  <a:tcPr marL="0" marR="1828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37 810</a:t>
                      </a:r>
                    </a:p>
                  </a:txBody>
                  <a:tcPr marL="0" marR="1828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-545</a:t>
                      </a:r>
                    </a:p>
                  </a:txBody>
                  <a:tcPr marL="0" marR="50400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-1,4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50880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Enonkoski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1 288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1 273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50612125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Rantasalmi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3 246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3 219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-27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34757872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Savonlinna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31 460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31 008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-452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98862588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Sulkava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2 361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2 310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-51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1403283"/>
                  </a:ext>
                </a:extLst>
              </a:tr>
              <a:tr h="298688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PIEKSÄMÄEN SEUTUKUNTA</a:t>
                      </a:r>
                    </a:p>
                  </a:txBody>
                  <a:tcPr marL="14400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22 852</a:t>
                      </a:r>
                    </a:p>
                  </a:txBody>
                  <a:tcPr marL="0" marR="1828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22 693</a:t>
                      </a:r>
                    </a:p>
                  </a:txBody>
                  <a:tcPr marL="0" marR="1828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-159</a:t>
                      </a:r>
                    </a:p>
                  </a:txBody>
                  <a:tcPr marL="0" marR="50400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-0,7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845513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Juva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5 674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5 569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-105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62720759"/>
                  </a:ext>
                </a:extLst>
              </a:tr>
              <a:tr h="13656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Pieksämäki</a:t>
                      </a:r>
                    </a:p>
                  </a:txBody>
                  <a:tcPr marL="14400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17 178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17 124</a:t>
                      </a:r>
                    </a:p>
                  </a:txBody>
                  <a:tcPr marL="0" marR="18288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</a:t>
                      </a:r>
                    </a:p>
                  </a:txBody>
                  <a:tcPr marL="0" marR="504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9276828"/>
                  </a:ext>
                </a:extLst>
              </a:tr>
              <a:tr h="48094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KOKO MAA</a:t>
                      </a:r>
                    </a:p>
                  </a:txBody>
                  <a:tcPr marL="144000" marR="0" marT="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5 635 971</a:t>
                      </a:r>
                    </a:p>
                  </a:txBody>
                  <a:tcPr marL="0" marR="1828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5 652 881</a:t>
                      </a:r>
                    </a:p>
                  </a:txBody>
                  <a:tcPr marL="0" marR="1828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16 910</a:t>
                      </a:r>
                    </a:p>
                  </a:txBody>
                  <a:tcPr marL="0" marR="5040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775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710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5"/>
          <p:cNvSpPr txBox="1">
            <a:spLocks noGrp="1"/>
          </p:cNvSpPr>
          <p:nvPr>
            <p:ph type="title" idx="4294967295"/>
          </p:nvPr>
        </p:nvSpPr>
        <p:spPr bwMode="auto">
          <a:xfrm>
            <a:off x="767408" y="332656"/>
            <a:ext cx="10585176" cy="814227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Väkiluku Etelä-Savossa seutukunnittain ja kunnittain 31.12.2024 ja 31.12.2025,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1.1.2026 aluejako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6AB0EEED-2130-42DF-AEBB-F10C7A087D12}"/>
              </a:ext>
            </a:extLst>
          </p:cNvPr>
          <p:cNvSpPr txBox="1"/>
          <p:nvPr/>
        </p:nvSpPr>
        <p:spPr>
          <a:xfrm>
            <a:off x="767408" y="6525344"/>
            <a:ext cx="11305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/>
              <a:t>Lähde: Tilastokeskus, väestörakenne								                päivitetty 1.4.2026 / </a:t>
            </a:r>
            <a:r>
              <a:rPr lang="fi-FI" sz="1000" dirty="0" err="1"/>
              <a:t>jk</a:t>
            </a:r>
            <a:endParaRPr lang="fi-FI" sz="1000" dirty="0"/>
          </a:p>
        </p:txBody>
      </p:sp>
      <p:pic>
        <p:nvPicPr>
          <p:cNvPr id="5" name="Kuva 4" descr="Palkkikaavio väkiluvusta Etelä-Savossa kunnittain ja seutukunnittain 31.12.2025 ja 31.12.2024. Kaikissa seutukunnissa väkiluku hieman laski. Vuonna 2025 Mikkelin seutukunnassa oli 67 641 asukasta, Savonlinnan seutukunnassa 37 810 ja Pieksämäen seutukunnassa 22 693 asukasta.">
            <a:extLst>
              <a:ext uri="{FF2B5EF4-FFF2-40B4-BE49-F238E27FC236}">
                <a16:creationId xmlns:a16="http://schemas.microsoft.com/office/drawing/2014/main" id="{77FEA5A8-988B-5E99-DEFF-F5CDA5F97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937" y="1268760"/>
            <a:ext cx="9273487" cy="488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18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5">
            <a:extLst>
              <a:ext uri="{FF2B5EF4-FFF2-40B4-BE49-F238E27FC236}">
                <a16:creationId xmlns:a16="http://schemas.microsoft.com/office/drawing/2014/main" id="{3C5BAA60-6365-4F7B-A8D5-D96F3D0A423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767408" y="332656"/>
            <a:ext cx="10585176" cy="814227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Väestön muutos Etelä-Savossa kunnittain ja seutukunnittain vuonna 2025, 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1.1.2026 aluejako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63C375D6-6CD8-4473-B296-069B16EDEE40}"/>
              </a:ext>
            </a:extLst>
          </p:cNvPr>
          <p:cNvSpPr txBox="1"/>
          <p:nvPr/>
        </p:nvSpPr>
        <p:spPr>
          <a:xfrm>
            <a:off x="767408" y="6525344"/>
            <a:ext cx="11305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/>
              <a:t>Lähde: Tilastokeskus, väestörakenne								                päivitetty 1.4.2026 / </a:t>
            </a:r>
            <a:r>
              <a:rPr lang="fi-FI" sz="1000" dirty="0" err="1"/>
              <a:t>jk</a:t>
            </a:r>
            <a:endParaRPr lang="fi-FI" sz="1000" dirty="0"/>
          </a:p>
        </p:txBody>
      </p:sp>
      <p:pic>
        <p:nvPicPr>
          <p:cNvPr id="6" name="Kuva 5" descr="Palkkikaavio Etelä-Savon väestömäärän prosentuaalisista muutoksista kunnittain ja seutukunnittain vuonna 2025. Muutos oli -1,0 prosenttia koko Etelä-Savossa kun taas koko maassa se oli +0,3 prosenttia. Etelä-Savossa väestö vähentyi kaikissa kunnissa vuonna 2025, suhteellisesti eniten Kangasniemellä ja Sulkavalla, 2,2 prosenttia molemmissa.">
            <a:extLst>
              <a:ext uri="{FF2B5EF4-FFF2-40B4-BE49-F238E27FC236}">
                <a16:creationId xmlns:a16="http://schemas.microsoft.com/office/drawing/2014/main" id="{03A49C95-2D34-EBBE-8724-87AAAD31CC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933" y="1340768"/>
            <a:ext cx="9217024" cy="494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827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5"/>
          <p:cNvSpPr txBox="1">
            <a:spLocks noGrp="1"/>
          </p:cNvSpPr>
          <p:nvPr>
            <p:ph type="title" idx="4294967295"/>
          </p:nvPr>
        </p:nvSpPr>
        <p:spPr bwMode="auto">
          <a:xfrm>
            <a:off x="767408" y="260648"/>
            <a:ext cx="10657184" cy="504056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Väkiluku ja väestömäärän muutos maakunnittain 2024 - 2025, </a:t>
            </a: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1.1.2026 aluejako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9F4DD448-8009-4CDE-8DF7-F3832D30B7EC}"/>
              </a:ext>
            </a:extLst>
          </p:cNvPr>
          <p:cNvSpPr txBox="1"/>
          <p:nvPr/>
        </p:nvSpPr>
        <p:spPr>
          <a:xfrm>
            <a:off x="767408" y="6525344"/>
            <a:ext cx="11305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/>
              <a:t>Lähde: Tilastokeskus, väestörakenne								                päivitetty 1.4.2026 / </a:t>
            </a:r>
            <a:r>
              <a:rPr lang="fi-FI" sz="1000" dirty="0" err="1"/>
              <a:t>jk</a:t>
            </a:r>
            <a:endParaRPr lang="fi-FI" sz="1000" dirty="0"/>
          </a:p>
        </p:txBody>
      </p:sp>
      <p:graphicFrame>
        <p:nvGraphicFramePr>
          <p:cNvPr id="2" name="Taulukko 1">
            <a:extLst>
              <a:ext uri="{FF2B5EF4-FFF2-40B4-BE49-F238E27FC236}">
                <a16:creationId xmlns:a16="http://schemas.microsoft.com/office/drawing/2014/main" id="{0B01F040-D662-4FF4-8823-F7D6BF889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340308"/>
              </p:ext>
            </p:extLst>
          </p:nvPr>
        </p:nvGraphicFramePr>
        <p:xfrm>
          <a:off x="839416" y="871357"/>
          <a:ext cx="9145017" cy="532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521">
                  <a:extLst>
                    <a:ext uri="{9D8B030D-6E8A-4147-A177-3AD203B41FA5}">
                      <a16:colId xmlns:a16="http://schemas.microsoft.com/office/drawing/2014/main" val="1264442030"/>
                    </a:ext>
                  </a:extLst>
                </a:gridCol>
                <a:gridCol w="1717374">
                  <a:extLst>
                    <a:ext uri="{9D8B030D-6E8A-4147-A177-3AD203B41FA5}">
                      <a16:colId xmlns:a16="http://schemas.microsoft.com/office/drawing/2014/main" val="2014322532"/>
                    </a:ext>
                  </a:extLst>
                </a:gridCol>
                <a:gridCol w="1717374">
                  <a:extLst>
                    <a:ext uri="{9D8B030D-6E8A-4147-A177-3AD203B41FA5}">
                      <a16:colId xmlns:a16="http://schemas.microsoft.com/office/drawing/2014/main" val="742398364"/>
                    </a:ext>
                  </a:extLst>
                </a:gridCol>
                <a:gridCol w="1717374">
                  <a:extLst>
                    <a:ext uri="{9D8B030D-6E8A-4147-A177-3AD203B41FA5}">
                      <a16:colId xmlns:a16="http://schemas.microsoft.com/office/drawing/2014/main" val="3089600408"/>
                    </a:ext>
                  </a:extLst>
                </a:gridCol>
                <a:gridCol w="1717374">
                  <a:extLst>
                    <a:ext uri="{9D8B030D-6E8A-4147-A177-3AD203B41FA5}">
                      <a16:colId xmlns:a16="http://schemas.microsoft.com/office/drawing/2014/main" val="4259729297"/>
                    </a:ext>
                  </a:extLst>
                </a:gridCol>
              </a:tblGrid>
              <a:tr h="634671">
                <a:tc>
                  <a:txBody>
                    <a:bodyPr/>
                    <a:lstStyle/>
                    <a:p>
                      <a:pPr algn="l" fontAlgn="ctr"/>
                      <a:r>
                        <a:rPr lang="fi-FI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Alue</a:t>
                      </a:r>
                    </a:p>
                  </a:txBody>
                  <a:tcPr marL="108000" marR="0" marT="36000" marB="3600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Väkiluku </a:t>
                      </a:r>
                    </a:p>
                    <a:p>
                      <a:pPr algn="ctr" fontAlgn="ctr"/>
                      <a:r>
                        <a:rPr lang="fi-FI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31.12.2024</a:t>
                      </a:r>
                    </a:p>
                  </a:txBody>
                  <a:tcPr marL="0" marR="0" marT="36000" marB="3600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Väkiluku 31.12.2025</a:t>
                      </a:r>
                    </a:p>
                  </a:txBody>
                  <a:tcPr marL="0" marR="0" marT="36000" marB="3600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Väkiluvun muutos vuonna 2025, henkilöä</a:t>
                      </a:r>
                    </a:p>
                  </a:txBody>
                  <a:tcPr marL="0" marR="0" marT="36000" marB="3600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Väkiluvun muutos vuonna 2025, %</a:t>
                      </a:r>
                    </a:p>
                  </a:txBody>
                  <a:tcPr marL="0" marR="0" marT="36000" marB="36000"/>
                </a:tc>
                <a:extLst>
                  <a:ext uri="{0D108BD9-81ED-4DB2-BD59-A6C34878D82A}">
                    <a16:rowId xmlns:a16="http://schemas.microsoft.com/office/drawing/2014/main" val="723379710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KOKO MAA</a:t>
                      </a:r>
                    </a:p>
                  </a:txBody>
                  <a:tcPr marL="108000" marR="0" marT="0" marB="0" anchor="b">
                    <a:solidFill>
                      <a:srgbClr val="FECB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5 635 971</a:t>
                      </a:r>
                    </a:p>
                  </a:txBody>
                  <a:tcPr marL="0" marR="144000" marT="0" marB="0" anchor="b">
                    <a:solidFill>
                      <a:srgbClr val="FECB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5 652 881</a:t>
                      </a:r>
                    </a:p>
                  </a:txBody>
                  <a:tcPr marL="0" marR="144000" marT="0" marB="0" anchor="b">
                    <a:solidFill>
                      <a:srgbClr val="FECB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16 910</a:t>
                      </a:r>
                    </a:p>
                  </a:txBody>
                  <a:tcPr marL="0" marR="144000" marT="0" marB="0" anchor="b">
                    <a:solidFill>
                      <a:srgbClr val="FECB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</a:t>
                      </a:r>
                    </a:p>
                  </a:txBody>
                  <a:tcPr marL="0" marR="0" marT="0" marB="0" anchor="b">
                    <a:solidFill>
                      <a:srgbClr val="FECB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838914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Uusimaa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1 782 300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1 799 629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17 329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10926991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Varsinais-Suomi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494 819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497 800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2 981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40959098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Satakunta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211 261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210 112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-1 149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30987308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Kanta-Häme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169 455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168 957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-498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6192641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Pirkanmaa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545 406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548 910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3 504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33580791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Päijät-Häme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204 635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204 522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-113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9695467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Kymenlaakso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157 442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156 198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-1 244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3485856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Etelä-Karjala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125 083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124 238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-845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6912355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Etelä-Savo</a:t>
                      </a:r>
                    </a:p>
                  </a:txBody>
                  <a:tcPr marL="108000" marR="0" marT="0" marB="0" anchor="b">
                    <a:solidFill>
                      <a:srgbClr val="AFDC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129 376</a:t>
                      </a:r>
                    </a:p>
                  </a:txBody>
                  <a:tcPr marL="0" marR="144000" marT="0" marB="0" anchor="b">
                    <a:solidFill>
                      <a:srgbClr val="AFDC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128 144</a:t>
                      </a:r>
                    </a:p>
                  </a:txBody>
                  <a:tcPr marL="0" marR="144000" marT="0" marB="0" anchor="b">
                    <a:solidFill>
                      <a:srgbClr val="AFDC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-1 232</a:t>
                      </a:r>
                    </a:p>
                  </a:txBody>
                  <a:tcPr marL="0" marR="144000" marT="0" marB="0" anchor="b">
                    <a:solidFill>
                      <a:srgbClr val="AFD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-1,0</a:t>
                      </a:r>
                    </a:p>
                  </a:txBody>
                  <a:tcPr marL="0" marR="0" marT="0" marB="0" anchor="b">
                    <a:solidFill>
                      <a:srgbClr val="AFDC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863321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Pohjois-Savo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248 815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248 512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-303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5437648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Pohjois-Karjala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162 091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161 418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-673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87780587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Keski-Suomi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274 112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273 731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-381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6779783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Etelä-Pohjanmaa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189 929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189 474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-455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1128895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Pohjanmaa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178 749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179 555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806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58346495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Keski-Pohjanmaa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67 723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67 498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-225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96779551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Pohjois-Pohjanmaa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418 331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417 939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-392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42287766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Kainuu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69 639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69 193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-446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-0,6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26786487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Lappi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176 151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176 215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684195"/>
                  </a:ext>
                </a:extLst>
              </a:tr>
              <a:tr h="202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Ahvenanmaa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30 654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30 836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182</a:t>
                      </a:r>
                    </a:p>
                  </a:txBody>
                  <a:tcPr marL="0" marR="144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47003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750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5"/>
          <p:cNvSpPr txBox="1">
            <a:spLocks noGrp="1"/>
          </p:cNvSpPr>
          <p:nvPr>
            <p:ph type="title" idx="4294967295"/>
          </p:nvPr>
        </p:nvSpPr>
        <p:spPr bwMode="auto">
          <a:xfrm>
            <a:off x="767408" y="272983"/>
            <a:ext cx="8280920" cy="635737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Väkiluku maakunnittain 31.12.2024 ja 31.12.2025,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1.1.2026 aluejako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E799B819-1568-4BD7-9986-F06CAADECECD}"/>
              </a:ext>
            </a:extLst>
          </p:cNvPr>
          <p:cNvSpPr txBox="1"/>
          <p:nvPr/>
        </p:nvSpPr>
        <p:spPr>
          <a:xfrm>
            <a:off x="767408" y="6525344"/>
            <a:ext cx="11305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/>
              <a:t>Lähde: Tilastokeskus, väestörakenne								                päivitetty 1.4.2026 / </a:t>
            </a:r>
            <a:r>
              <a:rPr lang="fi-FI" sz="1000" dirty="0" err="1"/>
              <a:t>jk</a:t>
            </a:r>
            <a:endParaRPr lang="fi-FI" sz="1000" dirty="0"/>
          </a:p>
        </p:txBody>
      </p:sp>
      <p:pic>
        <p:nvPicPr>
          <p:cNvPr id="5" name="Kuva 4" descr="Palkkikaavio väkiluvuista maakunnittain 31.12.2024 ja 31.12.2025. Uudellamaalla oli maakunnista eniten väkeä vuonna 2025, noin 1,8 miljoonaa, ja Ahvenanmaalla vähiten, noin 30 800 henkilöä. Etelä-Savon väkiluku oli maakunnista viidenneksi pienin, 128 144 vuonna 2025.">
            <a:extLst>
              <a:ext uri="{FF2B5EF4-FFF2-40B4-BE49-F238E27FC236}">
                <a16:creationId xmlns:a16="http://schemas.microsoft.com/office/drawing/2014/main" id="{04396382-EF60-D6C7-3D33-1178E41506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666" y="1104745"/>
            <a:ext cx="9174757" cy="5109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99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5"/>
          <p:cNvSpPr txBox="1">
            <a:spLocks noGrp="1"/>
          </p:cNvSpPr>
          <p:nvPr>
            <p:ph type="title" idx="4294967295"/>
          </p:nvPr>
        </p:nvSpPr>
        <p:spPr bwMode="auto">
          <a:xfrm>
            <a:off x="863762" y="202417"/>
            <a:ext cx="8280920" cy="814227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Väestön muutos maakunnittain vuonna 2025, 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1.1.2026 aluejako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6F51D8F-3A7D-4DA0-A773-34877BB39EFE}"/>
              </a:ext>
            </a:extLst>
          </p:cNvPr>
          <p:cNvSpPr txBox="1"/>
          <p:nvPr/>
        </p:nvSpPr>
        <p:spPr>
          <a:xfrm>
            <a:off x="767408" y="6525344"/>
            <a:ext cx="11305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/>
              <a:t>Lähde: Tilastokeskus, väestörakenne								                päivitetty 1.4.2026 / </a:t>
            </a:r>
            <a:r>
              <a:rPr lang="fi-FI" sz="1000" dirty="0" err="1"/>
              <a:t>jk</a:t>
            </a:r>
            <a:endParaRPr lang="fi-FI" sz="1000" dirty="0"/>
          </a:p>
        </p:txBody>
      </p:sp>
      <p:pic>
        <p:nvPicPr>
          <p:cNvPr id="6" name="Kuva 5" descr="Palkkikaavio väestön prosentuaalisista muutoksista maakunnittain vuonna 2025. Muutos oli positiivisin Uudellamaalla, +1,0 prosenttia,  Pirkanmaalla, +0,6 prosenttia, Varsinais-Suomessa, +0,6 prosenttia ja Ahvenanmaalla, +0,6 prosenttia. Negatiivisin väestönmuutos oli Etelä-Savossa, -1,0 prosenttia, Kymenlaaksossa, -0,8 prosenttia ja Etelä-Karjalassa, -0,7 prosenttia. Koko maassa muutos oli +0,3 prosenttia.">
            <a:extLst>
              <a:ext uri="{FF2B5EF4-FFF2-40B4-BE49-F238E27FC236}">
                <a16:creationId xmlns:a16="http://schemas.microsoft.com/office/drawing/2014/main" id="{9651DB3C-4E46-76D9-27C6-858C38040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408" y="1196752"/>
            <a:ext cx="8857119" cy="4853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994216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23320</TotalTime>
  <Words>541</Words>
  <Application>Microsoft Office PowerPoint</Application>
  <PresentationFormat>Laajakuva</PresentationFormat>
  <Paragraphs>209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ESAVO</vt:lpstr>
      <vt:lpstr>Väkiluku ja väestön muutos alueittain 2024 - 2025</vt:lpstr>
      <vt:lpstr>Väkiluku ja väestömäärän muutos Etelä-Savossa 2024 - 2025,  1.1.2026 aluejako</vt:lpstr>
      <vt:lpstr>Väkiluku Etelä-Savossa seutukunnittain ja kunnittain 31.12.2024 ja 31.12.2025, 1.1.2026 aluejako</vt:lpstr>
      <vt:lpstr>Väestön muutos Etelä-Savossa kunnittain ja seutukunnittain vuonna 2025, % 1.1.2026 aluejako</vt:lpstr>
      <vt:lpstr>Väkiluku ja väestömäärän muutos maakunnittain 2024 - 2025, 1.1.2026 aluejako</vt:lpstr>
      <vt:lpstr>Väkiluku maakunnittain 31.12.2024 ja 31.12.2025, 1.1.2026 aluejako</vt:lpstr>
      <vt:lpstr>Väestön muutos maakunnittain vuonna 2025, % 1.1.2026 aluejako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Väkiluku ja väestön muutos alueittain</dc:title>
  <dc:creator>Jaana Kokkonen</dc:creator>
  <cp:lastModifiedBy>Jaana Kokkonen</cp:lastModifiedBy>
  <cp:revision>29</cp:revision>
  <dcterms:created xsi:type="dcterms:W3CDTF">2020-08-20T07:06:17Z</dcterms:created>
  <dcterms:modified xsi:type="dcterms:W3CDTF">2026-04-01T14:02:28Z</dcterms:modified>
</cp:coreProperties>
</file>