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notesMasterIdLst>
    <p:notesMasterId r:id="rId8"/>
  </p:notesMasterIdLst>
  <p:sldIdLst>
    <p:sldId id="869" r:id="rId2"/>
    <p:sldId id="971" r:id="rId3"/>
    <p:sldId id="968" r:id="rId4"/>
    <p:sldId id="973" r:id="rId5"/>
    <p:sldId id="972" r:id="rId6"/>
    <p:sldId id="9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AC6"/>
    <a:srgbClr val="E8E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F8B8E2-109A-487F-B58A-A3CC1D0DD5EA}" v="1" dt="2025-03-05T10:46:50.3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Tumma tyyli 1 - Korostu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51" autoAdjust="0"/>
    <p:restoredTop sz="95226" autoAdjust="0"/>
  </p:normalViewPr>
  <p:slideViewPr>
    <p:cSldViewPr showGuides="1">
      <p:cViewPr>
        <p:scale>
          <a:sx n="80" d="100"/>
          <a:sy n="80" d="100"/>
        </p:scale>
        <p:origin x="1104" y="-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ana Kokkonen" userId="fd0ea1af-346e-4258-bc54-cec630bd1122" providerId="ADAL" clId="{59F8B8E2-109A-487F-B58A-A3CC1D0DD5EA}"/>
    <pc:docChg chg="undo custSel addSld modSld sldOrd">
      <pc:chgData name="Jaana Kokkonen" userId="fd0ea1af-346e-4258-bc54-cec630bd1122" providerId="ADAL" clId="{59F8B8E2-109A-487F-B58A-A3CC1D0DD5EA}" dt="2025-04-23T13:48:12.938" v="672" actId="14100"/>
      <pc:docMkLst>
        <pc:docMk/>
      </pc:docMkLst>
      <pc:sldChg chg="modSp mod">
        <pc:chgData name="Jaana Kokkonen" userId="fd0ea1af-346e-4258-bc54-cec630bd1122" providerId="ADAL" clId="{59F8B8E2-109A-487F-B58A-A3CC1D0DD5EA}" dt="2025-04-23T07:17:22.614" v="31" actId="20577"/>
        <pc:sldMkLst>
          <pc:docMk/>
          <pc:sldMk cId="1571862034" sldId="869"/>
        </pc:sldMkLst>
        <pc:spChg chg="mod">
          <ac:chgData name="Jaana Kokkonen" userId="fd0ea1af-346e-4258-bc54-cec630bd1122" providerId="ADAL" clId="{59F8B8E2-109A-487F-B58A-A3CC1D0DD5EA}" dt="2025-04-23T07:17:22.614" v="31" actId="20577"/>
          <ac:spMkLst>
            <pc:docMk/>
            <pc:sldMk cId="1571862034" sldId="869"/>
            <ac:spMk id="2" creationId="{81A73B43-1EB6-4A1D-81F2-91C5559DF55E}"/>
          </ac:spMkLst>
        </pc:spChg>
      </pc:sldChg>
      <pc:sldChg chg="modSp mod">
        <pc:chgData name="Jaana Kokkonen" userId="fd0ea1af-346e-4258-bc54-cec630bd1122" providerId="ADAL" clId="{59F8B8E2-109A-487F-B58A-A3CC1D0DD5EA}" dt="2025-04-23T13:11:46.416" v="566" actId="14100"/>
        <pc:sldMkLst>
          <pc:docMk/>
          <pc:sldMk cId="2203453827" sldId="968"/>
        </pc:sldMkLst>
        <pc:spChg chg="mod">
          <ac:chgData name="Jaana Kokkonen" userId="fd0ea1af-346e-4258-bc54-cec630bd1122" providerId="ADAL" clId="{59F8B8E2-109A-487F-B58A-A3CC1D0DD5EA}" dt="2025-04-23T09:53:48.412" v="317" actId="20577"/>
          <ac:spMkLst>
            <pc:docMk/>
            <pc:sldMk cId="2203453827" sldId="968"/>
            <ac:spMk id="3" creationId="{00000000-0000-0000-0000-000000000000}"/>
          </ac:spMkLst>
        </pc:spChg>
        <pc:spChg chg="mod">
          <ac:chgData name="Jaana Kokkonen" userId="fd0ea1af-346e-4258-bc54-cec630bd1122" providerId="ADAL" clId="{59F8B8E2-109A-487F-B58A-A3CC1D0DD5EA}" dt="2025-04-23T07:15:15.978" v="0"/>
          <ac:spMkLst>
            <pc:docMk/>
            <pc:sldMk cId="2203453827" sldId="968"/>
            <ac:spMk id="6" creationId="{0DD42FD1-2AF4-F9DA-D90F-27040741B4D3}"/>
          </ac:spMkLst>
        </pc:spChg>
        <pc:graphicFrameChg chg="mod modGraphic">
          <ac:chgData name="Jaana Kokkonen" userId="fd0ea1af-346e-4258-bc54-cec630bd1122" providerId="ADAL" clId="{59F8B8E2-109A-487F-B58A-A3CC1D0DD5EA}" dt="2025-04-23T13:11:46.416" v="566" actId="14100"/>
          <ac:graphicFrameMkLst>
            <pc:docMk/>
            <pc:sldMk cId="2203453827" sldId="968"/>
            <ac:graphicFrameMk id="7" creationId="{59846BC2-06BC-6366-0313-CAED60A836C0}"/>
          </ac:graphicFrameMkLst>
        </pc:graphicFrameChg>
      </pc:sldChg>
      <pc:sldChg chg="addSp delSp modSp mod ord">
        <pc:chgData name="Jaana Kokkonen" userId="fd0ea1af-346e-4258-bc54-cec630bd1122" providerId="ADAL" clId="{59F8B8E2-109A-487F-B58A-A3CC1D0DD5EA}" dt="2025-04-23T10:22:00.048" v="356" actId="1038"/>
        <pc:sldMkLst>
          <pc:docMk/>
          <pc:sldMk cId="488308376" sldId="970"/>
        </pc:sldMkLst>
        <pc:spChg chg="mod">
          <ac:chgData name="Jaana Kokkonen" userId="fd0ea1af-346e-4258-bc54-cec630bd1122" providerId="ADAL" clId="{59F8B8E2-109A-487F-B58A-A3CC1D0DD5EA}" dt="2025-04-23T09:49:20.273" v="77" actId="20577"/>
          <ac:spMkLst>
            <pc:docMk/>
            <pc:sldMk cId="488308376" sldId="970"/>
            <ac:spMk id="3" creationId="{00000000-0000-0000-0000-000000000000}"/>
          </ac:spMkLst>
        </pc:spChg>
        <pc:spChg chg="mod">
          <ac:chgData name="Jaana Kokkonen" userId="fd0ea1af-346e-4258-bc54-cec630bd1122" providerId="ADAL" clId="{59F8B8E2-109A-487F-B58A-A3CC1D0DD5EA}" dt="2025-04-23T09:48:17.807" v="65" actId="6549"/>
          <ac:spMkLst>
            <pc:docMk/>
            <pc:sldMk cId="488308376" sldId="970"/>
            <ac:spMk id="5" creationId="{BB1E2B68-DB12-3773-4E98-B0F018EE3C72}"/>
          </ac:spMkLst>
        </pc:spChg>
        <pc:picChg chg="del">
          <ac:chgData name="Jaana Kokkonen" userId="fd0ea1af-346e-4258-bc54-cec630bd1122" providerId="ADAL" clId="{59F8B8E2-109A-487F-B58A-A3CC1D0DD5EA}" dt="2025-04-23T09:48:34.679" v="66" actId="478"/>
          <ac:picMkLst>
            <pc:docMk/>
            <pc:sldMk cId="488308376" sldId="970"/>
            <ac:picMk id="2" creationId="{0DD2E284-FF66-E8FA-CB08-354240F42E04}"/>
          </ac:picMkLst>
        </pc:picChg>
        <pc:picChg chg="add del mod">
          <ac:chgData name="Jaana Kokkonen" userId="fd0ea1af-346e-4258-bc54-cec630bd1122" providerId="ADAL" clId="{59F8B8E2-109A-487F-B58A-A3CC1D0DD5EA}" dt="2025-04-23T10:21:50.135" v="351" actId="478"/>
          <ac:picMkLst>
            <pc:docMk/>
            <pc:sldMk cId="488308376" sldId="970"/>
            <ac:picMk id="4" creationId="{37BFE5FE-8113-F24A-0081-D11CDDAF7886}"/>
          </ac:picMkLst>
        </pc:picChg>
        <pc:picChg chg="add mod">
          <ac:chgData name="Jaana Kokkonen" userId="fd0ea1af-346e-4258-bc54-cec630bd1122" providerId="ADAL" clId="{59F8B8E2-109A-487F-B58A-A3CC1D0DD5EA}" dt="2025-04-23T10:22:00.048" v="356" actId="1038"/>
          <ac:picMkLst>
            <pc:docMk/>
            <pc:sldMk cId="488308376" sldId="970"/>
            <ac:picMk id="6" creationId="{626F21DA-C726-19D2-19B3-6795A101C22D}"/>
          </ac:picMkLst>
        </pc:picChg>
      </pc:sldChg>
      <pc:sldChg chg="addSp delSp modSp mod">
        <pc:chgData name="Jaana Kokkonen" userId="fd0ea1af-346e-4258-bc54-cec630bd1122" providerId="ADAL" clId="{59F8B8E2-109A-487F-B58A-A3CC1D0DD5EA}" dt="2025-04-23T13:48:12.938" v="672" actId="14100"/>
        <pc:sldMkLst>
          <pc:docMk/>
          <pc:sldMk cId="2856011499" sldId="971"/>
        </pc:sldMkLst>
        <pc:spChg chg="mod">
          <ac:chgData name="Jaana Kokkonen" userId="fd0ea1af-346e-4258-bc54-cec630bd1122" providerId="ADAL" clId="{59F8B8E2-109A-487F-B58A-A3CC1D0DD5EA}" dt="2025-04-23T09:54:06.152" v="319" actId="20577"/>
          <ac:spMkLst>
            <pc:docMk/>
            <pc:sldMk cId="2856011499" sldId="971"/>
            <ac:spMk id="3" creationId="{00000000-0000-0000-0000-000000000000}"/>
          </ac:spMkLst>
        </pc:spChg>
        <pc:spChg chg="mod">
          <ac:chgData name="Jaana Kokkonen" userId="fd0ea1af-346e-4258-bc54-cec630bd1122" providerId="ADAL" clId="{59F8B8E2-109A-487F-B58A-A3CC1D0DD5EA}" dt="2025-04-23T13:43:05.564" v="666" actId="20577"/>
          <ac:spMkLst>
            <pc:docMk/>
            <pc:sldMk cId="2856011499" sldId="971"/>
            <ac:spMk id="5" creationId="{12E6A7A7-B703-F90A-2739-1699CC36A8C4}"/>
          </ac:spMkLst>
        </pc:spChg>
        <pc:spChg chg="mod ord">
          <ac:chgData name="Jaana Kokkonen" userId="fd0ea1af-346e-4258-bc54-cec630bd1122" providerId="ADAL" clId="{59F8B8E2-109A-487F-B58A-A3CC1D0DD5EA}" dt="2025-04-23T13:48:12.938" v="672" actId="14100"/>
          <ac:spMkLst>
            <pc:docMk/>
            <pc:sldMk cId="2856011499" sldId="971"/>
            <ac:spMk id="6" creationId="{0DD42FD1-2AF4-F9DA-D90F-27040741B4D3}"/>
          </ac:spMkLst>
        </pc:spChg>
        <pc:picChg chg="del">
          <ac:chgData name="Jaana Kokkonen" userId="fd0ea1af-346e-4258-bc54-cec630bd1122" providerId="ADAL" clId="{59F8B8E2-109A-487F-B58A-A3CC1D0DD5EA}" dt="2025-04-23T13:21:26.951" v="630" actId="478"/>
          <ac:picMkLst>
            <pc:docMk/>
            <pc:sldMk cId="2856011499" sldId="971"/>
            <ac:picMk id="2" creationId="{19A288C8-57F4-A38B-9469-ED93EEA2F9C2}"/>
          </ac:picMkLst>
        </pc:picChg>
        <pc:picChg chg="add mod ord">
          <ac:chgData name="Jaana Kokkonen" userId="fd0ea1af-346e-4258-bc54-cec630bd1122" providerId="ADAL" clId="{59F8B8E2-109A-487F-B58A-A3CC1D0DD5EA}" dt="2025-04-23T13:47:31.361" v="669" actId="13244"/>
          <ac:picMkLst>
            <pc:docMk/>
            <pc:sldMk cId="2856011499" sldId="971"/>
            <ac:picMk id="4" creationId="{85FF7AB7-B843-B287-6167-6BFCD485B717}"/>
          </ac:picMkLst>
        </pc:picChg>
      </pc:sldChg>
      <pc:sldChg chg="modSp mod">
        <pc:chgData name="Jaana Kokkonen" userId="fd0ea1af-346e-4258-bc54-cec630bd1122" providerId="ADAL" clId="{59F8B8E2-109A-487F-B58A-A3CC1D0DD5EA}" dt="2025-04-23T10:16:48.053" v="345" actId="3064"/>
        <pc:sldMkLst>
          <pc:docMk/>
          <pc:sldMk cId="3523071044" sldId="972"/>
        </pc:sldMkLst>
        <pc:spChg chg="mod">
          <ac:chgData name="Jaana Kokkonen" userId="fd0ea1af-346e-4258-bc54-cec630bd1122" providerId="ADAL" clId="{59F8B8E2-109A-487F-B58A-A3CC1D0DD5EA}" dt="2025-04-23T07:15:15.978" v="0"/>
          <ac:spMkLst>
            <pc:docMk/>
            <pc:sldMk cId="3523071044" sldId="972"/>
            <ac:spMk id="2" creationId="{10C79D6A-422B-E6DD-4F24-8E321DE16C27}"/>
          </ac:spMkLst>
        </pc:spChg>
        <pc:spChg chg="mod">
          <ac:chgData name="Jaana Kokkonen" userId="fd0ea1af-346e-4258-bc54-cec630bd1122" providerId="ADAL" clId="{59F8B8E2-109A-487F-B58A-A3CC1D0DD5EA}" dt="2025-04-23T09:53:40.560" v="315" actId="20577"/>
          <ac:spMkLst>
            <pc:docMk/>
            <pc:sldMk cId="3523071044" sldId="972"/>
            <ac:spMk id="3" creationId="{0588BB85-D009-3447-A4D6-4BAD0680E788}"/>
          </ac:spMkLst>
        </pc:spChg>
        <pc:graphicFrameChg chg="mod modGraphic">
          <ac:chgData name="Jaana Kokkonen" userId="fd0ea1af-346e-4258-bc54-cec630bd1122" providerId="ADAL" clId="{59F8B8E2-109A-487F-B58A-A3CC1D0DD5EA}" dt="2025-04-23T10:16:48.053" v="345" actId="3064"/>
          <ac:graphicFrameMkLst>
            <pc:docMk/>
            <pc:sldMk cId="3523071044" sldId="972"/>
            <ac:graphicFrameMk id="6" creationId="{5065582E-8F4E-28DA-4614-C4A08F0588A4}"/>
          </ac:graphicFrameMkLst>
        </pc:graphicFrameChg>
      </pc:sldChg>
      <pc:sldChg chg="modSp add mod">
        <pc:chgData name="Jaana Kokkonen" userId="fd0ea1af-346e-4258-bc54-cec630bd1122" providerId="ADAL" clId="{59F8B8E2-109A-487F-B58A-A3CC1D0DD5EA}" dt="2025-04-23T13:45:53.789" v="667" actId="207"/>
        <pc:sldMkLst>
          <pc:docMk/>
          <pc:sldMk cId="593512552" sldId="973"/>
        </pc:sldMkLst>
        <pc:spChg chg="mod">
          <ac:chgData name="Jaana Kokkonen" userId="fd0ea1af-346e-4258-bc54-cec630bd1122" providerId="ADAL" clId="{59F8B8E2-109A-487F-B58A-A3CC1D0DD5EA}" dt="2025-04-23T10:35:14.868" v="410" actId="1035"/>
          <ac:spMkLst>
            <pc:docMk/>
            <pc:sldMk cId="593512552" sldId="973"/>
            <ac:spMk id="3" creationId="{57A914E9-9012-36FF-A401-A844CF530122}"/>
          </ac:spMkLst>
        </pc:spChg>
        <pc:graphicFrameChg chg="mod modGraphic">
          <ac:chgData name="Jaana Kokkonen" userId="fd0ea1af-346e-4258-bc54-cec630bd1122" providerId="ADAL" clId="{59F8B8E2-109A-487F-B58A-A3CC1D0DD5EA}" dt="2025-04-23T13:45:53.789" v="667" actId="207"/>
          <ac:graphicFrameMkLst>
            <pc:docMk/>
            <pc:sldMk cId="593512552" sldId="973"/>
            <ac:graphicFrameMk id="6" creationId="{62AE19CC-73E7-FC33-DD18-5D667FEEA9C0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63B138-173C-46F0-B529-FC07560AB81E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9C122-1841-446F-A209-09DB18BC1FB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44299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D614A5-4677-4044-EC64-7BBB53EC2C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EE5B8E9B-C1F1-9767-CAB7-335E4622955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23AB0D82-F9F5-2B57-ACAE-782FF1592C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A0F643A8-C70F-26C9-2959-63ADE30F043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9C122-1841-446F-A209-09DB18BC1FBD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7590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16AF90-DB6D-4594-FBB4-91D80DBBCA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>
            <a:extLst>
              <a:ext uri="{FF2B5EF4-FFF2-40B4-BE49-F238E27FC236}">
                <a16:creationId xmlns:a16="http://schemas.microsoft.com/office/drawing/2014/main" id="{6DD9646D-C49C-8CAC-5583-5935602AF4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>
            <a:extLst>
              <a:ext uri="{FF2B5EF4-FFF2-40B4-BE49-F238E27FC236}">
                <a16:creationId xmlns:a16="http://schemas.microsoft.com/office/drawing/2014/main" id="{3425A80D-2015-4731-4768-559810D811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9A8BA5ED-56A0-0404-3910-DDB5127D6C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9C122-1841-446F-A209-09DB18BC1FBD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47778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119C122-1841-446F-A209-09DB18BC1FBD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443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383615"/>
            <a:ext cx="622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4000" y="4740322"/>
            <a:ext cx="622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1118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52" name="Otsikko 1">
            <a:extLst>
              <a:ext uri="{FF2B5EF4-FFF2-40B4-BE49-F238E27FC236}">
                <a16:creationId xmlns:a16="http://schemas.microsoft.com/office/drawing/2014/main" id="{0FF9F245-1E1A-448D-91E2-6190B0BFCCC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9814" y="5684258"/>
            <a:ext cx="5736185" cy="900000"/>
          </a:xfrm>
        </p:spPr>
        <p:txBody>
          <a:bodyPr anchor="b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121975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91649" y="3734807"/>
            <a:ext cx="4823939" cy="1807156"/>
          </a:xfrm>
        </p:spPr>
        <p:txBody>
          <a:bodyPr anchor="t"/>
          <a:lstStyle>
            <a:lvl1pPr algn="l">
              <a:lnSpc>
                <a:spcPts val="3000"/>
              </a:lnSpc>
              <a:defRPr sz="3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3B1DCAA7-5504-4BFF-84F4-D86AF05361F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21136" y="985012"/>
            <a:ext cx="1885749" cy="248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6096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11448000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4098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3130915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2" name="Kuvan paikkamerkki 6">
            <a:extLst>
              <a:ext uri="{FF2B5EF4-FFF2-40B4-BE49-F238E27FC236}">
                <a16:creationId xmlns:a16="http://schemas.microsoft.com/office/drawing/2014/main" id="{D6A75CB5-A60D-4F27-912C-E9E35A752B7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56977" y="369000"/>
            <a:ext cx="7960373" cy="4807313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59998" y="5493823"/>
            <a:ext cx="6556817" cy="999051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28950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9" y="360000"/>
            <a:ext cx="4860000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583238" y="1880050"/>
            <a:ext cx="4478762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83237" y="2891099"/>
            <a:ext cx="4478337" cy="2441249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583237" y="5436474"/>
            <a:ext cx="4478761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dirty="0"/>
              <a:t>Väliotsikko</a:t>
            </a:r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583238" y="5781700"/>
            <a:ext cx="4478524" cy="711175"/>
          </a:xfrm>
        </p:spPr>
        <p:txBody>
          <a:bodyPr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882860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teksti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>
            <a:extLst>
              <a:ext uri="{FF2B5EF4-FFF2-40B4-BE49-F238E27FC236}">
                <a16:creationId xmlns:a16="http://schemas.microsoft.com/office/drawing/2014/main" id="{7E0D0FDD-8760-4F91-9244-1BA2A306E47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9998" y="360000"/>
            <a:ext cx="6523401" cy="6120000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3396" y="1089000"/>
            <a:ext cx="2818603" cy="169105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43238" y="2891099"/>
            <a:ext cx="2818336" cy="3601776"/>
          </a:xfrm>
        </p:spPr>
        <p:txBody>
          <a:bodyPr bIns="0">
            <a:normAutofit/>
          </a:bodyPr>
          <a:lstStyle>
            <a:lvl1pPr marL="0" indent="0">
              <a:buNone/>
              <a:defRPr sz="1600" b="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81297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C23E018D-28CE-43C5-B8B0-378E818075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06223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2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102" name="Kuva 101">
            <a:extLst>
              <a:ext uri="{FF2B5EF4-FFF2-40B4-BE49-F238E27FC236}">
                <a16:creationId xmlns:a16="http://schemas.microsoft.com/office/drawing/2014/main" id="{AD593AE4-F009-4670-A00D-FE70E255BC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1310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3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3" name="Kuva 52">
            <a:extLst>
              <a:ext uri="{FF2B5EF4-FFF2-40B4-BE49-F238E27FC236}">
                <a16:creationId xmlns:a16="http://schemas.microsoft.com/office/drawing/2014/main" id="{9172793D-AC5E-4116-A505-F56C8A4BE6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0816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Lainaus 4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6250" y="2036763"/>
            <a:ext cx="8298000" cy="2790306"/>
          </a:xfrm>
        </p:spPr>
        <p:txBody>
          <a:bodyPr anchor="ctr"/>
          <a:lstStyle>
            <a:lvl1pPr algn="l"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52" name="Kuva 51">
            <a:extLst>
              <a:ext uri="{FF2B5EF4-FFF2-40B4-BE49-F238E27FC236}">
                <a16:creationId xmlns:a16="http://schemas.microsoft.com/office/drawing/2014/main" id="{9F32C795-722B-443A-9BDF-1FCD2E9DA2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0411200" y="5533200"/>
            <a:ext cx="1778158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0680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17326-2570-491B-8862-26E0B2C7E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53C4BAA-863D-4C2B-A49E-6787B479B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5586A4B-B0D1-45E1-8161-745750AC3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7F02EBB-2840-4B98-91F4-0BA5D0346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ED015DB-8E17-4D1B-B989-6CC39D597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47424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6D71F7-7B46-4998-9D4A-96B1357F25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A0AFE91-F0AE-4F4E-8AB4-2FFCE4AE4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CA9EF4D-E262-4CAF-9228-D048DEA18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95961130-5A16-4348-8FFD-870010FF93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63519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20539355-C800-4593-86D9-17ADB8025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33E3A70F-7960-4ADF-AB46-B19FD9A82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B95B99D-6028-4A07-8A8A-A0DE45810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7535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8BD707-D9CF-40AE-B4C6-C98DA3205C09}" type="datetimeFigureOut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4/23/2025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540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D87B7AEA-F2C3-4333-9E07-08F782CB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A6955E6-AF27-45E9-8CE1-AE512FCF3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EBDAAF6-7DEF-4073-A13E-8D0D83680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>
            <a:extLst>
              <a:ext uri="{FF2B5EF4-FFF2-40B4-BE49-F238E27FC236}">
                <a16:creationId xmlns:a16="http://schemas.microsoft.com/office/drawing/2014/main" id="{576A1BE5-DCEF-4406-83F6-CB52BA0F9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32CA24E3-3C18-43E5-BD83-88F3B524B38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764000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Sisällön paikkamerkki 2">
            <a:extLst>
              <a:ext uri="{FF2B5EF4-FFF2-40B4-BE49-F238E27FC236}">
                <a16:creationId xmlns:a16="http://schemas.microsoft.com/office/drawing/2014/main" id="{7CDE0A28-B3C8-457F-8588-D72F44D5F492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113389" y="2592000"/>
            <a:ext cx="3816000" cy="29520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1034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383615"/>
            <a:ext cx="8298000" cy="3276358"/>
          </a:xfrm>
        </p:spPr>
        <p:txBody>
          <a:bodyPr anchor="b"/>
          <a:lstStyle>
            <a:lvl1pPr algn="l">
              <a:lnSpc>
                <a:spcPts val="7000"/>
              </a:lnSpc>
              <a:defRPr sz="66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E3655F2-74A0-44C6-84AD-1DE95F363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740322"/>
            <a:ext cx="8298000" cy="801641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7055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833813" y="2559050"/>
            <a:ext cx="6227762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33999" y="4110549"/>
            <a:ext cx="622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834000" y="4455775"/>
            <a:ext cx="6227762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55233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53" name="Tekstin paikkamerkki 52">
            <a:extLst>
              <a:ext uri="{FF2B5EF4-FFF2-40B4-BE49-F238E27FC236}">
                <a16:creationId xmlns:a16="http://schemas.microsoft.com/office/drawing/2014/main" id="{50003CAA-DFF5-4EBE-94A8-1A2B76DBB8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64000" y="2559050"/>
            <a:ext cx="8298000" cy="1476000"/>
          </a:xfrm>
        </p:spPr>
        <p:txBody>
          <a:bodyPr bIns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6" name="Alaotsikko 2">
            <a:extLst>
              <a:ext uri="{FF2B5EF4-FFF2-40B4-BE49-F238E27FC236}">
                <a16:creationId xmlns:a16="http://schemas.microsoft.com/office/drawing/2014/main" id="{43C44EA4-36A4-4BAF-A7BB-834E53EF19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4000" y="4110549"/>
            <a:ext cx="8298000" cy="375591"/>
          </a:xfrm>
        </p:spPr>
        <p:txBody>
          <a:bodyPr anchor="b">
            <a:normAutofit/>
          </a:bodyPr>
          <a:lstStyle>
            <a:lvl1pPr marL="0" indent="0" algn="l">
              <a:buNone/>
              <a:defRPr sz="2000" b="1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fi-FI" dirty="0"/>
          </a:p>
        </p:txBody>
      </p:sp>
      <p:sp>
        <p:nvSpPr>
          <p:cNvPr id="54" name="Tekstin paikkamerkki 52">
            <a:extLst>
              <a:ext uri="{FF2B5EF4-FFF2-40B4-BE49-F238E27FC236}">
                <a16:creationId xmlns:a16="http://schemas.microsoft.com/office/drawing/2014/main" id="{803DCDF3-185F-43EC-9FED-B91BE71BA92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764000" y="4455775"/>
            <a:ext cx="8298000" cy="10800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fi-FI" dirty="0"/>
              <a:t>Muokkaa testin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17626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7EFFB0AC-A6B5-49E9-84B1-AEDB4F6FE5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45183"/>
            <a:ext cx="3636000" cy="502661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34000" y="1548000"/>
            <a:ext cx="622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33813" y="2587625"/>
            <a:ext cx="6221412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99780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ekstidia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4000" y="1548000"/>
            <a:ext cx="8298000" cy="900000"/>
          </a:xfrm>
        </p:spPr>
        <p:txBody>
          <a:bodyPr anchor="b"/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64000" y="2587625"/>
            <a:ext cx="8298000" cy="2909888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 b="1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03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uo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Kuva 52" descr="Kuva, joka sisältää kohteen piirtäminen&#10;&#10;Kuvaus luotu automaattisesti">
            <a:extLst>
              <a:ext uri="{FF2B5EF4-FFF2-40B4-BE49-F238E27FC236}">
                <a16:creationId xmlns:a16="http://schemas.microsoft.com/office/drawing/2014/main" id="{2141F0D0-0FEA-4058-9143-828F1654926A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062" y="1269000"/>
            <a:ext cx="3672000" cy="4844452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B7A5DBF8-7CC4-4986-B10B-16326F7E423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51422" y="2036763"/>
            <a:ext cx="3904578" cy="3130550"/>
          </a:xfrm>
        </p:spPr>
        <p:txBody>
          <a:bodyPr anchor="ctr"/>
          <a:lstStyle>
            <a:lvl1pPr algn="l">
              <a:lnSpc>
                <a:spcPts val="4800"/>
              </a:lnSpc>
              <a:defRPr sz="5400"/>
            </a:lvl1pPr>
          </a:lstStyle>
          <a:p>
            <a:r>
              <a:rPr lang="fi-FI" dirty="0"/>
              <a:t>Lisää otsikko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AD42E722-229E-4D11-A9F1-5F5E28AF6B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20543" y="2536825"/>
            <a:ext cx="4194000" cy="2630488"/>
          </a:xfrm>
        </p:spPr>
        <p:txBody>
          <a:bodyPr>
            <a:normAutofit/>
          </a:bodyPr>
          <a:lstStyle>
            <a:lvl1pPr marL="0" indent="0">
              <a:spcAft>
                <a:spcPts val="1600"/>
              </a:spcAft>
              <a:buNone/>
              <a:defRPr sz="1600" b="0"/>
            </a:lvl1pPr>
            <a:lvl2pPr>
              <a:spcAft>
                <a:spcPts val="1600"/>
              </a:spcAft>
              <a:defRPr sz="2000" b="1"/>
            </a:lvl2pPr>
            <a:lvl3pPr>
              <a:spcAft>
                <a:spcPts val="1600"/>
              </a:spcAft>
              <a:defRPr sz="2000" b="1"/>
            </a:lvl3pPr>
            <a:lvl4pPr>
              <a:spcAft>
                <a:spcPts val="1600"/>
              </a:spcAft>
              <a:defRPr sz="2000" b="1"/>
            </a:lvl4pPr>
            <a:lvl5pPr>
              <a:spcAft>
                <a:spcPts val="1600"/>
              </a:spcAft>
              <a:defRPr sz="2000" b="1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DCA1BB4-4746-4C73-8D54-6625F4606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FFBDF15-CBC5-4C29-B443-C4840B851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176EF-CE36-4E49-9790-628C94039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43958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92EF62F-D49B-4A44-92B5-38DF0E46D8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4000" y="1548000"/>
            <a:ext cx="8298000" cy="900000"/>
          </a:xfrm>
          <a:prstGeom prst="rect">
            <a:avLst/>
          </a:prstGeom>
        </p:spPr>
        <p:txBody>
          <a:bodyPr vert="horz" lIns="0" tIns="0" rIns="0" bIns="45720" rtlCol="0" anchor="b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D489960-CB8D-4F48-B4C6-33518F04E4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64000" y="2592000"/>
            <a:ext cx="8298000" cy="2880000"/>
          </a:xfrm>
          <a:prstGeom prst="rect">
            <a:avLst/>
          </a:prstGeom>
        </p:spPr>
        <p:txBody>
          <a:bodyPr vert="horz" lIns="0" tIns="0" rIns="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  <a:p>
            <a:pPr lvl="5"/>
            <a:r>
              <a:rPr lang="fi-FI" dirty="0"/>
              <a:t>6</a:t>
            </a:r>
          </a:p>
          <a:p>
            <a:pPr lvl="6"/>
            <a:r>
              <a:rPr lang="fi-FI" dirty="0"/>
              <a:t>7</a:t>
            </a:r>
          </a:p>
          <a:p>
            <a:pPr lvl="7"/>
            <a:r>
              <a:rPr lang="fi-FI" dirty="0"/>
              <a:t>8</a:t>
            </a:r>
          </a:p>
          <a:p>
            <a:pPr lvl="8"/>
            <a:r>
              <a:rPr lang="fi-FI" dirty="0"/>
              <a:t>9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0E7348C-6486-4251-801A-85B0E848DB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0000" y="6597000"/>
            <a:ext cx="14040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fld id="{6DC6F5ED-C14C-4DA4-AA51-40B6CDE4D00F}" type="datetimeFigureOut">
              <a:rPr lang="fi-FI" smtClean="0"/>
              <a:t>23.4.2025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21CDB72-9EDA-48DC-98AB-E1016A1D9D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24000" y="6597000"/>
            <a:ext cx="4114800" cy="25200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noFill/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E5A9A56-7B18-44D6-99B0-B87596D5F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57032" y="260412"/>
            <a:ext cx="807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noFill/>
              </a:defRPr>
            </a:lvl1pPr>
          </a:lstStyle>
          <a:p>
            <a:fld id="{F01552E5-F27A-4309-8F6A-42878645B083}" type="slidenum">
              <a:rPr lang="fi-FI" smtClean="0"/>
              <a:t>‹#›</a:t>
            </a:fld>
            <a:endParaRPr lang="fi-FI"/>
          </a:p>
        </p:txBody>
      </p:sp>
      <p:pic>
        <p:nvPicPr>
          <p:cNvPr id="60" name="Kuva 59">
            <a:extLst>
              <a:ext uri="{FF2B5EF4-FFF2-40B4-BE49-F238E27FC236}">
                <a16:creationId xmlns:a16="http://schemas.microsoft.com/office/drawing/2014/main" id="{37A535CD-8113-4A51-8B3F-7B541E72EAD4}"/>
              </a:ext>
            </a:extLst>
          </p:cNvPr>
          <p:cNvPicPr>
            <a:picLocks noChangeAspect="1"/>
          </p:cNvPicPr>
          <p:nvPr/>
        </p:nvPicPr>
        <p:blipFill>
          <a:blip r:embed="rId2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0310" y="5532240"/>
            <a:ext cx="1778164" cy="133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562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  <p:sldLayoutId id="2147483731" r:id="rId15"/>
    <p:sldLayoutId id="2147483732" r:id="rId16"/>
    <p:sldLayoutId id="2147483733" r:id="rId17"/>
    <p:sldLayoutId id="2147483734" r:id="rId18"/>
    <p:sldLayoutId id="2147483735" r:id="rId19"/>
    <p:sldLayoutId id="2147483736" r:id="rId20"/>
    <p:sldLayoutId id="2147483737" r:id="rId21"/>
    <p:sldLayoutId id="2147483738" r:id="rId2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0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2pPr>
      <a:lvl3pPr marL="43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8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64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4pPr>
      <a:lvl5pPr marL="864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6pPr>
      <a:lvl7pPr marL="1296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7pPr>
      <a:lvl8pPr marL="1512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8pPr>
      <a:lvl9pPr marL="1728000" indent="-108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-"/>
        <a:defRPr sz="1600" b="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pos="226">
          <p15:clr>
            <a:srgbClr val="F26B43"/>
          </p15:clr>
        </p15:guide>
        <p15:guide id="4" orient="horz" pos="232">
          <p15:clr>
            <a:srgbClr val="F26B43"/>
          </p15:clr>
        </p15:guide>
        <p15:guide id="5" orient="horz" pos="4090">
          <p15:clr>
            <a:srgbClr val="F26B43"/>
          </p15:clr>
        </p15:guide>
        <p15:guide id="6" pos="7444">
          <p15:clr>
            <a:srgbClr val="F26B43"/>
          </p15:clr>
        </p15:guide>
        <p15:guide id="7" orient="horz" pos="1283">
          <p15:clr>
            <a:srgbClr val="F26B43"/>
          </p15:clr>
        </p15:guide>
        <p15:guide id="8" orient="horz" pos="3255">
          <p15:clr>
            <a:srgbClr val="F26B43"/>
          </p15:clr>
        </p15:guide>
        <p15:guide id="9" orient="horz" pos="3491">
          <p15:clr>
            <a:srgbClr val="F26B43"/>
          </p15:clr>
        </p15:guide>
        <p15:guide id="10" pos="1100">
          <p15:clr>
            <a:srgbClr val="F26B43"/>
          </p15:clr>
        </p15:guide>
        <p15:guide id="11" pos="1327">
          <p15:clr>
            <a:srgbClr val="F26B43"/>
          </p15:clr>
        </p15:guide>
        <p15:guide id="12" pos="2199">
          <p15:clr>
            <a:srgbClr val="F26B43"/>
          </p15:clr>
        </p15:guide>
        <p15:guide id="13" pos="2426">
          <p15:clr>
            <a:srgbClr val="F26B43"/>
          </p15:clr>
        </p15:guide>
        <p15:guide id="14" pos="3273">
          <p15:clr>
            <a:srgbClr val="F26B43"/>
          </p15:clr>
        </p15:guide>
        <p15:guide id="15" pos="3517">
          <p15:clr>
            <a:srgbClr val="F26B43"/>
          </p15:clr>
        </p15:guide>
        <p15:guide id="16" pos="6334">
          <p15:clr>
            <a:srgbClr val="F26B43"/>
          </p15:clr>
        </p15:guide>
        <p15:guide id="17" pos="656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73B43-1EB6-4A1D-81F2-91C5559DF5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95800" y="1412776"/>
            <a:ext cx="6228000" cy="126260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fi-FI" sz="3200" dirty="0"/>
              <a:t>Aloittaneet ja lopettaneet yritykset </a:t>
            </a:r>
            <a:r>
              <a:rPr kumimoji="0" lang="fi-FI" sz="32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2024</a:t>
            </a:r>
            <a:endParaRPr lang="fi-FI" sz="3200" dirty="0"/>
          </a:p>
        </p:txBody>
      </p:sp>
    </p:spTree>
    <p:extLst>
      <p:ext uri="{BB962C8B-B14F-4D97-AF65-F5344CB8AC3E}">
        <p14:creationId xmlns:p14="http://schemas.microsoft.com/office/powerpoint/2010/main" val="15718620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/>
          <p:cNvSpPr txBox="1">
            <a:spLocks noGrp="1"/>
          </p:cNvSpPr>
          <p:nvPr>
            <p:ph type="title" idx="4294967295"/>
          </p:nvPr>
        </p:nvSpPr>
        <p:spPr>
          <a:xfrm>
            <a:off x="551384" y="188640"/>
            <a:ext cx="10801200" cy="50405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Aloittaneet ja lopettaneet yritykset maakunnittain 2024</a:t>
            </a:r>
            <a: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, 1.1.2024 aluejako</a:t>
            </a:r>
            <a:endParaRPr kumimoji="0" lang="fi-FI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pic>
        <p:nvPicPr>
          <p:cNvPr id="4" name="Kuva 3" descr="Palkkikaavio aloittaneiden ja lopettaneiden yritysten lukumäärästä maakunnittain vuonna 2024. Eniten aloittaneita yrityksiä oli Uudellamaalla, noin 17 300, Pirkanmaalla, noin 4 400 ja Varsinais-Suomessa, noin 3 700 kappaletta. Myös lopettaneita yrityksiä oli eniten näissä samoissa maakunnissa.">
            <a:extLst>
              <a:ext uri="{FF2B5EF4-FFF2-40B4-BE49-F238E27FC236}">
                <a16:creationId xmlns:a16="http://schemas.microsoft.com/office/drawing/2014/main" id="{85FF7AB7-B843-B287-6167-6BFCD485B7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0" y="692696"/>
            <a:ext cx="9217024" cy="5270773"/>
          </a:xfrm>
          <a:prstGeom prst="rect">
            <a:avLst/>
          </a:prstGeom>
        </p:spPr>
      </p:pic>
      <p:sp>
        <p:nvSpPr>
          <p:cNvPr id="5" name="Tekstiruutu 4">
            <a:extLst>
              <a:ext uri="{FF2B5EF4-FFF2-40B4-BE49-F238E27FC236}">
                <a16:creationId xmlns:a16="http://schemas.microsoft.com/office/drawing/2014/main" id="{12E6A7A7-B703-F90A-2739-1699CC36A8C4}"/>
              </a:ext>
            </a:extLst>
          </p:cNvPr>
          <p:cNvSpPr txBox="1"/>
          <p:nvPr/>
        </p:nvSpPr>
        <p:spPr>
          <a:xfrm>
            <a:off x="9655833" y="1412776"/>
            <a:ext cx="2016224" cy="34497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144000" tIns="108000" rIns="144000" bIns="108000" rtlCol="0">
            <a:spAutoFit/>
          </a:bodyPr>
          <a:lstStyle/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</a:rPr>
              <a:t>Sekä aloittaneiden että lopettaneiden yritysten määrä suhteessa yrityskantaan oli suurin Uudellamaalla ja Pirkanmaalla.</a:t>
            </a:r>
          </a:p>
          <a:p>
            <a:pPr algn="l"/>
            <a:endParaRPr lang="fi-FI" sz="1400" dirty="0">
              <a:solidFill>
                <a:srgbClr val="000000"/>
              </a:solidFill>
            </a:endParaRPr>
          </a:p>
          <a:p>
            <a:pPr algn="l"/>
            <a:r>
              <a:rPr lang="fi-FI" sz="1400" b="0" i="0" dirty="0">
                <a:solidFill>
                  <a:srgbClr val="000000"/>
                </a:solidFill>
                <a:effectLst/>
              </a:rPr>
              <a:t>Lopettaneiden yritysten määrä kasvoi edellisvuoteen nähden kaikissa maakunnissa, suhteellisesti eniten Etelä-Savossa.</a:t>
            </a:r>
            <a:endParaRPr lang="fi-FI" sz="1400" dirty="0"/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0DD42FD1-2AF4-F9DA-D90F-27040741B4D3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521280" cy="374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100" dirty="0">
              <a:solidFill>
                <a:prstClr val="black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Aloittaneet ja lopettaneet yritykset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</p:spTree>
    <p:extLst>
      <p:ext uri="{BB962C8B-B14F-4D97-AF65-F5344CB8AC3E}">
        <p14:creationId xmlns:p14="http://schemas.microsoft.com/office/powerpoint/2010/main" val="2856011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/>
          <p:cNvSpPr txBox="1">
            <a:spLocks noGrp="1"/>
          </p:cNvSpPr>
          <p:nvPr>
            <p:ph type="title" idx="4294967295"/>
          </p:nvPr>
        </p:nvSpPr>
        <p:spPr>
          <a:xfrm>
            <a:off x="551384" y="188640"/>
            <a:ext cx="11377264" cy="78711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Aloittaneet ja lopettaneet yritykset sekä yrityskanta maakunnittain 2024</a:t>
            </a:r>
            <a: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, 1.1.2024 aluejako</a:t>
            </a:r>
            <a:endParaRPr kumimoji="0" lang="fi-FI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6" name="Title 11">
            <a:extLst>
              <a:ext uri="{FF2B5EF4-FFF2-40B4-BE49-F238E27FC236}">
                <a16:creationId xmlns:a16="http://schemas.microsoft.com/office/drawing/2014/main" id="{0DD42FD1-2AF4-F9DA-D90F-27040741B4D3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52128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*) Yrityskanta on poikkileikkaustieto kaikkien toimivien yritysten lukumäärästä tiettynä ajankohtana. 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-52"/>
              <a:ea typeface="+mn-ea"/>
              <a:cs typeface="Arial" charset="-5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Aloittaneet ja lopettaneet yritykset 	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graphicFrame>
        <p:nvGraphicFramePr>
          <p:cNvPr id="7" name="Taulukko 6">
            <a:extLst>
              <a:ext uri="{FF2B5EF4-FFF2-40B4-BE49-F238E27FC236}">
                <a16:creationId xmlns:a16="http://schemas.microsoft.com/office/drawing/2014/main" id="{59846BC2-06BC-6366-0313-CAED60A836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798979"/>
              </p:ext>
            </p:extLst>
          </p:nvPr>
        </p:nvGraphicFramePr>
        <p:xfrm>
          <a:off x="644153" y="1052736"/>
          <a:ext cx="9268272" cy="517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255">
                  <a:extLst>
                    <a:ext uri="{9D8B030D-6E8A-4147-A177-3AD203B41FA5}">
                      <a16:colId xmlns:a16="http://schemas.microsoft.com/office/drawing/2014/main" val="2934147194"/>
                    </a:ext>
                  </a:extLst>
                </a:gridCol>
                <a:gridCol w="953626">
                  <a:extLst>
                    <a:ext uri="{9D8B030D-6E8A-4147-A177-3AD203B41FA5}">
                      <a16:colId xmlns:a16="http://schemas.microsoft.com/office/drawing/2014/main" val="2935235036"/>
                    </a:ext>
                  </a:extLst>
                </a:gridCol>
                <a:gridCol w="1164435">
                  <a:extLst>
                    <a:ext uri="{9D8B030D-6E8A-4147-A177-3AD203B41FA5}">
                      <a16:colId xmlns:a16="http://schemas.microsoft.com/office/drawing/2014/main" val="1936330943"/>
                    </a:ext>
                  </a:extLst>
                </a:gridCol>
                <a:gridCol w="1065696">
                  <a:extLst>
                    <a:ext uri="{9D8B030D-6E8A-4147-A177-3AD203B41FA5}">
                      <a16:colId xmlns:a16="http://schemas.microsoft.com/office/drawing/2014/main" val="104677815"/>
                    </a:ext>
                  </a:extLst>
                </a:gridCol>
                <a:gridCol w="964196">
                  <a:extLst>
                    <a:ext uri="{9D8B030D-6E8A-4147-A177-3AD203B41FA5}">
                      <a16:colId xmlns:a16="http://schemas.microsoft.com/office/drawing/2014/main" val="577730979"/>
                    </a:ext>
                  </a:extLst>
                </a:gridCol>
                <a:gridCol w="1087560">
                  <a:extLst>
                    <a:ext uri="{9D8B030D-6E8A-4147-A177-3AD203B41FA5}">
                      <a16:colId xmlns:a16="http://schemas.microsoft.com/office/drawing/2014/main" val="993188852"/>
                    </a:ext>
                  </a:extLst>
                </a:gridCol>
                <a:gridCol w="1202754">
                  <a:extLst>
                    <a:ext uri="{9D8B030D-6E8A-4147-A177-3AD203B41FA5}">
                      <a16:colId xmlns:a16="http://schemas.microsoft.com/office/drawing/2014/main" val="3145309157"/>
                    </a:ext>
                  </a:extLst>
                </a:gridCol>
                <a:gridCol w="919750">
                  <a:extLst>
                    <a:ext uri="{9D8B030D-6E8A-4147-A177-3AD203B41FA5}">
                      <a16:colId xmlns:a16="http://schemas.microsoft.com/office/drawing/2014/main" val="3228416947"/>
                    </a:ext>
                  </a:extLst>
                </a:gridCol>
              </a:tblGrid>
              <a:tr h="963480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1200" u="none" strike="noStrike" dirty="0">
                          <a:effectLst/>
                        </a:rPr>
                        <a:t>Maakunta</a:t>
                      </a:r>
                      <a:endParaRPr lang="fi-FI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72000" marR="4660" marT="466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i-FI" sz="1200" u="none" strike="noStrike" dirty="0">
                          <a:effectLst/>
                        </a:rPr>
                        <a:t>Aloittaneet yritykset 2024</a:t>
                      </a:r>
                      <a:endParaRPr lang="fi-FI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0" marR="4660" marT="466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i-FI" sz="1200" u="none" strike="noStrike" dirty="0">
                          <a:effectLst/>
                        </a:rPr>
                        <a:t>Aloittaneiden (2024) osuus yrityskannasta Q4/2024, %</a:t>
                      </a:r>
                      <a:endParaRPr lang="fi-FI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0" marR="4660" marT="466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i-FI" sz="1200" u="none" strike="noStrike" dirty="0">
                          <a:effectLst/>
                        </a:rPr>
                        <a:t>Aloittaneiden muutos </a:t>
                      </a:r>
                    </a:p>
                    <a:p>
                      <a:pPr algn="ctr" rtl="0" fontAlgn="t"/>
                      <a:r>
                        <a:rPr lang="fi-FI" sz="1200" u="none" strike="noStrike" dirty="0">
                          <a:effectLst/>
                        </a:rPr>
                        <a:t>2023–2024</a:t>
                      </a:r>
                      <a:endParaRPr lang="fi-FI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0" marR="4660" marT="4660" marB="0" anchor="ctr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i-FI" sz="1200" u="none" strike="noStrike" dirty="0">
                          <a:effectLst/>
                        </a:rPr>
                        <a:t>Lopettaneet yritykset 2024</a:t>
                      </a:r>
                      <a:endParaRPr lang="fi-FI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0" marR="4660" marT="466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i-FI" sz="1200" u="none" strike="noStrike" dirty="0">
                          <a:effectLst/>
                        </a:rPr>
                        <a:t>Lopettaneiden (2024) osuus yrityskannasta Q4/2024, %</a:t>
                      </a:r>
                      <a:endParaRPr lang="fi-FI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0" marR="4660" marT="466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i-FI" sz="1200" u="none" strike="noStrike" dirty="0">
                          <a:effectLst/>
                        </a:rPr>
                        <a:t>Lopettaneiden muutos </a:t>
                      </a:r>
                    </a:p>
                    <a:p>
                      <a:pPr algn="ctr" rtl="0" fontAlgn="t"/>
                      <a:r>
                        <a:rPr lang="fi-FI" sz="1200" u="none" strike="noStrike" dirty="0">
                          <a:effectLst/>
                        </a:rPr>
                        <a:t>2023–2024</a:t>
                      </a:r>
                      <a:endParaRPr lang="fi-FI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0" marR="4660" marT="466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fi-FI" sz="1200" u="none" strike="noStrike" dirty="0">
                          <a:effectLst/>
                        </a:rPr>
                        <a:t>Yrityskanta Q4/2024 *)</a:t>
                      </a:r>
                      <a:endParaRPr lang="fi-FI" sz="12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660" marR="4660" marT="4660" marB="0" anchor="ctr"/>
                </a:tc>
                <a:extLst>
                  <a:ext uri="{0D108BD9-81ED-4DB2-BD59-A6C34878D82A}">
                    <a16:rowId xmlns:a16="http://schemas.microsoft.com/office/drawing/2014/main" val="1036450936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17 328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16 767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4 922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165 168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4234475155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3 654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4 051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1 433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43 418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2229133789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1 156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1 476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431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17 128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183318993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990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1 252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392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12 753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4002936637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4 444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4 414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1 524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44 172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3584314626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1 256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1 447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432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15 249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1641663175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766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960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258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10 061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1942158832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651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777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241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8 186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4187055336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72000" marR="9525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651</a:t>
                      </a:r>
                    </a:p>
                  </a:txBody>
                  <a:tcPr marL="9525" marR="216000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6,3</a:t>
                      </a:r>
                    </a:p>
                  </a:txBody>
                  <a:tcPr marL="9525" marR="324000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-35</a:t>
                      </a:r>
                    </a:p>
                  </a:txBody>
                  <a:tcPr marL="9525" marR="324000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855</a:t>
                      </a:r>
                    </a:p>
                  </a:txBody>
                  <a:tcPr marL="9525" marR="216000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8,3</a:t>
                      </a:r>
                    </a:p>
                  </a:txBody>
                  <a:tcPr marL="9525" marR="324000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320</a:t>
                      </a:r>
                    </a:p>
                  </a:txBody>
                  <a:tcPr marL="9525" marR="360000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10 343</a:t>
                      </a:r>
                    </a:p>
                  </a:txBody>
                  <a:tcPr marL="9525" marR="108000" marT="9525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8610595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1 383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1 548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435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16 846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267939377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903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985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282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10 947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1430622689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1 833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1 858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576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20 265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3715244357"/>
                  </a:ext>
                </a:extLst>
              </a:tr>
              <a:tr h="20802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1 031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1 205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16 872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2272996151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1 030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-17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1 012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318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14 578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1934199252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388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5 200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2495365452"/>
                  </a:ext>
                </a:extLst>
              </a:tr>
              <a:tr h="208027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2 821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2 544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784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28 598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4289026966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324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-46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362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92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4 441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3978126111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1 358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1 198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7,9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282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15 251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440872692"/>
                  </a:ext>
                </a:extLst>
              </a:tr>
              <a:tr h="204569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Ahvenanmaa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9525" marR="21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</a:t>
                      </a:r>
                    </a:p>
                  </a:txBody>
                  <a:tcPr marL="9525" marR="360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3 612</a:t>
                      </a:r>
                    </a:p>
                  </a:txBody>
                  <a:tcPr marL="9525" marR="108000" marT="9525" marB="0" anchor="b"/>
                </a:tc>
                <a:extLst>
                  <a:ext uri="{0D108BD9-81ED-4DB2-BD59-A6C34878D82A}">
                    <a16:rowId xmlns:a16="http://schemas.microsoft.com/office/drawing/2014/main" val="375353929"/>
                  </a:ext>
                </a:extLst>
              </a:tr>
              <a:tr h="262901">
                <a:tc>
                  <a:txBody>
                    <a:bodyPr/>
                    <a:lstStyle/>
                    <a:p>
                      <a:pPr algn="l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42 794</a:t>
                      </a:r>
                    </a:p>
                  </a:txBody>
                  <a:tcPr marL="9525" marR="216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9,1</a:t>
                      </a:r>
                    </a:p>
                  </a:txBody>
                  <a:tcPr marL="9525" marR="32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1 164</a:t>
                      </a:r>
                    </a:p>
                  </a:txBody>
                  <a:tcPr marL="9525" marR="32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43 935</a:t>
                      </a:r>
                    </a:p>
                  </a:txBody>
                  <a:tcPr marL="9525" marR="216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9,3</a:t>
                      </a:r>
                    </a:p>
                  </a:txBody>
                  <a:tcPr marL="9525" marR="32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13 098</a:t>
                      </a:r>
                    </a:p>
                  </a:txBody>
                  <a:tcPr marL="9525" marR="360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471 239</a:t>
                      </a:r>
                    </a:p>
                  </a:txBody>
                  <a:tcPr marL="9525" marR="108000" marT="9525" marB="0" anchor="ctr"/>
                </a:tc>
                <a:extLst>
                  <a:ext uri="{0D108BD9-81ED-4DB2-BD59-A6C34878D82A}">
                    <a16:rowId xmlns:a16="http://schemas.microsoft.com/office/drawing/2014/main" val="7281233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3453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1274D5-17E5-68EB-B4A6-F014AAD5FC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>
            <a:extLst>
              <a:ext uri="{FF2B5EF4-FFF2-40B4-BE49-F238E27FC236}">
                <a16:creationId xmlns:a16="http://schemas.microsoft.com/office/drawing/2014/main" id="{57A914E9-9012-36FF-A401-A844CF53012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5360" y="188640"/>
            <a:ext cx="11737304" cy="54868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Aloittaneet ja lopettaneet yritykset maakunnittain 2022-2024</a:t>
            </a:r>
            <a: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,  1.1.2024 aluejako</a:t>
            </a:r>
            <a:endParaRPr kumimoji="0" lang="fi-FI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36E19DE5-8356-89FA-E639-94109E809D70}"/>
              </a:ext>
            </a:extLst>
          </p:cNvPr>
          <p:cNvSpPr txBox="1">
            <a:spLocks/>
          </p:cNvSpPr>
          <p:nvPr/>
        </p:nvSpPr>
        <p:spPr bwMode="auto">
          <a:xfrm>
            <a:off x="407368" y="6309320"/>
            <a:ext cx="11737304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*) Yrityskanta on poikkileikkaustieto kaikkien toimivien yritysten lukumäärästä tiettynä ajankohtana. 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-52"/>
              <a:ea typeface="+mn-ea"/>
              <a:cs typeface="Arial" charset="-5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Aloittaneet ja lopettaneet yritykset 							   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62AE19CC-73E7-FC33-DD18-5D667FEEA9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245033"/>
              </p:ext>
            </p:extLst>
          </p:nvPr>
        </p:nvGraphicFramePr>
        <p:xfrm>
          <a:off x="479376" y="836712"/>
          <a:ext cx="9721078" cy="5328592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677931">
                  <a:extLst>
                    <a:ext uri="{9D8B030D-6E8A-4147-A177-3AD203B41FA5}">
                      <a16:colId xmlns:a16="http://schemas.microsoft.com/office/drawing/2014/main" val="352526642"/>
                    </a:ext>
                  </a:extLst>
                </a:gridCol>
                <a:gridCol w="1149021">
                  <a:extLst>
                    <a:ext uri="{9D8B030D-6E8A-4147-A177-3AD203B41FA5}">
                      <a16:colId xmlns:a16="http://schemas.microsoft.com/office/drawing/2014/main" val="2346271708"/>
                    </a:ext>
                  </a:extLst>
                </a:gridCol>
                <a:gridCol w="1149021">
                  <a:extLst>
                    <a:ext uri="{9D8B030D-6E8A-4147-A177-3AD203B41FA5}">
                      <a16:colId xmlns:a16="http://schemas.microsoft.com/office/drawing/2014/main" val="1259981800"/>
                    </a:ext>
                  </a:extLst>
                </a:gridCol>
                <a:gridCol w="1149021">
                  <a:extLst>
                    <a:ext uri="{9D8B030D-6E8A-4147-A177-3AD203B41FA5}">
                      <a16:colId xmlns:a16="http://schemas.microsoft.com/office/drawing/2014/main" val="2357497423"/>
                    </a:ext>
                  </a:extLst>
                </a:gridCol>
                <a:gridCol w="1149021">
                  <a:extLst>
                    <a:ext uri="{9D8B030D-6E8A-4147-A177-3AD203B41FA5}">
                      <a16:colId xmlns:a16="http://schemas.microsoft.com/office/drawing/2014/main" val="1365198361"/>
                    </a:ext>
                  </a:extLst>
                </a:gridCol>
                <a:gridCol w="1149021">
                  <a:extLst>
                    <a:ext uri="{9D8B030D-6E8A-4147-A177-3AD203B41FA5}">
                      <a16:colId xmlns:a16="http://schemas.microsoft.com/office/drawing/2014/main" val="360074005"/>
                    </a:ext>
                  </a:extLst>
                </a:gridCol>
                <a:gridCol w="1149021">
                  <a:extLst>
                    <a:ext uri="{9D8B030D-6E8A-4147-A177-3AD203B41FA5}">
                      <a16:colId xmlns:a16="http://schemas.microsoft.com/office/drawing/2014/main" val="583592789"/>
                    </a:ext>
                  </a:extLst>
                </a:gridCol>
                <a:gridCol w="1149021">
                  <a:extLst>
                    <a:ext uri="{9D8B030D-6E8A-4147-A177-3AD203B41FA5}">
                      <a16:colId xmlns:a16="http://schemas.microsoft.com/office/drawing/2014/main" val="22296275"/>
                    </a:ext>
                  </a:extLst>
                </a:gridCol>
              </a:tblGrid>
              <a:tr h="624137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Alue</a:t>
                      </a:r>
                      <a:endParaRPr lang="fi-FI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Aloittaneet yritykset 2022</a:t>
                      </a:r>
                      <a:endParaRPr lang="fi-FI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Aloittaneet yritykset 2023</a:t>
                      </a:r>
                      <a:endParaRPr lang="fi-FI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Aloittaneet yritykset 2024</a:t>
                      </a:r>
                      <a:endParaRPr lang="fi-FI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Lopettaneet yritykset 2022</a:t>
                      </a:r>
                      <a:endParaRPr lang="fi-FI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Lopettaneet yritykset 2023</a:t>
                      </a:r>
                      <a:endParaRPr lang="fi-FI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Lopettaneet yritykset 2024</a:t>
                      </a:r>
                      <a:endParaRPr lang="fi-FI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2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Yrityskanta 2024/Q4</a:t>
                      </a:r>
                      <a:endParaRPr lang="fi-FI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305929897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Uusimaa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16 389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16 870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17 328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10 686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11 845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16 767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165 168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747297762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Varsinais-Suomi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3 531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3 643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3 654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2 395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2 618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4 051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43 418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2945488736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Satakunta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1 215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1 197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1 156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899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1 476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17 128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3063686994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Kanta-Häme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951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990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12 753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937846174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Pirkanmaa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3 974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3 997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4 444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2 584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2 890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4 414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44 172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351906047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Päijät-Häme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1 259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1 226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1 256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1 447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15 249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999926204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Kymenlaakso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806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960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10 061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3104772159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Etelä-Karjala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594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518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777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8 186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3326117558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72000" marR="9525" marT="9525" marB="0" anchor="ctr">
                    <a:solidFill>
                      <a:srgbClr val="DAFAC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744</a:t>
                      </a:r>
                    </a:p>
                  </a:txBody>
                  <a:tcPr marL="9525" marR="144000" marT="9525" marB="0" anchor="ctr">
                    <a:solidFill>
                      <a:srgbClr val="DAFAC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686</a:t>
                      </a:r>
                    </a:p>
                  </a:txBody>
                  <a:tcPr marL="9525" marR="144000" marT="9525" marB="0" anchor="ctr">
                    <a:solidFill>
                      <a:srgbClr val="DAFAC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651</a:t>
                      </a:r>
                    </a:p>
                  </a:txBody>
                  <a:tcPr marL="9525" marR="144000" marT="9525" marB="0" anchor="ctr">
                    <a:solidFill>
                      <a:srgbClr val="DAFAC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538</a:t>
                      </a:r>
                    </a:p>
                  </a:txBody>
                  <a:tcPr marL="9525" marR="144000" marT="9525" marB="0" anchor="ctr">
                    <a:solidFill>
                      <a:srgbClr val="DAFAC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535</a:t>
                      </a:r>
                    </a:p>
                  </a:txBody>
                  <a:tcPr marL="9525" marR="144000" marT="9525" marB="0" anchor="ctr">
                    <a:solidFill>
                      <a:srgbClr val="DAFAC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855</a:t>
                      </a:r>
                    </a:p>
                  </a:txBody>
                  <a:tcPr marL="9525" marR="144000" marT="9525" marB="0" anchor="ctr">
                    <a:solidFill>
                      <a:srgbClr val="DAFAC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10 343</a:t>
                      </a:r>
                    </a:p>
                  </a:txBody>
                  <a:tcPr marL="9525" marR="144000" marT="9525" marB="0" anchor="ctr">
                    <a:solidFill>
                      <a:srgbClr val="DAFAC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3526518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Pohjois-Savo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1 396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1 357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1 383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1 113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1 548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16 846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1601209262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Pohjois-Karjala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875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851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903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703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985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10 947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2987949298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Keski-Suomi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1 715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1 772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1 833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1 111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1 282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1 858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20 265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2610634564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Etelä-Pohjanmaa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1 021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1 043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753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840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1 205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16 872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973364931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Pohjanmaa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1 047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1 030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1 012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14 578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545437880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Keski-Pohjanmaa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349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5 200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37896177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Pohjois-Pohjanmaa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2 557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2 658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2 821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1 552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1 760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2 544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28 598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3930147437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Kainuu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343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229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4 441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1893460476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Lappi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1 189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1 265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1 358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916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1 198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15 251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3637209156"/>
                  </a:ext>
                </a:extLst>
              </a:tr>
              <a:tr h="23162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Ahvenanmaa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227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218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151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165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3 612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947636893"/>
                  </a:ext>
                </a:extLst>
              </a:tr>
              <a:tr h="303637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KOKO MAA</a:t>
                      </a:r>
                    </a:p>
                  </a:txBody>
                  <a:tcPr marL="72000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41 242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41 630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42 794</a:t>
                      </a:r>
                    </a:p>
                  </a:txBody>
                  <a:tcPr marL="9525" marR="144000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27 720</a:t>
                      </a:r>
                    </a:p>
                  </a:txBody>
                  <a:tcPr marL="9525" marR="144000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30 837</a:t>
                      </a:r>
                    </a:p>
                  </a:txBody>
                  <a:tcPr marL="9525" marR="144000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43 935</a:t>
                      </a:r>
                    </a:p>
                  </a:txBody>
                  <a:tcPr marL="9525" marR="144000" marT="9525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471 239</a:t>
                      </a:r>
                    </a:p>
                  </a:txBody>
                  <a:tcPr marL="9525" marR="144000" marT="9525" marB="0" anchor="ctr"/>
                </a:tc>
                <a:extLst>
                  <a:ext uri="{0D108BD9-81ED-4DB2-BD59-A6C34878D82A}">
                    <a16:rowId xmlns:a16="http://schemas.microsoft.com/office/drawing/2014/main" val="391554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3512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9FDB7D-174A-DA0B-8AA7-C38973C5C6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>
            <a:extLst>
              <a:ext uri="{FF2B5EF4-FFF2-40B4-BE49-F238E27FC236}">
                <a16:creationId xmlns:a16="http://schemas.microsoft.com/office/drawing/2014/main" id="{0588BB85-D009-3447-A4D6-4BAD0680E78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335360" y="260648"/>
            <a:ext cx="11737304" cy="86409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Aloittaneet ja lopettaneet yritykset Etelä-Savossa 2022-2024</a:t>
            </a:r>
            <a: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,</a:t>
            </a:r>
            <a:b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</a:br>
            <a: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 1.1.2024 aluejako</a:t>
            </a:r>
            <a:endParaRPr kumimoji="0" lang="fi-FI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2" name="Title 11">
            <a:extLst>
              <a:ext uri="{FF2B5EF4-FFF2-40B4-BE49-F238E27FC236}">
                <a16:creationId xmlns:a16="http://schemas.microsoft.com/office/drawing/2014/main" id="{10C79D6A-422B-E6DD-4F24-8E321DE16C27}"/>
              </a:ext>
            </a:extLst>
          </p:cNvPr>
          <p:cNvSpPr txBox="1">
            <a:spLocks/>
          </p:cNvSpPr>
          <p:nvPr/>
        </p:nvSpPr>
        <p:spPr bwMode="auto">
          <a:xfrm>
            <a:off x="407368" y="6309320"/>
            <a:ext cx="11737304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*) Yrityskanta on poikkileikkaustieto kaikkien toimivien yritysten lukumäärästä tiettynä ajankohtana. </a:t>
            </a:r>
            <a:endParaRPr kumimoji="0" lang="fi-FI" sz="1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-52"/>
              <a:ea typeface="+mn-ea"/>
              <a:cs typeface="Arial" charset="-52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Aloittaneet ja lopettaneet yritykset 							     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graphicFrame>
        <p:nvGraphicFramePr>
          <p:cNvPr id="6" name="Taulukko 5">
            <a:extLst>
              <a:ext uri="{FF2B5EF4-FFF2-40B4-BE49-F238E27FC236}">
                <a16:creationId xmlns:a16="http://schemas.microsoft.com/office/drawing/2014/main" id="{5065582E-8F4E-28DA-4614-C4A08F0588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6060070"/>
              </p:ext>
            </p:extLst>
          </p:nvPr>
        </p:nvGraphicFramePr>
        <p:xfrm>
          <a:off x="479376" y="1340768"/>
          <a:ext cx="9649075" cy="4341842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665505">
                  <a:extLst>
                    <a:ext uri="{9D8B030D-6E8A-4147-A177-3AD203B41FA5}">
                      <a16:colId xmlns:a16="http://schemas.microsoft.com/office/drawing/2014/main" val="352526642"/>
                    </a:ext>
                  </a:extLst>
                </a:gridCol>
                <a:gridCol w="1140510">
                  <a:extLst>
                    <a:ext uri="{9D8B030D-6E8A-4147-A177-3AD203B41FA5}">
                      <a16:colId xmlns:a16="http://schemas.microsoft.com/office/drawing/2014/main" val="2346271708"/>
                    </a:ext>
                  </a:extLst>
                </a:gridCol>
                <a:gridCol w="1140510">
                  <a:extLst>
                    <a:ext uri="{9D8B030D-6E8A-4147-A177-3AD203B41FA5}">
                      <a16:colId xmlns:a16="http://schemas.microsoft.com/office/drawing/2014/main" val="1259981800"/>
                    </a:ext>
                  </a:extLst>
                </a:gridCol>
                <a:gridCol w="1140510">
                  <a:extLst>
                    <a:ext uri="{9D8B030D-6E8A-4147-A177-3AD203B41FA5}">
                      <a16:colId xmlns:a16="http://schemas.microsoft.com/office/drawing/2014/main" val="2357497423"/>
                    </a:ext>
                  </a:extLst>
                </a:gridCol>
                <a:gridCol w="1140510">
                  <a:extLst>
                    <a:ext uri="{9D8B030D-6E8A-4147-A177-3AD203B41FA5}">
                      <a16:colId xmlns:a16="http://schemas.microsoft.com/office/drawing/2014/main" val="1365198361"/>
                    </a:ext>
                  </a:extLst>
                </a:gridCol>
                <a:gridCol w="1140510">
                  <a:extLst>
                    <a:ext uri="{9D8B030D-6E8A-4147-A177-3AD203B41FA5}">
                      <a16:colId xmlns:a16="http://schemas.microsoft.com/office/drawing/2014/main" val="360074005"/>
                    </a:ext>
                  </a:extLst>
                </a:gridCol>
                <a:gridCol w="1140510">
                  <a:extLst>
                    <a:ext uri="{9D8B030D-6E8A-4147-A177-3AD203B41FA5}">
                      <a16:colId xmlns:a16="http://schemas.microsoft.com/office/drawing/2014/main" val="583592789"/>
                    </a:ext>
                  </a:extLst>
                </a:gridCol>
                <a:gridCol w="1140510">
                  <a:extLst>
                    <a:ext uri="{9D8B030D-6E8A-4147-A177-3AD203B41FA5}">
                      <a16:colId xmlns:a16="http://schemas.microsoft.com/office/drawing/2014/main" val="22296275"/>
                    </a:ext>
                  </a:extLst>
                </a:gridCol>
              </a:tblGrid>
              <a:tr h="970708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Alue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200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Aloittaneet yritykset 2022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Aloittaneet yritykset 2023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Aloittaneet yritykset 2024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Lopettaneet yritykset 2022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Lopettaneet yritykset 2023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Lopettaneet yritykset 2024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Yrityskanta 2024/Q4</a:t>
                      </a:r>
                      <a:endParaRPr lang="fi-FI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620" marR="36000" marT="7620" marB="0" anchor="ctr"/>
                </a:tc>
                <a:extLst>
                  <a:ext uri="{0D108BD9-81ED-4DB2-BD59-A6C34878D82A}">
                    <a16:rowId xmlns:a16="http://schemas.microsoft.com/office/drawing/2014/main" val="305929897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Enonkoski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747297762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Hirvensalmi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2945488736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Juva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540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3063686994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Kangasniemi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496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545437880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Mikkeli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3 802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37896177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Mäntyharju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693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3930147437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Pertunmaa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1893460476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Pieksämäki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1 195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3637209156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Puumala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275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2687390359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Rantasalmi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348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947636893"/>
                  </a:ext>
                </a:extLst>
              </a:tr>
              <a:tr h="251423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Savonlinna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162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137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2 346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2682654857"/>
                  </a:ext>
                </a:extLst>
              </a:tr>
              <a:tr h="26189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Sulkava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290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2917751557"/>
                  </a:ext>
                </a:extLst>
              </a:tr>
              <a:tr h="322220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ETELÄ-SAVO</a:t>
                      </a:r>
                    </a:p>
                  </a:txBody>
                  <a:tcPr marL="72000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744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686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651</a:t>
                      </a:r>
                    </a:p>
                  </a:txBody>
                  <a:tcPr marL="9525" marR="324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538</a:t>
                      </a:r>
                    </a:p>
                  </a:txBody>
                  <a:tcPr marL="9525" marR="324000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535</a:t>
                      </a:r>
                    </a:p>
                  </a:txBody>
                  <a:tcPr marL="9525" marR="324000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855</a:t>
                      </a:r>
                    </a:p>
                  </a:txBody>
                  <a:tcPr marL="9525" marR="324000" marT="9525" marB="0" anchor="b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10 343</a:t>
                      </a:r>
                    </a:p>
                  </a:txBody>
                  <a:tcPr marL="9525" marR="216000" marT="9525" marB="0" anchor="b"/>
                </a:tc>
                <a:extLst>
                  <a:ext uri="{0D108BD9-81ED-4DB2-BD59-A6C34878D82A}">
                    <a16:rowId xmlns:a16="http://schemas.microsoft.com/office/drawing/2014/main" val="391554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30710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1"/>
          <p:cNvSpPr txBox="1">
            <a:spLocks noGrp="1"/>
          </p:cNvSpPr>
          <p:nvPr>
            <p:ph type="title" idx="4294967295"/>
          </p:nvPr>
        </p:nvSpPr>
        <p:spPr>
          <a:xfrm>
            <a:off x="623392" y="332656"/>
            <a:ext cx="11233248" cy="576064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2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Aloittaneet ja lopettaneet yritykset Etelä-Savossa toimialoittain 2024</a:t>
            </a:r>
            <a:r>
              <a:rPr kumimoji="0" lang="fi-FI" sz="2000" b="0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Arial"/>
              </a:rPr>
              <a:t>, 1.1.2024 aluejako</a:t>
            </a:r>
            <a:endParaRPr kumimoji="0" lang="fi-FI" sz="28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Arial"/>
            </a:endParaRPr>
          </a:p>
        </p:txBody>
      </p:sp>
      <p:sp>
        <p:nvSpPr>
          <p:cNvPr id="5" name="Title 11">
            <a:extLst>
              <a:ext uri="{FF2B5EF4-FFF2-40B4-BE49-F238E27FC236}">
                <a16:creationId xmlns:a16="http://schemas.microsoft.com/office/drawing/2014/main" id="{BB1E2B68-DB12-3773-4E98-B0F018EE3C72}"/>
              </a:ext>
            </a:extLst>
          </p:cNvPr>
          <p:cNvSpPr txBox="1">
            <a:spLocks/>
          </p:cNvSpPr>
          <p:nvPr/>
        </p:nvSpPr>
        <p:spPr bwMode="auto">
          <a:xfrm>
            <a:off x="623392" y="6309320"/>
            <a:ext cx="11521280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100" dirty="0">
              <a:solidFill>
                <a:prstClr val="black"/>
              </a:solidFill>
              <a:latin typeface="Arial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Lähde: Tilastokeskus, Aloittaneet ja lopettaneet yritykset, TOL 2008						                   </a:t>
            </a:r>
            <a: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päivitetty: 23.4.2025 / </a:t>
            </a:r>
            <a:r>
              <a:rPr kumimoji="0" lang="fi-FI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-52"/>
                <a:ea typeface="+mn-ea"/>
                <a:cs typeface="Arial" charset="-52"/>
              </a:rPr>
              <a:t>jk</a:t>
            </a:r>
            <a:endParaRPr kumimoji="0" lang="fi-FI" sz="1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Arial (Headings)"/>
            </a:endParaRPr>
          </a:p>
        </p:txBody>
      </p:sp>
      <p:pic>
        <p:nvPicPr>
          <p:cNvPr id="6" name="Kuva 5" descr="Palkkikaavio: Aloittaneet ja lopettaneet yritykset Etelä-Savossa toimialoittain vuonna 2024. Aloittaneita yrityksiä oli yhteensä 651 ja lopettaneita 855 kappaletta. Eniten aloittaneita yrityksiä oli ammatillisessa, tieteellisessä ja teknisessä toiminnassa, yhteensä 96 kappaletta, sekä rakentamisen, maa-, metsä- ja kalatalouden ja tukku- ja vähittäiskaupan toimialoilla, kussakin 65-68 kappaletta. Lopettaneita yrityksiä oli eniten tukku- ja vähittäiskaupan alalla, 118 sekä ammatillisessa, tieteellisessä ja teknisessä toiminnassa, 117 kappaletta.">
            <a:extLst>
              <a:ext uri="{FF2B5EF4-FFF2-40B4-BE49-F238E27FC236}">
                <a16:creationId xmlns:a16="http://schemas.microsoft.com/office/drawing/2014/main" id="{626F21DA-C726-19D2-19B3-6795A101C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76" y="1124744"/>
            <a:ext cx="10146020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308376"/>
      </p:ext>
    </p:extLst>
  </p:cSld>
  <p:clrMapOvr>
    <a:masterClrMapping/>
  </p:clrMapOvr>
</p:sld>
</file>

<file path=ppt/theme/theme1.xml><?xml version="1.0" encoding="utf-8"?>
<a:theme xmlns:a="http://schemas.openxmlformats.org/drawingml/2006/main" name="ESAVO">
  <a:themeElements>
    <a:clrScheme name="ESAVO">
      <a:dk1>
        <a:sysClr val="windowText" lastClr="000000"/>
      </a:dk1>
      <a:lt1>
        <a:sysClr val="window" lastClr="FFFFFF"/>
      </a:lt1>
      <a:dk2>
        <a:srgbClr val="2D3787"/>
      </a:dk2>
      <a:lt2>
        <a:srgbClr val="C8E1FA"/>
      </a:lt2>
      <a:accent1>
        <a:srgbClr val="2D3787"/>
      </a:accent1>
      <a:accent2>
        <a:srgbClr val="009BE1"/>
      </a:accent2>
      <a:accent3>
        <a:srgbClr val="469B46"/>
      </a:accent3>
      <a:accent4>
        <a:srgbClr val="C8D228"/>
      </a:accent4>
      <a:accent5>
        <a:srgbClr val="F0CD14"/>
      </a:accent5>
      <a:accent6>
        <a:srgbClr val="DCA0C3"/>
      </a:accent6>
      <a:hlink>
        <a:srgbClr val="3C5491"/>
      </a:hlink>
      <a:folHlink>
        <a:srgbClr val="325A3C"/>
      </a:folHlink>
    </a:clrScheme>
    <a:fontScheme name="ESAV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sz="1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sz="18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AVO PowerPoint-esitysmalli.potx" id="{FC6D9E71-C548-4608-9588-675994E901C0}" vid="{9F200EB2-B4F4-46AA-A27E-0EF2FB911529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ESAVO PowerPoint-esitysmalli</Template>
  <TotalTime>68622</TotalTime>
  <Words>875</Words>
  <Application>Microsoft Office PowerPoint</Application>
  <PresentationFormat>Laajakuva</PresentationFormat>
  <Paragraphs>472</Paragraphs>
  <Slides>6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ESAVO</vt:lpstr>
      <vt:lpstr>Aloittaneet ja lopettaneet yritykset 2024</vt:lpstr>
      <vt:lpstr>Aloittaneet ja lopettaneet yritykset maakunnittain 2024, 1.1.2024 aluejako</vt:lpstr>
      <vt:lpstr>Aloittaneet ja lopettaneet yritykset sekä yrityskanta maakunnittain 2024, 1.1.2024 aluejako</vt:lpstr>
      <vt:lpstr>Aloittaneet ja lopettaneet yritykset maakunnittain 2022-2024,  1.1.2024 aluejako</vt:lpstr>
      <vt:lpstr>Aloittaneet ja lopettaneet yritykset Etelä-Savossa 2022-2024,  1.1.2024 aluejako</vt:lpstr>
      <vt:lpstr>Aloittaneet ja lopettaneet yritykset Etelä-Savossa toimialoittain 2024, 1.1.2024 aluejako</vt:lpstr>
    </vt:vector>
  </TitlesOfParts>
  <Company>Etelä-Savon maakuntaliitto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Aloittaneet ja lopettaneet yritykset</dc:title>
  <dc:creator>Jaana Kokkonen</dc:creator>
  <cp:lastModifiedBy>Jaana Kokkonen</cp:lastModifiedBy>
  <cp:revision>264</cp:revision>
  <dcterms:created xsi:type="dcterms:W3CDTF">2020-02-25T14:36:39Z</dcterms:created>
  <dcterms:modified xsi:type="dcterms:W3CDTF">2025-04-23T13:48:35Z</dcterms:modified>
</cp:coreProperties>
</file>