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8"/>
  </p:notesMasterIdLst>
  <p:sldIdLst>
    <p:sldId id="869" r:id="rId2"/>
    <p:sldId id="971" r:id="rId3"/>
    <p:sldId id="968" r:id="rId4"/>
    <p:sldId id="973" r:id="rId5"/>
    <p:sldId id="972" r:id="rId6"/>
    <p:sldId id="9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FAC6"/>
    <a:srgbClr val="E8E8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F8B8E2-109A-487F-B58A-A3CC1D0DD5EA}" v="1" dt="2025-03-05T10:46:50.3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Tumma tyyli 1 - Korostu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51" autoAdjust="0"/>
    <p:restoredTop sz="95226" autoAdjust="0"/>
  </p:normalViewPr>
  <p:slideViewPr>
    <p:cSldViewPr showGuides="1">
      <p:cViewPr>
        <p:scale>
          <a:sx n="80" d="100"/>
          <a:sy n="80" d="100"/>
        </p:scale>
        <p:origin x="1104" y="-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59F8B8E2-109A-487F-B58A-A3CC1D0DD5EA}"/>
    <pc:docChg chg="undo custSel addSld modSld sldOrd">
      <pc:chgData name="Jaana Kokkonen" userId="fd0ea1af-346e-4258-bc54-cec630bd1122" providerId="ADAL" clId="{59F8B8E2-109A-487F-B58A-A3CC1D0DD5EA}" dt="2025-04-23T13:48:12.938" v="672" actId="14100"/>
      <pc:docMkLst>
        <pc:docMk/>
      </pc:docMkLst>
      <pc:sldChg chg="modSp mod">
        <pc:chgData name="Jaana Kokkonen" userId="fd0ea1af-346e-4258-bc54-cec630bd1122" providerId="ADAL" clId="{59F8B8E2-109A-487F-B58A-A3CC1D0DD5EA}" dt="2025-04-23T07:17:22.614" v="31" actId="20577"/>
        <pc:sldMkLst>
          <pc:docMk/>
          <pc:sldMk cId="1571862034" sldId="869"/>
        </pc:sldMkLst>
        <pc:spChg chg="mod">
          <ac:chgData name="Jaana Kokkonen" userId="fd0ea1af-346e-4258-bc54-cec630bd1122" providerId="ADAL" clId="{59F8B8E2-109A-487F-B58A-A3CC1D0DD5EA}" dt="2025-04-23T07:17:22.614" v="31" actId="20577"/>
          <ac:spMkLst>
            <pc:docMk/>
            <pc:sldMk cId="1571862034" sldId="869"/>
            <ac:spMk id="2" creationId="{81A73B43-1EB6-4A1D-81F2-91C5559DF55E}"/>
          </ac:spMkLst>
        </pc:spChg>
      </pc:sldChg>
      <pc:sldChg chg="modSp mod">
        <pc:chgData name="Jaana Kokkonen" userId="fd0ea1af-346e-4258-bc54-cec630bd1122" providerId="ADAL" clId="{59F8B8E2-109A-487F-B58A-A3CC1D0DD5EA}" dt="2025-04-23T13:11:46.416" v="566" actId="14100"/>
        <pc:sldMkLst>
          <pc:docMk/>
          <pc:sldMk cId="2203453827" sldId="968"/>
        </pc:sldMkLst>
        <pc:spChg chg="mod">
          <ac:chgData name="Jaana Kokkonen" userId="fd0ea1af-346e-4258-bc54-cec630bd1122" providerId="ADAL" clId="{59F8B8E2-109A-487F-B58A-A3CC1D0DD5EA}" dt="2025-04-23T09:53:48.412" v="317" actId="20577"/>
          <ac:spMkLst>
            <pc:docMk/>
            <pc:sldMk cId="2203453827" sldId="968"/>
            <ac:spMk id="3" creationId="{00000000-0000-0000-0000-000000000000}"/>
          </ac:spMkLst>
        </pc:spChg>
        <pc:spChg chg="mod">
          <ac:chgData name="Jaana Kokkonen" userId="fd0ea1af-346e-4258-bc54-cec630bd1122" providerId="ADAL" clId="{59F8B8E2-109A-487F-B58A-A3CC1D0DD5EA}" dt="2025-04-23T07:15:15.978" v="0"/>
          <ac:spMkLst>
            <pc:docMk/>
            <pc:sldMk cId="2203453827" sldId="968"/>
            <ac:spMk id="6" creationId="{0DD42FD1-2AF4-F9DA-D90F-27040741B4D3}"/>
          </ac:spMkLst>
        </pc:spChg>
        <pc:graphicFrameChg chg="mod modGraphic">
          <ac:chgData name="Jaana Kokkonen" userId="fd0ea1af-346e-4258-bc54-cec630bd1122" providerId="ADAL" clId="{59F8B8E2-109A-487F-B58A-A3CC1D0DD5EA}" dt="2025-04-23T13:11:46.416" v="566" actId="14100"/>
          <ac:graphicFrameMkLst>
            <pc:docMk/>
            <pc:sldMk cId="2203453827" sldId="968"/>
            <ac:graphicFrameMk id="7" creationId="{59846BC2-06BC-6366-0313-CAED60A836C0}"/>
          </ac:graphicFrameMkLst>
        </pc:graphicFrameChg>
      </pc:sldChg>
      <pc:sldChg chg="addSp delSp modSp mod ord">
        <pc:chgData name="Jaana Kokkonen" userId="fd0ea1af-346e-4258-bc54-cec630bd1122" providerId="ADAL" clId="{59F8B8E2-109A-487F-B58A-A3CC1D0DD5EA}" dt="2025-04-23T10:22:00.048" v="356" actId="1038"/>
        <pc:sldMkLst>
          <pc:docMk/>
          <pc:sldMk cId="488308376" sldId="970"/>
        </pc:sldMkLst>
        <pc:spChg chg="mod">
          <ac:chgData name="Jaana Kokkonen" userId="fd0ea1af-346e-4258-bc54-cec630bd1122" providerId="ADAL" clId="{59F8B8E2-109A-487F-B58A-A3CC1D0DD5EA}" dt="2025-04-23T09:49:20.273" v="77" actId="20577"/>
          <ac:spMkLst>
            <pc:docMk/>
            <pc:sldMk cId="488308376" sldId="970"/>
            <ac:spMk id="3" creationId="{00000000-0000-0000-0000-000000000000}"/>
          </ac:spMkLst>
        </pc:spChg>
        <pc:spChg chg="mod">
          <ac:chgData name="Jaana Kokkonen" userId="fd0ea1af-346e-4258-bc54-cec630bd1122" providerId="ADAL" clId="{59F8B8E2-109A-487F-B58A-A3CC1D0DD5EA}" dt="2025-04-23T09:48:17.807" v="65" actId="6549"/>
          <ac:spMkLst>
            <pc:docMk/>
            <pc:sldMk cId="488308376" sldId="970"/>
            <ac:spMk id="5" creationId="{BB1E2B68-DB12-3773-4E98-B0F018EE3C72}"/>
          </ac:spMkLst>
        </pc:spChg>
        <pc:picChg chg="del">
          <ac:chgData name="Jaana Kokkonen" userId="fd0ea1af-346e-4258-bc54-cec630bd1122" providerId="ADAL" clId="{59F8B8E2-109A-487F-B58A-A3CC1D0DD5EA}" dt="2025-04-23T09:48:34.679" v="66" actId="478"/>
          <ac:picMkLst>
            <pc:docMk/>
            <pc:sldMk cId="488308376" sldId="970"/>
            <ac:picMk id="2" creationId="{0DD2E284-FF66-E8FA-CB08-354240F42E04}"/>
          </ac:picMkLst>
        </pc:picChg>
        <pc:picChg chg="add del mod">
          <ac:chgData name="Jaana Kokkonen" userId="fd0ea1af-346e-4258-bc54-cec630bd1122" providerId="ADAL" clId="{59F8B8E2-109A-487F-B58A-A3CC1D0DD5EA}" dt="2025-04-23T10:21:50.135" v="351" actId="478"/>
          <ac:picMkLst>
            <pc:docMk/>
            <pc:sldMk cId="488308376" sldId="970"/>
            <ac:picMk id="4" creationId="{37BFE5FE-8113-F24A-0081-D11CDDAF7886}"/>
          </ac:picMkLst>
        </pc:picChg>
        <pc:picChg chg="add mod">
          <ac:chgData name="Jaana Kokkonen" userId="fd0ea1af-346e-4258-bc54-cec630bd1122" providerId="ADAL" clId="{59F8B8E2-109A-487F-B58A-A3CC1D0DD5EA}" dt="2025-04-23T10:22:00.048" v="356" actId="1038"/>
          <ac:picMkLst>
            <pc:docMk/>
            <pc:sldMk cId="488308376" sldId="970"/>
            <ac:picMk id="6" creationId="{626F21DA-C726-19D2-19B3-6795A101C22D}"/>
          </ac:picMkLst>
        </pc:picChg>
      </pc:sldChg>
      <pc:sldChg chg="addSp delSp modSp mod">
        <pc:chgData name="Jaana Kokkonen" userId="fd0ea1af-346e-4258-bc54-cec630bd1122" providerId="ADAL" clId="{59F8B8E2-109A-487F-B58A-A3CC1D0DD5EA}" dt="2025-04-23T13:48:12.938" v="672" actId="14100"/>
        <pc:sldMkLst>
          <pc:docMk/>
          <pc:sldMk cId="2856011499" sldId="971"/>
        </pc:sldMkLst>
        <pc:spChg chg="mod">
          <ac:chgData name="Jaana Kokkonen" userId="fd0ea1af-346e-4258-bc54-cec630bd1122" providerId="ADAL" clId="{59F8B8E2-109A-487F-B58A-A3CC1D0DD5EA}" dt="2025-04-23T09:54:06.152" v="319" actId="20577"/>
          <ac:spMkLst>
            <pc:docMk/>
            <pc:sldMk cId="2856011499" sldId="971"/>
            <ac:spMk id="3" creationId="{00000000-0000-0000-0000-000000000000}"/>
          </ac:spMkLst>
        </pc:spChg>
        <pc:spChg chg="mod">
          <ac:chgData name="Jaana Kokkonen" userId="fd0ea1af-346e-4258-bc54-cec630bd1122" providerId="ADAL" clId="{59F8B8E2-109A-487F-B58A-A3CC1D0DD5EA}" dt="2025-04-23T13:43:05.564" v="666" actId="20577"/>
          <ac:spMkLst>
            <pc:docMk/>
            <pc:sldMk cId="2856011499" sldId="971"/>
            <ac:spMk id="5" creationId="{12E6A7A7-B703-F90A-2739-1699CC36A8C4}"/>
          </ac:spMkLst>
        </pc:spChg>
        <pc:spChg chg="mod ord">
          <ac:chgData name="Jaana Kokkonen" userId="fd0ea1af-346e-4258-bc54-cec630bd1122" providerId="ADAL" clId="{59F8B8E2-109A-487F-B58A-A3CC1D0DD5EA}" dt="2025-04-23T13:48:12.938" v="672" actId="14100"/>
          <ac:spMkLst>
            <pc:docMk/>
            <pc:sldMk cId="2856011499" sldId="971"/>
            <ac:spMk id="6" creationId="{0DD42FD1-2AF4-F9DA-D90F-27040741B4D3}"/>
          </ac:spMkLst>
        </pc:spChg>
        <pc:picChg chg="del">
          <ac:chgData name="Jaana Kokkonen" userId="fd0ea1af-346e-4258-bc54-cec630bd1122" providerId="ADAL" clId="{59F8B8E2-109A-487F-B58A-A3CC1D0DD5EA}" dt="2025-04-23T13:21:26.951" v="630" actId="478"/>
          <ac:picMkLst>
            <pc:docMk/>
            <pc:sldMk cId="2856011499" sldId="971"/>
            <ac:picMk id="2" creationId="{19A288C8-57F4-A38B-9469-ED93EEA2F9C2}"/>
          </ac:picMkLst>
        </pc:picChg>
        <pc:picChg chg="add mod ord">
          <ac:chgData name="Jaana Kokkonen" userId="fd0ea1af-346e-4258-bc54-cec630bd1122" providerId="ADAL" clId="{59F8B8E2-109A-487F-B58A-A3CC1D0DD5EA}" dt="2025-04-23T13:47:31.361" v="669" actId="13244"/>
          <ac:picMkLst>
            <pc:docMk/>
            <pc:sldMk cId="2856011499" sldId="971"/>
            <ac:picMk id="4" creationId="{85FF7AB7-B843-B287-6167-6BFCD485B717}"/>
          </ac:picMkLst>
        </pc:picChg>
      </pc:sldChg>
      <pc:sldChg chg="modSp mod">
        <pc:chgData name="Jaana Kokkonen" userId="fd0ea1af-346e-4258-bc54-cec630bd1122" providerId="ADAL" clId="{59F8B8E2-109A-487F-B58A-A3CC1D0DD5EA}" dt="2025-04-23T10:16:48.053" v="345" actId="3064"/>
        <pc:sldMkLst>
          <pc:docMk/>
          <pc:sldMk cId="3523071044" sldId="972"/>
        </pc:sldMkLst>
        <pc:spChg chg="mod">
          <ac:chgData name="Jaana Kokkonen" userId="fd0ea1af-346e-4258-bc54-cec630bd1122" providerId="ADAL" clId="{59F8B8E2-109A-487F-B58A-A3CC1D0DD5EA}" dt="2025-04-23T07:15:15.978" v="0"/>
          <ac:spMkLst>
            <pc:docMk/>
            <pc:sldMk cId="3523071044" sldId="972"/>
            <ac:spMk id="2" creationId="{10C79D6A-422B-E6DD-4F24-8E321DE16C27}"/>
          </ac:spMkLst>
        </pc:spChg>
        <pc:spChg chg="mod">
          <ac:chgData name="Jaana Kokkonen" userId="fd0ea1af-346e-4258-bc54-cec630bd1122" providerId="ADAL" clId="{59F8B8E2-109A-487F-B58A-A3CC1D0DD5EA}" dt="2025-04-23T09:53:40.560" v="315" actId="20577"/>
          <ac:spMkLst>
            <pc:docMk/>
            <pc:sldMk cId="3523071044" sldId="972"/>
            <ac:spMk id="3" creationId="{0588BB85-D009-3447-A4D6-4BAD0680E788}"/>
          </ac:spMkLst>
        </pc:spChg>
        <pc:graphicFrameChg chg="mod modGraphic">
          <ac:chgData name="Jaana Kokkonen" userId="fd0ea1af-346e-4258-bc54-cec630bd1122" providerId="ADAL" clId="{59F8B8E2-109A-487F-B58A-A3CC1D0DD5EA}" dt="2025-04-23T10:16:48.053" v="345" actId="3064"/>
          <ac:graphicFrameMkLst>
            <pc:docMk/>
            <pc:sldMk cId="3523071044" sldId="972"/>
            <ac:graphicFrameMk id="6" creationId="{5065582E-8F4E-28DA-4614-C4A08F0588A4}"/>
          </ac:graphicFrameMkLst>
        </pc:graphicFrameChg>
      </pc:sldChg>
      <pc:sldChg chg="modSp add mod">
        <pc:chgData name="Jaana Kokkonen" userId="fd0ea1af-346e-4258-bc54-cec630bd1122" providerId="ADAL" clId="{59F8B8E2-109A-487F-B58A-A3CC1D0DD5EA}" dt="2025-04-23T13:45:53.789" v="667" actId="207"/>
        <pc:sldMkLst>
          <pc:docMk/>
          <pc:sldMk cId="593512552" sldId="973"/>
        </pc:sldMkLst>
        <pc:spChg chg="mod">
          <ac:chgData name="Jaana Kokkonen" userId="fd0ea1af-346e-4258-bc54-cec630bd1122" providerId="ADAL" clId="{59F8B8E2-109A-487F-B58A-A3CC1D0DD5EA}" dt="2025-04-23T10:35:14.868" v="410" actId="1035"/>
          <ac:spMkLst>
            <pc:docMk/>
            <pc:sldMk cId="593512552" sldId="973"/>
            <ac:spMk id="3" creationId="{57A914E9-9012-36FF-A401-A844CF530122}"/>
          </ac:spMkLst>
        </pc:spChg>
        <pc:graphicFrameChg chg="mod modGraphic">
          <ac:chgData name="Jaana Kokkonen" userId="fd0ea1af-346e-4258-bc54-cec630bd1122" providerId="ADAL" clId="{59F8B8E2-109A-487F-B58A-A3CC1D0DD5EA}" dt="2025-04-23T13:45:53.789" v="667" actId="207"/>
          <ac:graphicFrameMkLst>
            <pc:docMk/>
            <pc:sldMk cId="593512552" sldId="973"/>
            <ac:graphicFrameMk id="6" creationId="{62AE19CC-73E7-FC33-DD18-5D667FEEA9C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23.4.2025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D614A5-4677-4044-EC64-7BBB53EC2C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>
            <a:extLst>
              <a:ext uri="{FF2B5EF4-FFF2-40B4-BE49-F238E27FC236}">
                <a16:creationId xmlns:a16="http://schemas.microsoft.com/office/drawing/2014/main" id="{EE5B8E9B-C1F1-9767-CAB7-335E462295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>
            <a:extLst>
              <a:ext uri="{FF2B5EF4-FFF2-40B4-BE49-F238E27FC236}">
                <a16:creationId xmlns:a16="http://schemas.microsoft.com/office/drawing/2014/main" id="{23AB0D82-F9F5-2B57-ACAE-782FF1592C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0F643A8-C70F-26C9-2959-63ADE30F04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19C122-1841-446F-A209-09DB18BC1FBD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9759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16AF90-DB6D-4594-FBB4-91D80DBBCA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>
            <a:extLst>
              <a:ext uri="{FF2B5EF4-FFF2-40B4-BE49-F238E27FC236}">
                <a16:creationId xmlns:a16="http://schemas.microsoft.com/office/drawing/2014/main" id="{6DD9646D-C49C-8CAC-5583-5935602AF4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>
            <a:extLst>
              <a:ext uri="{FF2B5EF4-FFF2-40B4-BE49-F238E27FC236}">
                <a16:creationId xmlns:a16="http://schemas.microsoft.com/office/drawing/2014/main" id="{3425A80D-2015-4731-4768-559810D811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A8BA5ED-56A0-0404-3910-DDB5127D6C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19C122-1841-446F-A209-09DB18BC1FBD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4777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19C122-1841-446F-A209-09DB18BC1FBD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8443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23.4.2025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23.4.2025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4/23/2025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5401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23.4.2025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23.4.2025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23.4.2025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  <p:sldLayoutId id="2147483738" r:id="rId2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73B43-1EB6-4A1D-81F2-91C5559DF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5800" y="1412776"/>
            <a:ext cx="6228000" cy="126260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sz="3200" dirty="0"/>
              <a:t>Aloittaneet ja lopettaneet yritykset </a:t>
            </a:r>
            <a:r>
              <a:rPr kumimoji="0" lang="fi-FI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2024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1571862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1"/>
          <p:cNvSpPr txBox="1">
            <a:spLocks noGrp="1"/>
          </p:cNvSpPr>
          <p:nvPr>
            <p:ph type="title" idx="4294967295"/>
          </p:nvPr>
        </p:nvSpPr>
        <p:spPr>
          <a:xfrm>
            <a:off x="551384" y="188640"/>
            <a:ext cx="10801200" cy="50405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Aloittaneet ja lopettaneet yritykset maakunnittain 2024</a:t>
            </a:r>
            <a:r>
              <a:rPr kumimoji="0" lang="fi-FI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, 1.1.2024 aluejako</a:t>
            </a:r>
            <a:endParaRPr kumimoji="0" lang="fi-FI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Arial"/>
            </a:endParaRPr>
          </a:p>
        </p:txBody>
      </p:sp>
      <p:pic>
        <p:nvPicPr>
          <p:cNvPr id="4" name="Kuva 3" descr="Palkkikaavio aloittaneiden ja lopettaneiden yritysten lukumäärästä maakunnittain vuonna 2024. Eniten aloittaneita yrityksiä oli Uudellamaalla, noin 17 300, Pirkanmaalla, noin 4 400 ja Varsinais-Suomessa, noin 3 700 kappaletta. Myös lopettaneita yrityksiä oli eniten näissä samoissa maakunnissa.">
            <a:extLst>
              <a:ext uri="{FF2B5EF4-FFF2-40B4-BE49-F238E27FC236}">
                <a16:creationId xmlns:a16="http://schemas.microsoft.com/office/drawing/2014/main" id="{85FF7AB7-B843-B287-6167-6BFCD485B7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0" y="692696"/>
            <a:ext cx="9217024" cy="5270773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12E6A7A7-B703-F90A-2739-1699CC36A8C4}"/>
              </a:ext>
            </a:extLst>
          </p:cNvPr>
          <p:cNvSpPr txBox="1"/>
          <p:nvPr/>
        </p:nvSpPr>
        <p:spPr>
          <a:xfrm>
            <a:off x="9655833" y="1412776"/>
            <a:ext cx="2016224" cy="3449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44000" tIns="108000" rIns="144000" bIns="108000" rtlCol="0">
            <a:spAutoFit/>
          </a:bodyPr>
          <a:lstStyle/>
          <a:p>
            <a:pPr algn="l"/>
            <a:r>
              <a:rPr lang="fi-FI" sz="1400" b="0" i="0" dirty="0">
                <a:solidFill>
                  <a:srgbClr val="000000"/>
                </a:solidFill>
                <a:effectLst/>
              </a:rPr>
              <a:t>Sekä aloittaneiden että lopettaneiden yritysten määrä suhteessa yrityskantaan oli suurin Uudellamaalla ja Pirkanmaalla.</a:t>
            </a:r>
          </a:p>
          <a:p>
            <a:pPr algn="l"/>
            <a:endParaRPr lang="fi-FI" sz="1400" dirty="0">
              <a:solidFill>
                <a:srgbClr val="000000"/>
              </a:solidFill>
            </a:endParaRPr>
          </a:p>
          <a:p>
            <a:pPr algn="l"/>
            <a:r>
              <a:rPr lang="fi-FI" sz="1400" b="0" i="0" dirty="0">
                <a:solidFill>
                  <a:srgbClr val="000000"/>
                </a:solidFill>
                <a:effectLst/>
              </a:rPr>
              <a:t>Lopettaneiden yritysten määrä kasvoi edellisvuoteen nähden kaikissa maakunnissa, suhteellisesti eniten Etelä-Savossa.</a:t>
            </a:r>
            <a:endParaRPr lang="fi-FI" sz="1400" dirty="0"/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0DD42FD1-2AF4-F9DA-D90F-27040741B4D3}"/>
              </a:ext>
            </a:extLst>
          </p:cNvPr>
          <p:cNvSpPr txBox="1">
            <a:spLocks/>
          </p:cNvSpPr>
          <p:nvPr/>
        </p:nvSpPr>
        <p:spPr bwMode="auto">
          <a:xfrm>
            <a:off x="623392" y="6309320"/>
            <a:ext cx="11521280" cy="374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100" dirty="0">
              <a:solidFill>
                <a:prstClr val="black"/>
              </a:solidFill>
              <a:latin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Aloittaneet ja lopettaneet yritykset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23.4.2025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2856011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1"/>
          <p:cNvSpPr txBox="1">
            <a:spLocks noGrp="1"/>
          </p:cNvSpPr>
          <p:nvPr>
            <p:ph type="title" idx="4294967295"/>
          </p:nvPr>
        </p:nvSpPr>
        <p:spPr>
          <a:xfrm>
            <a:off x="551384" y="188640"/>
            <a:ext cx="11377264" cy="78711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Aloittaneet ja lopettaneet yritykset sekä yrityskanta maakunnittain 2024</a:t>
            </a:r>
            <a:r>
              <a:rPr kumimoji="0" lang="fi-FI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, 1.1.2024 aluejako</a:t>
            </a:r>
            <a:endParaRPr kumimoji="0" lang="fi-FI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Arial"/>
            </a:endParaRPr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0DD42FD1-2AF4-F9DA-D90F-27040741B4D3}"/>
              </a:ext>
            </a:extLst>
          </p:cNvPr>
          <p:cNvSpPr txBox="1">
            <a:spLocks/>
          </p:cNvSpPr>
          <p:nvPr/>
        </p:nvSpPr>
        <p:spPr bwMode="auto">
          <a:xfrm>
            <a:off x="623392" y="6309320"/>
            <a:ext cx="1152128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*) Yrityskanta on poikkileikkaustieto kaikkien toimivien yritysten lukumäärästä tiettynä ajankohtana. </a:t>
            </a: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-52"/>
              <a:ea typeface="+mn-ea"/>
              <a:cs typeface="Arial" charset="-5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Aloittaneet ja lopettaneet yritykset 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23.4.2025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graphicFrame>
        <p:nvGraphicFramePr>
          <p:cNvPr id="7" name="Taulukko 6">
            <a:extLst>
              <a:ext uri="{FF2B5EF4-FFF2-40B4-BE49-F238E27FC236}">
                <a16:creationId xmlns:a16="http://schemas.microsoft.com/office/drawing/2014/main" id="{59846BC2-06BC-6366-0313-CAED60A836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798979"/>
              </p:ext>
            </p:extLst>
          </p:nvPr>
        </p:nvGraphicFramePr>
        <p:xfrm>
          <a:off x="644153" y="1052736"/>
          <a:ext cx="9268272" cy="517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255">
                  <a:extLst>
                    <a:ext uri="{9D8B030D-6E8A-4147-A177-3AD203B41FA5}">
                      <a16:colId xmlns:a16="http://schemas.microsoft.com/office/drawing/2014/main" val="2934147194"/>
                    </a:ext>
                  </a:extLst>
                </a:gridCol>
                <a:gridCol w="953626">
                  <a:extLst>
                    <a:ext uri="{9D8B030D-6E8A-4147-A177-3AD203B41FA5}">
                      <a16:colId xmlns:a16="http://schemas.microsoft.com/office/drawing/2014/main" val="2935235036"/>
                    </a:ext>
                  </a:extLst>
                </a:gridCol>
                <a:gridCol w="1164435">
                  <a:extLst>
                    <a:ext uri="{9D8B030D-6E8A-4147-A177-3AD203B41FA5}">
                      <a16:colId xmlns:a16="http://schemas.microsoft.com/office/drawing/2014/main" val="1936330943"/>
                    </a:ext>
                  </a:extLst>
                </a:gridCol>
                <a:gridCol w="1065696">
                  <a:extLst>
                    <a:ext uri="{9D8B030D-6E8A-4147-A177-3AD203B41FA5}">
                      <a16:colId xmlns:a16="http://schemas.microsoft.com/office/drawing/2014/main" val="104677815"/>
                    </a:ext>
                  </a:extLst>
                </a:gridCol>
                <a:gridCol w="964196">
                  <a:extLst>
                    <a:ext uri="{9D8B030D-6E8A-4147-A177-3AD203B41FA5}">
                      <a16:colId xmlns:a16="http://schemas.microsoft.com/office/drawing/2014/main" val="577730979"/>
                    </a:ext>
                  </a:extLst>
                </a:gridCol>
                <a:gridCol w="1087560">
                  <a:extLst>
                    <a:ext uri="{9D8B030D-6E8A-4147-A177-3AD203B41FA5}">
                      <a16:colId xmlns:a16="http://schemas.microsoft.com/office/drawing/2014/main" val="993188852"/>
                    </a:ext>
                  </a:extLst>
                </a:gridCol>
                <a:gridCol w="1202754">
                  <a:extLst>
                    <a:ext uri="{9D8B030D-6E8A-4147-A177-3AD203B41FA5}">
                      <a16:colId xmlns:a16="http://schemas.microsoft.com/office/drawing/2014/main" val="3145309157"/>
                    </a:ext>
                  </a:extLst>
                </a:gridCol>
                <a:gridCol w="919750">
                  <a:extLst>
                    <a:ext uri="{9D8B030D-6E8A-4147-A177-3AD203B41FA5}">
                      <a16:colId xmlns:a16="http://schemas.microsoft.com/office/drawing/2014/main" val="3228416947"/>
                    </a:ext>
                  </a:extLst>
                </a:gridCol>
              </a:tblGrid>
              <a:tr h="963480"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200" u="none" strike="noStrike" dirty="0">
                          <a:effectLst/>
                        </a:rPr>
                        <a:t>Maakunta</a:t>
                      </a:r>
                      <a:endParaRPr lang="fi-FI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0" marT="466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i-FI" sz="1200" u="none" strike="noStrike" dirty="0">
                          <a:effectLst/>
                        </a:rPr>
                        <a:t>Aloittaneet yritykset 2024</a:t>
                      </a:r>
                      <a:endParaRPr lang="fi-FI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0" marR="4660" marT="466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i-FI" sz="1200" u="none" strike="noStrike" dirty="0">
                          <a:effectLst/>
                        </a:rPr>
                        <a:t>Aloittaneiden (2024) osuus yrityskannasta Q4/2024, %</a:t>
                      </a:r>
                      <a:endParaRPr lang="fi-FI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0" marR="4660" marT="466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i-FI" sz="1200" u="none" strike="noStrike" dirty="0">
                          <a:effectLst/>
                        </a:rPr>
                        <a:t>Aloittaneiden muutos </a:t>
                      </a:r>
                    </a:p>
                    <a:p>
                      <a:pPr algn="ctr" rtl="0" fontAlgn="t"/>
                      <a:r>
                        <a:rPr lang="fi-FI" sz="1200" u="none" strike="noStrike" dirty="0">
                          <a:effectLst/>
                        </a:rPr>
                        <a:t>2023–2024</a:t>
                      </a:r>
                      <a:endParaRPr lang="fi-FI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0" marR="4660" marT="466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i-FI" sz="1200" u="none" strike="noStrike" dirty="0">
                          <a:effectLst/>
                        </a:rPr>
                        <a:t>Lopettaneet yritykset 2024</a:t>
                      </a:r>
                      <a:endParaRPr lang="fi-FI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0" marR="4660" marT="466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i-FI" sz="1200" u="none" strike="noStrike" dirty="0">
                          <a:effectLst/>
                        </a:rPr>
                        <a:t>Lopettaneiden (2024) osuus yrityskannasta Q4/2024, %</a:t>
                      </a:r>
                      <a:endParaRPr lang="fi-FI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0" marR="4660" marT="466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i-FI" sz="1200" u="none" strike="noStrike" dirty="0">
                          <a:effectLst/>
                        </a:rPr>
                        <a:t>Lopettaneiden muutos </a:t>
                      </a:r>
                    </a:p>
                    <a:p>
                      <a:pPr algn="ctr" rtl="0" fontAlgn="t"/>
                      <a:r>
                        <a:rPr lang="fi-FI" sz="1200" u="none" strike="noStrike" dirty="0">
                          <a:effectLst/>
                        </a:rPr>
                        <a:t>2023–2024</a:t>
                      </a:r>
                      <a:endParaRPr lang="fi-FI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0" marR="4660" marT="466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i-FI" sz="1200" u="none" strike="noStrike" dirty="0">
                          <a:effectLst/>
                        </a:rPr>
                        <a:t>Yrityskanta Q4/2024 *)</a:t>
                      </a:r>
                      <a:endParaRPr lang="fi-FI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0" marR="4660" marT="4660" marB="0" anchor="ctr"/>
                </a:tc>
                <a:extLst>
                  <a:ext uri="{0D108BD9-81ED-4DB2-BD59-A6C34878D82A}">
                    <a16:rowId xmlns:a16="http://schemas.microsoft.com/office/drawing/2014/main" val="1036450936"/>
                  </a:ext>
                </a:extLst>
              </a:tr>
              <a:tr h="204569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Uusimaa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17 328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10,5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458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16 767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10,2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4 922</a:t>
                      </a:r>
                    </a:p>
                  </a:txBody>
                  <a:tcPr marL="9525" marR="360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165 168</a:t>
                      </a:r>
                    </a:p>
                  </a:txBody>
                  <a:tcPr marL="9525" marR="108000" marT="9525" marB="0" anchor="b"/>
                </a:tc>
                <a:extLst>
                  <a:ext uri="{0D108BD9-81ED-4DB2-BD59-A6C34878D82A}">
                    <a16:rowId xmlns:a16="http://schemas.microsoft.com/office/drawing/2014/main" val="4234475155"/>
                  </a:ext>
                </a:extLst>
              </a:tr>
              <a:tr h="204569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Varsinais-Suomi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3 654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8,4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4 051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9,3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1 433</a:t>
                      </a:r>
                    </a:p>
                  </a:txBody>
                  <a:tcPr marL="9525" marR="360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43 418</a:t>
                      </a:r>
                    </a:p>
                  </a:txBody>
                  <a:tcPr marL="9525" marR="108000" marT="9525" marB="0" anchor="b"/>
                </a:tc>
                <a:extLst>
                  <a:ext uri="{0D108BD9-81ED-4DB2-BD59-A6C34878D82A}">
                    <a16:rowId xmlns:a16="http://schemas.microsoft.com/office/drawing/2014/main" val="2229133789"/>
                  </a:ext>
                </a:extLst>
              </a:tr>
              <a:tr h="204569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Satakunta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1 156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6,7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1 476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8,6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431</a:t>
                      </a:r>
                    </a:p>
                  </a:txBody>
                  <a:tcPr marL="9525" marR="360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17 128</a:t>
                      </a:r>
                    </a:p>
                  </a:txBody>
                  <a:tcPr marL="9525" marR="108000" marT="9525" marB="0" anchor="b"/>
                </a:tc>
                <a:extLst>
                  <a:ext uri="{0D108BD9-81ED-4DB2-BD59-A6C34878D82A}">
                    <a16:rowId xmlns:a16="http://schemas.microsoft.com/office/drawing/2014/main" val="183318993"/>
                  </a:ext>
                </a:extLst>
              </a:tr>
              <a:tr h="204569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Kanta-Häme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990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7,8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1 252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9,8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392</a:t>
                      </a:r>
                    </a:p>
                  </a:txBody>
                  <a:tcPr marL="9525" marR="360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12 753</a:t>
                      </a:r>
                    </a:p>
                  </a:txBody>
                  <a:tcPr marL="9525" marR="108000" marT="9525" marB="0" anchor="b"/>
                </a:tc>
                <a:extLst>
                  <a:ext uri="{0D108BD9-81ED-4DB2-BD59-A6C34878D82A}">
                    <a16:rowId xmlns:a16="http://schemas.microsoft.com/office/drawing/2014/main" val="4002936637"/>
                  </a:ext>
                </a:extLst>
              </a:tr>
              <a:tr h="204569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Pirkanmaa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4 444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447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4 414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10,0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1 524</a:t>
                      </a:r>
                    </a:p>
                  </a:txBody>
                  <a:tcPr marL="9525" marR="360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44 172</a:t>
                      </a:r>
                    </a:p>
                  </a:txBody>
                  <a:tcPr marL="9525" marR="108000" marT="9525" marB="0" anchor="b"/>
                </a:tc>
                <a:extLst>
                  <a:ext uri="{0D108BD9-81ED-4DB2-BD59-A6C34878D82A}">
                    <a16:rowId xmlns:a16="http://schemas.microsoft.com/office/drawing/2014/main" val="3584314626"/>
                  </a:ext>
                </a:extLst>
              </a:tr>
              <a:tr h="204569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Päijät-Häme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1 256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8,2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1 447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9,5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432</a:t>
                      </a:r>
                    </a:p>
                  </a:txBody>
                  <a:tcPr marL="9525" marR="360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15 249</a:t>
                      </a:r>
                    </a:p>
                  </a:txBody>
                  <a:tcPr marL="9525" marR="108000" marT="9525" marB="0" anchor="b"/>
                </a:tc>
                <a:extLst>
                  <a:ext uri="{0D108BD9-81ED-4DB2-BD59-A6C34878D82A}">
                    <a16:rowId xmlns:a16="http://schemas.microsoft.com/office/drawing/2014/main" val="1641663175"/>
                  </a:ext>
                </a:extLst>
              </a:tr>
              <a:tr h="204569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Kymenlaakso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766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7,6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960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9,5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258</a:t>
                      </a:r>
                    </a:p>
                  </a:txBody>
                  <a:tcPr marL="9525" marR="360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10 061</a:t>
                      </a:r>
                    </a:p>
                  </a:txBody>
                  <a:tcPr marL="9525" marR="108000" marT="9525" marB="0" anchor="b"/>
                </a:tc>
                <a:extLst>
                  <a:ext uri="{0D108BD9-81ED-4DB2-BD59-A6C34878D82A}">
                    <a16:rowId xmlns:a16="http://schemas.microsoft.com/office/drawing/2014/main" val="1942158832"/>
                  </a:ext>
                </a:extLst>
              </a:tr>
              <a:tr h="204569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Etelä-Karjala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651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8,0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777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9,5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241</a:t>
                      </a:r>
                    </a:p>
                  </a:txBody>
                  <a:tcPr marL="9525" marR="360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8 186</a:t>
                      </a:r>
                    </a:p>
                  </a:txBody>
                  <a:tcPr marL="9525" marR="108000" marT="9525" marB="0" anchor="b"/>
                </a:tc>
                <a:extLst>
                  <a:ext uri="{0D108BD9-81ED-4DB2-BD59-A6C34878D82A}">
                    <a16:rowId xmlns:a16="http://schemas.microsoft.com/office/drawing/2014/main" val="4187055336"/>
                  </a:ext>
                </a:extLst>
              </a:tr>
              <a:tr h="204569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Etelä-Savo</a:t>
                      </a:r>
                    </a:p>
                  </a:txBody>
                  <a:tcPr marL="72000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651</a:t>
                      </a:r>
                    </a:p>
                  </a:txBody>
                  <a:tcPr marL="9525" marR="216000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6,3</a:t>
                      </a:r>
                    </a:p>
                  </a:txBody>
                  <a:tcPr marL="9525" marR="324000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-35</a:t>
                      </a:r>
                    </a:p>
                  </a:txBody>
                  <a:tcPr marL="9525" marR="324000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855</a:t>
                      </a:r>
                    </a:p>
                  </a:txBody>
                  <a:tcPr marL="9525" marR="216000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8,3</a:t>
                      </a:r>
                    </a:p>
                  </a:txBody>
                  <a:tcPr marL="9525" marR="324000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320</a:t>
                      </a:r>
                    </a:p>
                  </a:txBody>
                  <a:tcPr marL="9525" marR="360000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10 343</a:t>
                      </a:r>
                    </a:p>
                  </a:txBody>
                  <a:tcPr marL="9525" marR="108000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610595"/>
                  </a:ext>
                </a:extLst>
              </a:tr>
              <a:tr h="204569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Pohjois-Savo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1 383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8,2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1 548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9,2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435</a:t>
                      </a:r>
                    </a:p>
                  </a:txBody>
                  <a:tcPr marL="9525" marR="360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16 846</a:t>
                      </a:r>
                    </a:p>
                  </a:txBody>
                  <a:tcPr marL="9525" marR="108000" marT="9525" marB="0" anchor="b"/>
                </a:tc>
                <a:extLst>
                  <a:ext uri="{0D108BD9-81ED-4DB2-BD59-A6C34878D82A}">
                    <a16:rowId xmlns:a16="http://schemas.microsoft.com/office/drawing/2014/main" val="267939377"/>
                  </a:ext>
                </a:extLst>
              </a:tr>
              <a:tr h="204569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Pohjois-Karjala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903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8,2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985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9,0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282</a:t>
                      </a:r>
                    </a:p>
                  </a:txBody>
                  <a:tcPr marL="9525" marR="360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10 947</a:t>
                      </a:r>
                    </a:p>
                  </a:txBody>
                  <a:tcPr marL="9525" marR="108000" marT="9525" marB="0" anchor="b"/>
                </a:tc>
                <a:extLst>
                  <a:ext uri="{0D108BD9-81ED-4DB2-BD59-A6C34878D82A}">
                    <a16:rowId xmlns:a16="http://schemas.microsoft.com/office/drawing/2014/main" val="1430622689"/>
                  </a:ext>
                </a:extLst>
              </a:tr>
              <a:tr h="204569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Keski-Suomi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1 833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9,0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1 858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9,2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576</a:t>
                      </a:r>
                    </a:p>
                  </a:txBody>
                  <a:tcPr marL="9525" marR="360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20 265</a:t>
                      </a:r>
                    </a:p>
                  </a:txBody>
                  <a:tcPr marL="9525" marR="108000" marT="9525" marB="0" anchor="b"/>
                </a:tc>
                <a:extLst>
                  <a:ext uri="{0D108BD9-81ED-4DB2-BD59-A6C34878D82A}">
                    <a16:rowId xmlns:a16="http://schemas.microsoft.com/office/drawing/2014/main" val="3715244357"/>
                  </a:ext>
                </a:extLst>
              </a:tr>
              <a:tr h="208027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Etelä-Pohjanmaa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1 031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1 205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365</a:t>
                      </a:r>
                    </a:p>
                  </a:txBody>
                  <a:tcPr marL="9525" marR="360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16 872</a:t>
                      </a:r>
                    </a:p>
                  </a:txBody>
                  <a:tcPr marL="9525" marR="108000" marT="9525" marB="0" anchor="b"/>
                </a:tc>
                <a:extLst>
                  <a:ext uri="{0D108BD9-81ED-4DB2-BD59-A6C34878D82A}">
                    <a16:rowId xmlns:a16="http://schemas.microsoft.com/office/drawing/2014/main" val="2272996151"/>
                  </a:ext>
                </a:extLst>
              </a:tr>
              <a:tr h="204569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Pohjanmaa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1 030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1 012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6,9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318</a:t>
                      </a:r>
                    </a:p>
                  </a:txBody>
                  <a:tcPr marL="9525" marR="360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14 578</a:t>
                      </a:r>
                    </a:p>
                  </a:txBody>
                  <a:tcPr marL="9525" marR="108000" marT="9525" marB="0" anchor="b"/>
                </a:tc>
                <a:extLst>
                  <a:ext uri="{0D108BD9-81ED-4DB2-BD59-A6C34878D82A}">
                    <a16:rowId xmlns:a16="http://schemas.microsoft.com/office/drawing/2014/main" val="1934199252"/>
                  </a:ext>
                </a:extLst>
              </a:tr>
              <a:tr h="204569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Keski-Pohjanmaa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365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7,0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388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7,5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9525" marR="360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5 200</a:t>
                      </a:r>
                    </a:p>
                  </a:txBody>
                  <a:tcPr marL="9525" marR="108000" marT="9525" marB="0" anchor="b"/>
                </a:tc>
                <a:extLst>
                  <a:ext uri="{0D108BD9-81ED-4DB2-BD59-A6C34878D82A}">
                    <a16:rowId xmlns:a16="http://schemas.microsoft.com/office/drawing/2014/main" val="2495365452"/>
                  </a:ext>
                </a:extLst>
              </a:tr>
              <a:tr h="208027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Pohjois-Pohjanmaa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2 821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9,9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163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2 544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8,9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784</a:t>
                      </a:r>
                    </a:p>
                  </a:txBody>
                  <a:tcPr marL="9525" marR="360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28 598</a:t>
                      </a:r>
                    </a:p>
                  </a:txBody>
                  <a:tcPr marL="9525" marR="108000" marT="9525" marB="0" anchor="b"/>
                </a:tc>
                <a:extLst>
                  <a:ext uri="{0D108BD9-81ED-4DB2-BD59-A6C34878D82A}">
                    <a16:rowId xmlns:a16="http://schemas.microsoft.com/office/drawing/2014/main" val="4289026966"/>
                  </a:ext>
                </a:extLst>
              </a:tr>
              <a:tr h="204569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Kainuu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324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7,3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-46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362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8,2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9525" marR="360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4 441</a:t>
                      </a:r>
                    </a:p>
                  </a:txBody>
                  <a:tcPr marL="9525" marR="108000" marT="9525" marB="0" anchor="b"/>
                </a:tc>
                <a:extLst>
                  <a:ext uri="{0D108BD9-81ED-4DB2-BD59-A6C34878D82A}">
                    <a16:rowId xmlns:a16="http://schemas.microsoft.com/office/drawing/2014/main" val="3978126111"/>
                  </a:ext>
                </a:extLst>
              </a:tr>
              <a:tr h="204569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Lappi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1 358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8,9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1 198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7,9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282</a:t>
                      </a:r>
                    </a:p>
                  </a:txBody>
                  <a:tcPr marL="9525" marR="360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15 251</a:t>
                      </a:r>
                    </a:p>
                  </a:txBody>
                  <a:tcPr marL="9525" marR="108000" marT="9525" marB="0" anchor="b"/>
                </a:tc>
                <a:extLst>
                  <a:ext uri="{0D108BD9-81ED-4DB2-BD59-A6C34878D82A}">
                    <a16:rowId xmlns:a16="http://schemas.microsoft.com/office/drawing/2014/main" val="440872692"/>
                  </a:ext>
                </a:extLst>
              </a:tr>
              <a:tr h="204569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Ahvenanmaa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234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6,5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9525" marR="21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9525" marR="360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3 612</a:t>
                      </a:r>
                    </a:p>
                  </a:txBody>
                  <a:tcPr marL="9525" marR="108000" marT="9525" marB="0" anchor="b"/>
                </a:tc>
                <a:extLst>
                  <a:ext uri="{0D108BD9-81ED-4DB2-BD59-A6C34878D82A}">
                    <a16:rowId xmlns:a16="http://schemas.microsoft.com/office/drawing/2014/main" val="375353929"/>
                  </a:ext>
                </a:extLst>
              </a:tr>
              <a:tr h="262901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KOKO MAA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42 794</a:t>
                      </a:r>
                    </a:p>
                  </a:txBody>
                  <a:tcPr marL="9525" marR="216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9,1</a:t>
                      </a:r>
                    </a:p>
                  </a:txBody>
                  <a:tcPr marL="9525" marR="32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1 164</a:t>
                      </a:r>
                    </a:p>
                  </a:txBody>
                  <a:tcPr marL="9525" marR="32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43 935</a:t>
                      </a:r>
                    </a:p>
                  </a:txBody>
                  <a:tcPr marL="9525" marR="216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9,3</a:t>
                      </a:r>
                    </a:p>
                  </a:txBody>
                  <a:tcPr marL="9525" marR="32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13 098</a:t>
                      </a:r>
                    </a:p>
                  </a:txBody>
                  <a:tcPr marL="9525" marR="36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471 239</a:t>
                      </a:r>
                    </a:p>
                  </a:txBody>
                  <a:tcPr marL="9525" marR="108000" marT="9525" marB="0" anchor="ctr"/>
                </a:tc>
                <a:extLst>
                  <a:ext uri="{0D108BD9-81ED-4DB2-BD59-A6C34878D82A}">
                    <a16:rowId xmlns:a16="http://schemas.microsoft.com/office/drawing/2014/main" val="728123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453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1274D5-17E5-68EB-B4A6-F014AAD5FC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1">
            <a:extLst>
              <a:ext uri="{FF2B5EF4-FFF2-40B4-BE49-F238E27FC236}">
                <a16:creationId xmlns:a16="http://schemas.microsoft.com/office/drawing/2014/main" id="{57A914E9-9012-36FF-A401-A844CF53012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35360" y="188640"/>
            <a:ext cx="11737304" cy="54868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Aloittaneet ja lopettaneet yritykset maakunnittain 2022-2024</a:t>
            </a:r>
            <a:r>
              <a:rPr kumimoji="0" lang="fi-FI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,  1.1.2024 aluejako</a:t>
            </a:r>
            <a:endParaRPr kumimoji="0" lang="fi-FI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Arial"/>
            </a:endParaRP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36E19DE5-8356-89FA-E639-94109E809D70}"/>
              </a:ext>
            </a:extLst>
          </p:cNvPr>
          <p:cNvSpPr txBox="1">
            <a:spLocks/>
          </p:cNvSpPr>
          <p:nvPr/>
        </p:nvSpPr>
        <p:spPr bwMode="auto">
          <a:xfrm>
            <a:off x="407368" y="6309320"/>
            <a:ext cx="11737304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*) Yrityskanta on poikkileikkaustieto kaikkien toimivien yritysten lukumäärästä tiettynä ajankohtana. </a:t>
            </a: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-52"/>
              <a:ea typeface="+mn-ea"/>
              <a:cs typeface="Arial" charset="-5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Aloittaneet ja lopettaneet yritykset 							    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23.4.2025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62AE19CC-73E7-FC33-DD18-5D667FEEA9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245033"/>
              </p:ext>
            </p:extLst>
          </p:nvPr>
        </p:nvGraphicFramePr>
        <p:xfrm>
          <a:off x="479376" y="836712"/>
          <a:ext cx="9721078" cy="5328592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677931">
                  <a:extLst>
                    <a:ext uri="{9D8B030D-6E8A-4147-A177-3AD203B41FA5}">
                      <a16:colId xmlns:a16="http://schemas.microsoft.com/office/drawing/2014/main" val="352526642"/>
                    </a:ext>
                  </a:extLst>
                </a:gridCol>
                <a:gridCol w="1149021">
                  <a:extLst>
                    <a:ext uri="{9D8B030D-6E8A-4147-A177-3AD203B41FA5}">
                      <a16:colId xmlns:a16="http://schemas.microsoft.com/office/drawing/2014/main" val="2346271708"/>
                    </a:ext>
                  </a:extLst>
                </a:gridCol>
                <a:gridCol w="1149021">
                  <a:extLst>
                    <a:ext uri="{9D8B030D-6E8A-4147-A177-3AD203B41FA5}">
                      <a16:colId xmlns:a16="http://schemas.microsoft.com/office/drawing/2014/main" val="1259981800"/>
                    </a:ext>
                  </a:extLst>
                </a:gridCol>
                <a:gridCol w="1149021">
                  <a:extLst>
                    <a:ext uri="{9D8B030D-6E8A-4147-A177-3AD203B41FA5}">
                      <a16:colId xmlns:a16="http://schemas.microsoft.com/office/drawing/2014/main" val="2357497423"/>
                    </a:ext>
                  </a:extLst>
                </a:gridCol>
                <a:gridCol w="1149021">
                  <a:extLst>
                    <a:ext uri="{9D8B030D-6E8A-4147-A177-3AD203B41FA5}">
                      <a16:colId xmlns:a16="http://schemas.microsoft.com/office/drawing/2014/main" val="1365198361"/>
                    </a:ext>
                  </a:extLst>
                </a:gridCol>
                <a:gridCol w="1149021">
                  <a:extLst>
                    <a:ext uri="{9D8B030D-6E8A-4147-A177-3AD203B41FA5}">
                      <a16:colId xmlns:a16="http://schemas.microsoft.com/office/drawing/2014/main" val="360074005"/>
                    </a:ext>
                  </a:extLst>
                </a:gridCol>
                <a:gridCol w="1149021">
                  <a:extLst>
                    <a:ext uri="{9D8B030D-6E8A-4147-A177-3AD203B41FA5}">
                      <a16:colId xmlns:a16="http://schemas.microsoft.com/office/drawing/2014/main" val="583592789"/>
                    </a:ext>
                  </a:extLst>
                </a:gridCol>
                <a:gridCol w="1149021">
                  <a:extLst>
                    <a:ext uri="{9D8B030D-6E8A-4147-A177-3AD203B41FA5}">
                      <a16:colId xmlns:a16="http://schemas.microsoft.com/office/drawing/2014/main" val="22296275"/>
                    </a:ext>
                  </a:extLst>
                </a:gridCol>
              </a:tblGrid>
              <a:tr h="624137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Alue</a:t>
                      </a:r>
                      <a:endParaRPr lang="fi-FI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Aloittaneet yritykset 2022</a:t>
                      </a:r>
                      <a:endParaRPr lang="fi-FI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Aloittaneet yritykset 2023</a:t>
                      </a:r>
                      <a:endParaRPr lang="fi-FI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Aloittaneet yritykset 2024</a:t>
                      </a:r>
                      <a:endParaRPr lang="fi-FI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Lopettaneet yritykset 2022</a:t>
                      </a:r>
                      <a:endParaRPr lang="fi-FI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36000" marT="762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Lopettaneet yritykset 2023</a:t>
                      </a:r>
                      <a:endParaRPr lang="fi-FI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36000" marT="762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Lopettaneet yritykset 2024</a:t>
                      </a:r>
                      <a:endParaRPr lang="fi-FI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36000" marT="762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Yrityskanta 2024/Q4</a:t>
                      </a:r>
                      <a:endParaRPr lang="fi-FI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36000" marT="7620" marB="0" anchor="ctr"/>
                </a:tc>
                <a:extLst>
                  <a:ext uri="{0D108BD9-81ED-4DB2-BD59-A6C34878D82A}">
                    <a16:rowId xmlns:a16="http://schemas.microsoft.com/office/drawing/2014/main" val="305929897"/>
                  </a:ext>
                </a:extLst>
              </a:tr>
              <a:tr h="231622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Uusimaa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16 389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16 870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17 328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10 686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11 845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16 767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165 168</a:t>
                      </a:r>
                    </a:p>
                  </a:txBody>
                  <a:tcPr marL="9525" marR="144000" marT="9525" marB="0" anchor="ctr"/>
                </a:tc>
                <a:extLst>
                  <a:ext uri="{0D108BD9-81ED-4DB2-BD59-A6C34878D82A}">
                    <a16:rowId xmlns:a16="http://schemas.microsoft.com/office/drawing/2014/main" val="747297762"/>
                  </a:ext>
                </a:extLst>
              </a:tr>
              <a:tr h="231622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Varsinais-Suomi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3 531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3 643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3 654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2 395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2 618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4 051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43 418</a:t>
                      </a:r>
                    </a:p>
                  </a:txBody>
                  <a:tcPr marL="9525" marR="144000" marT="9525" marB="0" anchor="ctr"/>
                </a:tc>
                <a:extLst>
                  <a:ext uri="{0D108BD9-81ED-4DB2-BD59-A6C34878D82A}">
                    <a16:rowId xmlns:a16="http://schemas.microsoft.com/office/drawing/2014/main" val="2945488736"/>
                  </a:ext>
                </a:extLst>
              </a:tr>
              <a:tr h="231622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Satakunta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1 215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1 197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1 156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899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1 045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1 476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17 128</a:t>
                      </a:r>
                    </a:p>
                  </a:txBody>
                  <a:tcPr marL="9525" marR="144000" marT="9525" marB="0" anchor="ctr"/>
                </a:tc>
                <a:extLst>
                  <a:ext uri="{0D108BD9-81ED-4DB2-BD59-A6C34878D82A}">
                    <a16:rowId xmlns:a16="http://schemas.microsoft.com/office/drawing/2014/main" val="3063686994"/>
                  </a:ext>
                </a:extLst>
              </a:tr>
              <a:tr h="231622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Kanta-Häme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1 040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951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990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778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860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1 252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12 753</a:t>
                      </a:r>
                    </a:p>
                  </a:txBody>
                  <a:tcPr marL="9525" marR="144000" marT="9525" marB="0" anchor="ctr"/>
                </a:tc>
                <a:extLst>
                  <a:ext uri="{0D108BD9-81ED-4DB2-BD59-A6C34878D82A}">
                    <a16:rowId xmlns:a16="http://schemas.microsoft.com/office/drawing/2014/main" val="937846174"/>
                  </a:ext>
                </a:extLst>
              </a:tr>
              <a:tr h="231622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Pirkanmaa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3 974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3 997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4 444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2 584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2 890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4 414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44 172</a:t>
                      </a:r>
                    </a:p>
                  </a:txBody>
                  <a:tcPr marL="9525" marR="144000" marT="9525" marB="0" anchor="ctr"/>
                </a:tc>
                <a:extLst>
                  <a:ext uri="{0D108BD9-81ED-4DB2-BD59-A6C34878D82A}">
                    <a16:rowId xmlns:a16="http://schemas.microsoft.com/office/drawing/2014/main" val="351906047"/>
                  </a:ext>
                </a:extLst>
              </a:tr>
              <a:tr h="231622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Päijät-Häme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1 259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1 226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1 256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852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1 015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1 447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15 249</a:t>
                      </a:r>
                    </a:p>
                  </a:txBody>
                  <a:tcPr marL="9525" marR="144000" marT="9525" marB="0" anchor="ctr"/>
                </a:tc>
                <a:extLst>
                  <a:ext uri="{0D108BD9-81ED-4DB2-BD59-A6C34878D82A}">
                    <a16:rowId xmlns:a16="http://schemas.microsoft.com/office/drawing/2014/main" val="999926204"/>
                  </a:ext>
                </a:extLst>
              </a:tr>
              <a:tr h="231622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Kymenlaakso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806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762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766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591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702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960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10 061</a:t>
                      </a:r>
                    </a:p>
                  </a:txBody>
                  <a:tcPr marL="9525" marR="144000" marT="9525" marB="0" anchor="ctr"/>
                </a:tc>
                <a:extLst>
                  <a:ext uri="{0D108BD9-81ED-4DB2-BD59-A6C34878D82A}">
                    <a16:rowId xmlns:a16="http://schemas.microsoft.com/office/drawing/2014/main" val="3104772159"/>
                  </a:ext>
                </a:extLst>
              </a:tr>
              <a:tr h="231622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Etelä-Karjala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594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605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651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518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536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777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8 186</a:t>
                      </a:r>
                    </a:p>
                  </a:txBody>
                  <a:tcPr marL="9525" marR="144000" marT="9525" marB="0" anchor="ctr"/>
                </a:tc>
                <a:extLst>
                  <a:ext uri="{0D108BD9-81ED-4DB2-BD59-A6C34878D82A}">
                    <a16:rowId xmlns:a16="http://schemas.microsoft.com/office/drawing/2014/main" val="3326117558"/>
                  </a:ext>
                </a:extLst>
              </a:tr>
              <a:tr h="231622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Etelä-Savo</a:t>
                      </a:r>
                    </a:p>
                  </a:txBody>
                  <a:tcPr marL="72000" marR="9525" marT="9525" marB="0" anchor="ctr">
                    <a:solidFill>
                      <a:srgbClr val="DAFAC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744</a:t>
                      </a:r>
                    </a:p>
                  </a:txBody>
                  <a:tcPr marL="9525" marR="144000" marT="9525" marB="0" anchor="ctr">
                    <a:solidFill>
                      <a:srgbClr val="DAFAC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686</a:t>
                      </a:r>
                    </a:p>
                  </a:txBody>
                  <a:tcPr marL="9525" marR="144000" marT="9525" marB="0" anchor="ctr">
                    <a:solidFill>
                      <a:srgbClr val="DAFAC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651</a:t>
                      </a:r>
                    </a:p>
                  </a:txBody>
                  <a:tcPr marL="9525" marR="144000" marT="9525" marB="0" anchor="ctr">
                    <a:solidFill>
                      <a:srgbClr val="DAFAC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538</a:t>
                      </a:r>
                    </a:p>
                  </a:txBody>
                  <a:tcPr marL="9525" marR="144000" marT="9525" marB="0" anchor="ctr">
                    <a:solidFill>
                      <a:srgbClr val="DAFAC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535</a:t>
                      </a:r>
                    </a:p>
                  </a:txBody>
                  <a:tcPr marL="9525" marR="144000" marT="9525" marB="0" anchor="ctr">
                    <a:solidFill>
                      <a:srgbClr val="DAFAC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855</a:t>
                      </a:r>
                    </a:p>
                  </a:txBody>
                  <a:tcPr marL="9525" marR="144000" marT="9525" marB="0" anchor="ctr">
                    <a:solidFill>
                      <a:srgbClr val="DAFAC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10 343</a:t>
                      </a:r>
                    </a:p>
                  </a:txBody>
                  <a:tcPr marL="9525" marR="144000" marT="9525" marB="0" anchor="ctr">
                    <a:solidFill>
                      <a:srgbClr val="DAFA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526518"/>
                  </a:ext>
                </a:extLst>
              </a:tr>
              <a:tr h="231622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Pohjois-Savo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1 396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1 357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1 383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910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1 113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1 548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16 846</a:t>
                      </a:r>
                    </a:p>
                  </a:txBody>
                  <a:tcPr marL="9525" marR="144000" marT="9525" marB="0" anchor="ctr"/>
                </a:tc>
                <a:extLst>
                  <a:ext uri="{0D108BD9-81ED-4DB2-BD59-A6C34878D82A}">
                    <a16:rowId xmlns:a16="http://schemas.microsoft.com/office/drawing/2014/main" val="1601209262"/>
                  </a:ext>
                </a:extLst>
              </a:tr>
              <a:tr h="231622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Pohjois-Karjala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875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851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903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634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703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985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10 947</a:t>
                      </a:r>
                    </a:p>
                  </a:txBody>
                  <a:tcPr marL="9525" marR="144000" marT="9525" marB="0" anchor="ctr"/>
                </a:tc>
                <a:extLst>
                  <a:ext uri="{0D108BD9-81ED-4DB2-BD59-A6C34878D82A}">
                    <a16:rowId xmlns:a16="http://schemas.microsoft.com/office/drawing/2014/main" val="2987949298"/>
                  </a:ext>
                </a:extLst>
              </a:tr>
              <a:tr h="231622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Keski-Suomi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1 715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1 772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1 833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1 111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1 282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1 858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20 265</a:t>
                      </a:r>
                    </a:p>
                  </a:txBody>
                  <a:tcPr marL="9525" marR="144000" marT="9525" marB="0" anchor="ctr"/>
                </a:tc>
                <a:extLst>
                  <a:ext uri="{0D108BD9-81ED-4DB2-BD59-A6C34878D82A}">
                    <a16:rowId xmlns:a16="http://schemas.microsoft.com/office/drawing/2014/main" val="2610634564"/>
                  </a:ext>
                </a:extLst>
              </a:tr>
              <a:tr h="231622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Etelä-Pohjanmaa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1 021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1 043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1 031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753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840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1 205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16 872</a:t>
                      </a:r>
                    </a:p>
                  </a:txBody>
                  <a:tcPr marL="9525" marR="144000" marT="9525" marB="0" anchor="ctr"/>
                </a:tc>
                <a:extLst>
                  <a:ext uri="{0D108BD9-81ED-4DB2-BD59-A6C34878D82A}">
                    <a16:rowId xmlns:a16="http://schemas.microsoft.com/office/drawing/2014/main" val="973364931"/>
                  </a:ext>
                </a:extLst>
              </a:tr>
              <a:tr h="231622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Pohjanmaa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1 048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1 047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1 030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760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694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1 012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14 578</a:t>
                      </a:r>
                    </a:p>
                  </a:txBody>
                  <a:tcPr marL="9525" marR="144000" marT="9525" marB="0" anchor="ctr"/>
                </a:tc>
                <a:extLst>
                  <a:ext uri="{0D108BD9-81ED-4DB2-BD59-A6C34878D82A}">
                    <a16:rowId xmlns:a16="http://schemas.microsoft.com/office/drawing/2014/main" val="545437880"/>
                  </a:ext>
                </a:extLst>
              </a:tr>
              <a:tr h="231622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Keski-Pohjanmaa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362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349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365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270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308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388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5 200</a:t>
                      </a:r>
                    </a:p>
                  </a:txBody>
                  <a:tcPr marL="9525" marR="144000" marT="9525" marB="0" anchor="ctr"/>
                </a:tc>
                <a:extLst>
                  <a:ext uri="{0D108BD9-81ED-4DB2-BD59-A6C34878D82A}">
                    <a16:rowId xmlns:a16="http://schemas.microsoft.com/office/drawing/2014/main" val="37896177"/>
                  </a:ext>
                </a:extLst>
              </a:tr>
              <a:tr h="231622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Pohjois-Pohjanmaa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2 557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2 658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2 821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1 552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1 760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2 544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28 598</a:t>
                      </a:r>
                    </a:p>
                  </a:txBody>
                  <a:tcPr marL="9525" marR="144000" marT="9525" marB="0" anchor="ctr"/>
                </a:tc>
                <a:extLst>
                  <a:ext uri="{0D108BD9-81ED-4DB2-BD59-A6C34878D82A}">
                    <a16:rowId xmlns:a16="http://schemas.microsoft.com/office/drawing/2014/main" val="3930147437"/>
                  </a:ext>
                </a:extLst>
              </a:tr>
              <a:tr h="231622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Kainuu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343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370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324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229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270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362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4 441</a:t>
                      </a:r>
                    </a:p>
                  </a:txBody>
                  <a:tcPr marL="9525" marR="144000" marT="9525" marB="0" anchor="ctr"/>
                </a:tc>
                <a:extLst>
                  <a:ext uri="{0D108BD9-81ED-4DB2-BD59-A6C34878D82A}">
                    <a16:rowId xmlns:a16="http://schemas.microsoft.com/office/drawing/2014/main" val="1893460476"/>
                  </a:ext>
                </a:extLst>
              </a:tr>
              <a:tr h="231622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Lappi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1 189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1 265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1 358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774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916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1 198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15 251</a:t>
                      </a:r>
                    </a:p>
                  </a:txBody>
                  <a:tcPr marL="9525" marR="144000" marT="9525" marB="0" anchor="ctr"/>
                </a:tc>
                <a:extLst>
                  <a:ext uri="{0D108BD9-81ED-4DB2-BD59-A6C34878D82A}">
                    <a16:rowId xmlns:a16="http://schemas.microsoft.com/office/drawing/2014/main" val="3637209156"/>
                  </a:ext>
                </a:extLst>
              </a:tr>
              <a:tr h="231622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Ahvenanmaa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227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218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234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151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165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3 612</a:t>
                      </a:r>
                    </a:p>
                  </a:txBody>
                  <a:tcPr marL="9525" marR="144000" marT="9525" marB="0" anchor="ctr"/>
                </a:tc>
                <a:extLst>
                  <a:ext uri="{0D108BD9-81ED-4DB2-BD59-A6C34878D82A}">
                    <a16:rowId xmlns:a16="http://schemas.microsoft.com/office/drawing/2014/main" val="947636893"/>
                  </a:ext>
                </a:extLst>
              </a:tr>
              <a:tr h="303637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KOKO MAA</a:t>
                      </a: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41 242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41 630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42 794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27 720</a:t>
                      </a:r>
                    </a:p>
                  </a:txBody>
                  <a:tcPr marL="9525" marR="144000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30 837</a:t>
                      </a:r>
                    </a:p>
                  </a:txBody>
                  <a:tcPr marL="9525" marR="144000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43 935</a:t>
                      </a:r>
                    </a:p>
                  </a:txBody>
                  <a:tcPr marL="9525" marR="144000" marT="9525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471 239</a:t>
                      </a:r>
                    </a:p>
                  </a:txBody>
                  <a:tcPr marL="9525" marR="144000" marT="9525" marB="0" anchor="ctr"/>
                </a:tc>
                <a:extLst>
                  <a:ext uri="{0D108BD9-81ED-4DB2-BD59-A6C34878D82A}">
                    <a16:rowId xmlns:a16="http://schemas.microsoft.com/office/drawing/2014/main" val="391554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512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9FDB7D-174A-DA0B-8AA7-C38973C5C6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1">
            <a:extLst>
              <a:ext uri="{FF2B5EF4-FFF2-40B4-BE49-F238E27FC236}">
                <a16:creationId xmlns:a16="http://schemas.microsoft.com/office/drawing/2014/main" id="{0588BB85-D009-3447-A4D6-4BAD0680E78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35360" y="260648"/>
            <a:ext cx="11737304" cy="86409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Aloittaneet ja lopettaneet yritykset Etelä-Savossa 2022-2024</a:t>
            </a:r>
            <a:r>
              <a:rPr kumimoji="0" lang="fi-FI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,</a:t>
            </a:r>
            <a:br>
              <a:rPr kumimoji="0" lang="fi-FI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</a:br>
            <a:r>
              <a:rPr kumimoji="0" lang="fi-FI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 1.1.2024 aluejako</a:t>
            </a:r>
            <a:endParaRPr kumimoji="0" lang="fi-FI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Arial"/>
            </a:endParaRP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10C79D6A-422B-E6DD-4F24-8E321DE16C27}"/>
              </a:ext>
            </a:extLst>
          </p:cNvPr>
          <p:cNvSpPr txBox="1">
            <a:spLocks/>
          </p:cNvSpPr>
          <p:nvPr/>
        </p:nvSpPr>
        <p:spPr bwMode="auto">
          <a:xfrm>
            <a:off x="407368" y="6309320"/>
            <a:ext cx="11737304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*) Yrityskanta on poikkileikkaustieto kaikkien toimivien yritysten lukumäärästä tiettynä ajankohtana. </a:t>
            </a: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-52"/>
              <a:ea typeface="+mn-ea"/>
              <a:cs typeface="Arial" charset="-5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Aloittaneet ja lopettaneet yritykset 							    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23.4.2025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5065582E-8F4E-28DA-4614-C4A08F0588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060070"/>
              </p:ext>
            </p:extLst>
          </p:nvPr>
        </p:nvGraphicFramePr>
        <p:xfrm>
          <a:off x="479376" y="1340768"/>
          <a:ext cx="9649075" cy="4341842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665505">
                  <a:extLst>
                    <a:ext uri="{9D8B030D-6E8A-4147-A177-3AD203B41FA5}">
                      <a16:colId xmlns:a16="http://schemas.microsoft.com/office/drawing/2014/main" val="352526642"/>
                    </a:ext>
                  </a:extLst>
                </a:gridCol>
                <a:gridCol w="1140510">
                  <a:extLst>
                    <a:ext uri="{9D8B030D-6E8A-4147-A177-3AD203B41FA5}">
                      <a16:colId xmlns:a16="http://schemas.microsoft.com/office/drawing/2014/main" val="2346271708"/>
                    </a:ext>
                  </a:extLst>
                </a:gridCol>
                <a:gridCol w="1140510">
                  <a:extLst>
                    <a:ext uri="{9D8B030D-6E8A-4147-A177-3AD203B41FA5}">
                      <a16:colId xmlns:a16="http://schemas.microsoft.com/office/drawing/2014/main" val="1259981800"/>
                    </a:ext>
                  </a:extLst>
                </a:gridCol>
                <a:gridCol w="1140510">
                  <a:extLst>
                    <a:ext uri="{9D8B030D-6E8A-4147-A177-3AD203B41FA5}">
                      <a16:colId xmlns:a16="http://schemas.microsoft.com/office/drawing/2014/main" val="2357497423"/>
                    </a:ext>
                  </a:extLst>
                </a:gridCol>
                <a:gridCol w="1140510">
                  <a:extLst>
                    <a:ext uri="{9D8B030D-6E8A-4147-A177-3AD203B41FA5}">
                      <a16:colId xmlns:a16="http://schemas.microsoft.com/office/drawing/2014/main" val="1365198361"/>
                    </a:ext>
                  </a:extLst>
                </a:gridCol>
                <a:gridCol w="1140510">
                  <a:extLst>
                    <a:ext uri="{9D8B030D-6E8A-4147-A177-3AD203B41FA5}">
                      <a16:colId xmlns:a16="http://schemas.microsoft.com/office/drawing/2014/main" val="360074005"/>
                    </a:ext>
                  </a:extLst>
                </a:gridCol>
                <a:gridCol w="1140510">
                  <a:extLst>
                    <a:ext uri="{9D8B030D-6E8A-4147-A177-3AD203B41FA5}">
                      <a16:colId xmlns:a16="http://schemas.microsoft.com/office/drawing/2014/main" val="583592789"/>
                    </a:ext>
                  </a:extLst>
                </a:gridCol>
                <a:gridCol w="1140510">
                  <a:extLst>
                    <a:ext uri="{9D8B030D-6E8A-4147-A177-3AD203B41FA5}">
                      <a16:colId xmlns:a16="http://schemas.microsoft.com/office/drawing/2014/main" val="22296275"/>
                    </a:ext>
                  </a:extLst>
                </a:gridCol>
              </a:tblGrid>
              <a:tr h="97070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Alue</a:t>
                      </a:r>
                      <a:endParaRPr lang="fi-FI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Aloittaneet yritykset 2022</a:t>
                      </a:r>
                      <a:endParaRPr lang="fi-FI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Aloittaneet yritykset 2023</a:t>
                      </a:r>
                      <a:endParaRPr lang="fi-FI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Aloittaneet yritykset 2024</a:t>
                      </a:r>
                      <a:endParaRPr lang="fi-FI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3600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Lopettaneet yritykset 2022</a:t>
                      </a:r>
                      <a:endParaRPr lang="fi-FI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36000" marT="762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Lopettaneet yritykset 2023</a:t>
                      </a:r>
                      <a:endParaRPr lang="fi-FI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36000" marT="762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Lopettaneet yritykset 2024</a:t>
                      </a:r>
                      <a:endParaRPr lang="fi-FI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36000" marT="762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Yrityskanta 2024/Q4</a:t>
                      </a:r>
                      <a:endParaRPr lang="fi-FI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36000" marT="7620" marB="0" anchor="ctr"/>
                </a:tc>
                <a:extLst>
                  <a:ext uri="{0D108BD9-81ED-4DB2-BD59-A6C34878D82A}">
                    <a16:rowId xmlns:a16="http://schemas.microsoft.com/office/drawing/2014/main" val="305929897"/>
                  </a:ext>
                </a:extLst>
              </a:tr>
              <a:tr h="251423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Enonkoski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216000" marT="9525" marB="0" anchor="b"/>
                </a:tc>
                <a:extLst>
                  <a:ext uri="{0D108BD9-81ED-4DB2-BD59-A6C34878D82A}">
                    <a16:rowId xmlns:a16="http://schemas.microsoft.com/office/drawing/2014/main" val="747297762"/>
                  </a:ext>
                </a:extLst>
              </a:tr>
              <a:tr h="251423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Hirvensalmi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9525" marR="216000" marT="9525" marB="0" anchor="b"/>
                </a:tc>
                <a:extLst>
                  <a:ext uri="{0D108BD9-81ED-4DB2-BD59-A6C34878D82A}">
                    <a16:rowId xmlns:a16="http://schemas.microsoft.com/office/drawing/2014/main" val="2945488736"/>
                  </a:ext>
                </a:extLst>
              </a:tr>
              <a:tr h="251423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Juva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540</a:t>
                      </a:r>
                    </a:p>
                  </a:txBody>
                  <a:tcPr marL="9525" marR="216000" marT="9525" marB="0" anchor="b"/>
                </a:tc>
                <a:extLst>
                  <a:ext uri="{0D108BD9-81ED-4DB2-BD59-A6C34878D82A}">
                    <a16:rowId xmlns:a16="http://schemas.microsoft.com/office/drawing/2014/main" val="3063686994"/>
                  </a:ext>
                </a:extLst>
              </a:tr>
              <a:tr h="251423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Kangasniemi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496</a:t>
                      </a:r>
                    </a:p>
                  </a:txBody>
                  <a:tcPr marL="9525" marR="216000" marT="9525" marB="0" anchor="b"/>
                </a:tc>
                <a:extLst>
                  <a:ext uri="{0D108BD9-81ED-4DB2-BD59-A6C34878D82A}">
                    <a16:rowId xmlns:a16="http://schemas.microsoft.com/office/drawing/2014/main" val="545437880"/>
                  </a:ext>
                </a:extLst>
              </a:tr>
              <a:tr h="251423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Mikkeli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276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280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226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338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3 802</a:t>
                      </a:r>
                    </a:p>
                  </a:txBody>
                  <a:tcPr marL="9525" marR="216000" marT="9525" marB="0" anchor="b"/>
                </a:tc>
                <a:extLst>
                  <a:ext uri="{0D108BD9-81ED-4DB2-BD59-A6C34878D82A}">
                    <a16:rowId xmlns:a16="http://schemas.microsoft.com/office/drawing/2014/main" val="37896177"/>
                  </a:ext>
                </a:extLst>
              </a:tr>
              <a:tr h="251423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Mäntyharju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693</a:t>
                      </a:r>
                    </a:p>
                  </a:txBody>
                  <a:tcPr marL="9525" marR="216000" marT="9525" marB="0" anchor="b"/>
                </a:tc>
                <a:extLst>
                  <a:ext uri="{0D108BD9-81ED-4DB2-BD59-A6C34878D82A}">
                    <a16:rowId xmlns:a16="http://schemas.microsoft.com/office/drawing/2014/main" val="3930147437"/>
                  </a:ext>
                </a:extLst>
              </a:tr>
              <a:tr h="251423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Pertunmaa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216000" marT="9525" marB="0" anchor="b"/>
                </a:tc>
                <a:extLst>
                  <a:ext uri="{0D108BD9-81ED-4DB2-BD59-A6C34878D82A}">
                    <a16:rowId xmlns:a16="http://schemas.microsoft.com/office/drawing/2014/main" val="1893460476"/>
                  </a:ext>
                </a:extLst>
              </a:tr>
              <a:tr h="251423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Pieksämäki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1 195</a:t>
                      </a:r>
                    </a:p>
                  </a:txBody>
                  <a:tcPr marL="9525" marR="216000" marT="9525" marB="0" anchor="b"/>
                </a:tc>
                <a:extLst>
                  <a:ext uri="{0D108BD9-81ED-4DB2-BD59-A6C34878D82A}">
                    <a16:rowId xmlns:a16="http://schemas.microsoft.com/office/drawing/2014/main" val="3637209156"/>
                  </a:ext>
                </a:extLst>
              </a:tr>
              <a:tr h="251423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Puumala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275</a:t>
                      </a:r>
                    </a:p>
                  </a:txBody>
                  <a:tcPr marL="9525" marR="216000" marT="9525" marB="0" anchor="b"/>
                </a:tc>
                <a:extLst>
                  <a:ext uri="{0D108BD9-81ED-4DB2-BD59-A6C34878D82A}">
                    <a16:rowId xmlns:a16="http://schemas.microsoft.com/office/drawing/2014/main" val="2687390359"/>
                  </a:ext>
                </a:extLst>
              </a:tr>
              <a:tr h="251423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Rantasalmi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348</a:t>
                      </a:r>
                    </a:p>
                  </a:txBody>
                  <a:tcPr marL="9525" marR="216000" marT="9525" marB="0" anchor="b"/>
                </a:tc>
                <a:extLst>
                  <a:ext uri="{0D108BD9-81ED-4DB2-BD59-A6C34878D82A}">
                    <a16:rowId xmlns:a16="http://schemas.microsoft.com/office/drawing/2014/main" val="947636893"/>
                  </a:ext>
                </a:extLst>
              </a:tr>
              <a:tr h="251423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Savonlinna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162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162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158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2 346</a:t>
                      </a:r>
                    </a:p>
                  </a:txBody>
                  <a:tcPr marL="9525" marR="216000" marT="9525" marB="0" anchor="b"/>
                </a:tc>
                <a:extLst>
                  <a:ext uri="{0D108BD9-81ED-4DB2-BD59-A6C34878D82A}">
                    <a16:rowId xmlns:a16="http://schemas.microsoft.com/office/drawing/2014/main" val="2682654857"/>
                  </a:ext>
                </a:extLst>
              </a:tr>
              <a:tr h="26189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Sulkava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290</a:t>
                      </a:r>
                    </a:p>
                  </a:txBody>
                  <a:tcPr marL="9525" marR="216000" marT="9525" marB="0" anchor="b"/>
                </a:tc>
                <a:extLst>
                  <a:ext uri="{0D108BD9-81ED-4DB2-BD59-A6C34878D82A}">
                    <a16:rowId xmlns:a16="http://schemas.microsoft.com/office/drawing/2014/main" val="2917751557"/>
                  </a:ext>
                </a:extLst>
              </a:tr>
              <a:tr h="32222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ETELÄ-SAVO</a:t>
                      </a:r>
                    </a:p>
                  </a:txBody>
                  <a:tcPr marL="72000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744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686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651</a:t>
                      </a:r>
                    </a:p>
                  </a:txBody>
                  <a:tcPr marL="9525" marR="324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538</a:t>
                      </a:r>
                    </a:p>
                  </a:txBody>
                  <a:tcPr marL="9525" marR="324000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535</a:t>
                      </a:r>
                    </a:p>
                  </a:txBody>
                  <a:tcPr marL="9525" marR="324000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855</a:t>
                      </a:r>
                    </a:p>
                  </a:txBody>
                  <a:tcPr marL="9525" marR="324000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10 343</a:t>
                      </a:r>
                    </a:p>
                  </a:txBody>
                  <a:tcPr marL="9525" marR="216000" marT="9525" marB="0" anchor="b"/>
                </a:tc>
                <a:extLst>
                  <a:ext uri="{0D108BD9-81ED-4DB2-BD59-A6C34878D82A}">
                    <a16:rowId xmlns:a16="http://schemas.microsoft.com/office/drawing/2014/main" val="391554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071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1"/>
          <p:cNvSpPr txBox="1">
            <a:spLocks noGrp="1"/>
          </p:cNvSpPr>
          <p:nvPr>
            <p:ph type="title" idx="4294967295"/>
          </p:nvPr>
        </p:nvSpPr>
        <p:spPr>
          <a:xfrm>
            <a:off x="623392" y="332656"/>
            <a:ext cx="11233248" cy="57606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Aloittaneet ja lopettaneet yritykset Etelä-Savossa toimialoittain 2024</a:t>
            </a:r>
            <a:r>
              <a:rPr kumimoji="0" lang="fi-FI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, 1.1.2024 aluejako</a:t>
            </a:r>
            <a:endParaRPr kumimoji="0" lang="fi-FI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Arial"/>
            </a:endParaRPr>
          </a:p>
        </p:txBody>
      </p:sp>
      <p:sp>
        <p:nvSpPr>
          <p:cNvPr id="5" name="Title 11">
            <a:extLst>
              <a:ext uri="{FF2B5EF4-FFF2-40B4-BE49-F238E27FC236}">
                <a16:creationId xmlns:a16="http://schemas.microsoft.com/office/drawing/2014/main" id="{BB1E2B68-DB12-3773-4E98-B0F018EE3C72}"/>
              </a:ext>
            </a:extLst>
          </p:cNvPr>
          <p:cNvSpPr txBox="1">
            <a:spLocks/>
          </p:cNvSpPr>
          <p:nvPr/>
        </p:nvSpPr>
        <p:spPr bwMode="auto">
          <a:xfrm>
            <a:off x="623392" y="6309320"/>
            <a:ext cx="1152128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100" dirty="0">
              <a:solidFill>
                <a:prstClr val="black"/>
              </a:solidFill>
              <a:latin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Aloittaneet ja lopettaneet yritykset, TOL 2008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23.4.2025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6" name="Kuva 5" descr="Palkkikaavio: Aloittaneet ja lopettaneet yritykset Etelä-Savossa toimialoittain vuonna 2024. Aloittaneita yrityksiä oli yhteensä 651 ja lopettaneita 855 kappaletta. Eniten aloittaneita yrityksiä oli ammatillisessa, tieteellisessä ja teknisessä toiminnassa, yhteensä 96 kappaletta, sekä rakentamisen, maa-, metsä- ja kalatalouden ja tukku- ja vähittäiskaupan toimialoilla, kussakin 65-68 kappaletta. Lopettaneita yrityksiä oli eniten tukku- ja vähittäiskaupan alalla, 118 sekä ammatillisessa, tieteellisessä ja teknisessä toiminnassa, 117 kappaletta.">
            <a:extLst>
              <a:ext uri="{FF2B5EF4-FFF2-40B4-BE49-F238E27FC236}">
                <a16:creationId xmlns:a16="http://schemas.microsoft.com/office/drawing/2014/main" id="{626F21DA-C726-19D2-19B3-6795A101C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476" y="1124744"/>
            <a:ext cx="10146020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308376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68622</TotalTime>
  <Words>875</Words>
  <Application>Microsoft Office PowerPoint</Application>
  <PresentationFormat>Laajakuva</PresentationFormat>
  <Paragraphs>472</Paragraphs>
  <Slides>6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ESAVO</vt:lpstr>
      <vt:lpstr>Aloittaneet ja lopettaneet yritykset 2024</vt:lpstr>
      <vt:lpstr>Aloittaneet ja lopettaneet yritykset maakunnittain 2024, 1.1.2024 aluejako</vt:lpstr>
      <vt:lpstr>Aloittaneet ja lopettaneet yritykset sekä yrityskanta maakunnittain 2024, 1.1.2024 aluejako</vt:lpstr>
      <vt:lpstr>Aloittaneet ja lopettaneet yritykset maakunnittain 2022-2024,  1.1.2024 aluejako</vt:lpstr>
      <vt:lpstr>Aloittaneet ja lopettaneet yritykset Etelä-Savossa 2022-2024,  1.1.2024 aluejako</vt:lpstr>
      <vt:lpstr>Aloittaneet ja lopettaneet yritykset Etelä-Savossa toimialoittain 2024, 1.1.2024 aluejako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Aloittaneet ja lopettaneet yritykset</dc:title>
  <dc:creator>Jaana Kokkonen</dc:creator>
  <cp:lastModifiedBy>Jaana Kokkonen</cp:lastModifiedBy>
  <cp:revision>264</cp:revision>
  <dcterms:created xsi:type="dcterms:W3CDTF">2020-02-25T14:36:39Z</dcterms:created>
  <dcterms:modified xsi:type="dcterms:W3CDTF">2025-04-23T13:48:35Z</dcterms:modified>
</cp:coreProperties>
</file>