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738" r:id="rId2"/>
  </p:sldMasterIdLst>
  <p:notesMasterIdLst>
    <p:notesMasterId r:id="rId11"/>
  </p:notesMasterIdLst>
  <p:sldIdLst>
    <p:sldId id="805" r:id="rId3"/>
    <p:sldId id="1066" r:id="rId4"/>
    <p:sldId id="577" r:id="rId5"/>
    <p:sldId id="368" r:id="rId6"/>
    <p:sldId id="804" r:id="rId7"/>
    <p:sldId id="807" r:id="rId8"/>
    <p:sldId id="618" r:id="rId9"/>
    <p:sldId id="80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873D"/>
    <a:srgbClr val="3D4CB9"/>
    <a:srgbClr val="E26B08"/>
    <a:srgbClr val="F782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522D4B-E216-4841-B400-BEE4AF8BC9C9}" v="19" dt="2025-06-02T09:23:30.2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3" autoAdjust="0"/>
    <p:restoredTop sz="95039" autoAdjust="0"/>
  </p:normalViewPr>
  <p:slideViewPr>
    <p:cSldViewPr showGuides="1">
      <p:cViewPr varScale="1">
        <p:scale>
          <a:sx n="78" d="100"/>
          <a:sy n="78" d="100"/>
        </p:scale>
        <p:origin x="22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24522D4B-E216-4841-B400-BEE4AF8BC9C9}"/>
    <pc:docChg chg="undo custSel modSld">
      <pc:chgData name="Jaana Kokkonen" userId="fd0ea1af-346e-4258-bc54-cec630bd1122" providerId="ADAL" clId="{24522D4B-E216-4841-B400-BEE4AF8BC9C9}" dt="2025-06-02T12:26:04.788" v="936" actId="207"/>
      <pc:docMkLst>
        <pc:docMk/>
      </pc:docMkLst>
      <pc:sldChg chg="addSp delSp modSp mod">
        <pc:chgData name="Jaana Kokkonen" userId="fd0ea1af-346e-4258-bc54-cec630bd1122" providerId="ADAL" clId="{24522D4B-E216-4841-B400-BEE4AF8BC9C9}" dt="2025-06-02T12:26:04.788" v="936" actId="207"/>
        <pc:sldMkLst>
          <pc:docMk/>
          <pc:sldMk cId="2170000677" sldId="368"/>
        </pc:sldMkLst>
        <pc:spChg chg="mod">
          <ac:chgData name="Jaana Kokkonen" userId="fd0ea1af-346e-4258-bc54-cec630bd1122" providerId="ADAL" clId="{24522D4B-E216-4841-B400-BEE4AF8BC9C9}" dt="2025-05-28T08:21:59.777" v="453" actId="20577"/>
          <ac:spMkLst>
            <pc:docMk/>
            <pc:sldMk cId="2170000677" sldId="368"/>
            <ac:spMk id="3" creationId="{00000000-0000-0000-0000-000000000000}"/>
          </ac:spMkLst>
        </pc:spChg>
        <pc:spChg chg="add mod">
          <ac:chgData name="Jaana Kokkonen" userId="fd0ea1af-346e-4258-bc54-cec630bd1122" providerId="ADAL" clId="{24522D4B-E216-4841-B400-BEE4AF8BC9C9}" dt="2025-05-28T08:45:07.788" v="530"/>
          <ac:spMkLst>
            <pc:docMk/>
            <pc:sldMk cId="2170000677" sldId="368"/>
            <ac:spMk id="4" creationId="{7284D258-468F-3424-A490-6D76F7E32B92}"/>
          </ac:spMkLst>
        </pc:spChg>
        <pc:graphicFrameChg chg="mod modGraphic">
          <ac:chgData name="Jaana Kokkonen" userId="fd0ea1af-346e-4258-bc54-cec630bd1122" providerId="ADAL" clId="{24522D4B-E216-4841-B400-BEE4AF8BC9C9}" dt="2025-06-02T12:26:04.788" v="936" actId="207"/>
          <ac:graphicFrameMkLst>
            <pc:docMk/>
            <pc:sldMk cId="2170000677" sldId="368"/>
            <ac:graphicFrameMk id="2" creationId="{93F9FFEA-A084-9B45-6473-6DB30543E7CC}"/>
          </ac:graphicFrameMkLst>
        </pc:graphicFrameChg>
      </pc:sldChg>
      <pc:sldChg chg="addSp delSp modSp mod">
        <pc:chgData name="Jaana Kokkonen" userId="fd0ea1af-346e-4258-bc54-cec630bd1122" providerId="ADAL" clId="{24522D4B-E216-4841-B400-BEE4AF8BC9C9}" dt="2025-05-28T08:44:53.742" v="528" actId="1036"/>
        <pc:sldMkLst>
          <pc:docMk/>
          <pc:sldMk cId="281749003" sldId="577"/>
        </pc:sldMkLst>
        <pc:spChg chg="mod">
          <ac:chgData name="Jaana Kokkonen" userId="fd0ea1af-346e-4258-bc54-cec630bd1122" providerId="ADAL" clId="{24522D4B-E216-4841-B400-BEE4AF8BC9C9}" dt="2025-05-28T08:44:53.742" v="528" actId="1036"/>
          <ac:spMkLst>
            <pc:docMk/>
            <pc:sldMk cId="281749003" sldId="577"/>
            <ac:spMk id="2" creationId="{977C7D39-F23F-008F-B9A8-A177F4A5F99D}"/>
          </ac:spMkLst>
        </pc:spChg>
        <pc:spChg chg="mod">
          <ac:chgData name="Jaana Kokkonen" userId="fd0ea1af-346e-4258-bc54-cec630bd1122" providerId="ADAL" clId="{24522D4B-E216-4841-B400-BEE4AF8BC9C9}" dt="2025-05-28T08:22:06.233" v="454" actId="20577"/>
          <ac:spMkLst>
            <pc:docMk/>
            <pc:sldMk cId="281749003" sldId="577"/>
            <ac:spMk id="3" creationId="{00000000-0000-0000-0000-000000000000}"/>
          </ac:spMkLst>
        </pc:spChg>
        <pc:picChg chg="add mod">
          <ac:chgData name="Jaana Kokkonen" userId="fd0ea1af-346e-4258-bc54-cec630bd1122" providerId="ADAL" clId="{24522D4B-E216-4841-B400-BEE4AF8BC9C9}" dt="2025-05-26T09:45:16.636" v="101" actId="962"/>
          <ac:picMkLst>
            <pc:docMk/>
            <pc:sldMk cId="281749003" sldId="577"/>
            <ac:picMk id="4" creationId="{AEA4B786-BDEC-024A-2CB5-A7AF0E717BFB}"/>
          </ac:picMkLst>
        </pc:picChg>
      </pc:sldChg>
      <pc:sldChg chg="modSp mod">
        <pc:chgData name="Jaana Kokkonen" userId="fd0ea1af-346e-4258-bc54-cec630bd1122" providerId="ADAL" clId="{24522D4B-E216-4841-B400-BEE4AF8BC9C9}" dt="2025-06-02T08:20:20.143" v="726" actId="14100"/>
        <pc:sldMkLst>
          <pc:docMk/>
          <pc:sldMk cId="53852900" sldId="618"/>
        </pc:sldMkLst>
        <pc:spChg chg="mod">
          <ac:chgData name="Jaana Kokkonen" userId="fd0ea1af-346e-4258-bc54-cec630bd1122" providerId="ADAL" clId="{24522D4B-E216-4841-B400-BEE4AF8BC9C9}" dt="2025-05-28T08:46:02.918" v="548" actId="14100"/>
          <ac:spMkLst>
            <pc:docMk/>
            <pc:sldMk cId="53852900" sldId="618"/>
            <ac:spMk id="4" creationId="{00000000-0000-0000-0000-000000000000}"/>
          </ac:spMkLst>
        </pc:spChg>
        <pc:spChg chg="mod">
          <ac:chgData name="Jaana Kokkonen" userId="fd0ea1af-346e-4258-bc54-cec630bd1122" providerId="ADAL" clId="{24522D4B-E216-4841-B400-BEE4AF8BC9C9}" dt="2025-05-28T08:48:08.188" v="570" actId="20577"/>
          <ac:spMkLst>
            <pc:docMk/>
            <pc:sldMk cId="53852900" sldId="618"/>
            <ac:spMk id="7" creationId="{00000000-0000-0000-0000-000000000000}"/>
          </ac:spMkLst>
        </pc:spChg>
        <pc:graphicFrameChg chg="mod modGraphic">
          <ac:chgData name="Jaana Kokkonen" userId="fd0ea1af-346e-4258-bc54-cec630bd1122" providerId="ADAL" clId="{24522D4B-E216-4841-B400-BEE4AF8BC9C9}" dt="2025-06-02T08:20:20.143" v="726" actId="14100"/>
          <ac:graphicFrameMkLst>
            <pc:docMk/>
            <pc:sldMk cId="53852900" sldId="618"/>
            <ac:graphicFrameMk id="3" creationId="{C943D499-DAF7-AE67-811F-D6C8C10630E9}"/>
          </ac:graphicFrameMkLst>
        </pc:graphicFrameChg>
      </pc:sldChg>
      <pc:sldChg chg="addSp delSp modSp mod">
        <pc:chgData name="Jaana Kokkonen" userId="fd0ea1af-346e-4258-bc54-cec630bd1122" providerId="ADAL" clId="{24522D4B-E216-4841-B400-BEE4AF8BC9C9}" dt="2025-05-28T08:45:16.996" v="532"/>
        <pc:sldMkLst>
          <pc:docMk/>
          <pc:sldMk cId="1273342102" sldId="804"/>
        </pc:sldMkLst>
        <pc:spChg chg="add mod">
          <ac:chgData name="Jaana Kokkonen" userId="fd0ea1af-346e-4258-bc54-cec630bd1122" providerId="ADAL" clId="{24522D4B-E216-4841-B400-BEE4AF8BC9C9}" dt="2025-05-28T08:45:16.996" v="532"/>
          <ac:spMkLst>
            <pc:docMk/>
            <pc:sldMk cId="1273342102" sldId="804"/>
            <ac:spMk id="5" creationId="{F9E6A47A-E9E8-B8A9-56C7-ABAA4FB46D73}"/>
          </ac:spMkLst>
        </pc:spChg>
        <pc:spChg chg="mod">
          <ac:chgData name="Jaana Kokkonen" userId="fd0ea1af-346e-4258-bc54-cec630bd1122" providerId="ADAL" clId="{24522D4B-E216-4841-B400-BEE4AF8BC9C9}" dt="2025-05-28T08:21:48.620" v="452" actId="14100"/>
          <ac:spMkLst>
            <pc:docMk/>
            <pc:sldMk cId="1273342102" sldId="804"/>
            <ac:spMk id="8" creationId="{9201FF6F-70E4-494A-AF97-7FDB53D6943F}"/>
          </ac:spMkLst>
        </pc:spChg>
        <pc:picChg chg="add mod">
          <ac:chgData name="Jaana Kokkonen" userId="fd0ea1af-346e-4258-bc54-cec630bd1122" providerId="ADAL" clId="{24522D4B-E216-4841-B400-BEE4AF8BC9C9}" dt="2025-05-28T08:21:31.317" v="450" actId="962"/>
          <ac:picMkLst>
            <pc:docMk/>
            <pc:sldMk cId="1273342102" sldId="804"/>
            <ac:picMk id="3" creationId="{0FE3BC2E-DBCA-F541-1013-9C3E7F4A8B31}"/>
          </ac:picMkLst>
        </pc:picChg>
      </pc:sldChg>
      <pc:sldChg chg="modSp mod">
        <pc:chgData name="Jaana Kokkonen" userId="fd0ea1af-346e-4258-bc54-cec630bd1122" providerId="ADAL" clId="{24522D4B-E216-4841-B400-BEE4AF8BC9C9}" dt="2025-05-28T08:22:55.175" v="485" actId="20577"/>
        <pc:sldMkLst>
          <pc:docMk/>
          <pc:sldMk cId="2157947360" sldId="805"/>
        </pc:sldMkLst>
        <pc:spChg chg="mod">
          <ac:chgData name="Jaana Kokkonen" userId="fd0ea1af-346e-4258-bc54-cec630bd1122" providerId="ADAL" clId="{24522D4B-E216-4841-B400-BEE4AF8BC9C9}" dt="2025-05-28T08:22:26.717" v="457" actId="20577"/>
          <ac:spMkLst>
            <pc:docMk/>
            <pc:sldMk cId="2157947360" sldId="805"/>
            <ac:spMk id="2" creationId="{6E3ADC9D-98EE-48FF-518E-14EE8EE6A44F}"/>
          </ac:spMkLst>
        </pc:spChg>
        <pc:spChg chg="mod">
          <ac:chgData name="Jaana Kokkonen" userId="fd0ea1af-346e-4258-bc54-cec630bd1122" providerId="ADAL" clId="{24522D4B-E216-4841-B400-BEE4AF8BC9C9}" dt="2025-05-28T08:22:55.175" v="485" actId="20577"/>
          <ac:spMkLst>
            <pc:docMk/>
            <pc:sldMk cId="2157947360" sldId="805"/>
            <ac:spMk id="5" creationId="{588D9C10-78AF-70EB-BDCA-9A738FF45D33}"/>
          </ac:spMkLst>
        </pc:spChg>
      </pc:sldChg>
      <pc:sldChg chg="addSp delSp modSp mod">
        <pc:chgData name="Jaana Kokkonen" userId="fd0ea1af-346e-4258-bc54-cec630bd1122" providerId="ADAL" clId="{24522D4B-E216-4841-B400-BEE4AF8BC9C9}" dt="2025-06-02T08:12:17.132" v="687" actId="962"/>
        <pc:sldMkLst>
          <pc:docMk/>
          <pc:sldMk cId="161222696" sldId="807"/>
        </pc:sldMkLst>
        <pc:spChg chg="add mod">
          <ac:chgData name="Jaana Kokkonen" userId="fd0ea1af-346e-4258-bc54-cec630bd1122" providerId="ADAL" clId="{24522D4B-E216-4841-B400-BEE4AF8BC9C9}" dt="2025-05-28T08:45:26.778" v="534"/>
          <ac:spMkLst>
            <pc:docMk/>
            <pc:sldMk cId="161222696" sldId="807"/>
            <ac:spMk id="4" creationId="{679B074C-2A88-CA39-C259-2530C54AD495}"/>
          </ac:spMkLst>
        </pc:spChg>
        <pc:spChg chg="mod">
          <ac:chgData name="Jaana Kokkonen" userId="fd0ea1af-346e-4258-bc54-cec630bd1122" providerId="ADAL" clId="{24522D4B-E216-4841-B400-BEE4AF8BC9C9}" dt="2025-05-28T08:45:36.311" v="541" actId="20577"/>
          <ac:spMkLst>
            <pc:docMk/>
            <pc:sldMk cId="161222696" sldId="807"/>
            <ac:spMk id="8" creationId="{C024A07F-4E9D-A907-C0D3-E1D7098D6A5F}"/>
          </ac:spMkLst>
        </pc:spChg>
        <pc:picChg chg="add mod">
          <ac:chgData name="Jaana Kokkonen" userId="fd0ea1af-346e-4258-bc54-cec630bd1122" providerId="ADAL" clId="{24522D4B-E216-4841-B400-BEE4AF8BC9C9}" dt="2025-06-02T08:12:17.132" v="687" actId="962"/>
          <ac:picMkLst>
            <pc:docMk/>
            <pc:sldMk cId="161222696" sldId="807"/>
            <ac:picMk id="2" creationId="{FA457D35-D0AA-CAC6-EF67-86FB2412A930}"/>
          </ac:picMkLst>
        </pc:picChg>
        <pc:picChg chg="del">
          <ac:chgData name="Jaana Kokkonen" userId="fd0ea1af-346e-4258-bc54-cec630bd1122" providerId="ADAL" clId="{24522D4B-E216-4841-B400-BEE4AF8BC9C9}" dt="2025-06-02T08:10:28.627" v="572" actId="478"/>
          <ac:picMkLst>
            <pc:docMk/>
            <pc:sldMk cId="161222696" sldId="807"/>
            <ac:picMk id="3" creationId="{6A471A85-F33E-F96C-088C-58C5C4DC5525}"/>
          </ac:picMkLst>
        </pc:picChg>
      </pc:sldChg>
      <pc:sldChg chg="addSp delSp modSp mod">
        <pc:chgData name="Jaana Kokkonen" userId="fd0ea1af-346e-4258-bc54-cec630bd1122" providerId="ADAL" clId="{24522D4B-E216-4841-B400-BEE4AF8BC9C9}" dt="2025-06-02T09:28:21.301" v="927" actId="962"/>
        <pc:sldMkLst>
          <pc:docMk/>
          <pc:sldMk cId="1998256334" sldId="808"/>
        </pc:sldMkLst>
        <pc:spChg chg="add mod">
          <ac:chgData name="Jaana Kokkonen" userId="fd0ea1af-346e-4258-bc54-cec630bd1122" providerId="ADAL" clId="{24522D4B-E216-4841-B400-BEE4AF8BC9C9}" dt="2025-05-28T08:46:25.672" v="553"/>
          <ac:spMkLst>
            <pc:docMk/>
            <pc:sldMk cId="1998256334" sldId="808"/>
            <ac:spMk id="3" creationId="{2D83FD81-0E42-D8C9-0156-021431DEC134}"/>
          </ac:spMkLst>
        </pc:spChg>
        <pc:spChg chg="mod">
          <ac:chgData name="Jaana Kokkonen" userId="fd0ea1af-346e-4258-bc54-cec630bd1122" providerId="ADAL" clId="{24522D4B-E216-4841-B400-BEE4AF8BC9C9}" dt="2025-05-28T08:46:20.430" v="551" actId="20577"/>
          <ac:spMkLst>
            <pc:docMk/>
            <pc:sldMk cId="1998256334" sldId="808"/>
            <ac:spMk id="8" creationId="{B2871585-A2C0-BB18-F4D3-42CA70139E3E}"/>
          </ac:spMkLst>
        </pc:spChg>
        <pc:picChg chg="del">
          <ac:chgData name="Jaana Kokkonen" userId="fd0ea1af-346e-4258-bc54-cec630bd1122" providerId="ADAL" clId="{24522D4B-E216-4841-B400-BEE4AF8BC9C9}" dt="2025-06-02T09:24:12.253" v="730" actId="478"/>
          <ac:picMkLst>
            <pc:docMk/>
            <pc:sldMk cId="1998256334" sldId="808"/>
            <ac:picMk id="2" creationId="{D3883814-5AF0-F091-FE06-93F529A0F150}"/>
          </ac:picMkLst>
        </pc:picChg>
        <pc:picChg chg="add mod">
          <ac:chgData name="Jaana Kokkonen" userId="fd0ea1af-346e-4258-bc54-cec630bd1122" providerId="ADAL" clId="{24522D4B-E216-4841-B400-BEE4AF8BC9C9}" dt="2025-06-02T09:28:21.301" v="927" actId="962"/>
          <ac:picMkLst>
            <pc:docMk/>
            <pc:sldMk cId="1998256334" sldId="808"/>
            <ac:picMk id="4" creationId="{5F50FF3A-F067-3EA9-035A-AED4C87E3612}"/>
          </ac:picMkLst>
        </pc:picChg>
      </pc:sldChg>
      <pc:sldChg chg="modSp mod">
        <pc:chgData name="Jaana Kokkonen" userId="fd0ea1af-346e-4258-bc54-cec630bd1122" providerId="ADAL" clId="{24522D4B-E216-4841-B400-BEE4AF8BC9C9}" dt="2025-05-28T08:47:06.167" v="561" actId="20577"/>
        <pc:sldMkLst>
          <pc:docMk/>
          <pc:sldMk cId="1443210551" sldId="1066"/>
        </pc:sldMkLst>
        <pc:spChg chg="mod">
          <ac:chgData name="Jaana Kokkonen" userId="fd0ea1af-346e-4258-bc54-cec630bd1122" providerId="ADAL" clId="{24522D4B-E216-4841-B400-BEE4AF8BC9C9}" dt="2025-05-28T08:23:30.752" v="490" actId="20577"/>
          <ac:spMkLst>
            <pc:docMk/>
            <pc:sldMk cId="1443210551" sldId="1066"/>
            <ac:spMk id="2" creationId="{CAD5F185-4D61-3815-9B00-A0665FE59274}"/>
          </ac:spMkLst>
        </pc:spChg>
        <pc:spChg chg="mod">
          <ac:chgData name="Jaana Kokkonen" userId="fd0ea1af-346e-4258-bc54-cec630bd1122" providerId="ADAL" clId="{24522D4B-E216-4841-B400-BEE4AF8BC9C9}" dt="2025-05-28T08:47:06.167" v="561" actId="20577"/>
          <ac:spMkLst>
            <pc:docMk/>
            <pc:sldMk cId="1443210551" sldId="1066"/>
            <ac:spMk id="7" creationId="{01958FF3-849A-FE3F-BE2C-720B7E1F670D}"/>
          </ac:spMkLst>
        </pc:spChg>
        <pc:graphicFrameChg chg="modGraphic">
          <ac:chgData name="Jaana Kokkonen" userId="fd0ea1af-346e-4258-bc54-cec630bd1122" providerId="ADAL" clId="{24522D4B-E216-4841-B400-BEE4AF8BC9C9}" dt="2025-05-26T07:55:42.032" v="60" actId="20577"/>
          <ac:graphicFrameMkLst>
            <pc:docMk/>
            <pc:sldMk cId="1443210551" sldId="1066"/>
            <ac:graphicFrameMk id="3" creationId="{7961D19E-9036-A139-A126-7F66371D4CB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63734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2DFED-3086-791D-C1CB-D0043EF59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0F6680C-77FE-66C3-39DB-61145792E4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12B21B2-73EF-AD9D-8FFF-BEEFF5AA2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5F7ABB4-AF00-5F83-69FC-4686EB35E7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114131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A8CEB-D6F2-CA00-4D3D-28C65F2B5C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7D150D9-944A-DDC4-7E36-3A71081FA7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C02532F6-6FC7-8540-C953-C2D9A417FB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4C1C89C1-FB36-C4CD-B1A9-2C7B47569F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527705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90817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919771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12804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58966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12257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04473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7891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116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3908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622097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371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9802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64955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106544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dirty="0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42168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2080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7327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35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0472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297616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66402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89140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24" Type="http://schemas.openxmlformats.org/officeDocument/2006/relationships/image" Target="../media/image1.jpg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2.6.2025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45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  <p:sldLayoutId id="2147483756" r:id="rId18"/>
    <p:sldLayoutId id="2147483757" r:id="rId19"/>
    <p:sldLayoutId id="2147483758" r:id="rId20"/>
    <p:sldLayoutId id="2147483759" r:id="rId21"/>
    <p:sldLayoutId id="2147483760" r:id="rId2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ilastot.tulli.fi/documents/179508185/227106798/Tavaroiden%20ulkomaankauppa%20maakunnittain%20vuonna%202024.pdf/6a821f1b-77b8-7df6-c076-87196a6e950e/Tavaroiden%20ulkomaankauppa%20maakunnittain%20vuonna%202024.pdf?t=174799914118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3ADC9D-98EE-48FF-518E-14EE8EE6A4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7158544" cy="584856"/>
          </a:xfrm>
        </p:spPr>
        <p:txBody>
          <a:bodyPr/>
          <a:lstStyle/>
          <a:p>
            <a:r>
              <a:rPr lang="fi-FI" dirty="0"/>
              <a:t>Tavaroiden ulkomaankauppa 2024*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F034F15-457D-428C-09B1-7ECA5E01A0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5085183"/>
            <a:ext cx="6221412" cy="412329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Lähde: Tulli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588D9C10-78AF-70EB-BDCA-9A738FF45D33}"/>
              </a:ext>
            </a:extLst>
          </p:cNvPr>
          <p:cNvSpPr txBox="1"/>
          <p:nvPr/>
        </p:nvSpPr>
        <p:spPr>
          <a:xfrm>
            <a:off x="3719736" y="5497512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(</a:t>
            </a:r>
            <a:r>
              <a:rPr lang="fi-FI" sz="1400" dirty="0">
                <a:hlinkClick r:id="rId2"/>
              </a:rPr>
              <a:t>Tavaroiden ulkomaankauppa maakunnittain vuonna 2024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</a:t>
            </a:r>
            <a:r>
              <a:rPr lang="fi-FI" sz="1400" dirty="0"/>
              <a:t>)</a:t>
            </a:r>
          </a:p>
          <a:p>
            <a:r>
              <a:rPr lang="fi-FI" sz="1400" dirty="0"/>
              <a:t>*ennakkotiedot vuodelta 2024</a:t>
            </a:r>
          </a:p>
        </p:txBody>
      </p:sp>
    </p:spTree>
    <p:extLst>
      <p:ext uri="{BB962C8B-B14F-4D97-AF65-F5344CB8AC3E}">
        <p14:creationId xmlns:p14="http://schemas.microsoft.com/office/powerpoint/2010/main" val="2157947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D5F185-4D61-3815-9B00-A0665FE5927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392" y="602736"/>
            <a:ext cx="9361040" cy="450000"/>
          </a:xfr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Etelä-Savon yritysten tavaroiden ulkomaankauppa 2024*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01958FF3-849A-FE3F-BE2C-720B7E1F670D}"/>
              </a:ext>
            </a:extLst>
          </p:cNvPr>
          <p:cNvSpPr txBox="1"/>
          <p:nvPr/>
        </p:nvSpPr>
        <p:spPr>
          <a:xfrm>
            <a:off x="479376" y="6309320"/>
            <a:ext cx="116652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fi-FI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Lähde: Tulli, </a:t>
            </a:r>
            <a:r>
              <a:rPr lang="fi-FI" sz="1050" dirty="0"/>
              <a:t>*ennakkotiedot vuodelta 2024</a:t>
            </a:r>
            <a:endParaRPr lang="fi-FI" sz="10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Yritysten toimipaikat, joiden tavaroiden ulkomaankaupan arvo oli yli 5000 euroa tarkasteluajanjaksolla. Tilasto sisältää vain tavarakaupan, ei palvelukauppaa.                 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päivitetty: </a:t>
            </a:r>
            <a:r>
              <a:rPr lang="fi-FI" sz="1050" dirty="0">
                <a:solidFill>
                  <a:prstClr val="black"/>
                </a:solidFill>
                <a:latin typeface="Arial"/>
                <a:cs typeface="Arial" panose="020B0604020202020204" pitchFamily="34" charset="0"/>
              </a:rPr>
              <a:t>28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.5.2025 / jk</a:t>
            </a:r>
            <a:endParaRPr kumimoji="0" lang="fi-FI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7961D19E-9036-A139-A126-7F66371D4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154468"/>
              </p:ext>
            </p:extLst>
          </p:nvPr>
        </p:nvGraphicFramePr>
        <p:xfrm>
          <a:off x="911424" y="1468567"/>
          <a:ext cx="8784976" cy="410445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264090147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3608522012"/>
                    </a:ext>
                  </a:extLst>
                </a:gridCol>
              </a:tblGrid>
              <a:tr h="786700">
                <a:tc>
                  <a:txBody>
                    <a:bodyPr/>
                    <a:lstStyle/>
                    <a:p>
                      <a:r>
                        <a:rPr lang="fi-FI" sz="2400" dirty="0"/>
                        <a:t>VIENTI</a:t>
                      </a:r>
                    </a:p>
                  </a:txBody>
                  <a:tcPr marL="360000" marR="180000" marT="108000" marB="108000" anchor="ctr"/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TUONTI</a:t>
                      </a:r>
                    </a:p>
                  </a:txBody>
                  <a:tcPr marL="360000" marR="180000" marT="180000" marB="180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427168"/>
                  </a:ext>
                </a:extLst>
              </a:tr>
              <a:tr h="10840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309</a:t>
                      </a:r>
                    </a:p>
                    <a:p>
                      <a:r>
                        <a:rPr lang="fi-FI" sz="1400" dirty="0"/>
                        <a:t>Vientiyrityksiä 2024</a:t>
                      </a:r>
                      <a:r>
                        <a:rPr lang="fi-FI" sz="1200" dirty="0"/>
                        <a:t>	</a:t>
                      </a:r>
                    </a:p>
                  </a:txBody>
                  <a:tcPr marL="360000" marR="180000" marT="180000" marB="180000" anchor="ctr"/>
                </a:tc>
                <a:tc>
                  <a:txBody>
                    <a:bodyPr/>
                    <a:lstStyle/>
                    <a:p>
                      <a:r>
                        <a:rPr lang="fi-FI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590</a:t>
                      </a:r>
                    </a:p>
                    <a:p>
                      <a:r>
                        <a:rPr lang="fi-FI" sz="1400" dirty="0"/>
                        <a:t>Tuontiyrityksiä 2024</a:t>
                      </a:r>
                      <a:r>
                        <a:rPr lang="fi-FI" sz="1200" dirty="0"/>
                        <a:t>	</a:t>
                      </a:r>
                    </a:p>
                  </a:txBody>
                  <a:tcPr marL="360000" marR="180000" marT="180000" marB="180000" anchor="ctr"/>
                </a:tc>
                <a:extLst>
                  <a:ext uri="{0D108BD9-81ED-4DB2-BD59-A6C34878D82A}">
                    <a16:rowId xmlns:a16="http://schemas.microsoft.com/office/drawing/2014/main" val="274095432"/>
                  </a:ext>
                </a:extLst>
              </a:tr>
              <a:tr h="1140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605 milj. € (0,8 %)</a:t>
                      </a:r>
                    </a:p>
                    <a:p>
                      <a:r>
                        <a:rPr lang="fi-FI" sz="1400" dirty="0"/>
                        <a:t>Viennin arvo 2024 ja osuus koko maasta</a:t>
                      </a:r>
                    </a:p>
                  </a:txBody>
                  <a:tcPr marL="360000" marR="180000" marT="180000" marB="180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310 milj. € (0,4 %)</a:t>
                      </a:r>
                    </a:p>
                    <a:p>
                      <a:r>
                        <a:rPr lang="fi-FI" sz="1400" dirty="0"/>
                        <a:t>Tuonnin arvo 2024 ja osuus koko maasta</a:t>
                      </a:r>
                    </a:p>
                  </a:txBody>
                  <a:tcPr marL="360000" marR="180000" marT="180000" marB="180000" anchor="ctr"/>
                </a:tc>
                <a:extLst>
                  <a:ext uri="{0D108BD9-81ED-4DB2-BD59-A6C34878D82A}">
                    <a16:rowId xmlns:a16="http://schemas.microsoft.com/office/drawing/2014/main" val="2006742371"/>
                  </a:ext>
                </a:extLst>
              </a:tr>
              <a:tr h="1092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+21,7 %</a:t>
                      </a:r>
                    </a:p>
                    <a:p>
                      <a:r>
                        <a:rPr lang="fi-FI" sz="1400" dirty="0"/>
                        <a:t>Viennin arvon muutos edellisvuoteen</a:t>
                      </a:r>
                    </a:p>
                  </a:txBody>
                  <a:tcPr marL="360000" marR="180000" marT="180000" marB="180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800" b="1" dirty="0"/>
                        <a:t>-4,7 %</a:t>
                      </a:r>
                    </a:p>
                    <a:p>
                      <a:r>
                        <a:rPr lang="fi-FI" sz="1400" dirty="0"/>
                        <a:t>Tuonnin arvon muutos edellisvuoteen</a:t>
                      </a:r>
                    </a:p>
                  </a:txBody>
                  <a:tcPr marL="360000" marR="180000" marT="180000" marB="180000" anchor="ctr"/>
                </a:tc>
                <a:extLst>
                  <a:ext uri="{0D108BD9-81ED-4DB2-BD59-A6C34878D82A}">
                    <a16:rowId xmlns:a16="http://schemas.microsoft.com/office/drawing/2014/main" val="1753405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21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1"/>
          <p:cNvSpPr txBox="1">
            <a:spLocks noGrp="1"/>
          </p:cNvSpPr>
          <p:nvPr>
            <p:ph type="title" idx="4294967295"/>
          </p:nvPr>
        </p:nvSpPr>
        <p:spPr>
          <a:xfrm>
            <a:off x="695400" y="307346"/>
            <a:ext cx="11089232" cy="57606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2800" kern="0" dirty="0"/>
              <a:t>Tavarav</a:t>
            </a: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iennin</a:t>
            </a:r>
            <a:r>
              <a:rPr lang="fi-FI" sz="2800" kern="0" dirty="0"/>
              <a:t> </a:t>
            </a: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 -tuonnin arvo maakunnittain 2024*</a:t>
            </a:r>
            <a:r>
              <a:rPr lang="fi-FI" sz="2800" kern="0" dirty="0"/>
              <a:t>, </a:t>
            </a: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milj. euroa</a:t>
            </a:r>
            <a:endParaRPr kumimoji="0" lang="fi-FI" sz="1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977C7D39-F23F-008F-B9A8-A177F4A5F99D}"/>
              </a:ext>
            </a:extLst>
          </p:cNvPr>
          <p:cNvSpPr txBox="1"/>
          <p:nvPr/>
        </p:nvSpPr>
        <p:spPr>
          <a:xfrm>
            <a:off x="715550" y="6487452"/>
            <a:ext cx="113571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Lähde: Tulli</a:t>
            </a:r>
            <a:r>
              <a:rPr kumimoji="0" lang="fi-FI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fi-FI" sz="1050" dirty="0"/>
              <a:t>*ennakkotiedot vuodelta 2024								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              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päivitetty: 28.5.2025 / jk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Kuva 3" descr="Palkkikaavio viennin ja tuonnin arvosta maakunnittain vuonna 2024. Eniten vietiin ja tuotiin Uudeltamaalta, Varsinais-Suomesta ja Pirkanmaalta, ja vähiten Ahvenanmaalta, Kainuusta ja Etelä-Savosta.">
            <a:extLst>
              <a:ext uri="{FF2B5EF4-FFF2-40B4-BE49-F238E27FC236}">
                <a16:creationId xmlns:a16="http://schemas.microsoft.com/office/drawing/2014/main" id="{AEA4B786-BDEC-024A-2CB5-A7AF0E717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4" y="980727"/>
            <a:ext cx="8856984" cy="528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49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1"/>
          <p:cNvSpPr txBox="1">
            <a:spLocks noGrp="1"/>
          </p:cNvSpPr>
          <p:nvPr>
            <p:ph type="title" idx="4294967295"/>
          </p:nvPr>
        </p:nvSpPr>
        <p:spPr>
          <a:xfrm>
            <a:off x="623392" y="404664"/>
            <a:ext cx="8137920" cy="57606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Vienti ja tuonti maakunnittain 2022 - 2024*</a:t>
            </a:r>
            <a:endParaRPr kumimoji="0" lang="fi-FI" sz="1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93F9FFEA-A084-9B45-6473-6DB30543E7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954479"/>
              </p:ext>
            </p:extLst>
          </p:nvPr>
        </p:nvGraphicFramePr>
        <p:xfrm>
          <a:off x="718862" y="1085444"/>
          <a:ext cx="9361038" cy="494153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082486">
                  <a:extLst>
                    <a:ext uri="{9D8B030D-6E8A-4147-A177-3AD203B41FA5}">
                      <a16:colId xmlns:a16="http://schemas.microsoft.com/office/drawing/2014/main" val="2557806018"/>
                    </a:ext>
                  </a:extLst>
                </a:gridCol>
                <a:gridCol w="590448">
                  <a:extLst>
                    <a:ext uri="{9D8B030D-6E8A-4147-A177-3AD203B41FA5}">
                      <a16:colId xmlns:a16="http://schemas.microsoft.com/office/drawing/2014/main" val="2180273362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489008674"/>
                    </a:ext>
                  </a:extLst>
                </a:gridCol>
                <a:gridCol w="590448">
                  <a:extLst>
                    <a:ext uri="{9D8B030D-6E8A-4147-A177-3AD203B41FA5}">
                      <a16:colId xmlns:a16="http://schemas.microsoft.com/office/drawing/2014/main" val="2939204071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725135235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2315165494"/>
                    </a:ext>
                  </a:extLst>
                </a:gridCol>
                <a:gridCol w="590448">
                  <a:extLst>
                    <a:ext uri="{9D8B030D-6E8A-4147-A177-3AD203B41FA5}">
                      <a16:colId xmlns:a16="http://schemas.microsoft.com/office/drawing/2014/main" val="3568318753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3151754317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638644176"/>
                    </a:ext>
                  </a:extLst>
                </a:gridCol>
                <a:gridCol w="590448">
                  <a:extLst>
                    <a:ext uri="{9D8B030D-6E8A-4147-A177-3AD203B41FA5}">
                      <a16:colId xmlns:a16="http://schemas.microsoft.com/office/drawing/2014/main" val="2900008578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574051161"/>
                    </a:ext>
                  </a:extLst>
                </a:gridCol>
                <a:gridCol w="590448">
                  <a:extLst>
                    <a:ext uri="{9D8B030D-6E8A-4147-A177-3AD203B41FA5}">
                      <a16:colId xmlns:a16="http://schemas.microsoft.com/office/drawing/2014/main" val="1163248652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734820254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2871182900"/>
                    </a:ext>
                  </a:extLst>
                </a:gridCol>
                <a:gridCol w="555252">
                  <a:extLst>
                    <a:ext uri="{9D8B030D-6E8A-4147-A177-3AD203B41FA5}">
                      <a16:colId xmlns:a16="http://schemas.microsoft.com/office/drawing/2014/main" val="2700133600"/>
                    </a:ext>
                  </a:extLst>
                </a:gridCol>
                <a:gridCol w="564136">
                  <a:extLst>
                    <a:ext uri="{9D8B030D-6E8A-4147-A177-3AD203B41FA5}">
                      <a16:colId xmlns:a16="http://schemas.microsoft.com/office/drawing/2014/main" val="40417134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3656360863"/>
                    </a:ext>
                  </a:extLst>
                </a:gridCol>
              </a:tblGrid>
              <a:tr h="75938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Alue</a:t>
                      </a:r>
                    </a:p>
                  </a:txBody>
                  <a:tcPr marL="72000" marR="5106" marT="51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Vienti 2022, milj. euroa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Osuus 2022, %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Vienti 2023, milj. euroa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D4C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Osuus 2023, %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D4C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Muutos 2023, %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D4C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Vienti 2024, milj. euroa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Osuus 2024, %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Muutos 2024, %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Tuonti 2022, milj. euroa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Osuus 2022, %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Tuonti 2023, milj. euroa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Osuus 2023, %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Muutos 2023, %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Tuonti 2024, milj. euroa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Osuus 2024, %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Muutos 2024, %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09139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Uusimaa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23 877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25 849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33,9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22 418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31,1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-13,3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52 476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56,7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45 234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56,2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-13,8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42 750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57,3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7209611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Varsinais-Suomi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8 734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10,7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6 987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-20,0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6 718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9,3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-3,9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5 798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6,3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4 900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4 737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-3,3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10602137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Satakunta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6 587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4 152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-37,0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5 926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42,7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2 963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2 629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3 332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26,7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66698579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Kanta-Häme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1 913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1 791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-6,4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1 832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1 096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1 094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1 175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01463797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Pirkanmaa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6 985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8 825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11,6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26,3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6 540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9,1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-25,9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4 760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5,1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4 227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4 204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06056186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Päijät-Häme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2 378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2 144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-9,8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2 210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1 382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1 214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1 121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-7,6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0986313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Kymenlaakso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3 310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1 986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-40,0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2 736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37,8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1 111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1 069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-3,8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1 371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03260908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Etelä-Karjala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2 985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1 822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-38,9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2 271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24,6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517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454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378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-16,9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00348753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Etelä-Savo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497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</a:p>
                  </a:txBody>
                  <a:tcPr marL="7620" marR="72000" marT="762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-3,7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</a:t>
                      </a:r>
                    </a:p>
                  </a:txBody>
                  <a:tcPr marL="7620" marR="72000" marT="762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21,7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</a:t>
                      </a:r>
                    </a:p>
                  </a:txBody>
                  <a:tcPr marL="7620" marR="72000" marT="762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</a:t>
                      </a:r>
                    </a:p>
                  </a:txBody>
                  <a:tcPr marL="7620" marR="72000" marT="762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-4,7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3153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Pohjois-Savo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2 157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1 898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-12,0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1 755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613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-6,4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-14,3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27700168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Pohjois-Karjala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1 207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993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-17,7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-1,8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429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-3,3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404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-5,7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15669415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Keski-Suomi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2 996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2 769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-7,6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2 835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1 233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1 305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1 209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-7,4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7218450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Etelä-Pohjanmaa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843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839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782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-6,9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942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873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-7,3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816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65176979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Pohjanmaa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3 917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3 718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-5,1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4 526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6,3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21,7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2 300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2 017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-12,3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2 013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85178335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Keski-Pohjanmaa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2 862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3 478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2 489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-28,4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3 554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2 340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-34,2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1 729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-26,1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31061206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Pohjois-Pohjanmaa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2 463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2 167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-12,0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2 137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-1,4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2 785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2 163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-22,3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2 261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4636613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Kainuu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814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383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-53,0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558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45,7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9,9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166540"/>
                  </a:ext>
                </a:extLst>
              </a:tr>
              <a:tr h="163164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Lappi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5 127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6,3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4 627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-9,7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4 065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-12,1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2 996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2 512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2 230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12963017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Ahvenanmaa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12,7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-33,5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1 098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-65,8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284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-24,4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590953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Tuntematon</a:t>
                      </a:r>
                    </a:p>
                  </a:txBody>
                  <a:tcPr marL="72000" marR="762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2 051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1 251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-39,0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606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-51,5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5 936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2 955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-50,2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3 599</a:t>
                      </a:r>
                    </a:p>
                  </a:txBody>
                  <a:tcPr marL="7620" marR="7200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</a:t>
                      </a:r>
                    </a:p>
                  </a:txBody>
                  <a:tcPr marL="7620" marR="7200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21,8</a:t>
                      </a:r>
                    </a:p>
                  </a:txBody>
                  <a:tcPr marL="7620" marR="72000" marT="762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60390624"/>
                  </a:ext>
                </a:extLst>
              </a:tr>
              <a:tr h="26481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MS Sans Serif"/>
                        </a:rPr>
                        <a:t>KOKO MAA</a:t>
                      </a:r>
                    </a:p>
                  </a:txBody>
                  <a:tcPr marL="7200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81 885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7620" marR="720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76 362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4CB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7620" marR="7200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4CB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-6,7</a:t>
                      </a:r>
                    </a:p>
                  </a:txBody>
                  <a:tcPr marL="7620" marR="720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4CB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72 104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7620" marR="7200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-5,6</a:t>
                      </a:r>
                    </a:p>
                  </a:txBody>
                  <a:tcPr marL="7620" marR="720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92 469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7620" marR="720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76 849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7620" marR="7200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-16,9</a:t>
                      </a:r>
                    </a:p>
                  </a:txBody>
                  <a:tcPr marL="7620" marR="720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74 557</a:t>
                      </a:r>
                    </a:p>
                  </a:txBody>
                  <a:tcPr marL="7620" marR="7200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7620" marR="7200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-3,0</a:t>
                      </a:r>
                    </a:p>
                  </a:txBody>
                  <a:tcPr marL="7620" marR="7200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385579"/>
                  </a:ext>
                </a:extLst>
              </a:tr>
            </a:tbl>
          </a:graphicData>
        </a:graphic>
      </p:graphicFrame>
      <p:sp>
        <p:nvSpPr>
          <p:cNvPr id="4" name="Tekstiruutu 3">
            <a:extLst>
              <a:ext uri="{FF2B5EF4-FFF2-40B4-BE49-F238E27FC236}">
                <a16:creationId xmlns:a16="http://schemas.microsoft.com/office/drawing/2014/main" id="{7284D258-468F-3424-A490-6D76F7E32B92}"/>
              </a:ext>
            </a:extLst>
          </p:cNvPr>
          <p:cNvSpPr txBox="1"/>
          <p:nvPr/>
        </p:nvSpPr>
        <p:spPr>
          <a:xfrm>
            <a:off x="715550" y="6487452"/>
            <a:ext cx="113571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Lähde: Tulli</a:t>
            </a:r>
            <a:r>
              <a:rPr kumimoji="0" lang="fi-FI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fi-FI" sz="1050" dirty="0"/>
              <a:t>*ennakkotiedot vuodelta 2024								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              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päivitetty: 28.5.2025 / jk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00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332656"/>
            <a:ext cx="10585176" cy="504056"/>
          </a:xfrm>
        </p:spPr>
        <p:txBody>
          <a:bodyPr/>
          <a:lstStyle/>
          <a:p>
            <a:r>
              <a:rPr lang="fi-FI" dirty="0"/>
              <a:t>Viennin arvo maakunnittain vuosina 2023-2024*, miljoonaa euroa</a:t>
            </a:r>
          </a:p>
        </p:txBody>
      </p:sp>
      <p:pic>
        <p:nvPicPr>
          <p:cNvPr id="3" name="Kuva 2" descr="Palkkikaavio viennin arvosta maakunnittain vuosina 2023 ja 2024. Suurin viennin arvo vuonna 2024 oli Uudellamaalla, 22 418 miljoonaa euroa, ja Varsinais-Suomessa, 6 718 miljoonaa euroa. Pienin viennin arvo oli Ahvenanmaalla, 122 miljoonaa euroa, Kainuussa, 558 miljoonaa euroa ja Etelä-Savossa, 605 miljoonaa euroa. Vuonna 2024 viennin arvo nousi Tullin ennakollisten tietojen mukaan yhdeksässä maakunnassa ja laski kymmenessä maakunnassa. ">
            <a:extLst>
              <a:ext uri="{FF2B5EF4-FFF2-40B4-BE49-F238E27FC236}">
                <a16:creationId xmlns:a16="http://schemas.microsoft.com/office/drawing/2014/main" id="{0FE3BC2E-DBCA-F541-1013-9C3E7F4A8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290" y="980728"/>
            <a:ext cx="9923166" cy="5184576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F9E6A47A-E9E8-B8A9-56C7-ABAA4FB46D73}"/>
              </a:ext>
            </a:extLst>
          </p:cNvPr>
          <p:cNvSpPr txBox="1"/>
          <p:nvPr/>
        </p:nvSpPr>
        <p:spPr>
          <a:xfrm>
            <a:off x="715550" y="6487452"/>
            <a:ext cx="113571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Lähde: Tulli</a:t>
            </a:r>
            <a:r>
              <a:rPr kumimoji="0" lang="fi-FI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fi-FI" sz="1050" dirty="0"/>
              <a:t>*ennakkotiedot vuodelta 2024								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              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päivitetty: 28.5.2025 / jk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342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A2EA57-B53D-F828-F1AE-60E378715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C024A07F-4E9D-A907-C0D3-E1D7098D6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332656"/>
            <a:ext cx="10369152" cy="504056"/>
          </a:xfrm>
        </p:spPr>
        <p:txBody>
          <a:bodyPr/>
          <a:lstStyle/>
          <a:p>
            <a:r>
              <a:rPr lang="fi-FI" dirty="0"/>
              <a:t>Viennin arvo maakunnittain vuosina 2020-2024*, miljoonaa euroa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679B074C-2A88-CA39-C259-2530C54AD495}"/>
              </a:ext>
            </a:extLst>
          </p:cNvPr>
          <p:cNvSpPr txBox="1"/>
          <p:nvPr/>
        </p:nvSpPr>
        <p:spPr>
          <a:xfrm>
            <a:off x="715550" y="6487452"/>
            <a:ext cx="113571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Lähde: Tulli</a:t>
            </a:r>
            <a:r>
              <a:rPr kumimoji="0" lang="fi-FI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fi-FI" sz="1050" dirty="0"/>
              <a:t>*ennakkotiedot vuodelta 2024								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              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päivitetty: 28.5.2025 / jk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Kuva 1" descr="Pylväskaavio viennin arvosta maakunnittain 2020-2024. Suurin viennin arvo vuonna 2024 oli Uudellamaalla, noin 22 400 miljoonaa euroa, mikä on noin kolminkertaisesti seuraavaksi suurimman, eli Varsinais-Suomen viennin arvosta. Pienimmät viennin arvot olivat Ahvenanmaalla, 122 miljoonaa euroa, Kainuussa, 558 miljoonaa euroa ja Etelä-Savossa, 605 miljoonaa euroa.">
            <a:extLst>
              <a:ext uri="{FF2B5EF4-FFF2-40B4-BE49-F238E27FC236}">
                <a16:creationId xmlns:a16="http://schemas.microsoft.com/office/drawing/2014/main" id="{FA457D35-D0AA-CAC6-EF67-86FB2412A9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384" y="980728"/>
            <a:ext cx="9188427" cy="5306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22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1"/>
          <p:cNvSpPr txBox="1">
            <a:spLocks noGrp="1"/>
          </p:cNvSpPr>
          <p:nvPr>
            <p:ph type="title" idx="4294967295"/>
          </p:nvPr>
        </p:nvSpPr>
        <p:spPr>
          <a:xfrm>
            <a:off x="479376" y="188640"/>
            <a:ext cx="10441160" cy="100811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Yritysten toimipaikkojen lukumäärät viennissä maakunnittain 2022 - 2024* </a:t>
            </a: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(kauppa yhteensä ja ulkokauppa)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Arial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469099" y="6139433"/>
            <a:ext cx="116652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fi-FI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Lähde: Tulli, </a:t>
            </a:r>
            <a:r>
              <a:rPr lang="fi-FI" sz="1050" dirty="0"/>
              <a:t>*ennakkotiedot vuodelta 2024</a:t>
            </a:r>
            <a:endParaRPr lang="fi-FI" sz="10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Yritysten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toimipaikat, joiden tavaroiden ulkomaankaupan arvo oli yli 5000 euroa tarkasteluajanjaksolla.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Ulkokaupalla tarkoitetaan EU-alueen ulkopuolelle suuntautuvaa kauppaa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						                      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päivitetty: 28.5.2025 / jk</a:t>
            </a:r>
            <a:endParaRPr kumimoji="0" lang="fi-FI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943D499-DAF7-AE67-811F-D6C8C10630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701952"/>
              </p:ext>
            </p:extLst>
          </p:nvPr>
        </p:nvGraphicFramePr>
        <p:xfrm>
          <a:off x="623393" y="1196752"/>
          <a:ext cx="9073011" cy="4554645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999851">
                  <a:extLst>
                    <a:ext uri="{9D8B030D-6E8A-4147-A177-3AD203B41FA5}">
                      <a16:colId xmlns:a16="http://schemas.microsoft.com/office/drawing/2014/main" val="2285647768"/>
                    </a:ext>
                  </a:extLst>
                </a:gridCol>
                <a:gridCol w="1178860">
                  <a:extLst>
                    <a:ext uri="{9D8B030D-6E8A-4147-A177-3AD203B41FA5}">
                      <a16:colId xmlns:a16="http://schemas.microsoft.com/office/drawing/2014/main" val="2672878000"/>
                    </a:ext>
                  </a:extLst>
                </a:gridCol>
                <a:gridCol w="1178860">
                  <a:extLst>
                    <a:ext uri="{9D8B030D-6E8A-4147-A177-3AD203B41FA5}">
                      <a16:colId xmlns:a16="http://schemas.microsoft.com/office/drawing/2014/main" val="754216373"/>
                    </a:ext>
                  </a:extLst>
                </a:gridCol>
                <a:gridCol w="1178860">
                  <a:extLst>
                    <a:ext uri="{9D8B030D-6E8A-4147-A177-3AD203B41FA5}">
                      <a16:colId xmlns:a16="http://schemas.microsoft.com/office/drawing/2014/main" val="2768713581"/>
                    </a:ext>
                  </a:extLst>
                </a:gridCol>
                <a:gridCol w="1178860">
                  <a:extLst>
                    <a:ext uri="{9D8B030D-6E8A-4147-A177-3AD203B41FA5}">
                      <a16:colId xmlns:a16="http://schemas.microsoft.com/office/drawing/2014/main" val="3429564302"/>
                    </a:ext>
                  </a:extLst>
                </a:gridCol>
                <a:gridCol w="1178860">
                  <a:extLst>
                    <a:ext uri="{9D8B030D-6E8A-4147-A177-3AD203B41FA5}">
                      <a16:colId xmlns:a16="http://schemas.microsoft.com/office/drawing/2014/main" val="2322672455"/>
                    </a:ext>
                  </a:extLst>
                </a:gridCol>
                <a:gridCol w="1178860">
                  <a:extLst>
                    <a:ext uri="{9D8B030D-6E8A-4147-A177-3AD203B41FA5}">
                      <a16:colId xmlns:a16="http://schemas.microsoft.com/office/drawing/2014/main" val="281533344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fi-FI" sz="1100" u="none" strike="noStrike" dirty="0">
                          <a:effectLst/>
                        </a:rPr>
                        <a:t>Alue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100" u="none" strike="noStrike" dirty="0">
                          <a:effectLst/>
                        </a:rPr>
                        <a:t>2022 </a:t>
                      </a:r>
                      <a:br>
                        <a:rPr lang="fi-FI" sz="1100" u="none" strike="noStrike" dirty="0">
                          <a:effectLst/>
                        </a:rPr>
                      </a:br>
                      <a:r>
                        <a:rPr lang="fi-FI" sz="1100" u="none" strike="noStrike" dirty="0">
                          <a:effectLst/>
                        </a:rPr>
                        <a:t>kauppa yhteensä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100" u="none" strike="noStrike" dirty="0">
                          <a:effectLst/>
                        </a:rPr>
                        <a:t>2023</a:t>
                      </a:r>
                      <a:br>
                        <a:rPr lang="fi-FI" sz="1100" u="none" strike="noStrike" dirty="0">
                          <a:effectLst/>
                        </a:rPr>
                      </a:br>
                      <a:r>
                        <a:rPr lang="fi-FI" sz="1100" u="none" strike="noStrike" dirty="0">
                          <a:effectLst/>
                        </a:rPr>
                        <a:t>kauppa yhteensä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100" u="none" strike="noStrike" dirty="0">
                          <a:effectLst/>
                        </a:rPr>
                        <a:t>2024 </a:t>
                      </a:r>
                      <a:br>
                        <a:rPr lang="fi-FI" sz="1100" u="none" strike="noStrike" dirty="0">
                          <a:effectLst/>
                        </a:rPr>
                      </a:br>
                      <a:r>
                        <a:rPr lang="fi-FI" sz="1100" u="none" strike="noStrike" dirty="0">
                          <a:effectLst/>
                        </a:rPr>
                        <a:t>kauppa yhteensä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100" u="none" strike="noStrike" dirty="0">
                          <a:effectLst/>
                        </a:rPr>
                        <a:t>2022 </a:t>
                      </a:r>
                      <a:br>
                        <a:rPr lang="fi-FI" sz="1100" u="none" strike="noStrike" dirty="0">
                          <a:effectLst/>
                        </a:rPr>
                      </a:br>
                      <a:r>
                        <a:rPr lang="fi-FI" sz="1100" u="none" strike="noStrike" dirty="0">
                          <a:effectLst/>
                        </a:rPr>
                        <a:t>ulkokauppa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100" u="none" strike="noStrike" dirty="0">
                          <a:effectLst/>
                        </a:rPr>
                        <a:t>2023</a:t>
                      </a:r>
                      <a:br>
                        <a:rPr lang="fi-FI" sz="1100" u="none" strike="noStrike" dirty="0">
                          <a:effectLst/>
                        </a:rPr>
                      </a:br>
                      <a:r>
                        <a:rPr lang="fi-FI" sz="1100" u="none" strike="noStrike" dirty="0">
                          <a:effectLst/>
                        </a:rPr>
                        <a:t>ulkokauppa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100" u="none" strike="noStrike" dirty="0">
                          <a:effectLst/>
                        </a:rPr>
                        <a:t>2024</a:t>
                      </a:r>
                      <a:br>
                        <a:rPr lang="fi-FI" sz="1100" u="none" strike="noStrike" dirty="0">
                          <a:effectLst/>
                        </a:rPr>
                      </a:br>
                      <a:r>
                        <a:rPr lang="fi-FI" sz="1100" u="none" strike="noStrike" dirty="0">
                          <a:effectLst/>
                        </a:rPr>
                        <a:t>ulkokauppa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778213"/>
                  </a:ext>
                </a:extLst>
              </a:tr>
              <a:tr h="14623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Uusimaa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6 718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8 741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8 603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4 004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5 897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5 931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2117639903"/>
                  </a:ext>
                </a:extLst>
              </a:tr>
              <a:tr h="174481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Varsinais-Suomi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1 650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1 839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2 048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1 111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1 312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3533390250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Satakunta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493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4067087793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Kanta-Häme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454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347141984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Pirkanmaa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1 648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1 722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2 016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1 042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1 342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1866078260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Päijät-Häme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637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534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736459676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Kymenlaakso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2975640730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Etelä-Karjala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1 116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414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1 006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313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2041631968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Etelä-Savo</a:t>
                      </a:r>
                    </a:p>
                  </a:txBody>
                  <a:tcPr marL="72000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274</a:t>
                      </a:r>
                    </a:p>
                  </a:txBody>
                  <a:tcPr marL="9525" marR="324000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271</a:t>
                      </a:r>
                    </a:p>
                  </a:txBody>
                  <a:tcPr marL="9525" marR="324000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</a:t>
                      </a:r>
                    </a:p>
                  </a:txBody>
                  <a:tcPr marL="9525" marR="324000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9525" marR="324000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9525" marR="324000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9525" marR="324000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628753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Pohjois-Savo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284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385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4055208438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Pohjois-Karjala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397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264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1140070062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Keski-Suomi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544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445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2505572650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Etelä-Pohjanmaa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440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2611932385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Pohjanmaa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586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3213818172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Keski-Pohjanmaa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846932688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Pohjois-Pohjanmaa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1 056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484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667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2147282685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Kainuu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2671523181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Lappi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217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2749642989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Ahvenanmaa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194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186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1317901975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Tuntematon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9525" marR="324000" marT="9525" marB="0" anchor="b"/>
                </a:tc>
                <a:extLst>
                  <a:ext uri="{0D108BD9-81ED-4DB2-BD59-A6C34878D82A}">
                    <a16:rowId xmlns:a16="http://schemas.microsoft.com/office/drawing/2014/main" val="855724267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KOKO MAA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17 907</a:t>
                      </a:r>
                    </a:p>
                  </a:txBody>
                  <a:tcPr marL="9525" marR="32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21 831</a:t>
                      </a:r>
                    </a:p>
                  </a:txBody>
                  <a:tcPr marL="9525" marR="32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22 399</a:t>
                      </a:r>
                    </a:p>
                  </a:txBody>
                  <a:tcPr marL="9525" marR="32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10 119</a:t>
                      </a:r>
                    </a:p>
                  </a:txBody>
                  <a:tcPr marL="9525" marR="324000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13 585</a:t>
                      </a:r>
                    </a:p>
                  </a:txBody>
                  <a:tcPr marL="9525" marR="324000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14 386</a:t>
                      </a:r>
                    </a:p>
                  </a:txBody>
                  <a:tcPr marL="9525" marR="324000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853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52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918940-F553-21EF-6B37-DF5965E6F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B2871585-A2C0-BB18-F4D3-42CA7013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332656"/>
            <a:ext cx="11089232" cy="504056"/>
          </a:xfrm>
        </p:spPr>
        <p:txBody>
          <a:bodyPr/>
          <a:lstStyle/>
          <a:p>
            <a:r>
              <a:rPr lang="fi-FI" dirty="0"/>
              <a:t>Toimialojen osuudet viennistä maakunnittain 2024*, prosenttia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2D83FD81-0E42-D8C9-0156-021431DEC134}"/>
              </a:ext>
            </a:extLst>
          </p:cNvPr>
          <p:cNvSpPr txBox="1"/>
          <p:nvPr/>
        </p:nvSpPr>
        <p:spPr>
          <a:xfrm>
            <a:off x="715550" y="6487452"/>
            <a:ext cx="113571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Lähde: Tulli</a:t>
            </a:r>
            <a:r>
              <a:rPr kumimoji="0" lang="fi-FI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fi-FI" sz="1050" dirty="0"/>
              <a:t>*ennakkotiedot vuodelta 2024								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              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päivitetty: 28.5.2025 / jk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Kuva 3" descr="Pinottu palkkikaavio viennin toimialoittaisista osuuksista maakunnittain vuonna 2024. Suurimmat osuudet teollisuuden viennissä olivat Etelä-Karjalalla, Päijät-Hämeellä ja Pohjois-Karjalalla, sekä neljänneksi Etelä-Savolla. Suurimmat osuudet kaupan toimialoilla olivat Keski-Pohjanmaalla, Kainuussa ja Keski-Suomessa. Suurimmat osuudet muilla toimialoilla olivat Kainuussa, Ahvenanmaalla ja Pirkanmaalla.">
            <a:extLst>
              <a:ext uri="{FF2B5EF4-FFF2-40B4-BE49-F238E27FC236}">
                <a16:creationId xmlns:a16="http://schemas.microsoft.com/office/drawing/2014/main" id="{5F50FF3A-F067-3EA9-035A-AED4C87E36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882" y="980728"/>
            <a:ext cx="9267542" cy="508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256334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1_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94969</TotalTime>
  <Words>1103</Words>
  <Application>Microsoft Office PowerPoint</Application>
  <PresentationFormat>Laajakuva</PresentationFormat>
  <Paragraphs>566</Paragraphs>
  <Slides>8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Arial</vt:lpstr>
      <vt:lpstr>Calibri</vt:lpstr>
      <vt:lpstr>MS Sans Serif</vt:lpstr>
      <vt:lpstr>Times New Roman</vt:lpstr>
      <vt:lpstr>ESAVO</vt:lpstr>
      <vt:lpstr>1_ESAVO</vt:lpstr>
      <vt:lpstr>Tavaroiden ulkomaankauppa 2024*</vt:lpstr>
      <vt:lpstr>Etelä-Savon yritysten tavaroiden ulkomaankauppa 2024*</vt:lpstr>
      <vt:lpstr>Tavaraviennin ja -tuonnin arvo maakunnittain 2024*, milj. euroa</vt:lpstr>
      <vt:lpstr>Vienti ja tuonti maakunnittain 2022 - 2024*</vt:lpstr>
      <vt:lpstr>Viennin arvo maakunnittain vuosina 2023-2024*, miljoonaa euroa</vt:lpstr>
      <vt:lpstr>Viennin arvo maakunnittain vuosina 2020-2024*, miljoonaa euroa</vt:lpstr>
      <vt:lpstr>Yritysten toimipaikkojen lukumäärät viennissä maakunnittain 2022 - 2024* (kauppa yhteensä ja ulkokauppa)</vt:lpstr>
      <vt:lpstr>Toimialojen osuudet viennistä maakunnittain 2024*, prosenttia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Tavaroiden ulkomaankauppa</dc:title>
  <dc:creator>Jaana Kokkonen</dc:creator>
  <cp:lastModifiedBy>Jaana Kokkonen</cp:lastModifiedBy>
  <cp:revision>269</cp:revision>
  <dcterms:created xsi:type="dcterms:W3CDTF">2020-02-25T14:36:39Z</dcterms:created>
  <dcterms:modified xsi:type="dcterms:W3CDTF">2025-06-02T12:26:15Z</dcterms:modified>
</cp:coreProperties>
</file>