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6"/>
  </p:notesMasterIdLst>
  <p:sldIdLst>
    <p:sldId id="803" r:id="rId2"/>
    <p:sldId id="856" r:id="rId3"/>
    <p:sldId id="858" r:id="rId4"/>
    <p:sldId id="3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FE4"/>
    <a:srgbClr val="C9D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C763BE-98D5-4FD8-BB33-AC31377D85AD}" v="15" dt="2025-10-24T11:33:10.5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57" autoAdjust="0"/>
    <p:restoredTop sz="95033" autoAdjust="0"/>
  </p:normalViewPr>
  <p:slideViewPr>
    <p:cSldViewPr showGuides="1">
      <p:cViewPr>
        <p:scale>
          <a:sx n="75" d="100"/>
          <a:sy n="75" d="100"/>
        </p:scale>
        <p:origin x="283" y="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undo redo custSel modSld">
      <pc:chgData name="Jaana Kokkonen" userId="fd0ea1af-346e-4258-bc54-cec630bd1122" providerId="ADAL" clId="{C5A178CE-C265-4D3D-B4AC-AACD84F38937}" dt="2025-10-24T11:34:45.610" v="846" actId="13244"/>
      <pc:docMkLst>
        <pc:docMk/>
      </pc:docMkLst>
      <pc:sldChg chg="addSp delSp modSp mod">
        <pc:chgData name="Jaana Kokkonen" userId="fd0ea1af-346e-4258-bc54-cec630bd1122" providerId="ADAL" clId="{C5A178CE-C265-4D3D-B4AC-AACD84F38937}" dt="2025-10-24T11:31:27.716" v="838" actId="113"/>
        <pc:sldMkLst>
          <pc:docMk/>
          <pc:sldMk cId="405076034" sldId="312"/>
        </pc:sldMkLst>
        <pc:spChg chg="add mod">
          <ac:chgData name="Jaana Kokkonen" userId="fd0ea1af-346e-4258-bc54-cec630bd1122" providerId="ADAL" clId="{C5A178CE-C265-4D3D-B4AC-AACD84F38937}" dt="2025-10-24T10:59:19.082" v="105"/>
          <ac:spMkLst>
            <pc:docMk/>
            <pc:sldMk cId="405076034" sldId="312"/>
            <ac:spMk id="2" creationId="{9B5692D6-A7D9-CF41-25D0-14B6507357EE}"/>
          </ac:spMkLst>
        </pc:spChg>
        <pc:spChg chg="mod">
          <ac:chgData name="Jaana Kokkonen" userId="fd0ea1af-346e-4258-bc54-cec630bd1122" providerId="ADAL" clId="{C5A178CE-C265-4D3D-B4AC-AACD84F38937}" dt="2025-10-24T10:59:23.637" v="107" actId="20577"/>
          <ac:spMkLst>
            <pc:docMk/>
            <pc:sldMk cId="405076034" sldId="312"/>
            <ac:spMk id="3" creationId="{F8DE004D-E6CF-4D96-AED0-DBFBCBFFF479}"/>
          </ac:spMkLst>
        </pc:spChg>
        <pc:spChg chg="del">
          <ac:chgData name="Jaana Kokkonen" userId="fd0ea1af-346e-4258-bc54-cec630bd1122" providerId="ADAL" clId="{C5A178CE-C265-4D3D-B4AC-AACD84F38937}" dt="2025-10-24T10:59:18.086" v="104" actId="478"/>
          <ac:spMkLst>
            <pc:docMk/>
            <pc:sldMk cId="405076034" sldId="312"/>
            <ac:spMk id="4" creationId="{307BBA89-39A3-E792-5E94-3131B1C44A83}"/>
          </ac:spMkLst>
        </pc:spChg>
        <pc:graphicFrameChg chg="mod modGraphic">
          <ac:chgData name="Jaana Kokkonen" userId="fd0ea1af-346e-4258-bc54-cec630bd1122" providerId="ADAL" clId="{C5A178CE-C265-4D3D-B4AC-AACD84F38937}" dt="2025-10-24T11:29:42.847" v="830" actId="113"/>
          <ac:graphicFrameMkLst>
            <pc:docMk/>
            <pc:sldMk cId="405076034" sldId="312"/>
            <ac:graphicFrameMk id="8" creationId="{8D2D6082-F6E4-5A7B-32FA-6CCF3BD6C952}"/>
          </ac:graphicFrameMkLst>
        </pc:graphicFrameChg>
        <pc:graphicFrameChg chg="mod modGraphic">
          <ac:chgData name="Jaana Kokkonen" userId="fd0ea1af-346e-4258-bc54-cec630bd1122" providerId="ADAL" clId="{C5A178CE-C265-4D3D-B4AC-AACD84F38937}" dt="2025-10-24T11:30:43.029" v="834" actId="113"/>
          <ac:graphicFrameMkLst>
            <pc:docMk/>
            <pc:sldMk cId="405076034" sldId="312"/>
            <ac:graphicFrameMk id="9" creationId="{0A4DF885-A264-3666-C89B-EA278CD626D2}"/>
          </ac:graphicFrameMkLst>
        </pc:graphicFrameChg>
        <pc:graphicFrameChg chg="mod modGraphic">
          <ac:chgData name="Jaana Kokkonen" userId="fd0ea1af-346e-4258-bc54-cec630bd1122" providerId="ADAL" clId="{C5A178CE-C265-4D3D-B4AC-AACD84F38937}" dt="2025-10-24T11:31:27.716" v="838" actId="113"/>
          <ac:graphicFrameMkLst>
            <pc:docMk/>
            <pc:sldMk cId="405076034" sldId="312"/>
            <ac:graphicFrameMk id="10" creationId="{CC070279-56AF-CBED-05FA-64CBD4D5CED9}"/>
          </ac:graphicFrameMkLst>
        </pc:graphicFrameChg>
      </pc:sldChg>
      <pc:sldChg chg="modSp mod">
        <pc:chgData name="Jaana Kokkonen" userId="fd0ea1af-346e-4258-bc54-cec630bd1122" providerId="ADAL" clId="{C5A178CE-C265-4D3D-B4AC-AACD84F38937}" dt="2025-10-23T12:06:00.481" v="1" actId="20577"/>
        <pc:sldMkLst>
          <pc:docMk/>
          <pc:sldMk cId="1467957244" sldId="803"/>
        </pc:sldMkLst>
        <pc:spChg chg="mod">
          <ac:chgData name="Jaana Kokkonen" userId="fd0ea1af-346e-4258-bc54-cec630bd1122" providerId="ADAL" clId="{C5A178CE-C265-4D3D-B4AC-AACD84F38937}" dt="2025-10-23T12:06:00.481" v="1" actId="20577"/>
          <ac:spMkLst>
            <pc:docMk/>
            <pc:sldMk cId="1467957244" sldId="803"/>
            <ac:spMk id="2" creationId="{995AC411-15E3-42BD-8333-73629B57A63F}"/>
          </ac:spMkLst>
        </pc:spChg>
      </pc:sldChg>
      <pc:sldChg chg="addSp delSp modSp mod">
        <pc:chgData name="Jaana Kokkonen" userId="fd0ea1af-346e-4258-bc54-cec630bd1122" providerId="ADAL" clId="{C5A178CE-C265-4D3D-B4AC-AACD84F38937}" dt="2025-10-24T11:34:30.980" v="844" actId="13244"/>
        <pc:sldMkLst>
          <pc:docMk/>
          <pc:sldMk cId="3162652610" sldId="856"/>
        </pc:sldMkLst>
        <pc:spChg chg="mod">
          <ac:chgData name="Jaana Kokkonen" userId="fd0ea1af-346e-4258-bc54-cec630bd1122" providerId="ADAL" clId="{C5A178CE-C265-4D3D-B4AC-AACD84F38937}" dt="2025-10-24T11:27:27.516" v="810" actId="1076"/>
          <ac:spMkLst>
            <pc:docMk/>
            <pc:sldMk cId="3162652610" sldId="856"/>
            <ac:spMk id="2" creationId="{702777C4-DD40-4989-B01F-45BC5A6105D3}"/>
          </ac:spMkLst>
        </pc:spChg>
        <pc:spChg chg="mod ord">
          <ac:chgData name="Jaana Kokkonen" userId="fd0ea1af-346e-4258-bc54-cec630bd1122" providerId="ADAL" clId="{C5A178CE-C265-4D3D-B4AC-AACD84F38937}" dt="2025-10-24T11:34:28.552" v="843" actId="13244"/>
          <ac:spMkLst>
            <pc:docMk/>
            <pc:sldMk cId="3162652610" sldId="856"/>
            <ac:spMk id="4" creationId="{34A18D1F-04FB-4893-BCBB-3433A4B4C733}"/>
          </ac:spMkLst>
        </pc:spChg>
        <pc:graphicFrameChg chg="mod modGraphic">
          <ac:chgData name="Jaana Kokkonen" userId="fd0ea1af-346e-4258-bc54-cec630bd1122" providerId="ADAL" clId="{C5A178CE-C265-4D3D-B4AC-AACD84F38937}" dt="2025-10-24T11:33:00.118" v="842" actId="113"/>
          <ac:graphicFrameMkLst>
            <pc:docMk/>
            <pc:sldMk cId="3162652610" sldId="856"/>
            <ac:graphicFrameMk id="7" creationId="{9464587A-E41D-1A9B-25F7-B06018DD5AF3}"/>
          </ac:graphicFrameMkLst>
        </pc:graphicFrameChg>
        <pc:picChg chg="add mod ord">
          <ac:chgData name="Jaana Kokkonen" userId="fd0ea1af-346e-4258-bc54-cec630bd1122" providerId="ADAL" clId="{C5A178CE-C265-4D3D-B4AC-AACD84F38937}" dt="2025-10-24T11:34:30.980" v="844" actId="13244"/>
          <ac:picMkLst>
            <pc:docMk/>
            <pc:sldMk cId="3162652610" sldId="856"/>
            <ac:picMk id="3" creationId="{BE7B2A4D-2A99-B531-FE71-0E9CA378103B}"/>
          </ac:picMkLst>
        </pc:picChg>
        <pc:picChg chg="add del">
          <ac:chgData name="Jaana Kokkonen" userId="fd0ea1af-346e-4258-bc54-cec630bd1122" providerId="ADAL" clId="{C5A178CE-C265-4D3D-B4AC-AACD84F38937}" dt="2025-10-24T10:56:39.429" v="22" actId="478"/>
          <ac:picMkLst>
            <pc:docMk/>
            <pc:sldMk cId="3162652610" sldId="856"/>
            <ac:picMk id="8" creationId="{B780B022-5F7E-C9E2-F13B-728901300E43}"/>
          </ac:picMkLst>
        </pc:picChg>
      </pc:sldChg>
      <pc:sldChg chg="addSp delSp modSp mod">
        <pc:chgData name="Jaana Kokkonen" userId="fd0ea1af-346e-4258-bc54-cec630bd1122" providerId="ADAL" clId="{C5A178CE-C265-4D3D-B4AC-AACD84F38937}" dt="2025-10-24T11:34:45.610" v="846" actId="13244"/>
        <pc:sldMkLst>
          <pc:docMk/>
          <pc:sldMk cId="819888285" sldId="858"/>
        </pc:sldMkLst>
        <pc:spChg chg="add mod ord">
          <ac:chgData name="Jaana Kokkonen" userId="fd0ea1af-346e-4258-bc54-cec630bd1122" providerId="ADAL" clId="{C5A178CE-C265-4D3D-B4AC-AACD84F38937}" dt="2025-10-24T11:34:45.610" v="846" actId="13244"/>
          <ac:spMkLst>
            <pc:docMk/>
            <pc:sldMk cId="819888285" sldId="858"/>
            <ac:spMk id="2" creationId="{A8D4E549-3270-B00A-8657-8E5400C48BF8}"/>
          </ac:spMkLst>
        </pc:spChg>
        <pc:spChg chg="del">
          <ac:chgData name="Jaana Kokkonen" userId="fd0ea1af-346e-4258-bc54-cec630bd1122" providerId="ADAL" clId="{C5A178CE-C265-4D3D-B4AC-AACD84F38937}" dt="2025-10-24T10:59:10.049" v="102" actId="478"/>
          <ac:spMkLst>
            <pc:docMk/>
            <pc:sldMk cId="819888285" sldId="858"/>
            <ac:spMk id="3" creationId="{1268B8D2-31C3-F233-8E4F-61D282DA3660}"/>
          </ac:spMkLst>
        </pc:spChg>
        <pc:spChg chg="mod ord">
          <ac:chgData name="Jaana Kokkonen" userId="fd0ea1af-346e-4258-bc54-cec630bd1122" providerId="ADAL" clId="{C5A178CE-C265-4D3D-B4AC-AACD84F38937}" dt="2025-10-24T11:34:42.962" v="845" actId="13244"/>
          <ac:spMkLst>
            <pc:docMk/>
            <pc:sldMk cId="819888285" sldId="858"/>
            <ac:spMk id="4" creationId="{DAB1FB2C-3F4C-4B58-932C-8811D5E04E7D}"/>
          </ac:spMkLst>
        </pc:spChg>
        <pc:picChg chg="add mod ord">
          <ac:chgData name="Jaana Kokkonen" userId="fd0ea1af-346e-4258-bc54-cec630bd1122" providerId="ADAL" clId="{C5A178CE-C265-4D3D-B4AC-AACD84F38937}" dt="2025-10-24T11:26:39.416" v="809" actId="962"/>
          <ac:picMkLst>
            <pc:docMk/>
            <pc:sldMk cId="819888285" sldId="858"/>
            <ac:picMk id="5" creationId="{08C7EBAA-7D0A-3150-EC6D-27773401487E}"/>
          </ac:picMkLst>
        </pc:picChg>
        <pc:picChg chg="add mod ord">
          <ac:chgData name="Jaana Kokkonen" userId="fd0ea1af-346e-4258-bc54-cec630bd1122" providerId="ADAL" clId="{C5A178CE-C265-4D3D-B4AC-AACD84F38937}" dt="2025-10-24T11:20:31.282" v="535" actId="962"/>
          <ac:picMkLst>
            <pc:docMk/>
            <pc:sldMk cId="819888285" sldId="858"/>
            <ac:picMk id="6" creationId="{135691EC-30A3-B240-5FCB-5C960C786D03}"/>
          </ac:picMkLst>
        </pc:picChg>
        <pc:picChg chg="del">
          <ac:chgData name="Jaana Kokkonen" userId="fd0ea1af-346e-4258-bc54-cec630bd1122" providerId="ADAL" clId="{C5A178CE-C265-4D3D-B4AC-AACD84F38937}" dt="2025-10-24T11:12:58.185" v="113" actId="478"/>
          <ac:picMkLst>
            <pc:docMk/>
            <pc:sldMk cId="819888285" sldId="858"/>
            <ac:picMk id="8" creationId="{B7BA8E4C-624D-CD19-3768-252D2F6C701C}"/>
          </ac:picMkLst>
        </pc:picChg>
        <pc:picChg chg="del mod">
          <ac:chgData name="Jaana Kokkonen" userId="fd0ea1af-346e-4258-bc54-cec630bd1122" providerId="ADAL" clId="{C5A178CE-C265-4D3D-B4AC-AACD84F38937}" dt="2025-10-24T11:16:27.937" v="256" actId="478"/>
          <ac:picMkLst>
            <pc:docMk/>
            <pc:sldMk cId="819888285" sldId="858"/>
            <ac:picMk id="9" creationId="{4CF86A72-731F-0EF6-DFC1-F91BC6C262D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B5308-A2DB-426F-B38F-FB66DC37853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C898E-0A42-4857-BA0E-2BFD33CA6F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311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19C122-1841-446F-A209-09DB18BC1FBD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568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C898E-0A42-4857-BA0E-2BFD33CA6F72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774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19C122-1841-446F-A209-09DB18BC1FBD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1600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65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0155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74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5496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3861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5251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023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19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450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947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54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3460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871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33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97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78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159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0758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7055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7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943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38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  <p:sldLayoutId id="2147483771" r:id="rId18"/>
    <p:sldLayoutId id="2147483772" r:id="rId19"/>
    <p:sldLayoutId id="2147483773" r:id="rId20"/>
    <p:sldLayoutId id="2147483774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5AC411-15E3-42BD-8333-73629B57A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51784" y="1556792"/>
            <a:ext cx="7590592" cy="1016904"/>
          </a:xfrm>
        </p:spPr>
        <p:txBody>
          <a:bodyPr/>
          <a:lstStyle/>
          <a:p>
            <a:r>
              <a:rPr lang="fi-FI" sz="3200" dirty="0"/>
              <a:t>Tutkimus- ja kehittämistoiminnan menot 2024</a:t>
            </a:r>
          </a:p>
        </p:txBody>
      </p:sp>
    </p:spTree>
    <p:extLst>
      <p:ext uri="{BB962C8B-B14F-4D97-AF65-F5344CB8AC3E}">
        <p14:creationId xmlns:p14="http://schemas.microsoft.com/office/powerpoint/2010/main" val="146795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2777C4-DD40-4989-B01F-45BC5A610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08" y="319003"/>
            <a:ext cx="10441160" cy="512848"/>
          </a:xfrm>
        </p:spPr>
        <p:txBody>
          <a:bodyPr/>
          <a:lstStyle/>
          <a:p>
            <a:r>
              <a:rPr lang="fi-FI" dirty="0"/>
              <a:t>Tutkimus- ja kehittämistoiminnan menot maakunnittain 2024 , M €</a:t>
            </a:r>
          </a:p>
        </p:txBody>
      </p:sp>
      <p:pic>
        <p:nvPicPr>
          <p:cNvPr id="3" name="Kuva 2" descr="Palkkikaavio; Tutkimus- ja kehittämistoiminnan menot maakunnittain vuonna 2024. Suurimmat menot olivat Uudellamaalla, yhteensä 4 438,9 miljoonaa euroa, ja pienimmät Ahvenanmaalla, 11,1 miljoonaa euroa. Etelä-Savossa tutkimus- ja kehittämistoiminnan menot olivat 43,8 miljoonaa euroa, joka on kolmanneksi alhaisin luku maakunnista.">
            <a:extLst>
              <a:ext uri="{FF2B5EF4-FFF2-40B4-BE49-F238E27FC236}">
                <a16:creationId xmlns:a16="http://schemas.microsoft.com/office/drawing/2014/main" id="{BE7B2A4D-2A99-B531-FE71-0E9CA3781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814" y="1101996"/>
            <a:ext cx="7517019" cy="4212701"/>
          </a:xfrm>
          <a:prstGeom prst="rect">
            <a:avLst/>
          </a:prstGeom>
        </p:spPr>
      </p:pic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9464587A-E41D-1A9B-25F7-B06018DD5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108866"/>
              </p:ext>
            </p:extLst>
          </p:nvPr>
        </p:nvGraphicFramePr>
        <p:xfrm>
          <a:off x="7824192" y="1043479"/>
          <a:ext cx="3744415" cy="4329737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198212">
                  <a:extLst>
                    <a:ext uri="{9D8B030D-6E8A-4147-A177-3AD203B41FA5}">
                      <a16:colId xmlns:a16="http://schemas.microsoft.com/office/drawing/2014/main" val="3896989312"/>
                    </a:ext>
                  </a:extLst>
                </a:gridCol>
                <a:gridCol w="673995">
                  <a:extLst>
                    <a:ext uri="{9D8B030D-6E8A-4147-A177-3AD203B41FA5}">
                      <a16:colId xmlns:a16="http://schemas.microsoft.com/office/drawing/2014/main" val="2449912677"/>
                    </a:ext>
                  </a:extLst>
                </a:gridCol>
                <a:gridCol w="599107">
                  <a:extLst>
                    <a:ext uri="{9D8B030D-6E8A-4147-A177-3AD203B41FA5}">
                      <a16:colId xmlns:a16="http://schemas.microsoft.com/office/drawing/2014/main" val="17213872"/>
                    </a:ext>
                  </a:extLst>
                </a:gridCol>
                <a:gridCol w="599107">
                  <a:extLst>
                    <a:ext uri="{9D8B030D-6E8A-4147-A177-3AD203B41FA5}">
                      <a16:colId xmlns:a16="http://schemas.microsoft.com/office/drawing/2014/main" val="3937410034"/>
                    </a:ext>
                  </a:extLst>
                </a:gridCol>
                <a:gridCol w="673994">
                  <a:extLst>
                    <a:ext uri="{9D8B030D-6E8A-4147-A177-3AD203B41FA5}">
                      <a16:colId xmlns:a16="http://schemas.microsoft.com/office/drawing/2014/main" val="3903107238"/>
                    </a:ext>
                  </a:extLst>
                </a:gridCol>
              </a:tblGrid>
              <a:tr h="644931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50" u="none" strike="noStrike" dirty="0">
                          <a:effectLst/>
                        </a:rPr>
                        <a:t>Alue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00" marR="6569" marT="65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</a:rPr>
                        <a:t>Yritykset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9" marR="6569" marT="65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</a:rPr>
                        <a:t>Julkinen sektori + YVT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9" marR="6569" marT="65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</a:rPr>
                        <a:t>Korkea-koulu-sektori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9" marR="6569" marT="65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</a:rPr>
                        <a:t>T&amp;k-menot yhteensä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9" marR="6569" marT="6569" marB="0" anchor="ctr"/>
                </a:tc>
                <a:extLst>
                  <a:ext uri="{0D108BD9-81ED-4DB2-BD59-A6C34878D82A}">
                    <a16:rowId xmlns:a16="http://schemas.microsoft.com/office/drawing/2014/main" val="300125766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Uusimaa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3 104,5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507,7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826,7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4 438,9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1715904280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Pirkanmaa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795,1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37,4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229,0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1 061,5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1693251186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Pohjois-Pohjanmaa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679,0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46,2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209,2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934,4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702491338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Varsinais-Suomi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451,8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257,8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718,3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4274106195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Pohjanmaa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280,3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49,5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330,4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3008308975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Keski-Suomi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164,6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19,8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133,0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317,4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382042415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Pohjois-Savo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90,6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23,9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102,6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217,1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2433111415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Etelä-Karjala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72,8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73,8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147,1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3075126135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Pohjois-Karjala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49,0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10,1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77,9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137,0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3161432458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Päijät-Häme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77,8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36,8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116,6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455520470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Satakunta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70,9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94,5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4054764087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Kanta-Häme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31,2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25,7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17,1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74,0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3955471573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Lappi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26,0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10,2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35,1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71,3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410669519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Keski-Pohjanmaa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38,5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10,4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51,5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3373832745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Etelä-Pohjanmaa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36,3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51,1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2724607328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Kymenlaakso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27,5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45,3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1084036661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Etelä-Savo</a:t>
                      </a:r>
                    </a:p>
                  </a:txBody>
                  <a:tcPr marL="72000" marR="7620" marT="762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</a:t>
                      </a:r>
                    </a:p>
                  </a:txBody>
                  <a:tcPr marL="7620" marR="72000" marT="762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2000" marT="762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26,0</a:t>
                      </a:r>
                    </a:p>
                  </a:txBody>
                  <a:tcPr marL="7620" marR="72000" marT="762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43,8</a:t>
                      </a:r>
                    </a:p>
                  </a:txBody>
                  <a:tcPr marL="7620" marR="72000" marT="762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859740"/>
                  </a:ext>
                </a:extLst>
              </a:tr>
              <a:tr h="18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Kainuu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19,6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31,5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3645593662"/>
                  </a:ext>
                </a:extLst>
              </a:tr>
              <a:tr h="1824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Ahvenanmaa</a:t>
                      </a:r>
                    </a:p>
                  </a:txBody>
                  <a:tcPr marL="7200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marL="7620" marR="7200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11,1</a:t>
                      </a:r>
                    </a:p>
                  </a:txBody>
                  <a:tcPr marL="7620" marR="72000" marT="7620" marB="0" anchor="b"/>
                </a:tc>
                <a:extLst>
                  <a:ext uri="{0D108BD9-81ED-4DB2-BD59-A6C34878D82A}">
                    <a16:rowId xmlns:a16="http://schemas.microsoft.com/office/drawing/2014/main" val="540128711"/>
                  </a:ext>
                </a:extLst>
              </a:tr>
              <a:tr h="2544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KOKO MAA</a:t>
                      </a:r>
                    </a:p>
                  </a:txBody>
                  <a:tcPr marL="72000" marR="762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6 038,8</a:t>
                      </a:r>
                    </a:p>
                  </a:txBody>
                  <a:tcPr marL="7620" marR="72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707,7</a:t>
                      </a:r>
                    </a:p>
                  </a:txBody>
                  <a:tcPr marL="7620" marR="72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2 146,1</a:t>
                      </a:r>
                    </a:p>
                  </a:txBody>
                  <a:tcPr marL="7620" marR="72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8 892,6</a:t>
                      </a:r>
                    </a:p>
                  </a:txBody>
                  <a:tcPr marL="7620" marR="72000" marT="7620" marB="0" anchor="ctr"/>
                </a:tc>
                <a:extLst>
                  <a:ext uri="{0D108BD9-81ED-4DB2-BD59-A6C34878D82A}">
                    <a16:rowId xmlns:a16="http://schemas.microsoft.com/office/drawing/2014/main" val="2620408404"/>
                  </a:ext>
                </a:extLst>
              </a:tr>
            </a:tbl>
          </a:graphicData>
        </a:graphic>
      </p:graphicFrame>
      <p:sp>
        <p:nvSpPr>
          <p:cNvPr id="4" name="Title 11">
            <a:extLst>
              <a:ext uri="{FF2B5EF4-FFF2-40B4-BE49-F238E27FC236}">
                <a16:creationId xmlns:a16="http://schemas.microsoft.com/office/drawing/2014/main" id="{34A18D1F-04FB-4893-BCBB-3433A4B4C733}"/>
              </a:ext>
            </a:extLst>
          </p:cNvPr>
          <p:cNvSpPr txBox="1">
            <a:spLocks/>
          </p:cNvSpPr>
          <p:nvPr/>
        </p:nvSpPr>
        <p:spPr bwMode="auto">
          <a:xfrm>
            <a:off x="407368" y="6309320"/>
            <a:ext cx="117373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(Taulukossa käytetyt symbolit:  ... = Tieto on salassapitosäännön alainen.)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tutkimus- ja kehittämistoiminta							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24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16265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DAB1FB2C-3F4C-4B58-932C-8811D5E04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60648"/>
            <a:ext cx="10513168" cy="900000"/>
          </a:xfrm>
        </p:spPr>
        <p:txBody>
          <a:bodyPr/>
          <a:lstStyle/>
          <a:p>
            <a:r>
              <a:rPr lang="fi-FI" dirty="0"/>
              <a:t>Tutkimus- ja kehittämistoiminnan menot sektoreittain Etelä-Savossa 2010 - 2024, miljoonaa euroa</a:t>
            </a:r>
          </a:p>
        </p:txBody>
      </p:sp>
      <p:pic>
        <p:nvPicPr>
          <p:cNvPr id="5" name="Kuva 4" descr="Palkkikaavio; Tutkimus- ja kehittämistoiminnan menot sektoreittain Etelä-Savossa 2010 - 2024. Vuonna 2010 tutkimus- ja kehittämistoiminnan menot olivat yhteensä 33,4 miljoonaa euroa, ja vuonna 2024 menot olivat 43,8 miljoonaa euroa. Vain korkeakoulusektorin tutkimus- ja kehittämismenot ovat nousseet korkeammiksi kuin vuonna 2010. Kaikkien sektoreiden tutkimus- ja kehittämistoiminnan menot yhteensä pysyivät samoina edellisvuodesta vuonna 2024, vaikkakin vain yrityssektorin menot kasvoivat edellisvuodesta -muiden sektoreiden menot vähenivät.">
            <a:extLst>
              <a:ext uri="{FF2B5EF4-FFF2-40B4-BE49-F238E27FC236}">
                <a16:creationId xmlns:a16="http://schemas.microsoft.com/office/drawing/2014/main" id="{08C7EBAA-7D0A-3150-EC6D-277734014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848" y="1412776"/>
            <a:ext cx="7237060" cy="3485290"/>
          </a:xfrm>
          <a:prstGeom prst="rect">
            <a:avLst/>
          </a:prstGeom>
        </p:spPr>
      </p:pic>
      <p:pic>
        <p:nvPicPr>
          <p:cNvPr id="6" name="Kuva 5" descr="Taulukko; Tutkimus- ja kehittämistoiminnan menot sektoreittain Etelä-Savossa 2010 - 2024. Vuonna 2010 tutkimus- ja kehittämistoiminnan menot olivat yhteensä 33,4 miljoonaa euroa, ja vuonna 2024 menot olivat 43,8 miljoonaa euroa. Yrityssektorin tutkimus- ja kehittämismenot ovat nousseet edellisvuodesta vuonna 2024, kun taas julkisen sektorin ja korkeakoulusektorin menot ovat vähentyneet edellisvuodesta.">
            <a:extLst>
              <a:ext uri="{FF2B5EF4-FFF2-40B4-BE49-F238E27FC236}">
                <a16:creationId xmlns:a16="http://schemas.microsoft.com/office/drawing/2014/main" id="{135691EC-30A3-B240-5FCB-5C960C786D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5" y="4657562"/>
            <a:ext cx="9715197" cy="114770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11">
            <a:extLst>
              <a:ext uri="{FF2B5EF4-FFF2-40B4-BE49-F238E27FC236}">
                <a16:creationId xmlns:a16="http://schemas.microsoft.com/office/drawing/2014/main" id="{A8D4E549-3270-B00A-8657-8E5400C48BF8}"/>
              </a:ext>
            </a:extLst>
          </p:cNvPr>
          <p:cNvSpPr txBox="1">
            <a:spLocks/>
          </p:cNvSpPr>
          <p:nvPr/>
        </p:nvSpPr>
        <p:spPr bwMode="auto">
          <a:xfrm>
            <a:off x="407368" y="6309320"/>
            <a:ext cx="117373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(Taulukossa käytetyt symbolit:  ... = Tieto on salassapitosäännön alainen.)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tutkimus- ja kehittämistoiminta							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24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819888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F8DE004D-E6CF-4D96-AED0-DBFBCBFFF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332656"/>
            <a:ext cx="11161240" cy="864096"/>
          </a:xfrm>
        </p:spPr>
        <p:txBody>
          <a:bodyPr/>
          <a:lstStyle/>
          <a:p>
            <a:r>
              <a:rPr lang="fi-FI" dirty="0"/>
              <a:t>Tutkimus- ja kehittämistoiminnan menot, henkilöstö ja työvuodet sektoreittain Etelä-Savossa, 2010-2024</a:t>
            </a:r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8D2D6082-F6E4-5A7B-32FA-6CCF3BD6C9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35129"/>
              </p:ext>
            </p:extLst>
          </p:nvPr>
        </p:nvGraphicFramePr>
        <p:xfrm>
          <a:off x="598872" y="1628800"/>
          <a:ext cx="9313539" cy="1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79">
                  <a:extLst>
                    <a:ext uri="{9D8B030D-6E8A-4147-A177-3AD203B41FA5}">
                      <a16:colId xmlns:a16="http://schemas.microsoft.com/office/drawing/2014/main" val="1265394922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946891425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272240112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449648057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256922795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548665611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971222490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643504438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524563442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778089043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434645141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977770180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226022793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56800217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716735923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54796770"/>
                    </a:ext>
                  </a:extLst>
                </a:gridCol>
              </a:tblGrid>
              <a:tr h="217457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 dirty="0" err="1">
                          <a:effectLst/>
                        </a:rPr>
                        <a:t>T&amp;k-menot</a:t>
                      </a:r>
                      <a:r>
                        <a:rPr lang="fi-FI" sz="1200" u="none" strike="noStrike" dirty="0">
                          <a:effectLst/>
                        </a:rPr>
                        <a:t> (M euroa)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2010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2011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2012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2013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2015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2016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2017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2018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2019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2020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2021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7620" marR="36000" marT="7620" marB="0" anchor="ctr"/>
                </a:tc>
                <a:extLst>
                  <a:ext uri="{0D108BD9-81ED-4DB2-BD59-A6C34878D82A}">
                    <a16:rowId xmlns:a16="http://schemas.microsoft.com/office/drawing/2014/main" val="3500012869"/>
                  </a:ext>
                </a:extLst>
              </a:tr>
              <a:tr h="208002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1" u="none" strike="noStrike" dirty="0">
                          <a:effectLst/>
                        </a:rPr>
                        <a:t>Kaikki sektorit yhteensä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33,4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39,4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42,0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39,9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42,7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39,7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36,9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39,0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41,4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37,8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41,6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41,8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43,8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81839123"/>
                  </a:ext>
                </a:extLst>
              </a:tr>
              <a:tr h="208002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 dirty="0">
                          <a:effectLst/>
                        </a:rPr>
                        <a:t>Yritykset</a:t>
                      </a:r>
                      <a:endParaRPr lang="fi-FI" sz="12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17,5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14,6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17,0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15,9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17,3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17,1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13,2</a:t>
                      </a:r>
                      <a:endParaRPr lang="fi-FI" sz="12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13,6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13,9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13,0</a:t>
                      </a:r>
                      <a:endParaRPr lang="fi-FI" sz="12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16,8</a:t>
                      </a:r>
                      <a:endParaRPr lang="fi-FI" sz="12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12,0</a:t>
                      </a:r>
                      <a:endParaRPr lang="fi-FI" sz="12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93746840"/>
                  </a:ext>
                </a:extLst>
              </a:tr>
              <a:tr h="208002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 dirty="0">
                          <a:effectLst/>
                        </a:rPr>
                        <a:t>Julkinen sektori + YVT</a:t>
                      </a:r>
                      <a:endParaRPr lang="fi-FI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5,0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5,4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5,3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4,1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…</a:t>
                      </a:r>
                      <a:endParaRPr lang="fi-FI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3,7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3,0</a:t>
                      </a:r>
                      <a:endParaRPr lang="fi-FI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3,0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2,3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2,1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2,6</a:t>
                      </a:r>
                      <a:endParaRPr lang="fi-FI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3,7</a:t>
                      </a:r>
                      <a:endParaRPr lang="fi-FI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082516"/>
                  </a:ext>
                </a:extLst>
              </a:tr>
              <a:tr h="217457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 dirty="0">
                          <a:effectLst/>
                        </a:rPr>
                        <a:t>Korkeakoulusektori</a:t>
                      </a:r>
                      <a:endParaRPr lang="fi-FI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10,8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19,4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19,7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19,9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…</a:t>
                      </a:r>
                      <a:endParaRPr lang="fi-FI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18,8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20,7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22,5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25,2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22,7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22,2</a:t>
                      </a:r>
                      <a:endParaRPr lang="fi-FI" sz="12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26,0</a:t>
                      </a:r>
                      <a:endParaRPr lang="fi-FI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84016225"/>
                  </a:ext>
                </a:extLst>
              </a:tr>
            </a:tbl>
          </a:graphicData>
        </a:graphic>
      </p:graphicFrame>
      <p:graphicFrame>
        <p:nvGraphicFramePr>
          <p:cNvPr id="9" name="Taulukko 8">
            <a:extLst>
              <a:ext uri="{FF2B5EF4-FFF2-40B4-BE49-F238E27FC236}">
                <a16:creationId xmlns:a16="http://schemas.microsoft.com/office/drawing/2014/main" id="{0A4DF885-A264-3666-C89B-EA278CD62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189108"/>
              </p:ext>
            </p:extLst>
          </p:nvPr>
        </p:nvGraphicFramePr>
        <p:xfrm>
          <a:off x="598870" y="3068960"/>
          <a:ext cx="9313540" cy="1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80">
                  <a:extLst>
                    <a:ext uri="{9D8B030D-6E8A-4147-A177-3AD203B41FA5}">
                      <a16:colId xmlns:a16="http://schemas.microsoft.com/office/drawing/2014/main" val="573050638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168337238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559182294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388050707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504820284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318424702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445843889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155321962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924317217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632175604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11652096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118781947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947707963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219399514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497294880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764029566"/>
                    </a:ext>
                  </a:extLst>
                </a:gridCol>
              </a:tblGrid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>
                          <a:effectLst/>
                        </a:rPr>
                        <a:t>T&amp;k-henkilöstö (lkm)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2010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2011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2012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2013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2015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2016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2017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2018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2019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2020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2021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7620" marR="36000" marT="7620" marB="0" anchor="ctr"/>
                </a:tc>
                <a:extLst>
                  <a:ext uri="{0D108BD9-81ED-4DB2-BD59-A6C34878D82A}">
                    <a16:rowId xmlns:a16="http://schemas.microsoft.com/office/drawing/2014/main" val="191616268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1" u="none" strike="noStrike" dirty="0">
                          <a:effectLst/>
                        </a:rPr>
                        <a:t>Kaikki sektorit yhteensä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819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599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701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682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706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697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645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646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638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537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636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621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52829289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>
                          <a:effectLst/>
                        </a:rPr>
                        <a:t>Yritykset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279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265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279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250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271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303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247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245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202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173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267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220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09108357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>
                          <a:effectLst/>
                        </a:rPr>
                        <a:t>Julkinen sektori + YVT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77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81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73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56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...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51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42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38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28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26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34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39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61118084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 dirty="0">
                          <a:effectLst/>
                        </a:rPr>
                        <a:t>Korkeakoulusektori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463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253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349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376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...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343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357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363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409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339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336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362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339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55920093"/>
                  </a:ext>
                </a:extLst>
              </a:tr>
            </a:tbl>
          </a:graphicData>
        </a:graphic>
      </p:graphicFrame>
      <p:graphicFrame>
        <p:nvGraphicFramePr>
          <p:cNvPr id="10" name="Taulukko 9">
            <a:extLst>
              <a:ext uri="{FF2B5EF4-FFF2-40B4-BE49-F238E27FC236}">
                <a16:creationId xmlns:a16="http://schemas.microsoft.com/office/drawing/2014/main" id="{CC070279-56AF-CBED-05FA-64CBD4D5CE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075157"/>
              </p:ext>
            </p:extLst>
          </p:nvPr>
        </p:nvGraphicFramePr>
        <p:xfrm>
          <a:off x="624793" y="4530320"/>
          <a:ext cx="9313539" cy="1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79">
                  <a:extLst>
                    <a:ext uri="{9D8B030D-6E8A-4147-A177-3AD203B41FA5}">
                      <a16:colId xmlns:a16="http://schemas.microsoft.com/office/drawing/2014/main" val="3433356789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366799294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4206765142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4075881160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643793751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504672767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211415386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442964232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740705863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328592259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508412599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2215341339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697697425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4171873890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1636741460"/>
                    </a:ext>
                  </a:extLst>
                </a:gridCol>
                <a:gridCol w="477164">
                  <a:extLst>
                    <a:ext uri="{9D8B030D-6E8A-4147-A177-3AD203B41FA5}">
                      <a16:colId xmlns:a16="http://schemas.microsoft.com/office/drawing/2014/main" val="3097929403"/>
                    </a:ext>
                  </a:extLst>
                </a:gridCol>
              </a:tblGrid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 dirty="0">
                          <a:effectLst/>
                        </a:rPr>
                        <a:t>Tutkimustyövuodet (</a:t>
                      </a:r>
                      <a:r>
                        <a:rPr lang="fi-FI" sz="1200" u="none" strike="noStrike" dirty="0" err="1">
                          <a:effectLst/>
                        </a:rPr>
                        <a:t>htv</a:t>
                      </a:r>
                      <a:r>
                        <a:rPr lang="fi-FI" sz="1200" u="none" strike="noStrike" dirty="0">
                          <a:effectLst/>
                        </a:rPr>
                        <a:t>)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2010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2011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2012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2013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2015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2016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2017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2018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2019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2020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2021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7620" marR="36000" marT="7620" marB="0" anchor="ctr"/>
                </a:tc>
                <a:extLst>
                  <a:ext uri="{0D108BD9-81ED-4DB2-BD59-A6C34878D82A}">
                    <a16:rowId xmlns:a16="http://schemas.microsoft.com/office/drawing/2014/main" val="2805594314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1" u="none" strike="noStrike" dirty="0">
                          <a:effectLst/>
                        </a:rPr>
                        <a:t>Kaikki sektorit yhteensä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439,8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426,5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446,0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430,4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439,4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398,7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367,3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389,5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398,4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365,3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>
                          <a:effectLst/>
                        </a:rPr>
                        <a:t>405,2</a:t>
                      </a:r>
                      <a:endParaRPr lang="fi-FI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386,0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366,8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381,5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394,2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57341307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>
                          <a:effectLst/>
                        </a:rPr>
                        <a:t>Yritykset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155,7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135,3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170,2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151,2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156,8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157,6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116,0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120,0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107,0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110,6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145,5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112,2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119,2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125,7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61039137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>
                          <a:effectLst/>
                        </a:rPr>
                        <a:t>Julkinen sektori + YVT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72,3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72,9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69,1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57,8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...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29,7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24,5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24,0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16,9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14,4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22,7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28,3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28,6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2938025"/>
                  </a:ext>
                </a:extLst>
              </a:tr>
              <a:tr h="21178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u="none" strike="noStrike" dirty="0">
                          <a:effectLst/>
                        </a:rPr>
                        <a:t>Korkeakoulusektori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211,8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218,3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206,7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221,4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b="1" u="none" strike="noStrike" dirty="0">
                          <a:effectLst/>
                        </a:rPr>
                        <a:t>...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211,4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226,8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245,5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274,5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240,3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>
                          <a:effectLst/>
                        </a:rPr>
                        <a:t>237,0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200" u="none" strike="noStrike" dirty="0">
                          <a:effectLst/>
                        </a:rPr>
                        <a:t>245,5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238,8  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234,7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buNone/>
                      </a:pPr>
                      <a:r>
                        <a:rPr lang="fi-FI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242,2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15956800"/>
                  </a:ext>
                </a:extLst>
              </a:tr>
            </a:tbl>
          </a:graphicData>
        </a:graphic>
      </p:graphicFrame>
      <p:sp>
        <p:nvSpPr>
          <p:cNvPr id="2" name="Title 11">
            <a:extLst>
              <a:ext uri="{FF2B5EF4-FFF2-40B4-BE49-F238E27FC236}">
                <a16:creationId xmlns:a16="http://schemas.microsoft.com/office/drawing/2014/main" id="{9B5692D6-A7D9-CF41-25D0-14B6507357EE}"/>
              </a:ext>
            </a:extLst>
          </p:cNvPr>
          <p:cNvSpPr txBox="1">
            <a:spLocks/>
          </p:cNvSpPr>
          <p:nvPr/>
        </p:nvSpPr>
        <p:spPr bwMode="auto">
          <a:xfrm>
            <a:off x="407368" y="6309320"/>
            <a:ext cx="117373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(Taulukossa käytetyt symbolit:  ... = Tieto on salassapitosäännön alainen.)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tutkimus- ja kehittämistoiminta							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24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405076034"/>
      </p:ext>
    </p:extLst>
  </p:cSld>
  <p:clrMapOvr>
    <a:masterClrMapping/>
  </p:clrMapOvr>
</p:sld>
</file>

<file path=ppt/theme/theme1.xml><?xml version="1.0" encoding="utf-8"?>
<a:theme xmlns:a="http://schemas.openxmlformats.org/drawingml/2006/main" name="1_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2022 Powerpoint -esitysmalli</Template>
  <TotalTime>4348</TotalTime>
  <Words>524</Words>
  <Application>Microsoft Office PowerPoint</Application>
  <PresentationFormat>Laajakuva</PresentationFormat>
  <Paragraphs>358</Paragraphs>
  <Slides>4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1_ESAVO</vt:lpstr>
      <vt:lpstr>Tutkimus- ja kehittämistoiminnan menot 2024</vt:lpstr>
      <vt:lpstr>Tutkimus- ja kehittämistoiminnan menot maakunnittain 2024 , M €</vt:lpstr>
      <vt:lpstr>Tutkimus- ja kehittämistoiminnan menot sektoreittain Etelä-Savossa 2010 - 2024, miljoonaa euroa</vt:lpstr>
      <vt:lpstr>Tutkimus- ja kehittämistoiminnan menot, henkilöstö ja työvuodet sektoreittain Etelä-Savossa, 2010-2024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Yritystietoja Etelä-Savosta</dc:title>
  <dc:creator>Hanna Kautiainen</dc:creator>
  <cp:lastModifiedBy>Jaana Kokkonen</cp:lastModifiedBy>
  <cp:revision>23</cp:revision>
  <dcterms:created xsi:type="dcterms:W3CDTF">2022-10-12T05:24:04Z</dcterms:created>
  <dcterms:modified xsi:type="dcterms:W3CDTF">2025-10-24T11:34:47Z</dcterms:modified>
</cp:coreProperties>
</file>