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6"/>
  </p:notesMasterIdLst>
  <p:sldIdLst>
    <p:sldId id="803" r:id="rId2"/>
    <p:sldId id="856" r:id="rId3"/>
    <p:sldId id="858" r:id="rId4"/>
    <p:sldId id="31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E4"/>
    <a:srgbClr val="C9D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2E37D6-61C2-4C5B-A9C9-948E3CA88315}" v="5" dt="2024-12-11T11:47:53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7" autoAdjust="0"/>
    <p:restoredTop sz="95033" autoAdjust="0"/>
  </p:normalViewPr>
  <p:slideViewPr>
    <p:cSldViewPr showGuides="1">
      <p:cViewPr varScale="1">
        <p:scale>
          <a:sx n="78" d="100"/>
          <a:sy n="78" d="100"/>
        </p:scale>
        <p:origin x="269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B5308-A2DB-426F-B38F-FB66DC37853D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0C898E-0A42-4857-BA0E-2BFD33CA6F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3117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7568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1600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265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0155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274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496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3861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5251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7023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925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4502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947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43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3460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5871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133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975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578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159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075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705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57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943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11.12.2024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13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  <p:sldLayoutId id="2147483771" r:id="rId18"/>
    <p:sldLayoutId id="2147483772" r:id="rId19"/>
    <p:sldLayoutId id="2147483773" r:id="rId20"/>
    <p:sldLayoutId id="2147483774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5AC411-15E3-42BD-8333-73629B57A6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1784" y="1556792"/>
            <a:ext cx="7590592" cy="1016904"/>
          </a:xfrm>
        </p:spPr>
        <p:txBody>
          <a:bodyPr/>
          <a:lstStyle/>
          <a:p>
            <a:r>
              <a:rPr lang="fi-FI" sz="3200" dirty="0"/>
              <a:t>Tutkimus- ja kehittämistoiminnan menot 2023</a:t>
            </a:r>
          </a:p>
        </p:txBody>
      </p:sp>
    </p:spTree>
    <p:extLst>
      <p:ext uri="{BB962C8B-B14F-4D97-AF65-F5344CB8AC3E}">
        <p14:creationId xmlns:p14="http://schemas.microsoft.com/office/powerpoint/2010/main" val="146795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2777C4-DD40-4989-B01F-45BC5A610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32656"/>
            <a:ext cx="10441160" cy="512848"/>
          </a:xfrm>
        </p:spPr>
        <p:txBody>
          <a:bodyPr/>
          <a:lstStyle/>
          <a:p>
            <a:r>
              <a:rPr lang="fi-FI" dirty="0"/>
              <a:t>Tutkimus- ja kehittämistoiminnan menot maakunnittain 2023 , M €</a:t>
            </a:r>
          </a:p>
        </p:txBody>
      </p:sp>
      <p:pic>
        <p:nvPicPr>
          <p:cNvPr id="8" name="Kuva 7" descr="Palkkikaavio; Tutkimus- ja kehittämistoiminnan menot maakunnittain 2023. Suurimmat menot olivat Uudellamaalla, yhteensä 4 215 miljoonaa euroa, ja pienimmät Ahvenanmaalla, 8,7 miljoonaa euroa. Etelä-Savossa tutkimus- ja kehittämistoiminnan menot olivat 43,8 miljoonaa euroa, joka on viidenneksi alhaisin luku maakunnista.">
            <a:extLst>
              <a:ext uri="{FF2B5EF4-FFF2-40B4-BE49-F238E27FC236}">
                <a16:creationId xmlns:a16="http://schemas.microsoft.com/office/drawing/2014/main" id="{B780B022-5F7E-C9E2-F13B-728901300E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944046"/>
            <a:ext cx="7344816" cy="4785977"/>
          </a:xfrm>
          <a:prstGeom prst="rect">
            <a:avLst/>
          </a:prstGeom>
        </p:spPr>
      </p:pic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9464587A-E41D-1A9B-25F7-B06018DD5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61969"/>
              </p:ext>
            </p:extLst>
          </p:nvPr>
        </p:nvGraphicFramePr>
        <p:xfrm>
          <a:off x="7824193" y="1043479"/>
          <a:ext cx="3600398" cy="4329737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152127">
                  <a:extLst>
                    <a:ext uri="{9D8B030D-6E8A-4147-A177-3AD203B41FA5}">
                      <a16:colId xmlns:a16="http://schemas.microsoft.com/office/drawing/2014/main" val="389698931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4991267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1721387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937410034"/>
                    </a:ext>
                  </a:extLst>
                </a:gridCol>
                <a:gridCol w="648071">
                  <a:extLst>
                    <a:ext uri="{9D8B030D-6E8A-4147-A177-3AD203B41FA5}">
                      <a16:colId xmlns:a16="http://schemas.microsoft.com/office/drawing/2014/main" val="3903107238"/>
                    </a:ext>
                  </a:extLst>
                </a:gridCol>
              </a:tblGrid>
              <a:tr h="644931">
                <a:tc>
                  <a:txBody>
                    <a:bodyPr/>
                    <a:lstStyle/>
                    <a:p>
                      <a:pPr algn="l" fontAlgn="ctr"/>
                      <a:r>
                        <a:rPr lang="fi-FI" sz="1050" u="none" strike="noStrike" dirty="0">
                          <a:effectLst/>
                        </a:rPr>
                        <a:t>Alue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>
                          <a:effectLst/>
                        </a:rPr>
                        <a:t>Yritykset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 dirty="0">
                          <a:effectLst/>
                        </a:rPr>
                        <a:t>Julkinen sektori + YVT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 dirty="0">
                          <a:effectLst/>
                        </a:rPr>
                        <a:t>Korkea-koulu-sektori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6569" marT="65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u="none" strike="noStrike">
                          <a:effectLst/>
                        </a:rPr>
                        <a:t>T&amp;k-menot yhteensä</a:t>
                      </a:r>
                      <a:endParaRPr lang="fi-FI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6569" marT="6569" marB="0" anchor="ctr"/>
                </a:tc>
                <a:extLst>
                  <a:ext uri="{0D108BD9-81ED-4DB2-BD59-A6C34878D82A}">
                    <a16:rowId xmlns:a16="http://schemas.microsoft.com/office/drawing/2014/main" val="300125766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Uusimaa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2 936,8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497,1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781,0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4 214,9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1715904280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Pirkanmaa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773,7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36,2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228,3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1 038,2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1693251186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Pohjois-Pohjanmaa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710,1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46,7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194,8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951,6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702491338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Varsinais-Suomi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299,3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11,9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235,6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546,7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4274106195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Pohjanmaa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284,5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0,4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44,9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329,8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008308975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Keski-Suomi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168,1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17,6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134,4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320,1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82042415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Pohjois-Savo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93,1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23,3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95,5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211,9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2433111415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Etelä-Karjala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97,6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0,4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67,4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165,4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075126135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Pohjois-Karjala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40,2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10,2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75,1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125,6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161432458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Päijät-Häme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61,7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3,0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32,2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96,9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455520470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Satakunta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56,6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...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...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79,0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4054764087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Kanta-Häme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32,0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27,2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15,2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74,3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955471573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Lappi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19,9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9,4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40,1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69,4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410669519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Etelä-Pohjanmaa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40,2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13,8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55,6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373832745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Etelä-Savo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11,8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4,2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27,8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43,8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2724607328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Kymenlaakso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28,8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...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...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40,8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1084036661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Keski-Pohjanmaa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25,2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2,0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10,8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37,9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629859740"/>
                  </a:ext>
                </a:extLst>
              </a:tr>
              <a:tr h="18044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Kainuu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15,9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2,6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10,6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29,0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3645593662"/>
                  </a:ext>
                </a:extLst>
              </a:tr>
              <a:tr h="18243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Ahvenanmaa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7,6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u="none" strike="noStrike">
                          <a:effectLst/>
                        </a:rPr>
                        <a:t>,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>
                          <a:effectLst/>
                        </a:rPr>
                        <a:t>1,0</a:t>
                      </a:r>
                      <a:endParaRPr lang="fi-FI" sz="105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u="none" strike="noStrike" dirty="0">
                          <a:effectLst/>
                        </a:rPr>
                        <a:t>8,7</a:t>
                      </a:r>
                      <a:endParaRPr lang="fi-FI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540128711"/>
                  </a:ext>
                </a:extLst>
              </a:tr>
              <a:tr h="254435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KOKO MAA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6569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5 703,1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695,8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2 040,5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u="none" strike="noStrike" dirty="0">
                          <a:effectLst/>
                        </a:rPr>
                        <a:t>8 439,3</a:t>
                      </a:r>
                      <a:endParaRPr lang="fi-FI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69" marR="72000" marT="6569" marB="0" anchor="ctr"/>
                </a:tc>
                <a:extLst>
                  <a:ext uri="{0D108BD9-81ED-4DB2-BD59-A6C34878D82A}">
                    <a16:rowId xmlns:a16="http://schemas.microsoft.com/office/drawing/2014/main" val="2620408404"/>
                  </a:ext>
                </a:extLst>
              </a:tr>
            </a:tbl>
          </a:graphicData>
        </a:graphic>
      </p:graphicFrame>
      <p:sp>
        <p:nvSpPr>
          <p:cNvPr id="4" name="Title 11">
            <a:extLst>
              <a:ext uri="{FF2B5EF4-FFF2-40B4-BE49-F238E27FC236}">
                <a16:creationId xmlns:a16="http://schemas.microsoft.com/office/drawing/2014/main" id="{34A18D1F-04FB-4893-BCBB-3433A4B4C733}"/>
              </a:ext>
            </a:extLst>
          </p:cNvPr>
          <p:cNvSpPr txBox="1">
            <a:spLocks/>
          </p:cNvSpPr>
          <p:nvPr/>
        </p:nvSpPr>
        <p:spPr bwMode="auto">
          <a:xfrm>
            <a:off x="407368" y="6309320"/>
            <a:ext cx="117373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(Taulukossa käytetyt symbolit:  ... = Tieto on salassapitosäännön alainen.)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tutkimus- ja kehittämistoiminta	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11.12.2024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16265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DAB1FB2C-3F4C-4B58-932C-8811D5E04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60648"/>
            <a:ext cx="10513168" cy="900000"/>
          </a:xfrm>
        </p:spPr>
        <p:txBody>
          <a:bodyPr/>
          <a:lstStyle/>
          <a:p>
            <a:r>
              <a:rPr lang="fi-FI" dirty="0"/>
              <a:t>Tutkimus- ja kehittämistoiminnan menot sektoreittain Etelä-Savossa 2010 - 2023, miljoonaa euroa</a:t>
            </a:r>
          </a:p>
        </p:txBody>
      </p:sp>
      <p:pic>
        <p:nvPicPr>
          <p:cNvPr id="8" name="Kuva 7" descr="Palkkikaavio; Tutkimus- ja kehittämistoiminnan menot sektoreittain Etelä-Savossa 2010 - 2023. Vuonna 2010 tutkimus- ja kehittämistoiminnan menot olivat yhteensä 33,4 miljoonaa euroa, ja vuonna 2023 menot olivat 43,8 miljoonaa euroa. Tarkasteluajanjaksolla vain korkeakoulusektorin tutkimus- ja kehittämismenot ovat nousseet vuodesta 2010. Kaikkien sektoreiden menot kasvoivat hieman edellisvuodesta vuonna 2023, ">
            <a:extLst>
              <a:ext uri="{FF2B5EF4-FFF2-40B4-BE49-F238E27FC236}">
                <a16:creationId xmlns:a16="http://schemas.microsoft.com/office/drawing/2014/main" id="{B7BA8E4C-624D-CD19-3768-252D2F6C7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616" y="1340768"/>
            <a:ext cx="7087380" cy="3409902"/>
          </a:xfrm>
          <a:prstGeom prst="rect">
            <a:avLst/>
          </a:prstGeom>
        </p:spPr>
      </p:pic>
      <p:pic>
        <p:nvPicPr>
          <p:cNvPr id="9" name="Kuva 8" descr="Taulukko; Tutkimus- ja kehittämistoiminnan menot sektoreittain Etelä-Savossa 2010 - 2023. Vuonna 2010 tutkimus- ja kehittämistoiminnan menot olivat yhteensä 33,4 miljoonaa euroa, ja vuonna 2023 menot olivat 43,8 miljoonaa euroa. Kaikkien sektoreiden tutkimus- ja kehittämismenot ovat hieman nousseet edellisvuodesta vuonna 2023.">
            <a:extLst>
              <a:ext uri="{FF2B5EF4-FFF2-40B4-BE49-F238E27FC236}">
                <a16:creationId xmlns:a16="http://schemas.microsoft.com/office/drawing/2014/main" id="{4CF86A72-731F-0EF6-DFC1-F91BC6C26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395" y="4579230"/>
            <a:ext cx="9680053" cy="119948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itle 11">
            <a:extLst>
              <a:ext uri="{FF2B5EF4-FFF2-40B4-BE49-F238E27FC236}">
                <a16:creationId xmlns:a16="http://schemas.microsoft.com/office/drawing/2014/main" id="{1268B8D2-31C3-F233-8E4F-61D282DA3660}"/>
              </a:ext>
            </a:extLst>
          </p:cNvPr>
          <p:cNvSpPr txBox="1">
            <a:spLocks/>
          </p:cNvSpPr>
          <p:nvPr/>
        </p:nvSpPr>
        <p:spPr bwMode="auto">
          <a:xfrm>
            <a:off x="407368" y="6309320"/>
            <a:ext cx="117373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(Taulukossa käytetyt symbolit:  ... = Tieto on salassapitosäännön alainen.)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tutkimus- ja kehittämistoiminta	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11.12.2024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819888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F8DE004D-E6CF-4D96-AED0-DBFBCBFFF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332656"/>
            <a:ext cx="11161240" cy="864096"/>
          </a:xfrm>
        </p:spPr>
        <p:txBody>
          <a:bodyPr/>
          <a:lstStyle/>
          <a:p>
            <a:r>
              <a:rPr lang="fi-FI" dirty="0"/>
              <a:t>Tutkimus- ja kehittämistoiminnan menot, henkilöstö ja työvuodet sektoreittain Etelä-Savossa, 2010-2023</a:t>
            </a: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8D2D6082-F6E4-5A7B-32FA-6CCF3BD6C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01049"/>
              </p:ext>
            </p:extLst>
          </p:nvPr>
        </p:nvGraphicFramePr>
        <p:xfrm>
          <a:off x="598872" y="1628800"/>
          <a:ext cx="9313541" cy="1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507">
                  <a:extLst>
                    <a:ext uri="{9D8B030D-6E8A-4147-A177-3AD203B41FA5}">
                      <a16:colId xmlns:a16="http://schemas.microsoft.com/office/drawing/2014/main" val="126539492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946891425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27224011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449648057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256922795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548665611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971222490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643504438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52456344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778089043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434645141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977770180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226022793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56800217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716735923"/>
                    </a:ext>
                  </a:extLst>
                </a:gridCol>
              </a:tblGrid>
              <a:tr h="217457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 err="1">
                          <a:effectLst/>
                        </a:rPr>
                        <a:t>T&amp;k-menot</a:t>
                      </a:r>
                      <a:r>
                        <a:rPr lang="fi-FI" sz="1200" u="none" strike="noStrike" dirty="0">
                          <a:effectLst/>
                        </a:rPr>
                        <a:t> (M euroa)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2010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2012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2020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2021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3500012869"/>
                  </a:ext>
                </a:extLst>
              </a:tr>
              <a:tr h="20800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b="1" u="none" strike="noStrike" dirty="0">
                          <a:effectLst/>
                        </a:rPr>
                        <a:t>Kaikki sektorit yhteensä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33,4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39,4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42,0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39,9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42,7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39,7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36,9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39,0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41,4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37,8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41,6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41,8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41,1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43,8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481839123"/>
                  </a:ext>
                </a:extLst>
              </a:tr>
              <a:tr h="20800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Yritykset</a:t>
                      </a:r>
                      <a:endParaRPr lang="fi-FI" sz="12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17,5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14,6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17,0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15,9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17,3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17,1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13,2</a:t>
                      </a:r>
                      <a:endParaRPr lang="fi-FI" sz="12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13,6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13,9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13,0</a:t>
                      </a:r>
                      <a:endParaRPr lang="fi-FI" sz="12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16,8</a:t>
                      </a:r>
                      <a:endParaRPr lang="fi-FI" sz="1200" b="1" i="0" u="none" strike="noStrike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12,0</a:t>
                      </a:r>
                      <a:endParaRPr lang="fi-FI" sz="12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10,8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11,8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1693746840"/>
                  </a:ext>
                </a:extLst>
              </a:tr>
              <a:tr h="208002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Julkinen sektori + YVT</a:t>
                      </a:r>
                      <a:endParaRPr lang="fi-FI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5,0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5,4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5,3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4,1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…</a:t>
                      </a:r>
                      <a:endParaRPr lang="fi-FI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3,7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3,0</a:t>
                      </a:r>
                      <a:endParaRPr lang="fi-FI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3,0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2,3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2,1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2,6</a:t>
                      </a:r>
                      <a:endParaRPr lang="fi-FI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3,7</a:t>
                      </a:r>
                      <a:endParaRPr lang="fi-FI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4,1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4,2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1491082516"/>
                  </a:ext>
                </a:extLst>
              </a:tr>
              <a:tr h="217457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Korkeakoulusektori</a:t>
                      </a:r>
                      <a:endParaRPr lang="fi-FI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10,8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19,4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19,7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19,9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…</a:t>
                      </a:r>
                      <a:endParaRPr lang="fi-FI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18,8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20,7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22,5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25,2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22,7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22,2</a:t>
                      </a:r>
                      <a:endParaRPr lang="fi-FI" sz="1200" b="1" i="0" u="none" strike="noStrike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26,0</a:t>
                      </a:r>
                      <a:endParaRPr lang="fi-FI" sz="1200" b="1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26,3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27,8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684016225"/>
                  </a:ext>
                </a:extLst>
              </a:tr>
            </a:tbl>
          </a:graphicData>
        </a:graphic>
      </p:graphicFrame>
      <p:graphicFrame>
        <p:nvGraphicFramePr>
          <p:cNvPr id="9" name="Taulukko 8">
            <a:extLst>
              <a:ext uri="{FF2B5EF4-FFF2-40B4-BE49-F238E27FC236}">
                <a16:creationId xmlns:a16="http://schemas.microsoft.com/office/drawing/2014/main" id="{0A4DF885-A264-3666-C89B-EA278CD62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636910"/>
              </p:ext>
            </p:extLst>
          </p:nvPr>
        </p:nvGraphicFramePr>
        <p:xfrm>
          <a:off x="598870" y="3068960"/>
          <a:ext cx="9313542" cy="1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508">
                  <a:extLst>
                    <a:ext uri="{9D8B030D-6E8A-4147-A177-3AD203B41FA5}">
                      <a16:colId xmlns:a16="http://schemas.microsoft.com/office/drawing/2014/main" val="573050638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168337238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559182294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388050707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504820284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31842470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445843889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15532196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924317217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632175604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11652096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118781947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947707963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219399514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497294880"/>
                    </a:ext>
                  </a:extLst>
                </a:gridCol>
              </a:tblGrid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>
                          <a:effectLst/>
                        </a:rPr>
                        <a:t>T&amp;k-henkilöstö (lkm)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2010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2011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2018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2020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2021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191616268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b="1" u="none" strike="noStrike" dirty="0">
                          <a:effectLst/>
                        </a:rPr>
                        <a:t>Kaikki sektorit yhteensä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819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599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701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682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706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697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645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646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638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537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636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621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577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601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952829289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>
                          <a:effectLst/>
                        </a:rPr>
                        <a:t>Yritykset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279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265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279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250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271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303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247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245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173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267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220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187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3309108357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>
                          <a:effectLst/>
                        </a:rPr>
                        <a:t>Julkinen sektori + YVT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77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81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73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56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...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51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42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28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34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861118084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Korkeakoulusektori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463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253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349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376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...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343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357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363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409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339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336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362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348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339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455920093"/>
                  </a:ext>
                </a:extLst>
              </a:tr>
            </a:tbl>
          </a:graphicData>
        </a:graphic>
      </p:graphicFrame>
      <p:graphicFrame>
        <p:nvGraphicFramePr>
          <p:cNvPr id="10" name="Taulukko 9">
            <a:extLst>
              <a:ext uri="{FF2B5EF4-FFF2-40B4-BE49-F238E27FC236}">
                <a16:creationId xmlns:a16="http://schemas.microsoft.com/office/drawing/2014/main" id="{CC070279-56AF-CBED-05FA-64CBD4D5C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179314"/>
              </p:ext>
            </p:extLst>
          </p:nvPr>
        </p:nvGraphicFramePr>
        <p:xfrm>
          <a:off x="624793" y="4530320"/>
          <a:ext cx="9313541" cy="1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507">
                  <a:extLst>
                    <a:ext uri="{9D8B030D-6E8A-4147-A177-3AD203B41FA5}">
                      <a16:colId xmlns:a16="http://schemas.microsoft.com/office/drawing/2014/main" val="3433356789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366799294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420676514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4075881160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643793751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504672767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3211415386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442964232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740705863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328592259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508412599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2215341339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697697425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4171873890"/>
                    </a:ext>
                  </a:extLst>
                </a:gridCol>
                <a:gridCol w="502931">
                  <a:extLst>
                    <a:ext uri="{9D8B030D-6E8A-4147-A177-3AD203B41FA5}">
                      <a16:colId xmlns:a16="http://schemas.microsoft.com/office/drawing/2014/main" val="1636741460"/>
                    </a:ext>
                  </a:extLst>
                </a:gridCol>
              </a:tblGrid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Tutkimustyövuodet (</a:t>
                      </a:r>
                      <a:r>
                        <a:rPr lang="fi-FI" sz="1200" u="none" strike="noStrike" dirty="0" err="1">
                          <a:effectLst/>
                        </a:rPr>
                        <a:t>htv</a:t>
                      </a:r>
                      <a:r>
                        <a:rPr lang="fi-FI" sz="1200" u="none" strike="noStrike" dirty="0">
                          <a:effectLst/>
                        </a:rPr>
                        <a:t>)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2010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2013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2016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2017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2019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2020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2021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805594314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b="1" u="none" strike="noStrike" dirty="0">
                          <a:effectLst/>
                        </a:rPr>
                        <a:t>Kaikki sektorit yhteensä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439,8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426,5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446,0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430,4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439,4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398,7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367,3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389,5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398,4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365,3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>
                          <a:effectLst/>
                        </a:rPr>
                        <a:t>405,2</a:t>
                      </a:r>
                      <a:endParaRPr lang="fi-FI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386,0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366,8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381,5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157341307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>
                          <a:effectLst/>
                        </a:rPr>
                        <a:t>Yritykset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155,7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135,3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170,2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151,2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156,8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157,6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116,0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120,0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107,0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110,6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145,5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112,2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99,5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119,2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2061039137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>
                          <a:effectLst/>
                        </a:rPr>
                        <a:t>Julkinen sektori + YVT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72,3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72,9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69,1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57,8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...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29,7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24,5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24,0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16,9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14,4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22,7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28,3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28,6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27,7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602938025"/>
                  </a:ext>
                </a:extLst>
              </a:tr>
              <a:tr h="211784">
                <a:tc>
                  <a:txBody>
                    <a:bodyPr/>
                    <a:lstStyle/>
                    <a:p>
                      <a:pPr algn="l" fontAlgn="ctr"/>
                      <a:r>
                        <a:rPr lang="fi-FI" sz="1200" u="none" strike="noStrike" dirty="0">
                          <a:effectLst/>
                        </a:rPr>
                        <a:t>Korkeakoulusektori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211,8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218,3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206,7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221,4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b="1" u="none" strike="noStrike" dirty="0">
                          <a:effectLst/>
                        </a:rPr>
                        <a:t>...</a:t>
                      </a:r>
                      <a:endParaRPr lang="fi-FI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211,4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226,8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245,5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274,5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240,3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>
                          <a:effectLst/>
                        </a:rPr>
                        <a:t>237,0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i-FI" sz="1200" u="none" strike="noStrike" dirty="0">
                          <a:effectLst/>
                        </a:rPr>
                        <a:t>245,5</a:t>
                      </a:r>
                      <a:endParaRPr lang="fi-FI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238,8  </a:t>
                      </a: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fi-FI" sz="12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234,7</a:t>
                      </a: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3615956800"/>
                  </a:ext>
                </a:extLst>
              </a:tr>
            </a:tbl>
          </a:graphicData>
        </a:graphic>
      </p:graphicFrame>
      <p:sp>
        <p:nvSpPr>
          <p:cNvPr id="4" name="Title 11">
            <a:extLst>
              <a:ext uri="{FF2B5EF4-FFF2-40B4-BE49-F238E27FC236}">
                <a16:creationId xmlns:a16="http://schemas.microsoft.com/office/drawing/2014/main" id="{307BBA89-39A3-E792-5E94-3131B1C44A83}"/>
              </a:ext>
            </a:extLst>
          </p:cNvPr>
          <p:cNvSpPr txBox="1">
            <a:spLocks/>
          </p:cNvSpPr>
          <p:nvPr/>
        </p:nvSpPr>
        <p:spPr bwMode="auto">
          <a:xfrm>
            <a:off x="407368" y="6309320"/>
            <a:ext cx="117373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(Taulukossa käytetyt symbolit:  ... = Tieto on salassapitosäännön alainen.)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tutkimus- ja kehittämistoiminta	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11.12.2024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405076034"/>
      </p:ext>
    </p:extLst>
  </p:cSld>
  <p:clrMapOvr>
    <a:masterClrMapping/>
  </p:clrMapOvr>
</p:sld>
</file>

<file path=ppt/theme/theme1.xml><?xml version="1.0" encoding="utf-8"?>
<a:theme xmlns:a="http://schemas.openxmlformats.org/drawingml/2006/main" name="1_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2022 Powerpoint -esitysmalli</Template>
  <TotalTime>2917</TotalTime>
  <Words>508</Words>
  <Application>Microsoft Office PowerPoint</Application>
  <PresentationFormat>Laajakuva</PresentationFormat>
  <Paragraphs>342</Paragraphs>
  <Slides>4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1_ESAVO</vt:lpstr>
      <vt:lpstr>Tutkimus- ja kehittämistoiminnan menot 2023</vt:lpstr>
      <vt:lpstr>Tutkimus- ja kehittämistoiminnan menot maakunnittain 2023 , M €</vt:lpstr>
      <vt:lpstr>Tutkimus- ja kehittämistoiminnan menot sektoreittain Etelä-Savossa 2010 - 2023, miljoonaa euroa</vt:lpstr>
      <vt:lpstr>Tutkimus- ja kehittämistoiminnan menot, henkilöstö ja työvuodet sektoreittain Etelä-Savossa, 2010-2023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Yritystietoja Etelä-Savosta</dc:title>
  <dc:creator>Hanna Kautiainen</dc:creator>
  <cp:lastModifiedBy>Jaana Kokkonen</cp:lastModifiedBy>
  <cp:revision>23</cp:revision>
  <dcterms:created xsi:type="dcterms:W3CDTF">2022-10-12T05:24:04Z</dcterms:created>
  <dcterms:modified xsi:type="dcterms:W3CDTF">2024-12-11T12:33:21Z</dcterms:modified>
</cp:coreProperties>
</file>