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 id="2147483741" r:id="rId2"/>
  </p:sldMasterIdLst>
  <p:notesMasterIdLst>
    <p:notesMasterId r:id="rId8"/>
  </p:notesMasterIdLst>
  <p:sldIdLst>
    <p:sldId id="256" r:id="rId3"/>
    <p:sldId id="1169" r:id="rId4"/>
    <p:sldId id="1170" r:id="rId5"/>
    <p:sldId id="1171"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FE4"/>
    <a:srgbClr val="C9D4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95AECE-783C-4EDE-B64E-9595CA58B637}" v="733" dt="2024-12-13T13:53:06.323"/>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57" autoAdjust="0"/>
    <p:restoredTop sz="95033" autoAdjust="0"/>
  </p:normalViewPr>
  <p:slideViewPr>
    <p:cSldViewPr showGuides="1">
      <p:cViewPr varScale="1">
        <p:scale>
          <a:sx n="78" d="100"/>
          <a:sy n="78" d="100"/>
        </p:scale>
        <p:origin x="269" y="91"/>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ana Kokkonen" userId="fd0ea1af-346e-4258-bc54-cec630bd1122" providerId="ADAL" clId="{A595AECE-783C-4EDE-B64E-9595CA58B637}"/>
    <pc:docChg chg="modSld">
      <pc:chgData name="Jaana Kokkonen" userId="fd0ea1af-346e-4258-bc54-cec630bd1122" providerId="ADAL" clId="{A595AECE-783C-4EDE-B64E-9595CA58B637}" dt="2024-12-13T13:53:06.323" v="731" actId="962"/>
      <pc:docMkLst>
        <pc:docMk/>
      </pc:docMkLst>
      <pc:sldChg chg="modSp">
        <pc:chgData name="Jaana Kokkonen" userId="fd0ea1af-346e-4258-bc54-cec630bd1122" providerId="ADAL" clId="{A595AECE-783C-4EDE-B64E-9595CA58B637}" dt="2024-12-13T13:53:06.323" v="731" actId="962"/>
        <pc:sldMkLst>
          <pc:docMk/>
          <pc:sldMk cId="321042140" sldId="1169"/>
        </pc:sldMkLst>
        <pc:graphicFrameChg chg="mod">
          <ac:chgData name="Jaana Kokkonen" userId="fd0ea1af-346e-4258-bc54-cec630bd1122" providerId="ADAL" clId="{A595AECE-783C-4EDE-B64E-9595CA58B637}" dt="2024-12-13T13:53:06.323" v="731" actId="962"/>
          <ac:graphicFrameMkLst>
            <pc:docMk/>
            <pc:sldMk cId="321042140" sldId="1169"/>
            <ac:graphicFrameMk id="3" creationId="{E2985536-5510-65A7-3513-54B8AF4E317F}"/>
          </ac:graphicFrameMkLst>
        </pc:graphicFrameChg>
      </pc:sldChg>
      <pc:sldChg chg="modSp">
        <pc:chgData name="Jaana Kokkonen" userId="fd0ea1af-346e-4258-bc54-cec630bd1122" providerId="ADAL" clId="{A595AECE-783C-4EDE-B64E-9595CA58B637}" dt="2024-12-13T13:47:38.973" v="223" actId="962"/>
        <pc:sldMkLst>
          <pc:docMk/>
          <pc:sldMk cId="221298138" sldId="1170"/>
        </pc:sldMkLst>
        <pc:graphicFrameChg chg="mod">
          <ac:chgData name="Jaana Kokkonen" userId="fd0ea1af-346e-4258-bc54-cec630bd1122" providerId="ADAL" clId="{A595AECE-783C-4EDE-B64E-9595CA58B637}" dt="2024-12-13T13:47:38.973" v="223" actId="962"/>
          <ac:graphicFrameMkLst>
            <pc:docMk/>
            <pc:sldMk cId="221298138" sldId="1170"/>
            <ac:graphicFrameMk id="4" creationId="{491A8CA4-5445-EB89-8331-F3494AC93389}"/>
          </ac:graphicFrameMkLst>
        </pc:graphicFrameChg>
      </pc:sldChg>
      <pc:sldChg chg="modSp">
        <pc:chgData name="Jaana Kokkonen" userId="fd0ea1af-346e-4258-bc54-cec630bd1122" providerId="ADAL" clId="{A595AECE-783C-4EDE-B64E-9595CA58B637}" dt="2024-12-13T13:51:58.274" v="711" actId="962"/>
        <pc:sldMkLst>
          <pc:docMk/>
          <pc:sldMk cId="807087220" sldId="1171"/>
        </pc:sldMkLst>
        <pc:graphicFrameChg chg="mod">
          <ac:chgData name="Jaana Kokkonen" userId="fd0ea1af-346e-4258-bc54-cec630bd1122" providerId="ADAL" clId="{A595AECE-783C-4EDE-B64E-9595CA58B637}" dt="2024-12-13T13:51:58.274" v="711" actId="962"/>
          <ac:graphicFrameMkLst>
            <pc:docMk/>
            <pc:sldMk cId="807087220" sldId="1171"/>
            <ac:graphicFrameMk id="4" creationId="{5EFBC196-4D06-60AA-127F-0D09F067BCD5}"/>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i-FI" sz="1600" b="1" dirty="0"/>
              <a:t>Yritysten liikevaihdon suhdannekehitys alueilla 2000-q3/2023, A-X kaikki toimialat, </a:t>
            </a:r>
          </a:p>
          <a:p>
            <a:pPr>
              <a:defRPr/>
            </a:pPr>
            <a:r>
              <a:rPr lang="fi-FI" sz="1600" b="1" dirty="0"/>
              <a:t>trendisarja, 2015=100</a:t>
            </a:r>
          </a:p>
          <a:p>
            <a:pPr>
              <a:defRPr/>
            </a:pPr>
            <a:r>
              <a:rPr lang="fi-FI" dirty="0"/>
              <a:t>Lähde: Toimiala </a:t>
            </a:r>
            <a:r>
              <a:rPr lang="fi-FI" dirty="0" err="1"/>
              <a:t>online</a:t>
            </a:r>
            <a:r>
              <a:rPr lang="fi-FI" dirty="0"/>
              <a:t> /</a:t>
            </a:r>
            <a:r>
              <a:rPr lang="fi-FI" baseline="0" dirty="0"/>
              <a:t> Tilastokeskus</a:t>
            </a:r>
            <a:endParaRPr lang="fi-FI"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i-FI"/>
        </a:p>
      </c:txPr>
    </c:title>
    <c:autoTitleDeleted val="0"/>
    <c:plotArea>
      <c:layout/>
      <c:lineChart>
        <c:grouping val="standard"/>
        <c:varyColors val="0"/>
        <c:ser>
          <c:idx val="0"/>
          <c:order val="0"/>
          <c:tx>
            <c:strRef>
              <c:f>t8634_008!$B$5</c:f>
              <c:strCache>
                <c:ptCount val="1"/>
                <c:pt idx="0">
                  <c:v>Koko maa</c:v>
                </c:pt>
              </c:strCache>
            </c:strRef>
          </c:tx>
          <c:spPr>
            <a:ln w="28575" cap="rnd">
              <a:solidFill>
                <a:schemeClr val="accent1"/>
              </a:solidFill>
              <a:prstDash val="dash"/>
              <a:round/>
            </a:ln>
            <a:effectLst/>
          </c:spPr>
          <c:marker>
            <c:symbol val="none"/>
          </c:marker>
          <c:cat>
            <c:multiLvlStrRef>
              <c:f>t8634_008!$C$3:$CS$4</c:f>
              <c:multiLvlStrCache>
                <c:ptCount val="95"/>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pt idx="16">
                    <c:v>Q1</c:v>
                  </c:pt>
                  <c:pt idx="17">
                    <c:v>Q2</c:v>
                  </c:pt>
                  <c:pt idx="18">
                    <c:v>Q3</c:v>
                  </c:pt>
                  <c:pt idx="19">
                    <c:v>Q4</c:v>
                  </c:pt>
                  <c:pt idx="20">
                    <c:v>Q1</c:v>
                  </c:pt>
                  <c:pt idx="21">
                    <c:v>Q2</c:v>
                  </c:pt>
                  <c:pt idx="22">
                    <c:v>Q3</c:v>
                  </c:pt>
                  <c:pt idx="23">
                    <c:v>Q4</c:v>
                  </c:pt>
                  <c:pt idx="24">
                    <c:v>Q1</c:v>
                  </c:pt>
                  <c:pt idx="25">
                    <c:v>Q2</c:v>
                  </c:pt>
                  <c:pt idx="26">
                    <c:v>Q3</c:v>
                  </c:pt>
                  <c:pt idx="27">
                    <c:v>Q4</c:v>
                  </c:pt>
                  <c:pt idx="28">
                    <c:v>Q1</c:v>
                  </c:pt>
                  <c:pt idx="29">
                    <c:v>Q2</c:v>
                  </c:pt>
                  <c:pt idx="30">
                    <c:v>Q3</c:v>
                  </c:pt>
                  <c:pt idx="31">
                    <c:v>Q4</c:v>
                  </c:pt>
                  <c:pt idx="32">
                    <c:v>Q1</c:v>
                  </c:pt>
                  <c:pt idx="33">
                    <c:v>Q2</c:v>
                  </c:pt>
                  <c:pt idx="34">
                    <c:v>Q3</c:v>
                  </c:pt>
                  <c:pt idx="35">
                    <c:v>Q4</c:v>
                  </c:pt>
                  <c:pt idx="36">
                    <c:v>Q1</c:v>
                  </c:pt>
                  <c:pt idx="37">
                    <c:v>Q2</c:v>
                  </c:pt>
                  <c:pt idx="38">
                    <c:v>Q3</c:v>
                  </c:pt>
                  <c:pt idx="39">
                    <c:v>Q4</c:v>
                  </c:pt>
                  <c:pt idx="40">
                    <c:v>Q1</c:v>
                  </c:pt>
                  <c:pt idx="41">
                    <c:v>Q2</c:v>
                  </c:pt>
                  <c:pt idx="42">
                    <c:v>Q3</c:v>
                  </c:pt>
                  <c:pt idx="43">
                    <c:v>Q4</c:v>
                  </c:pt>
                  <c:pt idx="44">
                    <c:v>Q1</c:v>
                  </c:pt>
                  <c:pt idx="45">
                    <c:v>Q2</c:v>
                  </c:pt>
                  <c:pt idx="46">
                    <c:v>Q3</c:v>
                  </c:pt>
                  <c:pt idx="47">
                    <c:v>Q4</c:v>
                  </c:pt>
                  <c:pt idx="48">
                    <c:v>Q1</c:v>
                  </c:pt>
                  <c:pt idx="49">
                    <c:v>Q2</c:v>
                  </c:pt>
                  <c:pt idx="50">
                    <c:v>Q3</c:v>
                  </c:pt>
                  <c:pt idx="51">
                    <c:v>Q4</c:v>
                  </c:pt>
                  <c:pt idx="52">
                    <c:v>Q1</c:v>
                  </c:pt>
                  <c:pt idx="53">
                    <c:v>Q2</c:v>
                  </c:pt>
                  <c:pt idx="54">
                    <c:v>Q3</c:v>
                  </c:pt>
                  <c:pt idx="55">
                    <c:v>Q4</c:v>
                  </c:pt>
                  <c:pt idx="56">
                    <c:v>Q1</c:v>
                  </c:pt>
                  <c:pt idx="57">
                    <c:v>Q2</c:v>
                  </c:pt>
                  <c:pt idx="58">
                    <c:v>Q3</c:v>
                  </c:pt>
                  <c:pt idx="59">
                    <c:v>Q4</c:v>
                  </c:pt>
                  <c:pt idx="60">
                    <c:v>Q1</c:v>
                  </c:pt>
                  <c:pt idx="61">
                    <c:v>Q2</c:v>
                  </c:pt>
                  <c:pt idx="62">
                    <c:v>Q3</c:v>
                  </c:pt>
                  <c:pt idx="63">
                    <c:v>Q4</c:v>
                  </c:pt>
                  <c:pt idx="64">
                    <c:v>Q1</c:v>
                  </c:pt>
                  <c:pt idx="65">
                    <c:v>Q2</c:v>
                  </c:pt>
                  <c:pt idx="66">
                    <c:v>Q3</c:v>
                  </c:pt>
                  <c:pt idx="67">
                    <c:v>Q4</c:v>
                  </c:pt>
                  <c:pt idx="68">
                    <c:v>Q1</c:v>
                  </c:pt>
                  <c:pt idx="69">
                    <c:v>Q2</c:v>
                  </c:pt>
                  <c:pt idx="70">
                    <c:v>Q3</c:v>
                  </c:pt>
                  <c:pt idx="71">
                    <c:v>Q4</c:v>
                  </c:pt>
                  <c:pt idx="72">
                    <c:v>Q1</c:v>
                  </c:pt>
                  <c:pt idx="73">
                    <c:v>Q2</c:v>
                  </c:pt>
                  <c:pt idx="74">
                    <c:v>Q3</c:v>
                  </c:pt>
                  <c:pt idx="75">
                    <c:v>Q4</c:v>
                  </c:pt>
                  <c:pt idx="76">
                    <c:v>Q1</c:v>
                  </c:pt>
                  <c:pt idx="77">
                    <c:v>Q2</c:v>
                  </c:pt>
                  <c:pt idx="78">
                    <c:v>Q3</c:v>
                  </c:pt>
                  <c:pt idx="79">
                    <c:v>Q4</c:v>
                  </c:pt>
                  <c:pt idx="80">
                    <c:v>Q1</c:v>
                  </c:pt>
                  <c:pt idx="81">
                    <c:v>Q2</c:v>
                  </c:pt>
                  <c:pt idx="82">
                    <c:v>Q3</c:v>
                  </c:pt>
                  <c:pt idx="83">
                    <c:v>Q4</c:v>
                  </c:pt>
                  <c:pt idx="84">
                    <c:v>Q1</c:v>
                  </c:pt>
                  <c:pt idx="85">
                    <c:v>Q2</c:v>
                  </c:pt>
                  <c:pt idx="86">
                    <c:v>Q3</c:v>
                  </c:pt>
                  <c:pt idx="87">
                    <c:v>Q4</c:v>
                  </c:pt>
                  <c:pt idx="88">
                    <c:v>Q1</c:v>
                  </c:pt>
                  <c:pt idx="89">
                    <c:v>Q2</c:v>
                  </c:pt>
                  <c:pt idx="90">
                    <c:v>Q3</c:v>
                  </c:pt>
                  <c:pt idx="91">
                    <c:v>Q4</c:v>
                  </c:pt>
                  <c:pt idx="92">
                    <c:v>Q1</c:v>
                  </c:pt>
                  <c:pt idx="93">
                    <c:v>Q2</c:v>
                  </c:pt>
                  <c:pt idx="94">
                    <c:v>Q3</c:v>
                  </c:pt>
                </c:lvl>
                <c:lvl>
                  <c:pt idx="0">
                    <c:v>2000</c:v>
                  </c:pt>
                  <c:pt idx="4">
                    <c:v>2001</c:v>
                  </c:pt>
                  <c:pt idx="8">
                    <c:v>2002</c:v>
                  </c:pt>
                  <c:pt idx="12">
                    <c:v>2003</c:v>
                  </c:pt>
                  <c:pt idx="16">
                    <c:v>2004</c:v>
                  </c:pt>
                  <c:pt idx="20">
                    <c:v>2005</c:v>
                  </c:pt>
                  <c:pt idx="24">
                    <c:v>2006</c:v>
                  </c:pt>
                  <c:pt idx="28">
                    <c:v>2007</c:v>
                  </c:pt>
                  <c:pt idx="32">
                    <c:v>2008</c:v>
                  </c:pt>
                  <c:pt idx="36">
                    <c:v>2009</c:v>
                  </c:pt>
                  <c:pt idx="40">
                    <c:v>2010</c:v>
                  </c:pt>
                  <c:pt idx="44">
                    <c:v>2011</c:v>
                  </c:pt>
                  <c:pt idx="48">
                    <c:v>2012</c:v>
                  </c:pt>
                  <c:pt idx="52">
                    <c:v>2013</c:v>
                  </c:pt>
                  <c:pt idx="56">
                    <c:v>2014</c:v>
                  </c:pt>
                  <c:pt idx="60">
                    <c:v>2015</c:v>
                  </c:pt>
                  <c:pt idx="64">
                    <c:v>2016</c:v>
                  </c:pt>
                  <c:pt idx="68">
                    <c:v>2017</c:v>
                  </c:pt>
                  <c:pt idx="72">
                    <c:v>2018</c:v>
                  </c:pt>
                  <c:pt idx="76">
                    <c:v>2019</c:v>
                  </c:pt>
                  <c:pt idx="80">
                    <c:v>2020</c:v>
                  </c:pt>
                  <c:pt idx="84">
                    <c:v>2021</c:v>
                  </c:pt>
                  <c:pt idx="88">
                    <c:v>2022</c:v>
                  </c:pt>
                  <c:pt idx="92">
                    <c:v>2023</c:v>
                  </c:pt>
                </c:lvl>
              </c:multiLvlStrCache>
            </c:multiLvlStrRef>
          </c:cat>
          <c:val>
            <c:numRef>
              <c:f>t8634_008!$C$5:$CS$5</c:f>
              <c:numCache>
                <c:formatCode>0.0</c:formatCode>
                <c:ptCount val="95"/>
                <c:pt idx="0">
                  <c:v>66.099999999999994</c:v>
                </c:pt>
                <c:pt idx="1">
                  <c:v>67.900000000000006</c:v>
                </c:pt>
                <c:pt idx="2">
                  <c:v>69.599999999999994</c:v>
                </c:pt>
                <c:pt idx="3">
                  <c:v>70.8</c:v>
                </c:pt>
                <c:pt idx="4">
                  <c:v>71.3</c:v>
                </c:pt>
                <c:pt idx="5">
                  <c:v>71.099999999999994</c:v>
                </c:pt>
                <c:pt idx="6">
                  <c:v>70.8</c:v>
                </c:pt>
                <c:pt idx="7">
                  <c:v>70.5</c:v>
                </c:pt>
                <c:pt idx="8">
                  <c:v>70.7</c:v>
                </c:pt>
                <c:pt idx="9">
                  <c:v>71.3</c:v>
                </c:pt>
                <c:pt idx="10">
                  <c:v>71.900000000000006</c:v>
                </c:pt>
                <c:pt idx="11">
                  <c:v>72.5</c:v>
                </c:pt>
                <c:pt idx="12">
                  <c:v>72.900000000000006</c:v>
                </c:pt>
                <c:pt idx="13">
                  <c:v>73.3</c:v>
                </c:pt>
                <c:pt idx="14">
                  <c:v>73.8</c:v>
                </c:pt>
                <c:pt idx="15">
                  <c:v>74.599999999999994</c:v>
                </c:pt>
                <c:pt idx="16">
                  <c:v>75.3</c:v>
                </c:pt>
                <c:pt idx="17">
                  <c:v>76.3</c:v>
                </c:pt>
                <c:pt idx="18">
                  <c:v>77.2</c:v>
                </c:pt>
                <c:pt idx="19">
                  <c:v>78</c:v>
                </c:pt>
                <c:pt idx="20">
                  <c:v>78.8</c:v>
                </c:pt>
                <c:pt idx="21">
                  <c:v>79.599999999999994</c:v>
                </c:pt>
                <c:pt idx="22">
                  <c:v>81.3</c:v>
                </c:pt>
                <c:pt idx="23">
                  <c:v>83.3</c:v>
                </c:pt>
                <c:pt idx="24">
                  <c:v>85.7</c:v>
                </c:pt>
                <c:pt idx="25">
                  <c:v>88.3</c:v>
                </c:pt>
                <c:pt idx="26">
                  <c:v>90.4</c:v>
                </c:pt>
                <c:pt idx="27">
                  <c:v>92.1</c:v>
                </c:pt>
                <c:pt idx="28">
                  <c:v>93.9</c:v>
                </c:pt>
                <c:pt idx="29">
                  <c:v>95.8</c:v>
                </c:pt>
                <c:pt idx="30">
                  <c:v>97.8</c:v>
                </c:pt>
                <c:pt idx="31">
                  <c:v>100</c:v>
                </c:pt>
                <c:pt idx="32">
                  <c:v>102</c:v>
                </c:pt>
                <c:pt idx="33">
                  <c:v>103.6</c:v>
                </c:pt>
                <c:pt idx="34">
                  <c:v>104.4</c:v>
                </c:pt>
                <c:pt idx="35">
                  <c:v>98.9</c:v>
                </c:pt>
                <c:pt idx="36">
                  <c:v>85.9</c:v>
                </c:pt>
                <c:pt idx="37">
                  <c:v>85.5</c:v>
                </c:pt>
                <c:pt idx="38">
                  <c:v>86</c:v>
                </c:pt>
                <c:pt idx="39">
                  <c:v>87.2</c:v>
                </c:pt>
                <c:pt idx="40">
                  <c:v>89.2</c:v>
                </c:pt>
                <c:pt idx="41">
                  <c:v>92.1</c:v>
                </c:pt>
                <c:pt idx="42">
                  <c:v>94.8</c:v>
                </c:pt>
                <c:pt idx="43">
                  <c:v>97.5</c:v>
                </c:pt>
                <c:pt idx="44">
                  <c:v>99.4</c:v>
                </c:pt>
                <c:pt idx="45">
                  <c:v>100.8</c:v>
                </c:pt>
                <c:pt idx="46">
                  <c:v>102.2</c:v>
                </c:pt>
                <c:pt idx="47">
                  <c:v>102.9</c:v>
                </c:pt>
                <c:pt idx="48">
                  <c:v>103.5</c:v>
                </c:pt>
                <c:pt idx="49">
                  <c:v>103.5</c:v>
                </c:pt>
                <c:pt idx="50">
                  <c:v>102.9</c:v>
                </c:pt>
                <c:pt idx="51">
                  <c:v>102.4</c:v>
                </c:pt>
                <c:pt idx="52">
                  <c:v>101.7</c:v>
                </c:pt>
                <c:pt idx="53">
                  <c:v>101.3</c:v>
                </c:pt>
                <c:pt idx="54">
                  <c:v>101.2</c:v>
                </c:pt>
                <c:pt idx="55">
                  <c:v>101.2</c:v>
                </c:pt>
                <c:pt idx="56">
                  <c:v>101.2</c:v>
                </c:pt>
                <c:pt idx="57">
                  <c:v>101.2</c:v>
                </c:pt>
                <c:pt idx="58">
                  <c:v>101.1</c:v>
                </c:pt>
                <c:pt idx="59">
                  <c:v>100.7</c:v>
                </c:pt>
                <c:pt idx="60">
                  <c:v>100.3</c:v>
                </c:pt>
                <c:pt idx="61">
                  <c:v>100.1</c:v>
                </c:pt>
                <c:pt idx="62">
                  <c:v>99.8</c:v>
                </c:pt>
                <c:pt idx="63">
                  <c:v>99.8</c:v>
                </c:pt>
                <c:pt idx="64">
                  <c:v>100.2</c:v>
                </c:pt>
                <c:pt idx="65">
                  <c:v>101.2</c:v>
                </c:pt>
                <c:pt idx="66">
                  <c:v>102.6</c:v>
                </c:pt>
                <c:pt idx="67">
                  <c:v>104.3</c:v>
                </c:pt>
                <c:pt idx="68">
                  <c:v>106.1</c:v>
                </c:pt>
                <c:pt idx="69">
                  <c:v>107.7</c:v>
                </c:pt>
                <c:pt idx="70">
                  <c:v>109.2</c:v>
                </c:pt>
                <c:pt idx="71">
                  <c:v>110.7</c:v>
                </c:pt>
                <c:pt idx="72">
                  <c:v>112.3</c:v>
                </c:pt>
                <c:pt idx="73">
                  <c:v>113.8</c:v>
                </c:pt>
                <c:pt idx="74">
                  <c:v>115.2</c:v>
                </c:pt>
                <c:pt idx="75">
                  <c:v>116.4</c:v>
                </c:pt>
                <c:pt idx="76">
                  <c:v>117.3</c:v>
                </c:pt>
                <c:pt idx="77">
                  <c:v>117.9</c:v>
                </c:pt>
                <c:pt idx="78">
                  <c:v>117.9</c:v>
                </c:pt>
                <c:pt idx="79">
                  <c:v>117.4</c:v>
                </c:pt>
                <c:pt idx="80">
                  <c:v>116.1</c:v>
                </c:pt>
                <c:pt idx="81">
                  <c:v>114.8</c:v>
                </c:pt>
                <c:pt idx="82">
                  <c:v>114.5</c:v>
                </c:pt>
                <c:pt idx="83">
                  <c:v>115</c:v>
                </c:pt>
                <c:pt idx="84">
                  <c:v>117.4</c:v>
                </c:pt>
                <c:pt idx="85">
                  <c:v>121</c:v>
                </c:pt>
                <c:pt idx="86">
                  <c:v>125.7</c:v>
                </c:pt>
                <c:pt idx="87">
                  <c:v>131.6</c:v>
                </c:pt>
                <c:pt idx="88">
                  <c:v>137.4</c:v>
                </c:pt>
                <c:pt idx="89">
                  <c:v>142.5</c:v>
                </c:pt>
                <c:pt idx="90">
                  <c:v>145.30000000000001</c:v>
                </c:pt>
                <c:pt idx="91">
                  <c:v>145.4</c:v>
                </c:pt>
                <c:pt idx="92">
                  <c:v>143.6</c:v>
                </c:pt>
                <c:pt idx="93">
                  <c:v>140.80000000000001</c:v>
                </c:pt>
                <c:pt idx="94">
                  <c:v>138</c:v>
                </c:pt>
              </c:numCache>
            </c:numRef>
          </c:val>
          <c:smooth val="0"/>
          <c:extLst>
            <c:ext xmlns:c16="http://schemas.microsoft.com/office/drawing/2014/chart" uri="{C3380CC4-5D6E-409C-BE32-E72D297353CC}">
              <c16:uniqueId val="{00000000-9B85-4375-90CE-D9F638045758}"/>
            </c:ext>
          </c:extLst>
        </c:ser>
        <c:ser>
          <c:idx val="1"/>
          <c:order val="1"/>
          <c:tx>
            <c:strRef>
              <c:f>t8634_008!$B$6</c:f>
              <c:strCache>
                <c:ptCount val="1"/>
                <c:pt idx="0">
                  <c:v>Etelä-Savon maakunta</c:v>
                </c:pt>
              </c:strCache>
            </c:strRef>
          </c:tx>
          <c:spPr>
            <a:ln w="38100" cap="rnd">
              <a:solidFill>
                <a:schemeClr val="accent2"/>
              </a:solidFill>
              <a:round/>
            </a:ln>
            <a:effectLst/>
          </c:spPr>
          <c:marker>
            <c:symbol val="none"/>
          </c:marker>
          <c:cat>
            <c:multiLvlStrRef>
              <c:f>t8634_008!$C$3:$CS$4</c:f>
              <c:multiLvlStrCache>
                <c:ptCount val="95"/>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pt idx="16">
                    <c:v>Q1</c:v>
                  </c:pt>
                  <c:pt idx="17">
                    <c:v>Q2</c:v>
                  </c:pt>
                  <c:pt idx="18">
                    <c:v>Q3</c:v>
                  </c:pt>
                  <c:pt idx="19">
                    <c:v>Q4</c:v>
                  </c:pt>
                  <c:pt idx="20">
                    <c:v>Q1</c:v>
                  </c:pt>
                  <c:pt idx="21">
                    <c:v>Q2</c:v>
                  </c:pt>
                  <c:pt idx="22">
                    <c:v>Q3</c:v>
                  </c:pt>
                  <c:pt idx="23">
                    <c:v>Q4</c:v>
                  </c:pt>
                  <c:pt idx="24">
                    <c:v>Q1</c:v>
                  </c:pt>
                  <c:pt idx="25">
                    <c:v>Q2</c:v>
                  </c:pt>
                  <c:pt idx="26">
                    <c:v>Q3</c:v>
                  </c:pt>
                  <c:pt idx="27">
                    <c:v>Q4</c:v>
                  </c:pt>
                  <c:pt idx="28">
                    <c:v>Q1</c:v>
                  </c:pt>
                  <c:pt idx="29">
                    <c:v>Q2</c:v>
                  </c:pt>
                  <c:pt idx="30">
                    <c:v>Q3</c:v>
                  </c:pt>
                  <c:pt idx="31">
                    <c:v>Q4</c:v>
                  </c:pt>
                  <c:pt idx="32">
                    <c:v>Q1</c:v>
                  </c:pt>
                  <c:pt idx="33">
                    <c:v>Q2</c:v>
                  </c:pt>
                  <c:pt idx="34">
                    <c:v>Q3</c:v>
                  </c:pt>
                  <c:pt idx="35">
                    <c:v>Q4</c:v>
                  </c:pt>
                  <c:pt idx="36">
                    <c:v>Q1</c:v>
                  </c:pt>
                  <c:pt idx="37">
                    <c:v>Q2</c:v>
                  </c:pt>
                  <c:pt idx="38">
                    <c:v>Q3</c:v>
                  </c:pt>
                  <c:pt idx="39">
                    <c:v>Q4</c:v>
                  </c:pt>
                  <c:pt idx="40">
                    <c:v>Q1</c:v>
                  </c:pt>
                  <c:pt idx="41">
                    <c:v>Q2</c:v>
                  </c:pt>
                  <c:pt idx="42">
                    <c:v>Q3</c:v>
                  </c:pt>
                  <c:pt idx="43">
                    <c:v>Q4</c:v>
                  </c:pt>
                  <c:pt idx="44">
                    <c:v>Q1</c:v>
                  </c:pt>
                  <c:pt idx="45">
                    <c:v>Q2</c:v>
                  </c:pt>
                  <c:pt idx="46">
                    <c:v>Q3</c:v>
                  </c:pt>
                  <c:pt idx="47">
                    <c:v>Q4</c:v>
                  </c:pt>
                  <c:pt idx="48">
                    <c:v>Q1</c:v>
                  </c:pt>
                  <c:pt idx="49">
                    <c:v>Q2</c:v>
                  </c:pt>
                  <c:pt idx="50">
                    <c:v>Q3</c:v>
                  </c:pt>
                  <c:pt idx="51">
                    <c:v>Q4</c:v>
                  </c:pt>
                  <c:pt idx="52">
                    <c:v>Q1</c:v>
                  </c:pt>
                  <c:pt idx="53">
                    <c:v>Q2</c:v>
                  </c:pt>
                  <c:pt idx="54">
                    <c:v>Q3</c:v>
                  </c:pt>
                  <c:pt idx="55">
                    <c:v>Q4</c:v>
                  </c:pt>
                  <c:pt idx="56">
                    <c:v>Q1</c:v>
                  </c:pt>
                  <c:pt idx="57">
                    <c:v>Q2</c:v>
                  </c:pt>
                  <c:pt idx="58">
                    <c:v>Q3</c:v>
                  </c:pt>
                  <c:pt idx="59">
                    <c:v>Q4</c:v>
                  </c:pt>
                  <c:pt idx="60">
                    <c:v>Q1</c:v>
                  </c:pt>
                  <c:pt idx="61">
                    <c:v>Q2</c:v>
                  </c:pt>
                  <c:pt idx="62">
                    <c:v>Q3</c:v>
                  </c:pt>
                  <c:pt idx="63">
                    <c:v>Q4</c:v>
                  </c:pt>
                  <c:pt idx="64">
                    <c:v>Q1</c:v>
                  </c:pt>
                  <c:pt idx="65">
                    <c:v>Q2</c:v>
                  </c:pt>
                  <c:pt idx="66">
                    <c:v>Q3</c:v>
                  </c:pt>
                  <c:pt idx="67">
                    <c:v>Q4</c:v>
                  </c:pt>
                  <c:pt idx="68">
                    <c:v>Q1</c:v>
                  </c:pt>
                  <c:pt idx="69">
                    <c:v>Q2</c:v>
                  </c:pt>
                  <c:pt idx="70">
                    <c:v>Q3</c:v>
                  </c:pt>
                  <c:pt idx="71">
                    <c:v>Q4</c:v>
                  </c:pt>
                  <c:pt idx="72">
                    <c:v>Q1</c:v>
                  </c:pt>
                  <c:pt idx="73">
                    <c:v>Q2</c:v>
                  </c:pt>
                  <c:pt idx="74">
                    <c:v>Q3</c:v>
                  </c:pt>
                  <c:pt idx="75">
                    <c:v>Q4</c:v>
                  </c:pt>
                  <c:pt idx="76">
                    <c:v>Q1</c:v>
                  </c:pt>
                  <c:pt idx="77">
                    <c:v>Q2</c:v>
                  </c:pt>
                  <c:pt idx="78">
                    <c:v>Q3</c:v>
                  </c:pt>
                  <c:pt idx="79">
                    <c:v>Q4</c:v>
                  </c:pt>
                  <c:pt idx="80">
                    <c:v>Q1</c:v>
                  </c:pt>
                  <c:pt idx="81">
                    <c:v>Q2</c:v>
                  </c:pt>
                  <c:pt idx="82">
                    <c:v>Q3</c:v>
                  </c:pt>
                  <c:pt idx="83">
                    <c:v>Q4</c:v>
                  </c:pt>
                  <c:pt idx="84">
                    <c:v>Q1</c:v>
                  </c:pt>
                  <c:pt idx="85">
                    <c:v>Q2</c:v>
                  </c:pt>
                  <c:pt idx="86">
                    <c:v>Q3</c:v>
                  </c:pt>
                  <c:pt idx="87">
                    <c:v>Q4</c:v>
                  </c:pt>
                  <c:pt idx="88">
                    <c:v>Q1</c:v>
                  </c:pt>
                  <c:pt idx="89">
                    <c:v>Q2</c:v>
                  </c:pt>
                  <c:pt idx="90">
                    <c:v>Q3</c:v>
                  </c:pt>
                  <c:pt idx="91">
                    <c:v>Q4</c:v>
                  </c:pt>
                  <c:pt idx="92">
                    <c:v>Q1</c:v>
                  </c:pt>
                  <c:pt idx="93">
                    <c:v>Q2</c:v>
                  </c:pt>
                  <c:pt idx="94">
                    <c:v>Q3</c:v>
                  </c:pt>
                </c:lvl>
                <c:lvl>
                  <c:pt idx="0">
                    <c:v>2000</c:v>
                  </c:pt>
                  <c:pt idx="4">
                    <c:v>2001</c:v>
                  </c:pt>
                  <c:pt idx="8">
                    <c:v>2002</c:v>
                  </c:pt>
                  <c:pt idx="12">
                    <c:v>2003</c:v>
                  </c:pt>
                  <c:pt idx="16">
                    <c:v>2004</c:v>
                  </c:pt>
                  <c:pt idx="20">
                    <c:v>2005</c:v>
                  </c:pt>
                  <c:pt idx="24">
                    <c:v>2006</c:v>
                  </c:pt>
                  <c:pt idx="28">
                    <c:v>2007</c:v>
                  </c:pt>
                  <c:pt idx="32">
                    <c:v>2008</c:v>
                  </c:pt>
                  <c:pt idx="36">
                    <c:v>2009</c:v>
                  </c:pt>
                  <c:pt idx="40">
                    <c:v>2010</c:v>
                  </c:pt>
                  <c:pt idx="44">
                    <c:v>2011</c:v>
                  </c:pt>
                  <c:pt idx="48">
                    <c:v>2012</c:v>
                  </c:pt>
                  <c:pt idx="52">
                    <c:v>2013</c:v>
                  </c:pt>
                  <c:pt idx="56">
                    <c:v>2014</c:v>
                  </c:pt>
                  <c:pt idx="60">
                    <c:v>2015</c:v>
                  </c:pt>
                  <c:pt idx="64">
                    <c:v>2016</c:v>
                  </c:pt>
                  <c:pt idx="68">
                    <c:v>2017</c:v>
                  </c:pt>
                  <c:pt idx="72">
                    <c:v>2018</c:v>
                  </c:pt>
                  <c:pt idx="76">
                    <c:v>2019</c:v>
                  </c:pt>
                  <c:pt idx="80">
                    <c:v>2020</c:v>
                  </c:pt>
                  <c:pt idx="84">
                    <c:v>2021</c:v>
                  </c:pt>
                  <c:pt idx="88">
                    <c:v>2022</c:v>
                  </c:pt>
                  <c:pt idx="92">
                    <c:v>2023</c:v>
                  </c:pt>
                </c:lvl>
              </c:multiLvlStrCache>
            </c:multiLvlStrRef>
          </c:cat>
          <c:val>
            <c:numRef>
              <c:f>t8634_008!$C$6:$CS$6</c:f>
              <c:numCache>
                <c:formatCode>0.0</c:formatCode>
                <c:ptCount val="95"/>
                <c:pt idx="0">
                  <c:v>65.7</c:v>
                </c:pt>
                <c:pt idx="1">
                  <c:v>66</c:v>
                </c:pt>
                <c:pt idx="2">
                  <c:v>66.900000000000006</c:v>
                </c:pt>
                <c:pt idx="3">
                  <c:v>67.599999999999994</c:v>
                </c:pt>
                <c:pt idx="4">
                  <c:v>68.2</c:v>
                </c:pt>
                <c:pt idx="5">
                  <c:v>68.900000000000006</c:v>
                </c:pt>
                <c:pt idx="6">
                  <c:v>69.599999999999994</c:v>
                </c:pt>
                <c:pt idx="7">
                  <c:v>70.900000000000006</c:v>
                </c:pt>
                <c:pt idx="8">
                  <c:v>71.5</c:v>
                </c:pt>
                <c:pt idx="9">
                  <c:v>72.8</c:v>
                </c:pt>
                <c:pt idx="10">
                  <c:v>73.8</c:v>
                </c:pt>
                <c:pt idx="11">
                  <c:v>73.7</c:v>
                </c:pt>
                <c:pt idx="12">
                  <c:v>74.099999999999994</c:v>
                </c:pt>
                <c:pt idx="13">
                  <c:v>74.8</c:v>
                </c:pt>
                <c:pt idx="14">
                  <c:v>75.2</c:v>
                </c:pt>
                <c:pt idx="15">
                  <c:v>75</c:v>
                </c:pt>
                <c:pt idx="16">
                  <c:v>75.5</c:v>
                </c:pt>
                <c:pt idx="17">
                  <c:v>76.599999999999994</c:v>
                </c:pt>
                <c:pt idx="18">
                  <c:v>76.8</c:v>
                </c:pt>
                <c:pt idx="19">
                  <c:v>77.599999999999994</c:v>
                </c:pt>
                <c:pt idx="20">
                  <c:v>80</c:v>
                </c:pt>
                <c:pt idx="21">
                  <c:v>80.7</c:v>
                </c:pt>
                <c:pt idx="22">
                  <c:v>82.6</c:v>
                </c:pt>
                <c:pt idx="23">
                  <c:v>84.5</c:v>
                </c:pt>
                <c:pt idx="24">
                  <c:v>85.2</c:v>
                </c:pt>
                <c:pt idx="25">
                  <c:v>86.3</c:v>
                </c:pt>
                <c:pt idx="26">
                  <c:v>88.3</c:v>
                </c:pt>
                <c:pt idx="27">
                  <c:v>90.1</c:v>
                </c:pt>
                <c:pt idx="28">
                  <c:v>91.7</c:v>
                </c:pt>
                <c:pt idx="29">
                  <c:v>93.1</c:v>
                </c:pt>
                <c:pt idx="30">
                  <c:v>93.5</c:v>
                </c:pt>
                <c:pt idx="31">
                  <c:v>95.7</c:v>
                </c:pt>
                <c:pt idx="32">
                  <c:v>97.9</c:v>
                </c:pt>
                <c:pt idx="33">
                  <c:v>97.7</c:v>
                </c:pt>
                <c:pt idx="34">
                  <c:v>96.3</c:v>
                </c:pt>
                <c:pt idx="35">
                  <c:v>94.4</c:v>
                </c:pt>
                <c:pt idx="36">
                  <c:v>84.4</c:v>
                </c:pt>
                <c:pt idx="37">
                  <c:v>83.6</c:v>
                </c:pt>
                <c:pt idx="38">
                  <c:v>84.2</c:v>
                </c:pt>
                <c:pt idx="39">
                  <c:v>84.9</c:v>
                </c:pt>
                <c:pt idx="40">
                  <c:v>86.4</c:v>
                </c:pt>
                <c:pt idx="41">
                  <c:v>88.9</c:v>
                </c:pt>
                <c:pt idx="42">
                  <c:v>91.6</c:v>
                </c:pt>
                <c:pt idx="43">
                  <c:v>94.8</c:v>
                </c:pt>
                <c:pt idx="44">
                  <c:v>97.5</c:v>
                </c:pt>
                <c:pt idx="45">
                  <c:v>99.5</c:v>
                </c:pt>
                <c:pt idx="46">
                  <c:v>100.3</c:v>
                </c:pt>
                <c:pt idx="47">
                  <c:v>100.2</c:v>
                </c:pt>
                <c:pt idx="48">
                  <c:v>100.1</c:v>
                </c:pt>
                <c:pt idx="49">
                  <c:v>100.5</c:v>
                </c:pt>
                <c:pt idx="50">
                  <c:v>100.1</c:v>
                </c:pt>
                <c:pt idx="51">
                  <c:v>99.9</c:v>
                </c:pt>
                <c:pt idx="52">
                  <c:v>100</c:v>
                </c:pt>
                <c:pt idx="53">
                  <c:v>100.8</c:v>
                </c:pt>
                <c:pt idx="54">
                  <c:v>101</c:v>
                </c:pt>
                <c:pt idx="55">
                  <c:v>100.8</c:v>
                </c:pt>
                <c:pt idx="56">
                  <c:v>100.3</c:v>
                </c:pt>
                <c:pt idx="57">
                  <c:v>100.5</c:v>
                </c:pt>
                <c:pt idx="58">
                  <c:v>99.8</c:v>
                </c:pt>
                <c:pt idx="59">
                  <c:v>99.3</c:v>
                </c:pt>
                <c:pt idx="60">
                  <c:v>98.9</c:v>
                </c:pt>
                <c:pt idx="61">
                  <c:v>99.4</c:v>
                </c:pt>
                <c:pt idx="62">
                  <c:v>100.2</c:v>
                </c:pt>
                <c:pt idx="63">
                  <c:v>101.2</c:v>
                </c:pt>
                <c:pt idx="64">
                  <c:v>102.8</c:v>
                </c:pt>
                <c:pt idx="65">
                  <c:v>102.6</c:v>
                </c:pt>
                <c:pt idx="66">
                  <c:v>103.6</c:v>
                </c:pt>
                <c:pt idx="67">
                  <c:v>103.7</c:v>
                </c:pt>
                <c:pt idx="68">
                  <c:v>104.9</c:v>
                </c:pt>
                <c:pt idx="69">
                  <c:v>106</c:v>
                </c:pt>
                <c:pt idx="70">
                  <c:v>107.3</c:v>
                </c:pt>
                <c:pt idx="71">
                  <c:v>108.1</c:v>
                </c:pt>
                <c:pt idx="72">
                  <c:v>108.7</c:v>
                </c:pt>
                <c:pt idx="73">
                  <c:v>109.8</c:v>
                </c:pt>
                <c:pt idx="74">
                  <c:v>110.8</c:v>
                </c:pt>
                <c:pt idx="75">
                  <c:v>112.9</c:v>
                </c:pt>
                <c:pt idx="76">
                  <c:v>113.4</c:v>
                </c:pt>
                <c:pt idx="77">
                  <c:v>113.1</c:v>
                </c:pt>
                <c:pt idx="78">
                  <c:v>113.8</c:v>
                </c:pt>
                <c:pt idx="79">
                  <c:v>113.2</c:v>
                </c:pt>
                <c:pt idx="80">
                  <c:v>110.3</c:v>
                </c:pt>
                <c:pt idx="81">
                  <c:v>110.4</c:v>
                </c:pt>
                <c:pt idx="82">
                  <c:v>112.7</c:v>
                </c:pt>
                <c:pt idx="83">
                  <c:v>114.4</c:v>
                </c:pt>
                <c:pt idx="84">
                  <c:v>116.7</c:v>
                </c:pt>
                <c:pt idx="85">
                  <c:v>119.6</c:v>
                </c:pt>
                <c:pt idx="86">
                  <c:v>121.8</c:v>
                </c:pt>
                <c:pt idx="87">
                  <c:v>125.5</c:v>
                </c:pt>
                <c:pt idx="88">
                  <c:v>129.80000000000001</c:v>
                </c:pt>
                <c:pt idx="89">
                  <c:v>132.19999999999999</c:v>
                </c:pt>
                <c:pt idx="90">
                  <c:v>134.19999999999999</c:v>
                </c:pt>
                <c:pt idx="91">
                  <c:v>134.5</c:v>
                </c:pt>
                <c:pt idx="92">
                  <c:v>134.9</c:v>
                </c:pt>
                <c:pt idx="93">
                  <c:v>133.9</c:v>
                </c:pt>
                <c:pt idx="94">
                  <c:v>132</c:v>
                </c:pt>
              </c:numCache>
            </c:numRef>
          </c:val>
          <c:smooth val="0"/>
          <c:extLst>
            <c:ext xmlns:c16="http://schemas.microsoft.com/office/drawing/2014/chart" uri="{C3380CC4-5D6E-409C-BE32-E72D297353CC}">
              <c16:uniqueId val="{00000001-9B85-4375-90CE-D9F638045758}"/>
            </c:ext>
          </c:extLst>
        </c:ser>
        <c:ser>
          <c:idx val="2"/>
          <c:order val="2"/>
          <c:tx>
            <c:strRef>
              <c:f>t8634_008!$B$7</c:f>
              <c:strCache>
                <c:ptCount val="1"/>
                <c:pt idx="0">
                  <c:v>Mikkelin seutukunta</c:v>
                </c:pt>
              </c:strCache>
            </c:strRef>
          </c:tx>
          <c:spPr>
            <a:ln w="28575" cap="rnd">
              <a:solidFill>
                <a:schemeClr val="accent3"/>
              </a:solidFill>
              <a:round/>
            </a:ln>
            <a:effectLst/>
          </c:spPr>
          <c:marker>
            <c:symbol val="triangle"/>
            <c:size val="6"/>
            <c:spPr>
              <a:solidFill>
                <a:schemeClr val="accent3"/>
              </a:solidFill>
              <a:ln w="9525">
                <a:solidFill>
                  <a:schemeClr val="accent3"/>
                </a:solidFill>
              </a:ln>
              <a:effectLst/>
            </c:spPr>
          </c:marker>
          <c:cat>
            <c:multiLvlStrRef>
              <c:f>t8634_008!$C$3:$CS$4</c:f>
              <c:multiLvlStrCache>
                <c:ptCount val="95"/>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pt idx="16">
                    <c:v>Q1</c:v>
                  </c:pt>
                  <c:pt idx="17">
                    <c:v>Q2</c:v>
                  </c:pt>
                  <c:pt idx="18">
                    <c:v>Q3</c:v>
                  </c:pt>
                  <c:pt idx="19">
                    <c:v>Q4</c:v>
                  </c:pt>
                  <c:pt idx="20">
                    <c:v>Q1</c:v>
                  </c:pt>
                  <c:pt idx="21">
                    <c:v>Q2</c:v>
                  </c:pt>
                  <c:pt idx="22">
                    <c:v>Q3</c:v>
                  </c:pt>
                  <c:pt idx="23">
                    <c:v>Q4</c:v>
                  </c:pt>
                  <c:pt idx="24">
                    <c:v>Q1</c:v>
                  </c:pt>
                  <c:pt idx="25">
                    <c:v>Q2</c:v>
                  </c:pt>
                  <c:pt idx="26">
                    <c:v>Q3</c:v>
                  </c:pt>
                  <c:pt idx="27">
                    <c:v>Q4</c:v>
                  </c:pt>
                  <c:pt idx="28">
                    <c:v>Q1</c:v>
                  </c:pt>
                  <c:pt idx="29">
                    <c:v>Q2</c:v>
                  </c:pt>
                  <c:pt idx="30">
                    <c:v>Q3</c:v>
                  </c:pt>
                  <c:pt idx="31">
                    <c:v>Q4</c:v>
                  </c:pt>
                  <c:pt idx="32">
                    <c:v>Q1</c:v>
                  </c:pt>
                  <c:pt idx="33">
                    <c:v>Q2</c:v>
                  </c:pt>
                  <c:pt idx="34">
                    <c:v>Q3</c:v>
                  </c:pt>
                  <c:pt idx="35">
                    <c:v>Q4</c:v>
                  </c:pt>
                  <c:pt idx="36">
                    <c:v>Q1</c:v>
                  </c:pt>
                  <c:pt idx="37">
                    <c:v>Q2</c:v>
                  </c:pt>
                  <c:pt idx="38">
                    <c:v>Q3</c:v>
                  </c:pt>
                  <c:pt idx="39">
                    <c:v>Q4</c:v>
                  </c:pt>
                  <c:pt idx="40">
                    <c:v>Q1</c:v>
                  </c:pt>
                  <c:pt idx="41">
                    <c:v>Q2</c:v>
                  </c:pt>
                  <c:pt idx="42">
                    <c:v>Q3</c:v>
                  </c:pt>
                  <c:pt idx="43">
                    <c:v>Q4</c:v>
                  </c:pt>
                  <c:pt idx="44">
                    <c:v>Q1</c:v>
                  </c:pt>
                  <c:pt idx="45">
                    <c:v>Q2</c:v>
                  </c:pt>
                  <c:pt idx="46">
                    <c:v>Q3</c:v>
                  </c:pt>
                  <c:pt idx="47">
                    <c:v>Q4</c:v>
                  </c:pt>
                  <c:pt idx="48">
                    <c:v>Q1</c:v>
                  </c:pt>
                  <c:pt idx="49">
                    <c:v>Q2</c:v>
                  </c:pt>
                  <c:pt idx="50">
                    <c:v>Q3</c:v>
                  </c:pt>
                  <c:pt idx="51">
                    <c:v>Q4</c:v>
                  </c:pt>
                  <c:pt idx="52">
                    <c:v>Q1</c:v>
                  </c:pt>
                  <c:pt idx="53">
                    <c:v>Q2</c:v>
                  </c:pt>
                  <c:pt idx="54">
                    <c:v>Q3</c:v>
                  </c:pt>
                  <c:pt idx="55">
                    <c:v>Q4</c:v>
                  </c:pt>
                  <c:pt idx="56">
                    <c:v>Q1</c:v>
                  </c:pt>
                  <c:pt idx="57">
                    <c:v>Q2</c:v>
                  </c:pt>
                  <c:pt idx="58">
                    <c:v>Q3</c:v>
                  </c:pt>
                  <c:pt idx="59">
                    <c:v>Q4</c:v>
                  </c:pt>
                  <c:pt idx="60">
                    <c:v>Q1</c:v>
                  </c:pt>
                  <c:pt idx="61">
                    <c:v>Q2</c:v>
                  </c:pt>
                  <c:pt idx="62">
                    <c:v>Q3</c:v>
                  </c:pt>
                  <c:pt idx="63">
                    <c:v>Q4</c:v>
                  </c:pt>
                  <c:pt idx="64">
                    <c:v>Q1</c:v>
                  </c:pt>
                  <c:pt idx="65">
                    <c:v>Q2</c:v>
                  </c:pt>
                  <c:pt idx="66">
                    <c:v>Q3</c:v>
                  </c:pt>
                  <c:pt idx="67">
                    <c:v>Q4</c:v>
                  </c:pt>
                  <c:pt idx="68">
                    <c:v>Q1</c:v>
                  </c:pt>
                  <c:pt idx="69">
                    <c:v>Q2</c:v>
                  </c:pt>
                  <c:pt idx="70">
                    <c:v>Q3</c:v>
                  </c:pt>
                  <c:pt idx="71">
                    <c:v>Q4</c:v>
                  </c:pt>
                  <c:pt idx="72">
                    <c:v>Q1</c:v>
                  </c:pt>
                  <c:pt idx="73">
                    <c:v>Q2</c:v>
                  </c:pt>
                  <c:pt idx="74">
                    <c:v>Q3</c:v>
                  </c:pt>
                  <c:pt idx="75">
                    <c:v>Q4</c:v>
                  </c:pt>
                  <c:pt idx="76">
                    <c:v>Q1</c:v>
                  </c:pt>
                  <c:pt idx="77">
                    <c:v>Q2</c:v>
                  </c:pt>
                  <c:pt idx="78">
                    <c:v>Q3</c:v>
                  </c:pt>
                  <c:pt idx="79">
                    <c:v>Q4</c:v>
                  </c:pt>
                  <c:pt idx="80">
                    <c:v>Q1</c:v>
                  </c:pt>
                  <c:pt idx="81">
                    <c:v>Q2</c:v>
                  </c:pt>
                  <c:pt idx="82">
                    <c:v>Q3</c:v>
                  </c:pt>
                  <c:pt idx="83">
                    <c:v>Q4</c:v>
                  </c:pt>
                  <c:pt idx="84">
                    <c:v>Q1</c:v>
                  </c:pt>
                  <c:pt idx="85">
                    <c:v>Q2</c:v>
                  </c:pt>
                  <c:pt idx="86">
                    <c:v>Q3</c:v>
                  </c:pt>
                  <c:pt idx="87">
                    <c:v>Q4</c:v>
                  </c:pt>
                  <c:pt idx="88">
                    <c:v>Q1</c:v>
                  </c:pt>
                  <c:pt idx="89">
                    <c:v>Q2</c:v>
                  </c:pt>
                  <c:pt idx="90">
                    <c:v>Q3</c:v>
                  </c:pt>
                  <c:pt idx="91">
                    <c:v>Q4</c:v>
                  </c:pt>
                  <c:pt idx="92">
                    <c:v>Q1</c:v>
                  </c:pt>
                  <c:pt idx="93">
                    <c:v>Q2</c:v>
                  </c:pt>
                  <c:pt idx="94">
                    <c:v>Q3</c:v>
                  </c:pt>
                </c:lvl>
                <c:lvl>
                  <c:pt idx="0">
                    <c:v>2000</c:v>
                  </c:pt>
                  <c:pt idx="4">
                    <c:v>2001</c:v>
                  </c:pt>
                  <c:pt idx="8">
                    <c:v>2002</c:v>
                  </c:pt>
                  <c:pt idx="12">
                    <c:v>2003</c:v>
                  </c:pt>
                  <c:pt idx="16">
                    <c:v>2004</c:v>
                  </c:pt>
                  <c:pt idx="20">
                    <c:v>2005</c:v>
                  </c:pt>
                  <c:pt idx="24">
                    <c:v>2006</c:v>
                  </c:pt>
                  <c:pt idx="28">
                    <c:v>2007</c:v>
                  </c:pt>
                  <c:pt idx="32">
                    <c:v>2008</c:v>
                  </c:pt>
                  <c:pt idx="36">
                    <c:v>2009</c:v>
                  </c:pt>
                  <c:pt idx="40">
                    <c:v>2010</c:v>
                  </c:pt>
                  <c:pt idx="44">
                    <c:v>2011</c:v>
                  </c:pt>
                  <c:pt idx="48">
                    <c:v>2012</c:v>
                  </c:pt>
                  <c:pt idx="52">
                    <c:v>2013</c:v>
                  </c:pt>
                  <c:pt idx="56">
                    <c:v>2014</c:v>
                  </c:pt>
                  <c:pt idx="60">
                    <c:v>2015</c:v>
                  </c:pt>
                  <c:pt idx="64">
                    <c:v>2016</c:v>
                  </c:pt>
                  <c:pt idx="68">
                    <c:v>2017</c:v>
                  </c:pt>
                  <c:pt idx="72">
                    <c:v>2018</c:v>
                  </c:pt>
                  <c:pt idx="76">
                    <c:v>2019</c:v>
                  </c:pt>
                  <c:pt idx="80">
                    <c:v>2020</c:v>
                  </c:pt>
                  <c:pt idx="84">
                    <c:v>2021</c:v>
                  </c:pt>
                  <c:pt idx="88">
                    <c:v>2022</c:v>
                  </c:pt>
                  <c:pt idx="92">
                    <c:v>2023</c:v>
                  </c:pt>
                </c:lvl>
              </c:multiLvlStrCache>
            </c:multiLvlStrRef>
          </c:cat>
          <c:val>
            <c:numRef>
              <c:f>t8634_008!$C$7:$CS$7</c:f>
              <c:numCache>
                <c:formatCode>0.0</c:formatCode>
                <c:ptCount val="95"/>
                <c:pt idx="0">
                  <c:v>63.1</c:v>
                </c:pt>
                <c:pt idx="1">
                  <c:v>64.099999999999994</c:v>
                </c:pt>
                <c:pt idx="2">
                  <c:v>65.2</c:v>
                </c:pt>
                <c:pt idx="3">
                  <c:v>66.599999999999994</c:v>
                </c:pt>
                <c:pt idx="4">
                  <c:v>67.8</c:v>
                </c:pt>
                <c:pt idx="5">
                  <c:v>68.5</c:v>
                </c:pt>
                <c:pt idx="6">
                  <c:v>68.8</c:v>
                </c:pt>
                <c:pt idx="7">
                  <c:v>69.5</c:v>
                </c:pt>
                <c:pt idx="8">
                  <c:v>69.5</c:v>
                </c:pt>
                <c:pt idx="9">
                  <c:v>70.8</c:v>
                </c:pt>
                <c:pt idx="10">
                  <c:v>71.599999999999994</c:v>
                </c:pt>
                <c:pt idx="11">
                  <c:v>72.3</c:v>
                </c:pt>
                <c:pt idx="12">
                  <c:v>73.8</c:v>
                </c:pt>
                <c:pt idx="13">
                  <c:v>74</c:v>
                </c:pt>
                <c:pt idx="14">
                  <c:v>74.8</c:v>
                </c:pt>
                <c:pt idx="15">
                  <c:v>74.599999999999994</c:v>
                </c:pt>
                <c:pt idx="16">
                  <c:v>74.7</c:v>
                </c:pt>
                <c:pt idx="17">
                  <c:v>75.099999999999994</c:v>
                </c:pt>
                <c:pt idx="18">
                  <c:v>75.5</c:v>
                </c:pt>
                <c:pt idx="19">
                  <c:v>76.3</c:v>
                </c:pt>
                <c:pt idx="20">
                  <c:v>77.400000000000006</c:v>
                </c:pt>
                <c:pt idx="21">
                  <c:v>77.8</c:v>
                </c:pt>
                <c:pt idx="22">
                  <c:v>79</c:v>
                </c:pt>
                <c:pt idx="23">
                  <c:v>80.8</c:v>
                </c:pt>
                <c:pt idx="24">
                  <c:v>82.5</c:v>
                </c:pt>
                <c:pt idx="25">
                  <c:v>84.2</c:v>
                </c:pt>
                <c:pt idx="26">
                  <c:v>86.1</c:v>
                </c:pt>
                <c:pt idx="27">
                  <c:v>87.5</c:v>
                </c:pt>
                <c:pt idx="28">
                  <c:v>89.1</c:v>
                </c:pt>
                <c:pt idx="29">
                  <c:v>90.3</c:v>
                </c:pt>
                <c:pt idx="30">
                  <c:v>90.7</c:v>
                </c:pt>
                <c:pt idx="31">
                  <c:v>93.2</c:v>
                </c:pt>
                <c:pt idx="32">
                  <c:v>95</c:v>
                </c:pt>
                <c:pt idx="33">
                  <c:v>93.9</c:v>
                </c:pt>
                <c:pt idx="34">
                  <c:v>93</c:v>
                </c:pt>
                <c:pt idx="35">
                  <c:v>89.1</c:v>
                </c:pt>
                <c:pt idx="36">
                  <c:v>84.4</c:v>
                </c:pt>
                <c:pt idx="37">
                  <c:v>83</c:v>
                </c:pt>
                <c:pt idx="38">
                  <c:v>83.2</c:v>
                </c:pt>
                <c:pt idx="39">
                  <c:v>84.5</c:v>
                </c:pt>
                <c:pt idx="40">
                  <c:v>85.4</c:v>
                </c:pt>
                <c:pt idx="41">
                  <c:v>89</c:v>
                </c:pt>
                <c:pt idx="42">
                  <c:v>90.6</c:v>
                </c:pt>
                <c:pt idx="43">
                  <c:v>93.9</c:v>
                </c:pt>
                <c:pt idx="44">
                  <c:v>97.4</c:v>
                </c:pt>
                <c:pt idx="45">
                  <c:v>99.4</c:v>
                </c:pt>
                <c:pt idx="46">
                  <c:v>100.2</c:v>
                </c:pt>
                <c:pt idx="47">
                  <c:v>99.6</c:v>
                </c:pt>
                <c:pt idx="48">
                  <c:v>99.2</c:v>
                </c:pt>
                <c:pt idx="49">
                  <c:v>99.6</c:v>
                </c:pt>
                <c:pt idx="50">
                  <c:v>99.8</c:v>
                </c:pt>
                <c:pt idx="51">
                  <c:v>98.8</c:v>
                </c:pt>
                <c:pt idx="52">
                  <c:v>100.2</c:v>
                </c:pt>
                <c:pt idx="53">
                  <c:v>101.2</c:v>
                </c:pt>
                <c:pt idx="54">
                  <c:v>101.6</c:v>
                </c:pt>
                <c:pt idx="55">
                  <c:v>101.8</c:v>
                </c:pt>
                <c:pt idx="56">
                  <c:v>100</c:v>
                </c:pt>
                <c:pt idx="57">
                  <c:v>100.1</c:v>
                </c:pt>
                <c:pt idx="58">
                  <c:v>98.9</c:v>
                </c:pt>
                <c:pt idx="59">
                  <c:v>98.3</c:v>
                </c:pt>
                <c:pt idx="60">
                  <c:v>99.6</c:v>
                </c:pt>
                <c:pt idx="61">
                  <c:v>99.4</c:v>
                </c:pt>
                <c:pt idx="62">
                  <c:v>99.9</c:v>
                </c:pt>
                <c:pt idx="63">
                  <c:v>100.7</c:v>
                </c:pt>
                <c:pt idx="64">
                  <c:v>101.9</c:v>
                </c:pt>
                <c:pt idx="65">
                  <c:v>102.4</c:v>
                </c:pt>
                <c:pt idx="66">
                  <c:v>103.8</c:v>
                </c:pt>
                <c:pt idx="67">
                  <c:v>104.2</c:v>
                </c:pt>
                <c:pt idx="68">
                  <c:v>105.7</c:v>
                </c:pt>
                <c:pt idx="69">
                  <c:v>106.6</c:v>
                </c:pt>
                <c:pt idx="70">
                  <c:v>108.3</c:v>
                </c:pt>
                <c:pt idx="71">
                  <c:v>109.4</c:v>
                </c:pt>
                <c:pt idx="72">
                  <c:v>110.4</c:v>
                </c:pt>
                <c:pt idx="73">
                  <c:v>112.1</c:v>
                </c:pt>
                <c:pt idx="74">
                  <c:v>112.4</c:v>
                </c:pt>
                <c:pt idx="75">
                  <c:v>114</c:v>
                </c:pt>
                <c:pt idx="76">
                  <c:v>115</c:v>
                </c:pt>
                <c:pt idx="77">
                  <c:v>114.1</c:v>
                </c:pt>
                <c:pt idx="78">
                  <c:v>113.9</c:v>
                </c:pt>
                <c:pt idx="79">
                  <c:v>113.6</c:v>
                </c:pt>
                <c:pt idx="80">
                  <c:v>109</c:v>
                </c:pt>
                <c:pt idx="81">
                  <c:v>108.8</c:v>
                </c:pt>
                <c:pt idx="82">
                  <c:v>112.8</c:v>
                </c:pt>
                <c:pt idx="83">
                  <c:v>114.6</c:v>
                </c:pt>
                <c:pt idx="84">
                  <c:v>117.5</c:v>
                </c:pt>
                <c:pt idx="85">
                  <c:v>120.7</c:v>
                </c:pt>
                <c:pt idx="86">
                  <c:v>123.4</c:v>
                </c:pt>
                <c:pt idx="87">
                  <c:v>128.1</c:v>
                </c:pt>
                <c:pt idx="88">
                  <c:v>131.6</c:v>
                </c:pt>
                <c:pt idx="89">
                  <c:v>133.6</c:v>
                </c:pt>
                <c:pt idx="90">
                  <c:v>136.5</c:v>
                </c:pt>
                <c:pt idx="91">
                  <c:v>135.4</c:v>
                </c:pt>
                <c:pt idx="92">
                  <c:v>136.80000000000001</c:v>
                </c:pt>
                <c:pt idx="93">
                  <c:v>135.1</c:v>
                </c:pt>
                <c:pt idx="94">
                  <c:v>130.9</c:v>
                </c:pt>
              </c:numCache>
            </c:numRef>
          </c:val>
          <c:smooth val="0"/>
          <c:extLst>
            <c:ext xmlns:c16="http://schemas.microsoft.com/office/drawing/2014/chart" uri="{C3380CC4-5D6E-409C-BE32-E72D297353CC}">
              <c16:uniqueId val="{00000002-9B85-4375-90CE-D9F638045758}"/>
            </c:ext>
          </c:extLst>
        </c:ser>
        <c:ser>
          <c:idx val="3"/>
          <c:order val="3"/>
          <c:tx>
            <c:strRef>
              <c:f>t8634_008!$B$8</c:f>
              <c:strCache>
                <c:ptCount val="1"/>
                <c:pt idx="0">
                  <c:v>Savonlinnan seutukunta</c:v>
                </c:pt>
              </c:strCache>
            </c:strRef>
          </c:tx>
          <c:spPr>
            <a:ln w="28575" cap="rnd">
              <a:solidFill>
                <a:schemeClr val="accent4"/>
              </a:solidFill>
              <a:round/>
            </a:ln>
            <a:effectLst/>
          </c:spPr>
          <c:marker>
            <c:symbol val="x"/>
            <c:size val="5"/>
            <c:spPr>
              <a:noFill/>
              <a:ln w="9525">
                <a:solidFill>
                  <a:schemeClr val="accent4"/>
                </a:solidFill>
              </a:ln>
              <a:effectLst/>
            </c:spPr>
          </c:marker>
          <c:cat>
            <c:multiLvlStrRef>
              <c:f>t8634_008!$C$3:$CS$4</c:f>
              <c:multiLvlStrCache>
                <c:ptCount val="95"/>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pt idx="16">
                    <c:v>Q1</c:v>
                  </c:pt>
                  <c:pt idx="17">
                    <c:v>Q2</c:v>
                  </c:pt>
                  <c:pt idx="18">
                    <c:v>Q3</c:v>
                  </c:pt>
                  <c:pt idx="19">
                    <c:v>Q4</c:v>
                  </c:pt>
                  <c:pt idx="20">
                    <c:v>Q1</c:v>
                  </c:pt>
                  <c:pt idx="21">
                    <c:v>Q2</c:v>
                  </c:pt>
                  <c:pt idx="22">
                    <c:v>Q3</c:v>
                  </c:pt>
                  <c:pt idx="23">
                    <c:v>Q4</c:v>
                  </c:pt>
                  <c:pt idx="24">
                    <c:v>Q1</c:v>
                  </c:pt>
                  <c:pt idx="25">
                    <c:v>Q2</c:v>
                  </c:pt>
                  <c:pt idx="26">
                    <c:v>Q3</c:v>
                  </c:pt>
                  <c:pt idx="27">
                    <c:v>Q4</c:v>
                  </c:pt>
                  <c:pt idx="28">
                    <c:v>Q1</c:v>
                  </c:pt>
                  <c:pt idx="29">
                    <c:v>Q2</c:v>
                  </c:pt>
                  <c:pt idx="30">
                    <c:v>Q3</c:v>
                  </c:pt>
                  <c:pt idx="31">
                    <c:v>Q4</c:v>
                  </c:pt>
                  <c:pt idx="32">
                    <c:v>Q1</c:v>
                  </c:pt>
                  <c:pt idx="33">
                    <c:v>Q2</c:v>
                  </c:pt>
                  <c:pt idx="34">
                    <c:v>Q3</c:v>
                  </c:pt>
                  <c:pt idx="35">
                    <c:v>Q4</c:v>
                  </c:pt>
                  <c:pt idx="36">
                    <c:v>Q1</c:v>
                  </c:pt>
                  <c:pt idx="37">
                    <c:v>Q2</c:v>
                  </c:pt>
                  <c:pt idx="38">
                    <c:v>Q3</c:v>
                  </c:pt>
                  <c:pt idx="39">
                    <c:v>Q4</c:v>
                  </c:pt>
                  <c:pt idx="40">
                    <c:v>Q1</c:v>
                  </c:pt>
                  <c:pt idx="41">
                    <c:v>Q2</c:v>
                  </c:pt>
                  <c:pt idx="42">
                    <c:v>Q3</c:v>
                  </c:pt>
                  <c:pt idx="43">
                    <c:v>Q4</c:v>
                  </c:pt>
                  <c:pt idx="44">
                    <c:v>Q1</c:v>
                  </c:pt>
                  <c:pt idx="45">
                    <c:v>Q2</c:v>
                  </c:pt>
                  <c:pt idx="46">
                    <c:v>Q3</c:v>
                  </c:pt>
                  <c:pt idx="47">
                    <c:v>Q4</c:v>
                  </c:pt>
                  <c:pt idx="48">
                    <c:v>Q1</c:v>
                  </c:pt>
                  <c:pt idx="49">
                    <c:v>Q2</c:v>
                  </c:pt>
                  <c:pt idx="50">
                    <c:v>Q3</c:v>
                  </c:pt>
                  <c:pt idx="51">
                    <c:v>Q4</c:v>
                  </c:pt>
                  <c:pt idx="52">
                    <c:v>Q1</c:v>
                  </c:pt>
                  <c:pt idx="53">
                    <c:v>Q2</c:v>
                  </c:pt>
                  <c:pt idx="54">
                    <c:v>Q3</c:v>
                  </c:pt>
                  <c:pt idx="55">
                    <c:v>Q4</c:v>
                  </c:pt>
                  <c:pt idx="56">
                    <c:v>Q1</c:v>
                  </c:pt>
                  <c:pt idx="57">
                    <c:v>Q2</c:v>
                  </c:pt>
                  <c:pt idx="58">
                    <c:v>Q3</c:v>
                  </c:pt>
                  <c:pt idx="59">
                    <c:v>Q4</c:v>
                  </c:pt>
                  <c:pt idx="60">
                    <c:v>Q1</c:v>
                  </c:pt>
                  <c:pt idx="61">
                    <c:v>Q2</c:v>
                  </c:pt>
                  <c:pt idx="62">
                    <c:v>Q3</c:v>
                  </c:pt>
                  <c:pt idx="63">
                    <c:v>Q4</c:v>
                  </c:pt>
                  <c:pt idx="64">
                    <c:v>Q1</c:v>
                  </c:pt>
                  <c:pt idx="65">
                    <c:v>Q2</c:v>
                  </c:pt>
                  <c:pt idx="66">
                    <c:v>Q3</c:v>
                  </c:pt>
                  <c:pt idx="67">
                    <c:v>Q4</c:v>
                  </c:pt>
                  <c:pt idx="68">
                    <c:v>Q1</c:v>
                  </c:pt>
                  <c:pt idx="69">
                    <c:v>Q2</c:v>
                  </c:pt>
                  <c:pt idx="70">
                    <c:v>Q3</c:v>
                  </c:pt>
                  <c:pt idx="71">
                    <c:v>Q4</c:v>
                  </c:pt>
                  <c:pt idx="72">
                    <c:v>Q1</c:v>
                  </c:pt>
                  <c:pt idx="73">
                    <c:v>Q2</c:v>
                  </c:pt>
                  <c:pt idx="74">
                    <c:v>Q3</c:v>
                  </c:pt>
                  <c:pt idx="75">
                    <c:v>Q4</c:v>
                  </c:pt>
                  <c:pt idx="76">
                    <c:v>Q1</c:v>
                  </c:pt>
                  <c:pt idx="77">
                    <c:v>Q2</c:v>
                  </c:pt>
                  <c:pt idx="78">
                    <c:v>Q3</c:v>
                  </c:pt>
                  <c:pt idx="79">
                    <c:v>Q4</c:v>
                  </c:pt>
                  <c:pt idx="80">
                    <c:v>Q1</c:v>
                  </c:pt>
                  <c:pt idx="81">
                    <c:v>Q2</c:v>
                  </c:pt>
                  <c:pt idx="82">
                    <c:v>Q3</c:v>
                  </c:pt>
                  <c:pt idx="83">
                    <c:v>Q4</c:v>
                  </c:pt>
                  <c:pt idx="84">
                    <c:v>Q1</c:v>
                  </c:pt>
                  <c:pt idx="85">
                    <c:v>Q2</c:v>
                  </c:pt>
                  <c:pt idx="86">
                    <c:v>Q3</c:v>
                  </c:pt>
                  <c:pt idx="87">
                    <c:v>Q4</c:v>
                  </c:pt>
                  <c:pt idx="88">
                    <c:v>Q1</c:v>
                  </c:pt>
                  <c:pt idx="89">
                    <c:v>Q2</c:v>
                  </c:pt>
                  <c:pt idx="90">
                    <c:v>Q3</c:v>
                  </c:pt>
                  <c:pt idx="91">
                    <c:v>Q4</c:v>
                  </c:pt>
                  <c:pt idx="92">
                    <c:v>Q1</c:v>
                  </c:pt>
                  <c:pt idx="93">
                    <c:v>Q2</c:v>
                  </c:pt>
                  <c:pt idx="94">
                    <c:v>Q3</c:v>
                  </c:pt>
                </c:lvl>
                <c:lvl>
                  <c:pt idx="0">
                    <c:v>2000</c:v>
                  </c:pt>
                  <c:pt idx="4">
                    <c:v>2001</c:v>
                  </c:pt>
                  <c:pt idx="8">
                    <c:v>2002</c:v>
                  </c:pt>
                  <c:pt idx="12">
                    <c:v>2003</c:v>
                  </c:pt>
                  <c:pt idx="16">
                    <c:v>2004</c:v>
                  </c:pt>
                  <c:pt idx="20">
                    <c:v>2005</c:v>
                  </c:pt>
                  <c:pt idx="24">
                    <c:v>2006</c:v>
                  </c:pt>
                  <c:pt idx="28">
                    <c:v>2007</c:v>
                  </c:pt>
                  <c:pt idx="32">
                    <c:v>2008</c:v>
                  </c:pt>
                  <c:pt idx="36">
                    <c:v>2009</c:v>
                  </c:pt>
                  <c:pt idx="40">
                    <c:v>2010</c:v>
                  </c:pt>
                  <c:pt idx="44">
                    <c:v>2011</c:v>
                  </c:pt>
                  <c:pt idx="48">
                    <c:v>2012</c:v>
                  </c:pt>
                  <c:pt idx="52">
                    <c:v>2013</c:v>
                  </c:pt>
                  <c:pt idx="56">
                    <c:v>2014</c:v>
                  </c:pt>
                  <c:pt idx="60">
                    <c:v>2015</c:v>
                  </c:pt>
                  <c:pt idx="64">
                    <c:v>2016</c:v>
                  </c:pt>
                  <c:pt idx="68">
                    <c:v>2017</c:v>
                  </c:pt>
                  <c:pt idx="72">
                    <c:v>2018</c:v>
                  </c:pt>
                  <c:pt idx="76">
                    <c:v>2019</c:v>
                  </c:pt>
                  <c:pt idx="80">
                    <c:v>2020</c:v>
                  </c:pt>
                  <c:pt idx="84">
                    <c:v>2021</c:v>
                  </c:pt>
                  <c:pt idx="88">
                    <c:v>2022</c:v>
                  </c:pt>
                  <c:pt idx="92">
                    <c:v>2023</c:v>
                  </c:pt>
                </c:lvl>
              </c:multiLvlStrCache>
            </c:multiLvlStrRef>
          </c:cat>
          <c:val>
            <c:numRef>
              <c:f>t8634_008!$C$8:$CS$8</c:f>
              <c:numCache>
                <c:formatCode>0.0</c:formatCode>
                <c:ptCount val="95"/>
                <c:pt idx="0">
                  <c:v>75.7</c:v>
                </c:pt>
                <c:pt idx="1">
                  <c:v>70.2</c:v>
                </c:pt>
                <c:pt idx="2">
                  <c:v>71.3</c:v>
                </c:pt>
                <c:pt idx="3">
                  <c:v>71.8</c:v>
                </c:pt>
                <c:pt idx="4">
                  <c:v>72.099999999999994</c:v>
                </c:pt>
                <c:pt idx="5">
                  <c:v>72.5</c:v>
                </c:pt>
                <c:pt idx="6">
                  <c:v>73.5</c:v>
                </c:pt>
                <c:pt idx="7">
                  <c:v>74.599999999999994</c:v>
                </c:pt>
                <c:pt idx="8">
                  <c:v>75.2</c:v>
                </c:pt>
                <c:pt idx="9">
                  <c:v>76.099999999999994</c:v>
                </c:pt>
                <c:pt idx="10">
                  <c:v>77.099999999999994</c:v>
                </c:pt>
                <c:pt idx="11">
                  <c:v>78.2</c:v>
                </c:pt>
                <c:pt idx="12">
                  <c:v>78.8</c:v>
                </c:pt>
                <c:pt idx="13">
                  <c:v>79.599999999999994</c:v>
                </c:pt>
                <c:pt idx="14">
                  <c:v>80.099999999999994</c:v>
                </c:pt>
                <c:pt idx="15">
                  <c:v>80.7</c:v>
                </c:pt>
                <c:pt idx="16">
                  <c:v>82.1</c:v>
                </c:pt>
                <c:pt idx="17">
                  <c:v>83.2</c:v>
                </c:pt>
                <c:pt idx="18">
                  <c:v>83.4</c:v>
                </c:pt>
                <c:pt idx="19">
                  <c:v>84.5</c:v>
                </c:pt>
                <c:pt idx="20">
                  <c:v>86.7</c:v>
                </c:pt>
                <c:pt idx="21">
                  <c:v>88.3</c:v>
                </c:pt>
                <c:pt idx="22">
                  <c:v>89.6</c:v>
                </c:pt>
                <c:pt idx="23">
                  <c:v>91.5</c:v>
                </c:pt>
                <c:pt idx="24">
                  <c:v>93</c:v>
                </c:pt>
                <c:pt idx="25">
                  <c:v>94.3</c:v>
                </c:pt>
                <c:pt idx="26">
                  <c:v>96.7</c:v>
                </c:pt>
                <c:pt idx="27">
                  <c:v>99.3</c:v>
                </c:pt>
                <c:pt idx="28">
                  <c:v>101.5</c:v>
                </c:pt>
                <c:pt idx="29">
                  <c:v>103.4</c:v>
                </c:pt>
                <c:pt idx="30">
                  <c:v>103.7</c:v>
                </c:pt>
                <c:pt idx="31">
                  <c:v>104.2</c:v>
                </c:pt>
                <c:pt idx="32">
                  <c:v>104.8</c:v>
                </c:pt>
                <c:pt idx="33">
                  <c:v>104.7</c:v>
                </c:pt>
                <c:pt idx="34">
                  <c:v>103.5</c:v>
                </c:pt>
                <c:pt idx="35">
                  <c:v>102.6</c:v>
                </c:pt>
                <c:pt idx="36">
                  <c:v>84</c:v>
                </c:pt>
                <c:pt idx="37">
                  <c:v>84.4</c:v>
                </c:pt>
                <c:pt idx="38">
                  <c:v>85.8</c:v>
                </c:pt>
                <c:pt idx="39">
                  <c:v>86.9</c:v>
                </c:pt>
                <c:pt idx="40">
                  <c:v>88.6</c:v>
                </c:pt>
                <c:pt idx="41">
                  <c:v>90.9</c:v>
                </c:pt>
                <c:pt idx="42">
                  <c:v>93.7</c:v>
                </c:pt>
                <c:pt idx="43">
                  <c:v>96.5</c:v>
                </c:pt>
                <c:pt idx="44">
                  <c:v>98.3</c:v>
                </c:pt>
                <c:pt idx="45">
                  <c:v>100.1</c:v>
                </c:pt>
                <c:pt idx="46">
                  <c:v>101.5</c:v>
                </c:pt>
                <c:pt idx="47">
                  <c:v>101.9</c:v>
                </c:pt>
                <c:pt idx="48">
                  <c:v>101.7</c:v>
                </c:pt>
                <c:pt idx="49">
                  <c:v>101.1</c:v>
                </c:pt>
                <c:pt idx="50">
                  <c:v>100.5</c:v>
                </c:pt>
                <c:pt idx="51">
                  <c:v>99.9</c:v>
                </c:pt>
                <c:pt idx="52">
                  <c:v>99.4</c:v>
                </c:pt>
                <c:pt idx="53">
                  <c:v>99.2</c:v>
                </c:pt>
                <c:pt idx="54">
                  <c:v>99.1</c:v>
                </c:pt>
                <c:pt idx="55">
                  <c:v>99</c:v>
                </c:pt>
                <c:pt idx="56">
                  <c:v>98.5</c:v>
                </c:pt>
                <c:pt idx="57">
                  <c:v>98.3</c:v>
                </c:pt>
                <c:pt idx="58">
                  <c:v>98.4</c:v>
                </c:pt>
                <c:pt idx="59">
                  <c:v>98.9</c:v>
                </c:pt>
                <c:pt idx="60">
                  <c:v>99.1</c:v>
                </c:pt>
                <c:pt idx="61">
                  <c:v>99.7</c:v>
                </c:pt>
                <c:pt idx="62">
                  <c:v>100.4</c:v>
                </c:pt>
                <c:pt idx="63">
                  <c:v>101.2</c:v>
                </c:pt>
                <c:pt idx="64">
                  <c:v>102.4</c:v>
                </c:pt>
                <c:pt idx="65">
                  <c:v>103.3</c:v>
                </c:pt>
                <c:pt idx="66">
                  <c:v>104.3</c:v>
                </c:pt>
                <c:pt idx="67">
                  <c:v>104.4</c:v>
                </c:pt>
                <c:pt idx="68">
                  <c:v>105.1</c:v>
                </c:pt>
                <c:pt idx="69">
                  <c:v>105.8</c:v>
                </c:pt>
                <c:pt idx="70">
                  <c:v>106.6</c:v>
                </c:pt>
                <c:pt idx="71">
                  <c:v>106.8</c:v>
                </c:pt>
                <c:pt idx="72">
                  <c:v>107.1</c:v>
                </c:pt>
                <c:pt idx="73">
                  <c:v>108.2</c:v>
                </c:pt>
                <c:pt idx="74">
                  <c:v>109.8</c:v>
                </c:pt>
                <c:pt idx="75">
                  <c:v>112.4</c:v>
                </c:pt>
                <c:pt idx="76">
                  <c:v>113.9</c:v>
                </c:pt>
                <c:pt idx="77">
                  <c:v>114.7</c:v>
                </c:pt>
                <c:pt idx="78">
                  <c:v>115.8</c:v>
                </c:pt>
                <c:pt idx="79">
                  <c:v>116.1</c:v>
                </c:pt>
                <c:pt idx="80">
                  <c:v>115.8</c:v>
                </c:pt>
                <c:pt idx="81">
                  <c:v>116.8</c:v>
                </c:pt>
                <c:pt idx="82">
                  <c:v>118.3</c:v>
                </c:pt>
                <c:pt idx="83">
                  <c:v>120.2</c:v>
                </c:pt>
                <c:pt idx="84">
                  <c:v>122.8</c:v>
                </c:pt>
                <c:pt idx="85">
                  <c:v>125.7</c:v>
                </c:pt>
                <c:pt idx="86">
                  <c:v>128</c:v>
                </c:pt>
                <c:pt idx="87">
                  <c:v>131.6</c:v>
                </c:pt>
                <c:pt idx="88">
                  <c:v>136.19999999999999</c:v>
                </c:pt>
                <c:pt idx="89">
                  <c:v>139.80000000000001</c:v>
                </c:pt>
                <c:pt idx="90">
                  <c:v>142.6</c:v>
                </c:pt>
                <c:pt idx="91">
                  <c:v>143.6</c:v>
                </c:pt>
                <c:pt idx="92">
                  <c:v>143.4</c:v>
                </c:pt>
                <c:pt idx="93">
                  <c:v>143.30000000000001</c:v>
                </c:pt>
                <c:pt idx="94">
                  <c:v>143.6</c:v>
                </c:pt>
              </c:numCache>
            </c:numRef>
          </c:val>
          <c:smooth val="0"/>
          <c:extLst>
            <c:ext xmlns:c16="http://schemas.microsoft.com/office/drawing/2014/chart" uri="{C3380CC4-5D6E-409C-BE32-E72D297353CC}">
              <c16:uniqueId val="{00000003-9B85-4375-90CE-D9F638045758}"/>
            </c:ext>
          </c:extLst>
        </c:ser>
        <c:dLbls>
          <c:showLegendKey val="0"/>
          <c:showVal val="0"/>
          <c:showCatName val="0"/>
          <c:showSerName val="0"/>
          <c:showPercent val="0"/>
          <c:showBubbleSize val="0"/>
        </c:dLbls>
        <c:smooth val="0"/>
        <c:axId val="1868640943"/>
        <c:axId val="191637743"/>
      </c:lineChart>
      <c:catAx>
        <c:axId val="18686409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i-FI"/>
          </a:p>
        </c:txPr>
        <c:crossAx val="191637743"/>
        <c:crosses val="autoZero"/>
        <c:auto val="1"/>
        <c:lblAlgn val="ctr"/>
        <c:lblOffset val="100"/>
        <c:noMultiLvlLbl val="0"/>
      </c:catAx>
      <c:valAx>
        <c:axId val="191637743"/>
        <c:scaling>
          <c:orientation val="minMax"/>
          <c:min val="6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18686409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i-FI" sz="1600" b="1"/>
              <a:t>Etelä-Savon yritysten</a:t>
            </a:r>
            <a:r>
              <a:rPr lang="fi-FI" sz="1600" b="1" baseline="0"/>
              <a:t> liikevaihdon suhdannekehitys toimialoittain 2000-q3/2023, trendisarja, 2015=100</a:t>
            </a:r>
          </a:p>
          <a:p>
            <a:pPr>
              <a:defRPr/>
            </a:pPr>
            <a:r>
              <a:rPr lang="fi-FI" baseline="0"/>
              <a:t>Lähde: Toimiala online / Tilastokeskus</a:t>
            </a:r>
            <a:endParaRPr lang="fi-FI"/>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i-FI"/>
        </a:p>
      </c:txPr>
    </c:title>
    <c:autoTitleDeleted val="0"/>
    <c:plotArea>
      <c:layout/>
      <c:lineChart>
        <c:grouping val="standard"/>
        <c:varyColors val="0"/>
        <c:ser>
          <c:idx val="0"/>
          <c:order val="0"/>
          <c:tx>
            <c:strRef>
              <c:f>T8634_004!$B$12</c:f>
              <c:strCache>
                <c:ptCount val="1"/>
                <c:pt idx="0">
                  <c:v>A-X Kaikki toimialat</c:v>
                </c:pt>
              </c:strCache>
            </c:strRef>
          </c:tx>
          <c:spPr>
            <a:ln w="28575" cap="rnd">
              <a:solidFill>
                <a:schemeClr val="accent1"/>
              </a:solidFill>
              <a:prstDash val="dash"/>
              <a:round/>
            </a:ln>
            <a:effectLst/>
          </c:spPr>
          <c:marker>
            <c:symbol val="none"/>
          </c:marker>
          <c:cat>
            <c:multiLvlStrRef>
              <c:f>T8634_004!$C$10:$CS$11</c:f>
              <c:multiLvlStrCache>
                <c:ptCount val="95"/>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pt idx="16">
                    <c:v>Q1</c:v>
                  </c:pt>
                  <c:pt idx="17">
                    <c:v>Q2</c:v>
                  </c:pt>
                  <c:pt idx="18">
                    <c:v>Q3</c:v>
                  </c:pt>
                  <c:pt idx="19">
                    <c:v>Q4</c:v>
                  </c:pt>
                  <c:pt idx="20">
                    <c:v>Q1</c:v>
                  </c:pt>
                  <c:pt idx="21">
                    <c:v>Q2</c:v>
                  </c:pt>
                  <c:pt idx="22">
                    <c:v>Q3</c:v>
                  </c:pt>
                  <c:pt idx="23">
                    <c:v>Q4</c:v>
                  </c:pt>
                  <c:pt idx="24">
                    <c:v>Q1</c:v>
                  </c:pt>
                  <c:pt idx="25">
                    <c:v>Q2</c:v>
                  </c:pt>
                  <c:pt idx="26">
                    <c:v>Q3</c:v>
                  </c:pt>
                  <c:pt idx="27">
                    <c:v>Q4</c:v>
                  </c:pt>
                  <c:pt idx="28">
                    <c:v>Q1</c:v>
                  </c:pt>
                  <c:pt idx="29">
                    <c:v>Q2</c:v>
                  </c:pt>
                  <c:pt idx="30">
                    <c:v>Q3</c:v>
                  </c:pt>
                  <c:pt idx="31">
                    <c:v>Q4</c:v>
                  </c:pt>
                  <c:pt idx="32">
                    <c:v>Q1</c:v>
                  </c:pt>
                  <c:pt idx="33">
                    <c:v>Q2</c:v>
                  </c:pt>
                  <c:pt idx="34">
                    <c:v>Q3</c:v>
                  </c:pt>
                  <c:pt idx="35">
                    <c:v>Q4</c:v>
                  </c:pt>
                  <c:pt idx="36">
                    <c:v>Q1</c:v>
                  </c:pt>
                  <c:pt idx="37">
                    <c:v>Q2</c:v>
                  </c:pt>
                  <c:pt idx="38">
                    <c:v>Q3</c:v>
                  </c:pt>
                  <c:pt idx="39">
                    <c:v>Q4</c:v>
                  </c:pt>
                  <c:pt idx="40">
                    <c:v>Q1</c:v>
                  </c:pt>
                  <c:pt idx="41">
                    <c:v>Q2</c:v>
                  </c:pt>
                  <c:pt idx="42">
                    <c:v>Q3</c:v>
                  </c:pt>
                  <c:pt idx="43">
                    <c:v>Q4</c:v>
                  </c:pt>
                  <c:pt idx="44">
                    <c:v>Q1</c:v>
                  </c:pt>
                  <c:pt idx="45">
                    <c:v>Q2</c:v>
                  </c:pt>
                  <c:pt idx="46">
                    <c:v>Q3</c:v>
                  </c:pt>
                  <c:pt idx="47">
                    <c:v>Q4</c:v>
                  </c:pt>
                  <c:pt idx="48">
                    <c:v>Q1</c:v>
                  </c:pt>
                  <c:pt idx="49">
                    <c:v>Q2</c:v>
                  </c:pt>
                  <c:pt idx="50">
                    <c:v>Q3</c:v>
                  </c:pt>
                  <c:pt idx="51">
                    <c:v>Q4</c:v>
                  </c:pt>
                  <c:pt idx="52">
                    <c:v>Q1</c:v>
                  </c:pt>
                  <c:pt idx="53">
                    <c:v>Q2</c:v>
                  </c:pt>
                  <c:pt idx="54">
                    <c:v>Q3</c:v>
                  </c:pt>
                  <c:pt idx="55">
                    <c:v>Q4</c:v>
                  </c:pt>
                  <c:pt idx="56">
                    <c:v>Q1</c:v>
                  </c:pt>
                  <c:pt idx="57">
                    <c:v>Q2</c:v>
                  </c:pt>
                  <c:pt idx="58">
                    <c:v>Q3</c:v>
                  </c:pt>
                  <c:pt idx="59">
                    <c:v>Q4</c:v>
                  </c:pt>
                  <c:pt idx="60">
                    <c:v>Q1</c:v>
                  </c:pt>
                  <c:pt idx="61">
                    <c:v>Q2</c:v>
                  </c:pt>
                  <c:pt idx="62">
                    <c:v>Q3</c:v>
                  </c:pt>
                  <c:pt idx="63">
                    <c:v>Q4</c:v>
                  </c:pt>
                  <c:pt idx="64">
                    <c:v>Q1</c:v>
                  </c:pt>
                  <c:pt idx="65">
                    <c:v>Q2</c:v>
                  </c:pt>
                  <c:pt idx="66">
                    <c:v>Q3</c:v>
                  </c:pt>
                  <c:pt idx="67">
                    <c:v>Q4</c:v>
                  </c:pt>
                  <c:pt idx="68">
                    <c:v>Q1</c:v>
                  </c:pt>
                  <c:pt idx="69">
                    <c:v>Q2</c:v>
                  </c:pt>
                  <c:pt idx="70">
                    <c:v>Q3</c:v>
                  </c:pt>
                  <c:pt idx="71">
                    <c:v>Q4</c:v>
                  </c:pt>
                  <c:pt idx="72">
                    <c:v>Q1</c:v>
                  </c:pt>
                  <c:pt idx="73">
                    <c:v>Q2</c:v>
                  </c:pt>
                  <c:pt idx="74">
                    <c:v>Q3</c:v>
                  </c:pt>
                  <c:pt idx="75">
                    <c:v>Q4</c:v>
                  </c:pt>
                  <c:pt idx="76">
                    <c:v>Q1</c:v>
                  </c:pt>
                  <c:pt idx="77">
                    <c:v>Q2</c:v>
                  </c:pt>
                  <c:pt idx="78">
                    <c:v>Q3</c:v>
                  </c:pt>
                  <c:pt idx="79">
                    <c:v>Q4</c:v>
                  </c:pt>
                  <c:pt idx="80">
                    <c:v>Q1</c:v>
                  </c:pt>
                  <c:pt idx="81">
                    <c:v>Q2</c:v>
                  </c:pt>
                  <c:pt idx="82">
                    <c:v>Q3</c:v>
                  </c:pt>
                  <c:pt idx="83">
                    <c:v>Q4</c:v>
                  </c:pt>
                  <c:pt idx="84">
                    <c:v>Q1</c:v>
                  </c:pt>
                  <c:pt idx="85">
                    <c:v>Q2</c:v>
                  </c:pt>
                  <c:pt idx="86">
                    <c:v>Q3</c:v>
                  </c:pt>
                  <c:pt idx="87">
                    <c:v>Q4</c:v>
                  </c:pt>
                  <c:pt idx="88">
                    <c:v>Q1</c:v>
                  </c:pt>
                  <c:pt idx="89">
                    <c:v>Q2</c:v>
                  </c:pt>
                  <c:pt idx="90">
                    <c:v>Q3</c:v>
                  </c:pt>
                  <c:pt idx="91">
                    <c:v>Q4</c:v>
                  </c:pt>
                  <c:pt idx="92">
                    <c:v>Q1</c:v>
                  </c:pt>
                  <c:pt idx="93">
                    <c:v>Q2</c:v>
                  </c:pt>
                  <c:pt idx="94">
                    <c:v>Q3</c:v>
                  </c:pt>
                </c:lvl>
                <c:lvl>
                  <c:pt idx="0">
                    <c:v>2000</c:v>
                  </c:pt>
                  <c:pt idx="4">
                    <c:v>2001</c:v>
                  </c:pt>
                  <c:pt idx="8">
                    <c:v>2002</c:v>
                  </c:pt>
                  <c:pt idx="12">
                    <c:v>2003</c:v>
                  </c:pt>
                  <c:pt idx="16">
                    <c:v>2004</c:v>
                  </c:pt>
                  <c:pt idx="20">
                    <c:v>2005</c:v>
                  </c:pt>
                  <c:pt idx="24">
                    <c:v>2006</c:v>
                  </c:pt>
                  <c:pt idx="28">
                    <c:v>2007</c:v>
                  </c:pt>
                  <c:pt idx="32">
                    <c:v>2008</c:v>
                  </c:pt>
                  <c:pt idx="36">
                    <c:v>2009</c:v>
                  </c:pt>
                  <c:pt idx="40">
                    <c:v>2010</c:v>
                  </c:pt>
                  <c:pt idx="44">
                    <c:v>2011</c:v>
                  </c:pt>
                  <c:pt idx="48">
                    <c:v>2012</c:v>
                  </c:pt>
                  <c:pt idx="52">
                    <c:v>2013</c:v>
                  </c:pt>
                  <c:pt idx="56">
                    <c:v>2014</c:v>
                  </c:pt>
                  <c:pt idx="60">
                    <c:v>2015</c:v>
                  </c:pt>
                  <c:pt idx="64">
                    <c:v>2016</c:v>
                  </c:pt>
                  <c:pt idx="68">
                    <c:v>2017</c:v>
                  </c:pt>
                  <c:pt idx="72">
                    <c:v>2018</c:v>
                  </c:pt>
                  <c:pt idx="76">
                    <c:v>2019</c:v>
                  </c:pt>
                  <c:pt idx="80">
                    <c:v>2020</c:v>
                  </c:pt>
                  <c:pt idx="84">
                    <c:v>2021</c:v>
                  </c:pt>
                  <c:pt idx="88">
                    <c:v>2022</c:v>
                  </c:pt>
                  <c:pt idx="92">
                    <c:v>2023</c:v>
                  </c:pt>
                </c:lvl>
              </c:multiLvlStrCache>
            </c:multiLvlStrRef>
          </c:cat>
          <c:val>
            <c:numRef>
              <c:f>T8634_004!$C$12:$CS$12</c:f>
              <c:numCache>
                <c:formatCode>0.0</c:formatCode>
                <c:ptCount val="95"/>
                <c:pt idx="0">
                  <c:v>65.7</c:v>
                </c:pt>
                <c:pt idx="1">
                  <c:v>66</c:v>
                </c:pt>
                <c:pt idx="2">
                  <c:v>66.900000000000006</c:v>
                </c:pt>
                <c:pt idx="3">
                  <c:v>67.599999999999994</c:v>
                </c:pt>
                <c:pt idx="4">
                  <c:v>68.2</c:v>
                </c:pt>
                <c:pt idx="5">
                  <c:v>68.900000000000006</c:v>
                </c:pt>
                <c:pt idx="6">
                  <c:v>69.599999999999994</c:v>
                </c:pt>
                <c:pt idx="7">
                  <c:v>70.900000000000006</c:v>
                </c:pt>
                <c:pt idx="8">
                  <c:v>71.5</c:v>
                </c:pt>
                <c:pt idx="9">
                  <c:v>72.8</c:v>
                </c:pt>
                <c:pt idx="10">
                  <c:v>73.8</c:v>
                </c:pt>
                <c:pt idx="11">
                  <c:v>73.7</c:v>
                </c:pt>
                <c:pt idx="12">
                  <c:v>74.099999999999994</c:v>
                </c:pt>
                <c:pt idx="13">
                  <c:v>74.8</c:v>
                </c:pt>
                <c:pt idx="14">
                  <c:v>75.2</c:v>
                </c:pt>
                <c:pt idx="15">
                  <c:v>75</c:v>
                </c:pt>
                <c:pt idx="16">
                  <c:v>75.5</c:v>
                </c:pt>
                <c:pt idx="17">
                  <c:v>76.599999999999994</c:v>
                </c:pt>
                <c:pt idx="18">
                  <c:v>76.8</c:v>
                </c:pt>
                <c:pt idx="19">
                  <c:v>77.599999999999994</c:v>
                </c:pt>
                <c:pt idx="20">
                  <c:v>80</c:v>
                </c:pt>
                <c:pt idx="21">
                  <c:v>80.7</c:v>
                </c:pt>
                <c:pt idx="22">
                  <c:v>82.6</c:v>
                </c:pt>
                <c:pt idx="23">
                  <c:v>84.5</c:v>
                </c:pt>
                <c:pt idx="24">
                  <c:v>85.2</c:v>
                </c:pt>
                <c:pt idx="25">
                  <c:v>86.3</c:v>
                </c:pt>
                <c:pt idx="26">
                  <c:v>88.3</c:v>
                </c:pt>
                <c:pt idx="27">
                  <c:v>90.1</c:v>
                </c:pt>
                <c:pt idx="28">
                  <c:v>91.7</c:v>
                </c:pt>
                <c:pt idx="29">
                  <c:v>93.1</c:v>
                </c:pt>
                <c:pt idx="30">
                  <c:v>93.5</c:v>
                </c:pt>
                <c:pt idx="31">
                  <c:v>95.7</c:v>
                </c:pt>
                <c:pt idx="32">
                  <c:v>97.9</c:v>
                </c:pt>
                <c:pt idx="33">
                  <c:v>97.7</c:v>
                </c:pt>
                <c:pt idx="34">
                  <c:v>96.3</c:v>
                </c:pt>
                <c:pt idx="35">
                  <c:v>94.4</c:v>
                </c:pt>
                <c:pt idx="36">
                  <c:v>84.4</c:v>
                </c:pt>
                <c:pt idx="37">
                  <c:v>83.6</c:v>
                </c:pt>
                <c:pt idx="38">
                  <c:v>84.2</c:v>
                </c:pt>
                <c:pt idx="39">
                  <c:v>84.9</c:v>
                </c:pt>
                <c:pt idx="40">
                  <c:v>86.4</c:v>
                </c:pt>
                <c:pt idx="41">
                  <c:v>88.9</c:v>
                </c:pt>
                <c:pt idx="42">
                  <c:v>91.6</c:v>
                </c:pt>
                <c:pt idx="43">
                  <c:v>94.8</c:v>
                </c:pt>
                <c:pt idx="44">
                  <c:v>97.5</c:v>
                </c:pt>
                <c:pt idx="45">
                  <c:v>99.5</c:v>
                </c:pt>
                <c:pt idx="46">
                  <c:v>100.3</c:v>
                </c:pt>
                <c:pt idx="47">
                  <c:v>100.2</c:v>
                </c:pt>
                <c:pt idx="48">
                  <c:v>100.1</c:v>
                </c:pt>
                <c:pt idx="49">
                  <c:v>100.5</c:v>
                </c:pt>
                <c:pt idx="50">
                  <c:v>100.1</c:v>
                </c:pt>
                <c:pt idx="51">
                  <c:v>99.9</c:v>
                </c:pt>
                <c:pt idx="52">
                  <c:v>100</c:v>
                </c:pt>
                <c:pt idx="53">
                  <c:v>100.8</c:v>
                </c:pt>
                <c:pt idx="54">
                  <c:v>101</c:v>
                </c:pt>
                <c:pt idx="55">
                  <c:v>100.8</c:v>
                </c:pt>
                <c:pt idx="56">
                  <c:v>100.3</c:v>
                </c:pt>
                <c:pt idx="57">
                  <c:v>100.5</c:v>
                </c:pt>
                <c:pt idx="58">
                  <c:v>99.8</c:v>
                </c:pt>
                <c:pt idx="59">
                  <c:v>99.3</c:v>
                </c:pt>
                <c:pt idx="60">
                  <c:v>98.9</c:v>
                </c:pt>
                <c:pt idx="61">
                  <c:v>99.4</c:v>
                </c:pt>
                <c:pt idx="62">
                  <c:v>100.2</c:v>
                </c:pt>
                <c:pt idx="63">
                  <c:v>101.2</c:v>
                </c:pt>
                <c:pt idx="64">
                  <c:v>102.8</c:v>
                </c:pt>
                <c:pt idx="65">
                  <c:v>102.6</c:v>
                </c:pt>
                <c:pt idx="66">
                  <c:v>103.6</c:v>
                </c:pt>
                <c:pt idx="67">
                  <c:v>103.7</c:v>
                </c:pt>
                <c:pt idx="68">
                  <c:v>104.9</c:v>
                </c:pt>
                <c:pt idx="69">
                  <c:v>106</c:v>
                </c:pt>
                <c:pt idx="70">
                  <c:v>107.3</c:v>
                </c:pt>
                <c:pt idx="71">
                  <c:v>108.1</c:v>
                </c:pt>
                <c:pt idx="72">
                  <c:v>108.7</c:v>
                </c:pt>
                <c:pt idx="73">
                  <c:v>109.8</c:v>
                </c:pt>
                <c:pt idx="74">
                  <c:v>110.8</c:v>
                </c:pt>
                <c:pt idx="75">
                  <c:v>112.9</c:v>
                </c:pt>
                <c:pt idx="76">
                  <c:v>113.4</c:v>
                </c:pt>
                <c:pt idx="77">
                  <c:v>113.1</c:v>
                </c:pt>
                <c:pt idx="78">
                  <c:v>113.8</c:v>
                </c:pt>
                <c:pt idx="79">
                  <c:v>113.2</c:v>
                </c:pt>
                <c:pt idx="80">
                  <c:v>110.3</c:v>
                </c:pt>
                <c:pt idx="81">
                  <c:v>110.4</c:v>
                </c:pt>
                <c:pt idx="82">
                  <c:v>112.7</c:v>
                </c:pt>
                <c:pt idx="83">
                  <c:v>114.4</c:v>
                </c:pt>
                <c:pt idx="84">
                  <c:v>116.7</c:v>
                </c:pt>
                <c:pt idx="85">
                  <c:v>119.6</c:v>
                </c:pt>
                <c:pt idx="86">
                  <c:v>121.8</c:v>
                </c:pt>
                <c:pt idx="87">
                  <c:v>125.5</c:v>
                </c:pt>
                <c:pt idx="88">
                  <c:v>129.80000000000001</c:v>
                </c:pt>
                <c:pt idx="89">
                  <c:v>132.19999999999999</c:v>
                </c:pt>
                <c:pt idx="90">
                  <c:v>134.19999999999999</c:v>
                </c:pt>
                <c:pt idx="91">
                  <c:v>134.5</c:v>
                </c:pt>
                <c:pt idx="92">
                  <c:v>134.9</c:v>
                </c:pt>
                <c:pt idx="93">
                  <c:v>133.9</c:v>
                </c:pt>
                <c:pt idx="94">
                  <c:v>132</c:v>
                </c:pt>
              </c:numCache>
            </c:numRef>
          </c:val>
          <c:smooth val="0"/>
          <c:extLst>
            <c:ext xmlns:c16="http://schemas.microsoft.com/office/drawing/2014/chart" uri="{C3380CC4-5D6E-409C-BE32-E72D297353CC}">
              <c16:uniqueId val="{00000000-DDBD-4D0D-BF15-40E9B705EE66}"/>
            </c:ext>
          </c:extLst>
        </c:ser>
        <c:ser>
          <c:idx val="1"/>
          <c:order val="1"/>
          <c:tx>
            <c:strRef>
              <c:f>T8634_004!$B$13</c:f>
              <c:strCache>
                <c:ptCount val="1"/>
                <c:pt idx="0">
                  <c:v>C Teollisuus</c:v>
                </c:pt>
              </c:strCache>
            </c:strRef>
          </c:tx>
          <c:spPr>
            <a:ln w="28575" cap="rnd">
              <a:solidFill>
                <a:schemeClr val="accent2"/>
              </a:solidFill>
              <a:round/>
            </a:ln>
            <a:effectLst/>
          </c:spPr>
          <c:marker>
            <c:symbol val="none"/>
          </c:marker>
          <c:cat>
            <c:multiLvlStrRef>
              <c:f>T8634_004!$C$10:$CS$11</c:f>
              <c:multiLvlStrCache>
                <c:ptCount val="95"/>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pt idx="16">
                    <c:v>Q1</c:v>
                  </c:pt>
                  <c:pt idx="17">
                    <c:v>Q2</c:v>
                  </c:pt>
                  <c:pt idx="18">
                    <c:v>Q3</c:v>
                  </c:pt>
                  <c:pt idx="19">
                    <c:v>Q4</c:v>
                  </c:pt>
                  <c:pt idx="20">
                    <c:v>Q1</c:v>
                  </c:pt>
                  <c:pt idx="21">
                    <c:v>Q2</c:v>
                  </c:pt>
                  <c:pt idx="22">
                    <c:v>Q3</c:v>
                  </c:pt>
                  <c:pt idx="23">
                    <c:v>Q4</c:v>
                  </c:pt>
                  <c:pt idx="24">
                    <c:v>Q1</c:v>
                  </c:pt>
                  <c:pt idx="25">
                    <c:v>Q2</c:v>
                  </c:pt>
                  <c:pt idx="26">
                    <c:v>Q3</c:v>
                  </c:pt>
                  <c:pt idx="27">
                    <c:v>Q4</c:v>
                  </c:pt>
                  <c:pt idx="28">
                    <c:v>Q1</c:v>
                  </c:pt>
                  <c:pt idx="29">
                    <c:v>Q2</c:v>
                  </c:pt>
                  <c:pt idx="30">
                    <c:v>Q3</c:v>
                  </c:pt>
                  <c:pt idx="31">
                    <c:v>Q4</c:v>
                  </c:pt>
                  <c:pt idx="32">
                    <c:v>Q1</c:v>
                  </c:pt>
                  <c:pt idx="33">
                    <c:v>Q2</c:v>
                  </c:pt>
                  <c:pt idx="34">
                    <c:v>Q3</c:v>
                  </c:pt>
                  <c:pt idx="35">
                    <c:v>Q4</c:v>
                  </c:pt>
                  <c:pt idx="36">
                    <c:v>Q1</c:v>
                  </c:pt>
                  <c:pt idx="37">
                    <c:v>Q2</c:v>
                  </c:pt>
                  <c:pt idx="38">
                    <c:v>Q3</c:v>
                  </c:pt>
                  <c:pt idx="39">
                    <c:v>Q4</c:v>
                  </c:pt>
                  <c:pt idx="40">
                    <c:v>Q1</c:v>
                  </c:pt>
                  <c:pt idx="41">
                    <c:v>Q2</c:v>
                  </c:pt>
                  <c:pt idx="42">
                    <c:v>Q3</c:v>
                  </c:pt>
                  <c:pt idx="43">
                    <c:v>Q4</c:v>
                  </c:pt>
                  <c:pt idx="44">
                    <c:v>Q1</c:v>
                  </c:pt>
                  <c:pt idx="45">
                    <c:v>Q2</c:v>
                  </c:pt>
                  <c:pt idx="46">
                    <c:v>Q3</c:v>
                  </c:pt>
                  <c:pt idx="47">
                    <c:v>Q4</c:v>
                  </c:pt>
                  <c:pt idx="48">
                    <c:v>Q1</c:v>
                  </c:pt>
                  <c:pt idx="49">
                    <c:v>Q2</c:v>
                  </c:pt>
                  <c:pt idx="50">
                    <c:v>Q3</c:v>
                  </c:pt>
                  <c:pt idx="51">
                    <c:v>Q4</c:v>
                  </c:pt>
                  <c:pt idx="52">
                    <c:v>Q1</c:v>
                  </c:pt>
                  <c:pt idx="53">
                    <c:v>Q2</c:v>
                  </c:pt>
                  <c:pt idx="54">
                    <c:v>Q3</c:v>
                  </c:pt>
                  <c:pt idx="55">
                    <c:v>Q4</c:v>
                  </c:pt>
                  <c:pt idx="56">
                    <c:v>Q1</c:v>
                  </c:pt>
                  <c:pt idx="57">
                    <c:v>Q2</c:v>
                  </c:pt>
                  <c:pt idx="58">
                    <c:v>Q3</c:v>
                  </c:pt>
                  <c:pt idx="59">
                    <c:v>Q4</c:v>
                  </c:pt>
                  <c:pt idx="60">
                    <c:v>Q1</c:v>
                  </c:pt>
                  <c:pt idx="61">
                    <c:v>Q2</c:v>
                  </c:pt>
                  <c:pt idx="62">
                    <c:v>Q3</c:v>
                  </c:pt>
                  <c:pt idx="63">
                    <c:v>Q4</c:v>
                  </c:pt>
                  <c:pt idx="64">
                    <c:v>Q1</c:v>
                  </c:pt>
                  <c:pt idx="65">
                    <c:v>Q2</c:v>
                  </c:pt>
                  <c:pt idx="66">
                    <c:v>Q3</c:v>
                  </c:pt>
                  <c:pt idx="67">
                    <c:v>Q4</c:v>
                  </c:pt>
                  <c:pt idx="68">
                    <c:v>Q1</c:v>
                  </c:pt>
                  <c:pt idx="69">
                    <c:v>Q2</c:v>
                  </c:pt>
                  <c:pt idx="70">
                    <c:v>Q3</c:v>
                  </c:pt>
                  <c:pt idx="71">
                    <c:v>Q4</c:v>
                  </c:pt>
                  <c:pt idx="72">
                    <c:v>Q1</c:v>
                  </c:pt>
                  <c:pt idx="73">
                    <c:v>Q2</c:v>
                  </c:pt>
                  <c:pt idx="74">
                    <c:v>Q3</c:v>
                  </c:pt>
                  <c:pt idx="75">
                    <c:v>Q4</c:v>
                  </c:pt>
                  <c:pt idx="76">
                    <c:v>Q1</c:v>
                  </c:pt>
                  <c:pt idx="77">
                    <c:v>Q2</c:v>
                  </c:pt>
                  <c:pt idx="78">
                    <c:v>Q3</c:v>
                  </c:pt>
                  <c:pt idx="79">
                    <c:v>Q4</c:v>
                  </c:pt>
                  <c:pt idx="80">
                    <c:v>Q1</c:v>
                  </c:pt>
                  <c:pt idx="81">
                    <c:v>Q2</c:v>
                  </c:pt>
                  <c:pt idx="82">
                    <c:v>Q3</c:v>
                  </c:pt>
                  <c:pt idx="83">
                    <c:v>Q4</c:v>
                  </c:pt>
                  <c:pt idx="84">
                    <c:v>Q1</c:v>
                  </c:pt>
                  <c:pt idx="85">
                    <c:v>Q2</c:v>
                  </c:pt>
                  <c:pt idx="86">
                    <c:v>Q3</c:v>
                  </c:pt>
                  <c:pt idx="87">
                    <c:v>Q4</c:v>
                  </c:pt>
                  <c:pt idx="88">
                    <c:v>Q1</c:v>
                  </c:pt>
                  <c:pt idx="89">
                    <c:v>Q2</c:v>
                  </c:pt>
                  <c:pt idx="90">
                    <c:v>Q3</c:v>
                  </c:pt>
                  <c:pt idx="91">
                    <c:v>Q4</c:v>
                  </c:pt>
                  <c:pt idx="92">
                    <c:v>Q1</c:v>
                  </c:pt>
                  <c:pt idx="93">
                    <c:v>Q2</c:v>
                  </c:pt>
                  <c:pt idx="94">
                    <c:v>Q3</c:v>
                  </c:pt>
                </c:lvl>
                <c:lvl>
                  <c:pt idx="0">
                    <c:v>2000</c:v>
                  </c:pt>
                  <c:pt idx="4">
                    <c:v>2001</c:v>
                  </c:pt>
                  <c:pt idx="8">
                    <c:v>2002</c:v>
                  </c:pt>
                  <c:pt idx="12">
                    <c:v>2003</c:v>
                  </c:pt>
                  <c:pt idx="16">
                    <c:v>2004</c:v>
                  </c:pt>
                  <c:pt idx="20">
                    <c:v>2005</c:v>
                  </c:pt>
                  <c:pt idx="24">
                    <c:v>2006</c:v>
                  </c:pt>
                  <c:pt idx="28">
                    <c:v>2007</c:v>
                  </c:pt>
                  <c:pt idx="32">
                    <c:v>2008</c:v>
                  </c:pt>
                  <c:pt idx="36">
                    <c:v>2009</c:v>
                  </c:pt>
                  <c:pt idx="40">
                    <c:v>2010</c:v>
                  </c:pt>
                  <c:pt idx="44">
                    <c:v>2011</c:v>
                  </c:pt>
                  <c:pt idx="48">
                    <c:v>2012</c:v>
                  </c:pt>
                  <c:pt idx="52">
                    <c:v>2013</c:v>
                  </c:pt>
                  <c:pt idx="56">
                    <c:v>2014</c:v>
                  </c:pt>
                  <c:pt idx="60">
                    <c:v>2015</c:v>
                  </c:pt>
                  <c:pt idx="64">
                    <c:v>2016</c:v>
                  </c:pt>
                  <c:pt idx="68">
                    <c:v>2017</c:v>
                  </c:pt>
                  <c:pt idx="72">
                    <c:v>2018</c:v>
                  </c:pt>
                  <c:pt idx="76">
                    <c:v>2019</c:v>
                  </c:pt>
                  <c:pt idx="80">
                    <c:v>2020</c:v>
                  </c:pt>
                  <c:pt idx="84">
                    <c:v>2021</c:v>
                  </c:pt>
                  <c:pt idx="88">
                    <c:v>2022</c:v>
                  </c:pt>
                  <c:pt idx="92">
                    <c:v>2023</c:v>
                  </c:pt>
                </c:lvl>
              </c:multiLvlStrCache>
            </c:multiLvlStrRef>
          </c:cat>
          <c:val>
            <c:numRef>
              <c:f>T8634_004!$C$13:$CS$13</c:f>
              <c:numCache>
                <c:formatCode>0.0</c:formatCode>
                <c:ptCount val="95"/>
                <c:pt idx="0">
                  <c:v>82.2</c:v>
                </c:pt>
                <c:pt idx="1">
                  <c:v>83.9</c:v>
                </c:pt>
                <c:pt idx="2">
                  <c:v>86.4</c:v>
                </c:pt>
                <c:pt idx="3">
                  <c:v>88.5</c:v>
                </c:pt>
                <c:pt idx="4">
                  <c:v>90.2</c:v>
                </c:pt>
                <c:pt idx="5">
                  <c:v>91.3</c:v>
                </c:pt>
                <c:pt idx="6">
                  <c:v>91</c:v>
                </c:pt>
                <c:pt idx="7">
                  <c:v>91.5</c:v>
                </c:pt>
                <c:pt idx="8">
                  <c:v>91.7</c:v>
                </c:pt>
                <c:pt idx="9">
                  <c:v>94.8</c:v>
                </c:pt>
                <c:pt idx="10">
                  <c:v>98</c:v>
                </c:pt>
                <c:pt idx="11">
                  <c:v>98</c:v>
                </c:pt>
                <c:pt idx="12">
                  <c:v>96.2</c:v>
                </c:pt>
                <c:pt idx="13">
                  <c:v>95</c:v>
                </c:pt>
                <c:pt idx="14">
                  <c:v>95.7</c:v>
                </c:pt>
                <c:pt idx="15">
                  <c:v>95.5</c:v>
                </c:pt>
                <c:pt idx="16">
                  <c:v>95.7</c:v>
                </c:pt>
                <c:pt idx="17">
                  <c:v>95.9</c:v>
                </c:pt>
                <c:pt idx="18">
                  <c:v>95</c:v>
                </c:pt>
                <c:pt idx="19">
                  <c:v>94.2</c:v>
                </c:pt>
                <c:pt idx="20">
                  <c:v>94.3</c:v>
                </c:pt>
                <c:pt idx="21">
                  <c:v>95.7</c:v>
                </c:pt>
                <c:pt idx="22">
                  <c:v>105.8</c:v>
                </c:pt>
                <c:pt idx="23">
                  <c:v>111.7</c:v>
                </c:pt>
                <c:pt idx="24">
                  <c:v>109.2</c:v>
                </c:pt>
                <c:pt idx="25">
                  <c:v>107.6</c:v>
                </c:pt>
                <c:pt idx="26">
                  <c:v>111.2</c:v>
                </c:pt>
                <c:pt idx="27">
                  <c:v>115.8</c:v>
                </c:pt>
                <c:pt idx="28">
                  <c:v>118.3</c:v>
                </c:pt>
                <c:pt idx="29">
                  <c:v>117.9</c:v>
                </c:pt>
                <c:pt idx="30">
                  <c:v>115.2</c:v>
                </c:pt>
                <c:pt idx="31">
                  <c:v>117.2</c:v>
                </c:pt>
                <c:pt idx="32">
                  <c:v>119.4</c:v>
                </c:pt>
                <c:pt idx="33">
                  <c:v>116.6</c:v>
                </c:pt>
                <c:pt idx="34">
                  <c:v>111.4</c:v>
                </c:pt>
                <c:pt idx="35">
                  <c:v>108.1</c:v>
                </c:pt>
                <c:pt idx="36">
                  <c:v>84.4</c:v>
                </c:pt>
                <c:pt idx="37">
                  <c:v>82.3</c:v>
                </c:pt>
                <c:pt idx="38">
                  <c:v>83.9</c:v>
                </c:pt>
                <c:pt idx="39">
                  <c:v>84.4</c:v>
                </c:pt>
                <c:pt idx="40">
                  <c:v>86.4</c:v>
                </c:pt>
                <c:pt idx="41">
                  <c:v>89.7</c:v>
                </c:pt>
                <c:pt idx="42">
                  <c:v>93.5</c:v>
                </c:pt>
                <c:pt idx="43">
                  <c:v>97.4</c:v>
                </c:pt>
                <c:pt idx="44">
                  <c:v>100.7</c:v>
                </c:pt>
                <c:pt idx="45">
                  <c:v>103.5</c:v>
                </c:pt>
                <c:pt idx="46">
                  <c:v>104.6</c:v>
                </c:pt>
                <c:pt idx="47">
                  <c:v>103.2</c:v>
                </c:pt>
                <c:pt idx="48">
                  <c:v>102.2</c:v>
                </c:pt>
                <c:pt idx="49">
                  <c:v>103.1</c:v>
                </c:pt>
                <c:pt idx="50">
                  <c:v>102.6</c:v>
                </c:pt>
                <c:pt idx="51">
                  <c:v>99.4</c:v>
                </c:pt>
                <c:pt idx="52">
                  <c:v>98.6</c:v>
                </c:pt>
                <c:pt idx="53">
                  <c:v>97.8</c:v>
                </c:pt>
                <c:pt idx="54">
                  <c:v>97.5</c:v>
                </c:pt>
                <c:pt idx="55">
                  <c:v>98.7</c:v>
                </c:pt>
                <c:pt idx="56">
                  <c:v>99.5</c:v>
                </c:pt>
                <c:pt idx="57">
                  <c:v>100.7</c:v>
                </c:pt>
                <c:pt idx="58">
                  <c:v>99.7</c:v>
                </c:pt>
                <c:pt idx="59">
                  <c:v>99.6</c:v>
                </c:pt>
                <c:pt idx="60">
                  <c:v>98.9</c:v>
                </c:pt>
                <c:pt idx="61">
                  <c:v>100</c:v>
                </c:pt>
                <c:pt idx="62">
                  <c:v>100.7</c:v>
                </c:pt>
                <c:pt idx="63">
                  <c:v>101.4</c:v>
                </c:pt>
                <c:pt idx="64">
                  <c:v>103.7</c:v>
                </c:pt>
                <c:pt idx="65">
                  <c:v>105.1</c:v>
                </c:pt>
                <c:pt idx="66">
                  <c:v>107.7</c:v>
                </c:pt>
                <c:pt idx="67">
                  <c:v>110.1</c:v>
                </c:pt>
                <c:pt idx="68">
                  <c:v>112.5</c:v>
                </c:pt>
                <c:pt idx="69">
                  <c:v>114.1</c:v>
                </c:pt>
                <c:pt idx="70">
                  <c:v>114.6</c:v>
                </c:pt>
                <c:pt idx="71">
                  <c:v>113.3</c:v>
                </c:pt>
                <c:pt idx="72">
                  <c:v>111.8</c:v>
                </c:pt>
                <c:pt idx="73">
                  <c:v>113.3</c:v>
                </c:pt>
                <c:pt idx="74">
                  <c:v>115.5</c:v>
                </c:pt>
                <c:pt idx="75">
                  <c:v>119</c:v>
                </c:pt>
                <c:pt idx="76">
                  <c:v>120.1</c:v>
                </c:pt>
                <c:pt idx="77">
                  <c:v>119.4</c:v>
                </c:pt>
                <c:pt idx="78">
                  <c:v>120.2</c:v>
                </c:pt>
                <c:pt idx="79">
                  <c:v>119.1</c:v>
                </c:pt>
                <c:pt idx="80">
                  <c:v>117.7</c:v>
                </c:pt>
                <c:pt idx="81">
                  <c:v>117</c:v>
                </c:pt>
                <c:pt idx="82">
                  <c:v>117.7</c:v>
                </c:pt>
                <c:pt idx="83">
                  <c:v>118.5</c:v>
                </c:pt>
                <c:pt idx="84">
                  <c:v>123.1</c:v>
                </c:pt>
                <c:pt idx="85">
                  <c:v>129.5</c:v>
                </c:pt>
                <c:pt idx="86">
                  <c:v>134.9</c:v>
                </c:pt>
                <c:pt idx="87">
                  <c:v>143.6</c:v>
                </c:pt>
                <c:pt idx="88">
                  <c:v>152</c:v>
                </c:pt>
                <c:pt idx="89">
                  <c:v>154.30000000000001</c:v>
                </c:pt>
                <c:pt idx="90">
                  <c:v>155</c:v>
                </c:pt>
                <c:pt idx="91">
                  <c:v>153.19999999999999</c:v>
                </c:pt>
                <c:pt idx="92">
                  <c:v>151.4</c:v>
                </c:pt>
                <c:pt idx="93">
                  <c:v>149.69999999999999</c:v>
                </c:pt>
                <c:pt idx="94">
                  <c:v>147</c:v>
                </c:pt>
              </c:numCache>
            </c:numRef>
          </c:val>
          <c:smooth val="0"/>
          <c:extLst>
            <c:ext xmlns:c16="http://schemas.microsoft.com/office/drawing/2014/chart" uri="{C3380CC4-5D6E-409C-BE32-E72D297353CC}">
              <c16:uniqueId val="{00000001-DDBD-4D0D-BF15-40E9B705EE66}"/>
            </c:ext>
          </c:extLst>
        </c:ser>
        <c:ser>
          <c:idx val="2"/>
          <c:order val="2"/>
          <c:tx>
            <c:strRef>
              <c:f>T8634_004!$B$14</c:f>
              <c:strCache>
                <c:ptCount val="1"/>
                <c:pt idx="0">
                  <c:v>F Rakentaminen</c:v>
                </c:pt>
              </c:strCache>
            </c:strRef>
          </c:tx>
          <c:spPr>
            <a:ln w="28575" cap="rnd">
              <a:solidFill>
                <a:schemeClr val="accent3"/>
              </a:solidFill>
              <a:prstDash val="sysDash"/>
              <a:round/>
            </a:ln>
            <a:effectLst/>
          </c:spPr>
          <c:marker>
            <c:symbol val="none"/>
          </c:marker>
          <c:cat>
            <c:multiLvlStrRef>
              <c:f>T8634_004!$C$10:$CS$11</c:f>
              <c:multiLvlStrCache>
                <c:ptCount val="95"/>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pt idx="16">
                    <c:v>Q1</c:v>
                  </c:pt>
                  <c:pt idx="17">
                    <c:v>Q2</c:v>
                  </c:pt>
                  <c:pt idx="18">
                    <c:v>Q3</c:v>
                  </c:pt>
                  <c:pt idx="19">
                    <c:v>Q4</c:v>
                  </c:pt>
                  <c:pt idx="20">
                    <c:v>Q1</c:v>
                  </c:pt>
                  <c:pt idx="21">
                    <c:v>Q2</c:v>
                  </c:pt>
                  <c:pt idx="22">
                    <c:v>Q3</c:v>
                  </c:pt>
                  <c:pt idx="23">
                    <c:v>Q4</c:v>
                  </c:pt>
                  <c:pt idx="24">
                    <c:v>Q1</c:v>
                  </c:pt>
                  <c:pt idx="25">
                    <c:v>Q2</c:v>
                  </c:pt>
                  <c:pt idx="26">
                    <c:v>Q3</c:v>
                  </c:pt>
                  <c:pt idx="27">
                    <c:v>Q4</c:v>
                  </c:pt>
                  <c:pt idx="28">
                    <c:v>Q1</c:v>
                  </c:pt>
                  <c:pt idx="29">
                    <c:v>Q2</c:v>
                  </c:pt>
                  <c:pt idx="30">
                    <c:v>Q3</c:v>
                  </c:pt>
                  <c:pt idx="31">
                    <c:v>Q4</c:v>
                  </c:pt>
                  <c:pt idx="32">
                    <c:v>Q1</c:v>
                  </c:pt>
                  <c:pt idx="33">
                    <c:v>Q2</c:v>
                  </c:pt>
                  <c:pt idx="34">
                    <c:v>Q3</c:v>
                  </c:pt>
                  <c:pt idx="35">
                    <c:v>Q4</c:v>
                  </c:pt>
                  <c:pt idx="36">
                    <c:v>Q1</c:v>
                  </c:pt>
                  <c:pt idx="37">
                    <c:v>Q2</c:v>
                  </c:pt>
                  <c:pt idx="38">
                    <c:v>Q3</c:v>
                  </c:pt>
                  <c:pt idx="39">
                    <c:v>Q4</c:v>
                  </c:pt>
                  <c:pt idx="40">
                    <c:v>Q1</c:v>
                  </c:pt>
                  <c:pt idx="41">
                    <c:v>Q2</c:v>
                  </c:pt>
                  <c:pt idx="42">
                    <c:v>Q3</c:v>
                  </c:pt>
                  <c:pt idx="43">
                    <c:v>Q4</c:v>
                  </c:pt>
                  <c:pt idx="44">
                    <c:v>Q1</c:v>
                  </c:pt>
                  <c:pt idx="45">
                    <c:v>Q2</c:v>
                  </c:pt>
                  <c:pt idx="46">
                    <c:v>Q3</c:v>
                  </c:pt>
                  <c:pt idx="47">
                    <c:v>Q4</c:v>
                  </c:pt>
                  <c:pt idx="48">
                    <c:v>Q1</c:v>
                  </c:pt>
                  <c:pt idx="49">
                    <c:v>Q2</c:v>
                  </c:pt>
                  <c:pt idx="50">
                    <c:v>Q3</c:v>
                  </c:pt>
                  <c:pt idx="51">
                    <c:v>Q4</c:v>
                  </c:pt>
                  <c:pt idx="52">
                    <c:v>Q1</c:v>
                  </c:pt>
                  <c:pt idx="53">
                    <c:v>Q2</c:v>
                  </c:pt>
                  <c:pt idx="54">
                    <c:v>Q3</c:v>
                  </c:pt>
                  <c:pt idx="55">
                    <c:v>Q4</c:v>
                  </c:pt>
                  <c:pt idx="56">
                    <c:v>Q1</c:v>
                  </c:pt>
                  <c:pt idx="57">
                    <c:v>Q2</c:v>
                  </c:pt>
                  <c:pt idx="58">
                    <c:v>Q3</c:v>
                  </c:pt>
                  <c:pt idx="59">
                    <c:v>Q4</c:v>
                  </c:pt>
                  <c:pt idx="60">
                    <c:v>Q1</c:v>
                  </c:pt>
                  <c:pt idx="61">
                    <c:v>Q2</c:v>
                  </c:pt>
                  <c:pt idx="62">
                    <c:v>Q3</c:v>
                  </c:pt>
                  <c:pt idx="63">
                    <c:v>Q4</c:v>
                  </c:pt>
                  <c:pt idx="64">
                    <c:v>Q1</c:v>
                  </c:pt>
                  <c:pt idx="65">
                    <c:v>Q2</c:v>
                  </c:pt>
                  <c:pt idx="66">
                    <c:v>Q3</c:v>
                  </c:pt>
                  <c:pt idx="67">
                    <c:v>Q4</c:v>
                  </c:pt>
                  <c:pt idx="68">
                    <c:v>Q1</c:v>
                  </c:pt>
                  <c:pt idx="69">
                    <c:v>Q2</c:v>
                  </c:pt>
                  <c:pt idx="70">
                    <c:v>Q3</c:v>
                  </c:pt>
                  <c:pt idx="71">
                    <c:v>Q4</c:v>
                  </c:pt>
                  <c:pt idx="72">
                    <c:v>Q1</c:v>
                  </c:pt>
                  <c:pt idx="73">
                    <c:v>Q2</c:v>
                  </c:pt>
                  <c:pt idx="74">
                    <c:v>Q3</c:v>
                  </c:pt>
                  <c:pt idx="75">
                    <c:v>Q4</c:v>
                  </c:pt>
                  <c:pt idx="76">
                    <c:v>Q1</c:v>
                  </c:pt>
                  <c:pt idx="77">
                    <c:v>Q2</c:v>
                  </c:pt>
                  <c:pt idx="78">
                    <c:v>Q3</c:v>
                  </c:pt>
                  <c:pt idx="79">
                    <c:v>Q4</c:v>
                  </c:pt>
                  <c:pt idx="80">
                    <c:v>Q1</c:v>
                  </c:pt>
                  <c:pt idx="81">
                    <c:v>Q2</c:v>
                  </c:pt>
                  <c:pt idx="82">
                    <c:v>Q3</c:v>
                  </c:pt>
                  <c:pt idx="83">
                    <c:v>Q4</c:v>
                  </c:pt>
                  <c:pt idx="84">
                    <c:v>Q1</c:v>
                  </c:pt>
                  <c:pt idx="85">
                    <c:v>Q2</c:v>
                  </c:pt>
                  <c:pt idx="86">
                    <c:v>Q3</c:v>
                  </c:pt>
                  <c:pt idx="87">
                    <c:v>Q4</c:v>
                  </c:pt>
                  <c:pt idx="88">
                    <c:v>Q1</c:v>
                  </c:pt>
                  <c:pt idx="89">
                    <c:v>Q2</c:v>
                  </c:pt>
                  <c:pt idx="90">
                    <c:v>Q3</c:v>
                  </c:pt>
                  <c:pt idx="91">
                    <c:v>Q4</c:v>
                  </c:pt>
                  <c:pt idx="92">
                    <c:v>Q1</c:v>
                  </c:pt>
                  <c:pt idx="93">
                    <c:v>Q2</c:v>
                  </c:pt>
                  <c:pt idx="94">
                    <c:v>Q3</c:v>
                  </c:pt>
                </c:lvl>
                <c:lvl>
                  <c:pt idx="0">
                    <c:v>2000</c:v>
                  </c:pt>
                  <c:pt idx="4">
                    <c:v>2001</c:v>
                  </c:pt>
                  <c:pt idx="8">
                    <c:v>2002</c:v>
                  </c:pt>
                  <c:pt idx="12">
                    <c:v>2003</c:v>
                  </c:pt>
                  <c:pt idx="16">
                    <c:v>2004</c:v>
                  </c:pt>
                  <c:pt idx="20">
                    <c:v>2005</c:v>
                  </c:pt>
                  <c:pt idx="24">
                    <c:v>2006</c:v>
                  </c:pt>
                  <c:pt idx="28">
                    <c:v>2007</c:v>
                  </c:pt>
                  <c:pt idx="32">
                    <c:v>2008</c:v>
                  </c:pt>
                  <c:pt idx="36">
                    <c:v>2009</c:v>
                  </c:pt>
                  <c:pt idx="40">
                    <c:v>2010</c:v>
                  </c:pt>
                  <c:pt idx="44">
                    <c:v>2011</c:v>
                  </c:pt>
                  <c:pt idx="48">
                    <c:v>2012</c:v>
                  </c:pt>
                  <c:pt idx="52">
                    <c:v>2013</c:v>
                  </c:pt>
                  <c:pt idx="56">
                    <c:v>2014</c:v>
                  </c:pt>
                  <c:pt idx="60">
                    <c:v>2015</c:v>
                  </c:pt>
                  <c:pt idx="64">
                    <c:v>2016</c:v>
                  </c:pt>
                  <c:pt idx="68">
                    <c:v>2017</c:v>
                  </c:pt>
                  <c:pt idx="72">
                    <c:v>2018</c:v>
                  </c:pt>
                  <c:pt idx="76">
                    <c:v>2019</c:v>
                  </c:pt>
                  <c:pt idx="80">
                    <c:v>2020</c:v>
                  </c:pt>
                  <c:pt idx="84">
                    <c:v>2021</c:v>
                  </c:pt>
                  <c:pt idx="88">
                    <c:v>2022</c:v>
                  </c:pt>
                  <c:pt idx="92">
                    <c:v>2023</c:v>
                  </c:pt>
                </c:lvl>
              </c:multiLvlStrCache>
            </c:multiLvlStrRef>
          </c:cat>
          <c:val>
            <c:numRef>
              <c:f>T8634_004!$C$14:$CS$14</c:f>
              <c:numCache>
                <c:formatCode>0.0</c:formatCode>
                <c:ptCount val="95"/>
                <c:pt idx="0">
                  <c:v>48.2</c:v>
                </c:pt>
                <c:pt idx="1">
                  <c:v>47.2</c:v>
                </c:pt>
                <c:pt idx="2">
                  <c:v>47.9</c:v>
                </c:pt>
                <c:pt idx="3">
                  <c:v>48.9</c:v>
                </c:pt>
                <c:pt idx="4">
                  <c:v>50</c:v>
                </c:pt>
                <c:pt idx="5">
                  <c:v>52.6</c:v>
                </c:pt>
                <c:pt idx="6">
                  <c:v>53.5</c:v>
                </c:pt>
                <c:pt idx="7">
                  <c:v>54.6</c:v>
                </c:pt>
                <c:pt idx="8">
                  <c:v>54.9</c:v>
                </c:pt>
                <c:pt idx="9">
                  <c:v>53.5</c:v>
                </c:pt>
                <c:pt idx="10">
                  <c:v>52.6</c:v>
                </c:pt>
                <c:pt idx="11">
                  <c:v>52.4</c:v>
                </c:pt>
                <c:pt idx="12">
                  <c:v>53.9</c:v>
                </c:pt>
                <c:pt idx="13">
                  <c:v>54.5</c:v>
                </c:pt>
                <c:pt idx="14">
                  <c:v>55.1</c:v>
                </c:pt>
                <c:pt idx="15">
                  <c:v>55.8</c:v>
                </c:pt>
                <c:pt idx="16">
                  <c:v>56.4</c:v>
                </c:pt>
                <c:pt idx="17">
                  <c:v>58.8</c:v>
                </c:pt>
                <c:pt idx="18">
                  <c:v>60.5</c:v>
                </c:pt>
                <c:pt idx="19">
                  <c:v>60.8</c:v>
                </c:pt>
                <c:pt idx="20">
                  <c:v>61.4</c:v>
                </c:pt>
                <c:pt idx="21">
                  <c:v>62.9</c:v>
                </c:pt>
                <c:pt idx="22">
                  <c:v>65.5</c:v>
                </c:pt>
                <c:pt idx="23">
                  <c:v>67.2</c:v>
                </c:pt>
                <c:pt idx="24">
                  <c:v>69.900000000000006</c:v>
                </c:pt>
                <c:pt idx="25">
                  <c:v>73.3</c:v>
                </c:pt>
                <c:pt idx="26">
                  <c:v>74.2</c:v>
                </c:pt>
                <c:pt idx="27">
                  <c:v>76.400000000000006</c:v>
                </c:pt>
                <c:pt idx="28">
                  <c:v>81.5</c:v>
                </c:pt>
                <c:pt idx="29">
                  <c:v>82.8</c:v>
                </c:pt>
                <c:pt idx="30">
                  <c:v>83.2</c:v>
                </c:pt>
                <c:pt idx="31">
                  <c:v>86.1</c:v>
                </c:pt>
                <c:pt idx="32">
                  <c:v>89.1</c:v>
                </c:pt>
                <c:pt idx="33">
                  <c:v>91.7</c:v>
                </c:pt>
                <c:pt idx="34">
                  <c:v>94</c:v>
                </c:pt>
                <c:pt idx="35">
                  <c:v>92.4</c:v>
                </c:pt>
                <c:pt idx="36">
                  <c:v>87.8</c:v>
                </c:pt>
                <c:pt idx="37">
                  <c:v>84.3</c:v>
                </c:pt>
                <c:pt idx="38">
                  <c:v>81.5</c:v>
                </c:pt>
                <c:pt idx="39">
                  <c:v>81.3</c:v>
                </c:pt>
                <c:pt idx="40">
                  <c:v>82.3</c:v>
                </c:pt>
                <c:pt idx="41">
                  <c:v>85.8</c:v>
                </c:pt>
                <c:pt idx="42">
                  <c:v>90.3</c:v>
                </c:pt>
                <c:pt idx="43">
                  <c:v>93.7</c:v>
                </c:pt>
                <c:pt idx="44">
                  <c:v>95.8</c:v>
                </c:pt>
                <c:pt idx="45">
                  <c:v>96.2</c:v>
                </c:pt>
                <c:pt idx="46">
                  <c:v>96.6</c:v>
                </c:pt>
                <c:pt idx="47">
                  <c:v>97.2</c:v>
                </c:pt>
                <c:pt idx="48">
                  <c:v>96.8</c:v>
                </c:pt>
                <c:pt idx="49">
                  <c:v>94.9</c:v>
                </c:pt>
                <c:pt idx="50">
                  <c:v>93.3</c:v>
                </c:pt>
                <c:pt idx="51">
                  <c:v>92.3</c:v>
                </c:pt>
                <c:pt idx="52">
                  <c:v>92.4</c:v>
                </c:pt>
                <c:pt idx="53">
                  <c:v>98.3</c:v>
                </c:pt>
                <c:pt idx="54">
                  <c:v>102.5</c:v>
                </c:pt>
                <c:pt idx="55">
                  <c:v>101.6</c:v>
                </c:pt>
                <c:pt idx="56">
                  <c:v>98.3</c:v>
                </c:pt>
                <c:pt idx="57">
                  <c:v>96.9</c:v>
                </c:pt>
                <c:pt idx="58">
                  <c:v>95.5</c:v>
                </c:pt>
                <c:pt idx="59">
                  <c:v>96.3</c:v>
                </c:pt>
                <c:pt idx="60">
                  <c:v>97.5</c:v>
                </c:pt>
                <c:pt idx="61">
                  <c:v>97.4</c:v>
                </c:pt>
                <c:pt idx="62">
                  <c:v>97.9</c:v>
                </c:pt>
                <c:pt idx="63">
                  <c:v>100.5</c:v>
                </c:pt>
                <c:pt idx="64">
                  <c:v>97.4</c:v>
                </c:pt>
                <c:pt idx="65">
                  <c:v>97.5</c:v>
                </c:pt>
                <c:pt idx="66">
                  <c:v>100.4</c:v>
                </c:pt>
                <c:pt idx="67">
                  <c:v>102.3</c:v>
                </c:pt>
                <c:pt idx="68">
                  <c:v>105.7</c:v>
                </c:pt>
                <c:pt idx="69">
                  <c:v>106.5</c:v>
                </c:pt>
                <c:pt idx="70">
                  <c:v>109.5</c:v>
                </c:pt>
                <c:pt idx="71">
                  <c:v>108.9</c:v>
                </c:pt>
                <c:pt idx="72">
                  <c:v>109.3</c:v>
                </c:pt>
                <c:pt idx="73">
                  <c:v>112.4</c:v>
                </c:pt>
                <c:pt idx="74">
                  <c:v>116.5</c:v>
                </c:pt>
                <c:pt idx="75">
                  <c:v>119.2</c:v>
                </c:pt>
                <c:pt idx="76">
                  <c:v>119.2</c:v>
                </c:pt>
                <c:pt idx="77">
                  <c:v>116.2</c:v>
                </c:pt>
                <c:pt idx="78">
                  <c:v>118</c:v>
                </c:pt>
                <c:pt idx="79">
                  <c:v>122.4</c:v>
                </c:pt>
                <c:pt idx="80">
                  <c:v>125.3</c:v>
                </c:pt>
                <c:pt idx="81">
                  <c:v>124.2</c:v>
                </c:pt>
                <c:pt idx="82">
                  <c:v>121.3</c:v>
                </c:pt>
                <c:pt idx="83">
                  <c:v>120</c:v>
                </c:pt>
                <c:pt idx="84">
                  <c:v>122.2</c:v>
                </c:pt>
                <c:pt idx="85">
                  <c:v>125.6</c:v>
                </c:pt>
                <c:pt idx="86">
                  <c:v>123.5</c:v>
                </c:pt>
                <c:pt idx="87">
                  <c:v>123.5</c:v>
                </c:pt>
                <c:pt idx="88">
                  <c:v>129.5</c:v>
                </c:pt>
                <c:pt idx="89">
                  <c:v>132.5</c:v>
                </c:pt>
                <c:pt idx="90">
                  <c:v>131.19999999999999</c:v>
                </c:pt>
                <c:pt idx="91">
                  <c:v>129.69999999999999</c:v>
                </c:pt>
                <c:pt idx="92">
                  <c:v>127.8</c:v>
                </c:pt>
                <c:pt idx="93">
                  <c:v>126.7</c:v>
                </c:pt>
                <c:pt idx="94">
                  <c:v>129</c:v>
                </c:pt>
              </c:numCache>
            </c:numRef>
          </c:val>
          <c:smooth val="0"/>
          <c:extLst>
            <c:ext xmlns:c16="http://schemas.microsoft.com/office/drawing/2014/chart" uri="{C3380CC4-5D6E-409C-BE32-E72D297353CC}">
              <c16:uniqueId val="{00000002-DDBD-4D0D-BF15-40E9B705EE66}"/>
            </c:ext>
          </c:extLst>
        </c:ser>
        <c:ser>
          <c:idx val="3"/>
          <c:order val="3"/>
          <c:tx>
            <c:strRef>
              <c:f>T8634_004!$B$15</c:f>
              <c:strCache>
                <c:ptCount val="1"/>
                <c:pt idx="0">
                  <c:v>G Tukku- ja vähittäiskauppa</c:v>
                </c:pt>
              </c:strCache>
            </c:strRef>
          </c:tx>
          <c:spPr>
            <a:ln w="28575" cap="rnd">
              <a:solidFill>
                <a:schemeClr val="accent4"/>
              </a:solidFill>
              <a:round/>
            </a:ln>
            <a:effectLst/>
          </c:spPr>
          <c:marker>
            <c:symbol val="star"/>
            <c:size val="5"/>
            <c:spPr>
              <a:noFill/>
              <a:ln w="9525">
                <a:solidFill>
                  <a:schemeClr val="accent4"/>
                </a:solidFill>
              </a:ln>
              <a:effectLst/>
            </c:spPr>
          </c:marker>
          <c:cat>
            <c:multiLvlStrRef>
              <c:f>T8634_004!$C$10:$CS$11</c:f>
              <c:multiLvlStrCache>
                <c:ptCount val="95"/>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pt idx="16">
                    <c:v>Q1</c:v>
                  </c:pt>
                  <c:pt idx="17">
                    <c:v>Q2</c:v>
                  </c:pt>
                  <c:pt idx="18">
                    <c:v>Q3</c:v>
                  </c:pt>
                  <c:pt idx="19">
                    <c:v>Q4</c:v>
                  </c:pt>
                  <c:pt idx="20">
                    <c:v>Q1</c:v>
                  </c:pt>
                  <c:pt idx="21">
                    <c:v>Q2</c:v>
                  </c:pt>
                  <c:pt idx="22">
                    <c:v>Q3</c:v>
                  </c:pt>
                  <c:pt idx="23">
                    <c:v>Q4</c:v>
                  </c:pt>
                  <c:pt idx="24">
                    <c:v>Q1</c:v>
                  </c:pt>
                  <c:pt idx="25">
                    <c:v>Q2</c:v>
                  </c:pt>
                  <c:pt idx="26">
                    <c:v>Q3</c:v>
                  </c:pt>
                  <c:pt idx="27">
                    <c:v>Q4</c:v>
                  </c:pt>
                  <c:pt idx="28">
                    <c:v>Q1</c:v>
                  </c:pt>
                  <c:pt idx="29">
                    <c:v>Q2</c:v>
                  </c:pt>
                  <c:pt idx="30">
                    <c:v>Q3</c:v>
                  </c:pt>
                  <c:pt idx="31">
                    <c:v>Q4</c:v>
                  </c:pt>
                  <c:pt idx="32">
                    <c:v>Q1</c:v>
                  </c:pt>
                  <c:pt idx="33">
                    <c:v>Q2</c:v>
                  </c:pt>
                  <c:pt idx="34">
                    <c:v>Q3</c:v>
                  </c:pt>
                  <c:pt idx="35">
                    <c:v>Q4</c:v>
                  </c:pt>
                  <c:pt idx="36">
                    <c:v>Q1</c:v>
                  </c:pt>
                  <c:pt idx="37">
                    <c:v>Q2</c:v>
                  </c:pt>
                  <c:pt idx="38">
                    <c:v>Q3</c:v>
                  </c:pt>
                  <c:pt idx="39">
                    <c:v>Q4</c:v>
                  </c:pt>
                  <c:pt idx="40">
                    <c:v>Q1</c:v>
                  </c:pt>
                  <c:pt idx="41">
                    <c:v>Q2</c:v>
                  </c:pt>
                  <c:pt idx="42">
                    <c:v>Q3</c:v>
                  </c:pt>
                  <c:pt idx="43">
                    <c:v>Q4</c:v>
                  </c:pt>
                  <c:pt idx="44">
                    <c:v>Q1</c:v>
                  </c:pt>
                  <c:pt idx="45">
                    <c:v>Q2</c:v>
                  </c:pt>
                  <c:pt idx="46">
                    <c:v>Q3</c:v>
                  </c:pt>
                  <c:pt idx="47">
                    <c:v>Q4</c:v>
                  </c:pt>
                  <c:pt idx="48">
                    <c:v>Q1</c:v>
                  </c:pt>
                  <c:pt idx="49">
                    <c:v>Q2</c:v>
                  </c:pt>
                  <c:pt idx="50">
                    <c:v>Q3</c:v>
                  </c:pt>
                  <c:pt idx="51">
                    <c:v>Q4</c:v>
                  </c:pt>
                  <c:pt idx="52">
                    <c:v>Q1</c:v>
                  </c:pt>
                  <c:pt idx="53">
                    <c:v>Q2</c:v>
                  </c:pt>
                  <c:pt idx="54">
                    <c:v>Q3</c:v>
                  </c:pt>
                  <c:pt idx="55">
                    <c:v>Q4</c:v>
                  </c:pt>
                  <c:pt idx="56">
                    <c:v>Q1</c:v>
                  </c:pt>
                  <c:pt idx="57">
                    <c:v>Q2</c:v>
                  </c:pt>
                  <c:pt idx="58">
                    <c:v>Q3</c:v>
                  </c:pt>
                  <c:pt idx="59">
                    <c:v>Q4</c:v>
                  </c:pt>
                  <c:pt idx="60">
                    <c:v>Q1</c:v>
                  </c:pt>
                  <c:pt idx="61">
                    <c:v>Q2</c:v>
                  </c:pt>
                  <c:pt idx="62">
                    <c:v>Q3</c:v>
                  </c:pt>
                  <c:pt idx="63">
                    <c:v>Q4</c:v>
                  </c:pt>
                  <c:pt idx="64">
                    <c:v>Q1</c:v>
                  </c:pt>
                  <c:pt idx="65">
                    <c:v>Q2</c:v>
                  </c:pt>
                  <c:pt idx="66">
                    <c:v>Q3</c:v>
                  </c:pt>
                  <c:pt idx="67">
                    <c:v>Q4</c:v>
                  </c:pt>
                  <c:pt idx="68">
                    <c:v>Q1</c:v>
                  </c:pt>
                  <c:pt idx="69">
                    <c:v>Q2</c:v>
                  </c:pt>
                  <c:pt idx="70">
                    <c:v>Q3</c:v>
                  </c:pt>
                  <c:pt idx="71">
                    <c:v>Q4</c:v>
                  </c:pt>
                  <c:pt idx="72">
                    <c:v>Q1</c:v>
                  </c:pt>
                  <c:pt idx="73">
                    <c:v>Q2</c:v>
                  </c:pt>
                  <c:pt idx="74">
                    <c:v>Q3</c:v>
                  </c:pt>
                  <c:pt idx="75">
                    <c:v>Q4</c:v>
                  </c:pt>
                  <c:pt idx="76">
                    <c:v>Q1</c:v>
                  </c:pt>
                  <c:pt idx="77">
                    <c:v>Q2</c:v>
                  </c:pt>
                  <c:pt idx="78">
                    <c:v>Q3</c:v>
                  </c:pt>
                  <c:pt idx="79">
                    <c:v>Q4</c:v>
                  </c:pt>
                  <c:pt idx="80">
                    <c:v>Q1</c:v>
                  </c:pt>
                  <c:pt idx="81">
                    <c:v>Q2</c:v>
                  </c:pt>
                  <c:pt idx="82">
                    <c:v>Q3</c:v>
                  </c:pt>
                  <c:pt idx="83">
                    <c:v>Q4</c:v>
                  </c:pt>
                  <c:pt idx="84">
                    <c:v>Q1</c:v>
                  </c:pt>
                  <c:pt idx="85">
                    <c:v>Q2</c:v>
                  </c:pt>
                  <c:pt idx="86">
                    <c:v>Q3</c:v>
                  </c:pt>
                  <c:pt idx="87">
                    <c:v>Q4</c:v>
                  </c:pt>
                  <c:pt idx="88">
                    <c:v>Q1</c:v>
                  </c:pt>
                  <c:pt idx="89">
                    <c:v>Q2</c:v>
                  </c:pt>
                  <c:pt idx="90">
                    <c:v>Q3</c:v>
                  </c:pt>
                  <c:pt idx="91">
                    <c:v>Q4</c:v>
                  </c:pt>
                  <c:pt idx="92">
                    <c:v>Q1</c:v>
                  </c:pt>
                  <c:pt idx="93">
                    <c:v>Q2</c:v>
                  </c:pt>
                  <c:pt idx="94">
                    <c:v>Q3</c:v>
                  </c:pt>
                </c:lvl>
                <c:lvl>
                  <c:pt idx="0">
                    <c:v>2000</c:v>
                  </c:pt>
                  <c:pt idx="4">
                    <c:v>2001</c:v>
                  </c:pt>
                  <c:pt idx="8">
                    <c:v>2002</c:v>
                  </c:pt>
                  <c:pt idx="12">
                    <c:v>2003</c:v>
                  </c:pt>
                  <c:pt idx="16">
                    <c:v>2004</c:v>
                  </c:pt>
                  <c:pt idx="20">
                    <c:v>2005</c:v>
                  </c:pt>
                  <c:pt idx="24">
                    <c:v>2006</c:v>
                  </c:pt>
                  <c:pt idx="28">
                    <c:v>2007</c:v>
                  </c:pt>
                  <c:pt idx="32">
                    <c:v>2008</c:v>
                  </c:pt>
                  <c:pt idx="36">
                    <c:v>2009</c:v>
                  </c:pt>
                  <c:pt idx="40">
                    <c:v>2010</c:v>
                  </c:pt>
                  <c:pt idx="44">
                    <c:v>2011</c:v>
                  </c:pt>
                  <c:pt idx="48">
                    <c:v>2012</c:v>
                  </c:pt>
                  <c:pt idx="52">
                    <c:v>2013</c:v>
                  </c:pt>
                  <c:pt idx="56">
                    <c:v>2014</c:v>
                  </c:pt>
                  <c:pt idx="60">
                    <c:v>2015</c:v>
                  </c:pt>
                  <c:pt idx="64">
                    <c:v>2016</c:v>
                  </c:pt>
                  <c:pt idx="68">
                    <c:v>2017</c:v>
                  </c:pt>
                  <c:pt idx="72">
                    <c:v>2018</c:v>
                  </c:pt>
                  <c:pt idx="76">
                    <c:v>2019</c:v>
                  </c:pt>
                  <c:pt idx="80">
                    <c:v>2020</c:v>
                  </c:pt>
                  <c:pt idx="84">
                    <c:v>2021</c:v>
                  </c:pt>
                  <c:pt idx="88">
                    <c:v>2022</c:v>
                  </c:pt>
                  <c:pt idx="92">
                    <c:v>2023</c:v>
                  </c:pt>
                </c:lvl>
              </c:multiLvlStrCache>
            </c:multiLvlStrRef>
          </c:cat>
          <c:val>
            <c:numRef>
              <c:f>T8634_004!$C$15:$CS$15</c:f>
              <c:numCache>
                <c:formatCode>0.0</c:formatCode>
                <c:ptCount val="95"/>
                <c:pt idx="0">
                  <c:v>71</c:v>
                </c:pt>
                <c:pt idx="1">
                  <c:v>71.8</c:v>
                </c:pt>
                <c:pt idx="2">
                  <c:v>72.5</c:v>
                </c:pt>
                <c:pt idx="3">
                  <c:v>73.3</c:v>
                </c:pt>
                <c:pt idx="4">
                  <c:v>73.900000000000006</c:v>
                </c:pt>
                <c:pt idx="5">
                  <c:v>74.5</c:v>
                </c:pt>
                <c:pt idx="6">
                  <c:v>75.3</c:v>
                </c:pt>
                <c:pt idx="7">
                  <c:v>76</c:v>
                </c:pt>
                <c:pt idx="8">
                  <c:v>76.2</c:v>
                </c:pt>
                <c:pt idx="9">
                  <c:v>77.3</c:v>
                </c:pt>
                <c:pt idx="10">
                  <c:v>78</c:v>
                </c:pt>
                <c:pt idx="11">
                  <c:v>79</c:v>
                </c:pt>
                <c:pt idx="12">
                  <c:v>79.900000000000006</c:v>
                </c:pt>
                <c:pt idx="13">
                  <c:v>80.5</c:v>
                </c:pt>
                <c:pt idx="14">
                  <c:v>81.3</c:v>
                </c:pt>
                <c:pt idx="15">
                  <c:v>81.8</c:v>
                </c:pt>
                <c:pt idx="16">
                  <c:v>82.5</c:v>
                </c:pt>
                <c:pt idx="17">
                  <c:v>82.4</c:v>
                </c:pt>
                <c:pt idx="18">
                  <c:v>82.2</c:v>
                </c:pt>
                <c:pt idx="19">
                  <c:v>83</c:v>
                </c:pt>
                <c:pt idx="20">
                  <c:v>84.6</c:v>
                </c:pt>
                <c:pt idx="21">
                  <c:v>85.9</c:v>
                </c:pt>
                <c:pt idx="22">
                  <c:v>86.6</c:v>
                </c:pt>
                <c:pt idx="23">
                  <c:v>87.7</c:v>
                </c:pt>
                <c:pt idx="24">
                  <c:v>89.3</c:v>
                </c:pt>
                <c:pt idx="25">
                  <c:v>90.8</c:v>
                </c:pt>
                <c:pt idx="26">
                  <c:v>92.5</c:v>
                </c:pt>
                <c:pt idx="27">
                  <c:v>93.6</c:v>
                </c:pt>
                <c:pt idx="28">
                  <c:v>94.1</c:v>
                </c:pt>
                <c:pt idx="29">
                  <c:v>94.8</c:v>
                </c:pt>
                <c:pt idx="30">
                  <c:v>96.3</c:v>
                </c:pt>
                <c:pt idx="31">
                  <c:v>97.8</c:v>
                </c:pt>
                <c:pt idx="32">
                  <c:v>99.1</c:v>
                </c:pt>
                <c:pt idx="33">
                  <c:v>99.1</c:v>
                </c:pt>
                <c:pt idx="34">
                  <c:v>97.9</c:v>
                </c:pt>
                <c:pt idx="35">
                  <c:v>96</c:v>
                </c:pt>
                <c:pt idx="36">
                  <c:v>93.7</c:v>
                </c:pt>
                <c:pt idx="37">
                  <c:v>92.3</c:v>
                </c:pt>
                <c:pt idx="38">
                  <c:v>91.9</c:v>
                </c:pt>
                <c:pt idx="39">
                  <c:v>92.4</c:v>
                </c:pt>
                <c:pt idx="40">
                  <c:v>93.3</c:v>
                </c:pt>
                <c:pt idx="41">
                  <c:v>95</c:v>
                </c:pt>
                <c:pt idx="42">
                  <c:v>96.8</c:v>
                </c:pt>
                <c:pt idx="43">
                  <c:v>98.9</c:v>
                </c:pt>
                <c:pt idx="44">
                  <c:v>101.4</c:v>
                </c:pt>
                <c:pt idx="45">
                  <c:v>103.5</c:v>
                </c:pt>
                <c:pt idx="46">
                  <c:v>104.7</c:v>
                </c:pt>
                <c:pt idx="47">
                  <c:v>105.4</c:v>
                </c:pt>
                <c:pt idx="48">
                  <c:v>105.2</c:v>
                </c:pt>
                <c:pt idx="49">
                  <c:v>104.7</c:v>
                </c:pt>
                <c:pt idx="50">
                  <c:v>104.6</c:v>
                </c:pt>
                <c:pt idx="51">
                  <c:v>104</c:v>
                </c:pt>
                <c:pt idx="52">
                  <c:v>103.5</c:v>
                </c:pt>
                <c:pt idx="53">
                  <c:v>103.9</c:v>
                </c:pt>
                <c:pt idx="54">
                  <c:v>104</c:v>
                </c:pt>
                <c:pt idx="55">
                  <c:v>103.9</c:v>
                </c:pt>
                <c:pt idx="56">
                  <c:v>103.2</c:v>
                </c:pt>
                <c:pt idx="57">
                  <c:v>102.4</c:v>
                </c:pt>
                <c:pt idx="58">
                  <c:v>102</c:v>
                </c:pt>
                <c:pt idx="59">
                  <c:v>101</c:v>
                </c:pt>
                <c:pt idx="60">
                  <c:v>100.6</c:v>
                </c:pt>
                <c:pt idx="61">
                  <c:v>99.8</c:v>
                </c:pt>
                <c:pt idx="62">
                  <c:v>99.6</c:v>
                </c:pt>
                <c:pt idx="63">
                  <c:v>99.6</c:v>
                </c:pt>
                <c:pt idx="64">
                  <c:v>98.9</c:v>
                </c:pt>
                <c:pt idx="65">
                  <c:v>98.6</c:v>
                </c:pt>
                <c:pt idx="66">
                  <c:v>98.6</c:v>
                </c:pt>
                <c:pt idx="67">
                  <c:v>99.4</c:v>
                </c:pt>
                <c:pt idx="68">
                  <c:v>100.4</c:v>
                </c:pt>
                <c:pt idx="69">
                  <c:v>100.8</c:v>
                </c:pt>
                <c:pt idx="70">
                  <c:v>101.5</c:v>
                </c:pt>
                <c:pt idx="71">
                  <c:v>102.2</c:v>
                </c:pt>
                <c:pt idx="72">
                  <c:v>103.3</c:v>
                </c:pt>
                <c:pt idx="73">
                  <c:v>103.9</c:v>
                </c:pt>
                <c:pt idx="74">
                  <c:v>103.9</c:v>
                </c:pt>
                <c:pt idx="75">
                  <c:v>104.4</c:v>
                </c:pt>
                <c:pt idx="76">
                  <c:v>104.3</c:v>
                </c:pt>
                <c:pt idx="77">
                  <c:v>104.6</c:v>
                </c:pt>
                <c:pt idx="78">
                  <c:v>104.8</c:v>
                </c:pt>
                <c:pt idx="79">
                  <c:v>104.6</c:v>
                </c:pt>
                <c:pt idx="80">
                  <c:v>104.7</c:v>
                </c:pt>
                <c:pt idx="81">
                  <c:v>105.3</c:v>
                </c:pt>
                <c:pt idx="82">
                  <c:v>107.5</c:v>
                </c:pt>
                <c:pt idx="83">
                  <c:v>108.6</c:v>
                </c:pt>
                <c:pt idx="84">
                  <c:v>109.6</c:v>
                </c:pt>
                <c:pt idx="85">
                  <c:v>111.2</c:v>
                </c:pt>
                <c:pt idx="86">
                  <c:v>111.4</c:v>
                </c:pt>
                <c:pt idx="87">
                  <c:v>111.7</c:v>
                </c:pt>
                <c:pt idx="88">
                  <c:v>113</c:v>
                </c:pt>
                <c:pt idx="89">
                  <c:v>113.5</c:v>
                </c:pt>
                <c:pt idx="90">
                  <c:v>114.6</c:v>
                </c:pt>
                <c:pt idx="91">
                  <c:v>115.3</c:v>
                </c:pt>
                <c:pt idx="92">
                  <c:v>115.9</c:v>
                </c:pt>
                <c:pt idx="93">
                  <c:v>117</c:v>
                </c:pt>
                <c:pt idx="94">
                  <c:v>117.4</c:v>
                </c:pt>
              </c:numCache>
            </c:numRef>
          </c:val>
          <c:smooth val="0"/>
          <c:extLst>
            <c:ext xmlns:c16="http://schemas.microsoft.com/office/drawing/2014/chart" uri="{C3380CC4-5D6E-409C-BE32-E72D297353CC}">
              <c16:uniqueId val="{00000003-DDBD-4D0D-BF15-40E9B705EE66}"/>
            </c:ext>
          </c:extLst>
        </c:ser>
        <c:ser>
          <c:idx val="4"/>
          <c:order val="4"/>
          <c:tx>
            <c:strRef>
              <c:f>T8634_004!$B$16</c:f>
              <c:strCache>
                <c:ptCount val="1"/>
                <c:pt idx="0">
                  <c:v>Muut palvelut (H, I, J, L, M, N, R, S)</c:v>
                </c:pt>
              </c:strCache>
            </c:strRef>
          </c:tx>
          <c:spPr>
            <a:ln w="28575" cap="rnd">
              <a:solidFill>
                <a:schemeClr val="accent5"/>
              </a:solidFill>
              <a:round/>
            </a:ln>
            <a:effectLst/>
          </c:spPr>
          <c:marker>
            <c:symbol val="square"/>
            <c:size val="6"/>
            <c:spPr>
              <a:solidFill>
                <a:schemeClr val="accent5"/>
              </a:solidFill>
              <a:ln w="9525">
                <a:solidFill>
                  <a:schemeClr val="accent5"/>
                </a:solidFill>
              </a:ln>
              <a:effectLst/>
            </c:spPr>
          </c:marker>
          <c:cat>
            <c:multiLvlStrRef>
              <c:f>T8634_004!$C$10:$CS$11</c:f>
              <c:multiLvlStrCache>
                <c:ptCount val="95"/>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pt idx="16">
                    <c:v>Q1</c:v>
                  </c:pt>
                  <c:pt idx="17">
                    <c:v>Q2</c:v>
                  </c:pt>
                  <c:pt idx="18">
                    <c:v>Q3</c:v>
                  </c:pt>
                  <c:pt idx="19">
                    <c:v>Q4</c:v>
                  </c:pt>
                  <c:pt idx="20">
                    <c:v>Q1</c:v>
                  </c:pt>
                  <c:pt idx="21">
                    <c:v>Q2</c:v>
                  </c:pt>
                  <c:pt idx="22">
                    <c:v>Q3</c:v>
                  </c:pt>
                  <c:pt idx="23">
                    <c:v>Q4</c:v>
                  </c:pt>
                  <c:pt idx="24">
                    <c:v>Q1</c:v>
                  </c:pt>
                  <c:pt idx="25">
                    <c:v>Q2</c:v>
                  </c:pt>
                  <c:pt idx="26">
                    <c:v>Q3</c:v>
                  </c:pt>
                  <c:pt idx="27">
                    <c:v>Q4</c:v>
                  </c:pt>
                  <c:pt idx="28">
                    <c:v>Q1</c:v>
                  </c:pt>
                  <c:pt idx="29">
                    <c:v>Q2</c:v>
                  </c:pt>
                  <c:pt idx="30">
                    <c:v>Q3</c:v>
                  </c:pt>
                  <c:pt idx="31">
                    <c:v>Q4</c:v>
                  </c:pt>
                  <c:pt idx="32">
                    <c:v>Q1</c:v>
                  </c:pt>
                  <c:pt idx="33">
                    <c:v>Q2</c:v>
                  </c:pt>
                  <c:pt idx="34">
                    <c:v>Q3</c:v>
                  </c:pt>
                  <c:pt idx="35">
                    <c:v>Q4</c:v>
                  </c:pt>
                  <c:pt idx="36">
                    <c:v>Q1</c:v>
                  </c:pt>
                  <c:pt idx="37">
                    <c:v>Q2</c:v>
                  </c:pt>
                  <c:pt idx="38">
                    <c:v>Q3</c:v>
                  </c:pt>
                  <c:pt idx="39">
                    <c:v>Q4</c:v>
                  </c:pt>
                  <c:pt idx="40">
                    <c:v>Q1</c:v>
                  </c:pt>
                  <c:pt idx="41">
                    <c:v>Q2</c:v>
                  </c:pt>
                  <c:pt idx="42">
                    <c:v>Q3</c:v>
                  </c:pt>
                  <c:pt idx="43">
                    <c:v>Q4</c:v>
                  </c:pt>
                  <c:pt idx="44">
                    <c:v>Q1</c:v>
                  </c:pt>
                  <c:pt idx="45">
                    <c:v>Q2</c:v>
                  </c:pt>
                  <c:pt idx="46">
                    <c:v>Q3</c:v>
                  </c:pt>
                  <c:pt idx="47">
                    <c:v>Q4</c:v>
                  </c:pt>
                  <c:pt idx="48">
                    <c:v>Q1</c:v>
                  </c:pt>
                  <c:pt idx="49">
                    <c:v>Q2</c:v>
                  </c:pt>
                  <c:pt idx="50">
                    <c:v>Q3</c:v>
                  </c:pt>
                  <c:pt idx="51">
                    <c:v>Q4</c:v>
                  </c:pt>
                  <c:pt idx="52">
                    <c:v>Q1</c:v>
                  </c:pt>
                  <c:pt idx="53">
                    <c:v>Q2</c:v>
                  </c:pt>
                  <c:pt idx="54">
                    <c:v>Q3</c:v>
                  </c:pt>
                  <c:pt idx="55">
                    <c:v>Q4</c:v>
                  </c:pt>
                  <c:pt idx="56">
                    <c:v>Q1</c:v>
                  </c:pt>
                  <c:pt idx="57">
                    <c:v>Q2</c:v>
                  </c:pt>
                  <c:pt idx="58">
                    <c:v>Q3</c:v>
                  </c:pt>
                  <c:pt idx="59">
                    <c:v>Q4</c:v>
                  </c:pt>
                  <c:pt idx="60">
                    <c:v>Q1</c:v>
                  </c:pt>
                  <c:pt idx="61">
                    <c:v>Q2</c:v>
                  </c:pt>
                  <c:pt idx="62">
                    <c:v>Q3</c:v>
                  </c:pt>
                  <c:pt idx="63">
                    <c:v>Q4</c:v>
                  </c:pt>
                  <c:pt idx="64">
                    <c:v>Q1</c:v>
                  </c:pt>
                  <c:pt idx="65">
                    <c:v>Q2</c:v>
                  </c:pt>
                  <c:pt idx="66">
                    <c:v>Q3</c:v>
                  </c:pt>
                  <c:pt idx="67">
                    <c:v>Q4</c:v>
                  </c:pt>
                  <c:pt idx="68">
                    <c:v>Q1</c:v>
                  </c:pt>
                  <c:pt idx="69">
                    <c:v>Q2</c:v>
                  </c:pt>
                  <c:pt idx="70">
                    <c:v>Q3</c:v>
                  </c:pt>
                  <c:pt idx="71">
                    <c:v>Q4</c:v>
                  </c:pt>
                  <c:pt idx="72">
                    <c:v>Q1</c:v>
                  </c:pt>
                  <c:pt idx="73">
                    <c:v>Q2</c:v>
                  </c:pt>
                  <c:pt idx="74">
                    <c:v>Q3</c:v>
                  </c:pt>
                  <c:pt idx="75">
                    <c:v>Q4</c:v>
                  </c:pt>
                  <c:pt idx="76">
                    <c:v>Q1</c:v>
                  </c:pt>
                  <c:pt idx="77">
                    <c:v>Q2</c:v>
                  </c:pt>
                  <c:pt idx="78">
                    <c:v>Q3</c:v>
                  </c:pt>
                  <c:pt idx="79">
                    <c:v>Q4</c:v>
                  </c:pt>
                  <c:pt idx="80">
                    <c:v>Q1</c:v>
                  </c:pt>
                  <c:pt idx="81">
                    <c:v>Q2</c:v>
                  </c:pt>
                  <c:pt idx="82">
                    <c:v>Q3</c:v>
                  </c:pt>
                  <c:pt idx="83">
                    <c:v>Q4</c:v>
                  </c:pt>
                  <c:pt idx="84">
                    <c:v>Q1</c:v>
                  </c:pt>
                  <c:pt idx="85">
                    <c:v>Q2</c:v>
                  </c:pt>
                  <c:pt idx="86">
                    <c:v>Q3</c:v>
                  </c:pt>
                  <c:pt idx="87">
                    <c:v>Q4</c:v>
                  </c:pt>
                  <c:pt idx="88">
                    <c:v>Q1</c:v>
                  </c:pt>
                  <c:pt idx="89">
                    <c:v>Q2</c:v>
                  </c:pt>
                  <c:pt idx="90">
                    <c:v>Q3</c:v>
                  </c:pt>
                  <c:pt idx="91">
                    <c:v>Q4</c:v>
                  </c:pt>
                  <c:pt idx="92">
                    <c:v>Q1</c:v>
                  </c:pt>
                  <c:pt idx="93">
                    <c:v>Q2</c:v>
                  </c:pt>
                  <c:pt idx="94">
                    <c:v>Q3</c:v>
                  </c:pt>
                </c:lvl>
                <c:lvl>
                  <c:pt idx="0">
                    <c:v>2000</c:v>
                  </c:pt>
                  <c:pt idx="4">
                    <c:v>2001</c:v>
                  </c:pt>
                  <c:pt idx="8">
                    <c:v>2002</c:v>
                  </c:pt>
                  <c:pt idx="12">
                    <c:v>2003</c:v>
                  </c:pt>
                  <c:pt idx="16">
                    <c:v>2004</c:v>
                  </c:pt>
                  <c:pt idx="20">
                    <c:v>2005</c:v>
                  </c:pt>
                  <c:pt idx="24">
                    <c:v>2006</c:v>
                  </c:pt>
                  <c:pt idx="28">
                    <c:v>2007</c:v>
                  </c:pt>
                  <c:pt idx="32">
                    <c:v>2008</c:v>
                  </c:pt>
                  <c:pt idx="36">
                    <c:v>2009</c:v>
                  </c:pt>
                  <c:pt idx="40">
                    <c:v>2010</c:v>
                  </c:pt>
                  <c:pt idx="44">
                    <c:v>2011</c:v>
                  </c:pt>
                  <c:pt idx="48">
                    <c:v>2012</c:v>
                  </c:pt>
                  <c:pt idx="52">
                    <c:v>2013</c:v>
                  </c:pt>
                  <c:pt idx="56">
                    <c:v>2014</c:v>
                  </c:pt>
                  <c:pt idx="60">
                    <c:v>2015</c:v>
                  </c:pt>
                  <c:pt idx="64">
                    <c:v>2016</c:v>
                  </c:pt>
                  <c:pt idx="68">
                    <c:v>2017</c:v>
                  </c:pt>
                  <c:pt idx="72">
                    <c:v>2018</c:v>
                  </c:pt>
                  <c:pt idx="76">
                    <c:v>2019</c:v>
                  </c:pt>
                  <c:pt idx="80">
                    <c:v>2020</c:v>
                  </c:pt>
                  <c:pt idx="84">
                    <c:v>2021</c:v>
                  </c:pt>
                  <c:pt idx="88">
                    <c:v>2022</c:v>
                  </c:pt>
                  <c:pt idx="92">
                    <c:v>2023</c:v>
                  </c:pt>
                </c:lvl>
              </c:multiLvlStrCache>
            </c:multiLvlStrRef>
          </c:cat>
          <c:val>
            <c:numRef>
              <c:f>T8634_004!$C$16:$CS$16</c:f>
              <c:numCache>
                <c:formatCode>0.0</c:formatCode>
                <c:ptCount val="95"/>
                <c:pt idx="0">
                  <c:v>55.4</c:v>
                </c:pt>
                <c:pt idx="1">
                  <c:v>56.7</c:v>
                </c:pt>
                <c:pt idx="2">
                  <c:v>58.1</c:v>
                </c:pt>
                <c:pt idx="3">
                  <c:v>59.3</c:v>
                </c:pt>
                <c:pt idx="4">
                  <c:v>60.1</c:v>
                </c:pt>
                <c:pt idx="5">
                  <c:v>60.8</c:v>
                </c:pt>
                <c:pt idx="6">
                  <c:v>61.4</c:v>
                </c:pt>
                <c:pt idx="7">
                  <c:v>61.9</c:v>
                </c:pt>
                <c:pt idx="8">
                  <c:v>62.5</c:v>
                </c:pt>
                <c:pt idx="9">
                  <c:v>63.2</c:v>
                </c:pt>
                <c:pt idx="10">
                  <c:v>63.6</c:v>
                </c:pt>
                <c:pt idx="11">
                  <c:v>64.2</c:v>
                </c:pt>
                <c:pt idx="12">
                  <c:v>64.900000000000006</c:v>
                </c:pt>
                <c:pt idx="13">
                  <c:v>65.2</c:v>
                </c:pt>
                <c:pt idx="14">
                  <c:v>65.3</c:v>
                </c:pt>
                <c:pt idx="15">
                  <c:v>65.400000000000006</c:v>
                </c:pt>
                <c:pt idx="16">
                  <c:v>65.8</c:v>
                </c:pt>
                <c:pt idx="17">
                  <c:v>66.599999999999994</c:v>
                </c:pt>
                <c:pt idx="18">
                  <c:v>67.599999999999994</c:v>
                </c:pt>
                <c:pt idx="19">
                  <c:v>68.900000000000006</c:v>
                </c:pt>
                <c:pt idx="20">
                  <c:v>70.2</c:v>
                </c:pt>
                <c:pt idx="21">
                  <c:v>71.2</c:v>
                </c:pt>
                <c:pt idx="22">
                  <c:v>72.599999999999994</c:v>
                </c:pt>
                <c:pt idx="23">
                  <c:v>74</c:v>
                </c:pt>
                <c:pt idx="24">
                  <c:v>75.5</c:v>
                </c:pt>
                <c:pt idx="25">
                  <c:v>76.900000000000006</c:v>
                </c:pt>
                <c:pt idx="26">
                  <c:v>78.099999999999994</c:v>
                </c:pt>
                <c:pt idx="27">
                  <c:v>79.5</c:v>
                </c:pt>
                <c:pt idx="28">
                  <c:v>81.099999999999994</c:v>
                </c:pt>
                <c:pt idx="29">
                  <c:v>82.9</c:v>
                </c:pt>
                <c:pt idx="30">
                  <c:v>84.6</c:v>
                </c:pt>
                <c:pt idx="31">
                  <c:v>86.1</c:v>
                </c:pt>
                <c:pt idx="32">
                  <c:v>87.7</c:v>
                </c:pt>
                <c:pt idx="33">
                  <c:v>89</c:v>
                </c:pt>
                <c:pt idx="34">
                  <c:v>90.2</c:v>
                </c:pt>
                <c:pt idx="35">
                  <c:v>86.1</c:v>
                </c:pt>
                <c:pt idx="36">
                  <c:v>83.8</c:v>
                </c:pt>
                <c:pt idx="37">
                  <c:v>84</c:v>
                </c:pt>
                <c:pt idx="38">
                  <c:v>84.5</c:v>
                </c:pt>
                <c:pt idx="39">
                  <c:v>85</c:v>
                </c:pt>
                <c:pt idx="40">
                  <c:v>85.9</c:v>
                </c:pt>
                <c:pt idx="41">
                  <c:v>86.9</c:v>
                </c:pt>
                <c:pt idx="42">
                  <c:v>88.1</c:v>
                </c:pt>
                <c:pt idx="43">
                  <c:v>89.7</c:v>
                </c:pt>
                <c:pt idx="44">
                  <c:v>91.5</c:v>
                </c:pt>
                <c:pt idx="45">
                  <c:v>93.3</c:v>
                </c:pt>
                <c:pt idx="46">
                  <c:v>94.9</c:v>
                </c:pt>
                <c:pt idx="47">
                  <c:v>96.2</c:v>
                </c:pt>
                <c:pt idx="48">
                  <c:v>96.9</c:v>
                </c:pt>
                <c:pt idx="49">
                  <c:v>97.3</c:v>
                </c:pt>
                <c:pt idx="50">
                  <c:v>97.7</c:v>
                </c:pt>
                <c:pt idx="51">
                  <c:v>98</c:v>
                </c:pt>
                <c:pt idx="52">
                  <c:v>98.4</c:v>
                </c:pt>
                <c:pt idx="53">
                  <c:v>99</c:v>
                </c:pt>
                <c:pt idx="54">
                  <c:v>98.9</c:v>
                </c:pt>
                <c:pt idx="55">
                  <c:v>98.2</c:v>
                </c:pt>
                <c:pt idx="56">
                  <c:v>97.6</c:v>
                </c:pt>
                <c:pt idx="57">
                  <c:v>97.4</c:v>
                </c:pt>
                <c:pt idx="58">
                  <c:v>97.4</c:v>
                </c:pt>
                <c:pt idx="59">
                  <c:v>97.5</c:v>
                </c:pt>
                <c:pt idx="60">
                  <c:v>98.1</c:v>
                </c:pt>
                <c:pt idx="61">
                  <c:v>99</c:v>
                </c:pt>
                <c:pt idx="62">
                  <c:v>100.1</c:v>
                </c:pt>
                <c:pt idx="63">
                  <c:v>101.1</c:v>
                </c:pt>
                <c:pt idx="64">
                  <c:v>101.6</c:v>
                </c:pt>
                <c:pt idx="65">
                  <c:v>101.7</c:v>
                </c:pt>
                <c:pt idx="66">
                  <c:v>101.8</c:v>
                </c:pt>
                <c:pt idx="67">
                  <c:v>102.1</c:v>
                </c:pt>
                <c:pt idx="68">
                  <c:v>102.6</c:v>
                </c:pt>
                <c:pt idx="69">
                  <c:v>103.3</c:v>
                </c:pt>
                <c:pt idx="70">
                  <c:v>104.2</c:v>
                </c:pt>
                <c:pt idx="71">
                  <c:v>104.9</c:v>
                </c:pt>
                <c:pt idx="72">
                  <c:v>105.5</c:v>
                </c:pt>
                <c:pt idx="73">
                  <c:v>106.3</c:v>
                </c:pt>
                <c:pt idx="74">
                  <c:v>106.9</c:v>
                </c:pt>
                <c:pt idx="75">
                  <c:v>107.7</c:v>
                </c:pt>
                <c:pt idx="76">
                  <c:v>108.3</c:v>
                </c:pt>
                <c:pt idx="77">
                  <c:v>108</c:v>
                </c:pt>
                <c:pt idx="78">
                  <c:v>106.4</c:v>
                </c:pt>
                <c:pt idx="79">
                  <c:v>104.5</c:v>
                </c:pt>
                <c:pt idx="80">
                  <c:v>102.1</c:v>
                </c:pt>
                <c:pt idx="81">
                  <c:v>100.3</c:v>
                </c:pt>
                <c:pt idx="82">
                  <c:v>101.2</c:v>
                </c:pt>
                <c:pt idx="83">
                  <c:v>102.6</c:v>
                </c:pt>
                <c:pt idx="84">
                  <c:v>104.5</c:v>
                </c:pt>
                <c:pt idx="85">
                  <c:v>106.9</c:v>
                </c:pt>
                <c:pt idx="86">
                  <c:v>108.9</c:v>
                </c:pt>
                <c:pt idx="87">
                  <c:v>111.3</c:v>
                </c:pt>
                <c:pt idx="88">
                  <c:v>114.3</c:v>
                </c:pt>
                <c:pt idx="89">
                  <c:v>117.3</c:v>
                </c:pt>
                <c:pt idx="90">
                  <c:v>119.1</c:v>
                </c:pt>
                <c:pt idx="91">
                  <c:v>120.2</c:v>
                </c:pt>
                <c:pt idx="92">
                  <c:v>121</c:v>
                </c:pt>
                <c:pt idx="93">
                  <c:v>121.8</c:v>
                </c:pt>
                <c:pt idx="94">
                  <c:v>122.6</c:v>
                </c:pt>
              </c:numCache>
            </c:numRef>
          </c:val>
          <c:smooth val="0"/>
          <c:extLst>
            <c:ext xmlns:c16="http://schemas.microsoft.com/office/drawing/2014/chart" uri="{C3380CC4-5D6E-409C-BE32-E72D297353CC}">
              <c16:uniqueId val="{00000004-DDBD-4D0D-BF15-40E9B705EE66}"/>
            </c:ext>
          </c:extLst>
        </c:ser>
        <c:dLbls>
          <c:showLegendKey val="0"/>
          <c:showVal val="0"/>
          <c:showCatName val="0"/>
          <c:showSerName val="0"/>
          <c:showPercent val="0"/>
          <c:showBubbleSize val="0"/>
        </c:dLbls>
        <c:smooth val="0"/>
        <c:axId val="1623851168"/>
        <c:axId val="1622593024"/>
      </c:lineChart>
      <c:catAx>
        <c:axId val="1623851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fi-FI"/>
          </a:p>
        </c:txPr>
        <c:crossAx val="1622593024"/>
        <c:crosses val="autoZero"/>
        <c:auto val="1"/>
        <c:lblAlgn val="ctr"/>
        <c:lblOffset val="100"/>
        <c:noMultiLvlLbl val="0"/>
      </c:catAx>
      <c:valAx>
        <c:axId val="1622593024"/>
        <c:scaling>
          <c:orientation val="minMax"/>
          <c:max val="160"/>
          <c:min val="4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16238511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i-FI" sz="1600" b="1"/>
              <a:t>Teollisuusyritysten</a:t>
            </a:r>
            <a:r>
              <a:rPr lang="fi-FI" sz="1600" b="1" baseline="0"/>
              <a:t> (C) liikevaihdon ja vientiliikevaihdon suhdannekehitys 2000 - q3/2023</a:t>
            </a:r>
          </a:p>
          <a:p>
            <a:pPr>
              <a:defRPr/>
            </a:pPr>
            <a:r>
              <a:rPr lang="fi-FI" sz="1600" b="1" baseline="0"/>
              <a:t>trendisarja, 2015=100</a:t>
            </a:r>
          </a:p>
          <a:p>
            <a:pPr>
              <a:defRPr/>
            </a:pPr>
            <a:r>
              <a:rPr lang="fi-FI" baseline="0"/>
              <a:t>Lähde: Toimiala online / Tilastokeskus</a:t>
            </a:r>
            <a:endParaRPr lang="fi-FI"/>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i-FI"/>
        </a:p>
      </c:txPr>
    </c:title>
    <c:autoTitleDeleted val="0"/>
    <c:plotArea>
      <c:layout/>
      <c:lineChart>
        <c:grouping val="standard"/>
        <c:varyColors val="0"/>
        <c:ser>
          <c:idx val="0"/>
          <c:order val="0"/>
          <c:tx>
            <c:strRef>
              <c:f>T8634_003!$D$5</c:f>
              <c:strCache>
                <c:ptCount val="1"/>
                <c:pt idx="0">
                  <c:v>Liikevaihto Etelä-Savo</c:v>
                </c:pt>
              </c:strCache>
            </c:strRef>
          </c:tx>
          <c:spPr>
            <a:ln w="28575" cap="rnd">
              <a:solidFill>
                <a:schemeClr val="accent1"/>
              </a:solidFill>
              <a:round/>
            </a:ln>
            <a:effectLst/>
          </c:spPr>
          <c:marker>
            <c:symbol val="none"/>
          </c:marker>
          <c:cat>
            <c:multiLvlStrRef>
              <c:f>T8634_003!$E$3:$CU$4</c:f>
              <c:multiLvlStrCache>
                <c:ptCount val="95"/>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pt idx="16">
                    <c:v>Q1</c:v>
                  </c:pt>
                  <c:pt idx="17">
                    <c:v>Q2</c:v>
                  </c:pt>
                  <c:pt idx="18">
                    <c:v>Q3</c:v>
                  </c:pt>
                  <c:pt idx="19">
                    <c:v>Q4</c:v>
                  </c:pt>
                  <c:pt idx="20">
                    <c:v>Q1</c:v>
                  </c:pt>
                  <c:pt idx="21">
                    <c:v>Q2</c:v>
                  </c:pt>
                  <c:pt idx="22">
                    <c:v>Q3</c:v>
                  </c:pt>
                  <c:pt idx="23">
                    <c:v>Q4</c:v>
                  </c:pt>
                  <c:pt idx="24">
                    <c:v>Q1</c:v>
                  </c:pt>
                  <c:pt idx="25">
                    <c:v>Q2</c:v>
                  </c:pt>
                  <c:pt idx="26">
                    <c:v>Q3</c:v>
                  </c:pt>
                  <c:pt idx="27">
                    <c:v>Q4</c:v>
                  </c:pt>
                  <c:pt idx="28">
                    <c:v>Q1</c:v>
                  </c:pt>
                  <c:pt idx="29">
                    <c:v>Q2</c:v>
                  </c:pt>
                  <c:pt idx="30">
                    <c:v>Q3</c:v>
                  </c:pt>
                  <c:pt idx="31">
                    <c:v>Q4</c:v>
                  </c:pt>
                  <c:pt idx="32">
                    <c:v>Q1</c:v>
                  </c:pt>
                  <c:pt idx="33">
                    <c:v>Q2</c:v>
                  </c:pt>
                  <c:pt idx="34">
                    <c:v>Q3</c:v>
                  </c:pt>
                  <c:pt idx="35">
                    <c:v>Q4</c:v>
                  </c:pt>
                  <c:pt idx="36">
                    <c:v>Q1</c:v>
                  </c:pt>
                  <c:pt idx="37">
                    <c:v>Q2</c:v>
                  </c:pt>
                  <c:pt idx="38">
                    <c:v>Q3</c:v>
                  </c:pt>
                  <c:pt idx="39">
                    <c:v>Q4</c:v>
                  </c:pt>
                  <c:pt idx="40">
                    <c:v>Q1</c:v>
                  </c:pt>
                  <c:pt idx="41">
                    <c:v>Q2</c:v>
                  </c:pt>
                  <c:pt idx="42">
                    <c:v>Q3</c:v>
                  </c:pt>
                  <c:pt idx="43">
                    <c:v>Q4</c:v>
                  </c:pt>
                  <c:pt idx="44">
                    <c:v>Q1</c:v>
                  </c:pt>
                  <c:pt idx="45">
                    <c:v>Q2</c:v>
                  </c:pt>
                  <c:pt idx="46">
                    <c:v>Q3</c:v>
                  </c:pt>
                  <c:pt idx="47">
                    <c:v>Q4</c:v>
                  </c:pt>
                  <c:pt idx="48">
                    <c:v>Q1</c:v>
                  </c:pt>
                  <c:pt idx="49">
                    <c:v>Q2</c:v>
                  </c:pt>
                  <c:pt idx="50">
                    <c:v>Q3</c:v>
                  </c:pt>
                  <c:pt idx="51">
                    <c:v>Q4</c:v>
                  </c:pt>
                  <c:pt idx="52">
                    <c:v>Q1</c:v>
                  </c:pt>
                  <c:pt idx="53">
                    <c:v>Q2</c:v>
                  </c:pt>
                  <c:pt idx="54">
                    <c:v>Q3</c:v>
                  </c:pt>
                  <c:pt idx="55">
                    <c:v>Q4</c:v>
                  </c:pt>
                  <c:pt idx="56">
                    <c:v>Q1</c:v>
                  </c:pt>
                  <c:pt idx="57">
                    <c:v>Q2</c:v>
                  </c:pt>
                  <c:pt idx="58">
                    <c:v>Q3</c:v>
                  </c:pt>
                  <c:pt idx="59">
                    <c:v>Q4</c:v>
                  </c:pt>
                  <c:pt idx="60">
                    <c:v>Q1</c:v>
                  </c:pt>
                  <c:pt idx="61">
                    <c:v>Q2</c:v>
                  </c:pt>
                  <c:pt idx="62">
                    <c:v>Q3</c:v>
                  </c:pt>
                  <c:pt idx="63">
                    <c:v>Q4</c:v>
                  </c:pt>
                  <c:pt idx="64">
                    <c:v>Q1</c:v>
                  </c:pt>
                  <c:pt idx="65">
                    <c:v>Q2</c:v>
                  </c:pt>
                  <c:pt idx="66">
                    <c:v>Q3</c:v>
                  </c:pt>
                  <c:pt idx="67">
                    <c:v>Q4</c:v>
                  </c:pt>
                  <c:pt idx="68">
                    <c:v>Q1</c:v>
                  </c:pt>
                  <c:pt idx="69">
                    <c:v>Q2</c:v>
                  </c:pt>
                  <c:pt idx="70">
                    <c:v>Q3</c:v>
                  </c:pt>
                  <c:pt idx="71">
                    <c:v>Q4</c:v>
                  </c:pt>
                  <c:pt idx="72">
                    <c:v>Q1</c:v>
                  </c:pt>
                  <c:pt idx="73">
                    <c:v>Q2</c:v>
                  </c:pt>
                  <c:pt idx="74">
                    <c:v>Q3</c:v>
                  </c:pt>
                  <c:pt idx="75">
                    <c:v>Q4</c:v>
                  </c:pt>
                  <c:pt idx="76">
                    <c:v>Q1</c:v>
                  </c:pt>
                  <c:pt idx="77">
                    <c:v>Q2</c:v>
                  </c:pt>
                  <c:pt idx="78">
                    <c:v>Q3</c:v>
                  </c:pt>
                  <c:pt idx="79">
                    <c:v>Q4</c:v>
                  </c:pt>
                  <c:pt idx="80">
                    <c:v>Q1</c:v>
                  </c:pt>
                  <c:pt idx="81">
                    <c:v>Q2</c:v>
                  </c:pt>
                  <c:pt idx="82">
                    <c:v>Q3</c:v>
                  </c:pt>
                  <c:pt idx="83">
                    <c:v>Q4</c:v>
                  </c:pt>
                  <c:pt idx="84">
                    <c:v>Q1</c:v>
                  </c:pt>
                  <c:pt idx="85">
                    <c:v>Q2</c:v>
                  </c:pt>
                  <c:pt idx="86">
                    <c:v>Q3</c:v>
                  </c:pt>
                  <c:pt idx="87">
                    <c:v>Q4</c:v>
                  </c:pt>
                  <c:pt idx="88">
                    <c:v>Q1</c:v>
                  </c:pt>
                  <c:pt idx="89">
                    <c:v>Q2</c:v>
                  </c:pt>
                  <c:pt idx="90">
                    <c:v>Q3</c:v>
                  </c:pt>
                  <c:pt idx="91">
                    <c:v>Q4</c:v>
                  </c:pt>
                  <c:pt idx="92">
                    <c:v>Q1</c:v>
                  </c:pt>
                  <c:pt idx="93">
                    <c:v>Q2</c:v>
                  </c:pt>
                  <c:pt idx="94">
                    <c:v>Q3</c:v>
                  </c:pt>
                </c:lvl>
                <c:lvl>
                  <c:pt idx="0">
                    <c:v>2000</c:v>
                  </c:pt>
                  <c:pt idx="4">
                    <c:v>2001</c:v>
                  </c:pt>
                  <c:pt idx="8">
                    <c:v>2002</c:v>
                  </c:pt>
                  <c:pt idx="12">
                    <c:v>2003</c:v>
                  </c:pt>
                  <c:pt idx="16">
                    <c:v>2004</c:v>
                  </c:pt>
                  <c:pt idx="20">
                    <c:v>2005</c:v>
                  </c:pt>
                  <c:pt idx="24">
                    <c:v>2006</c:v>
                  </c:pt>
                  <c:pt idx="28">
                    <c:v>2007</c:v>
                  </c:pt>
                  <c:pt idx="32">
                    <c:v>2008</c:v>
                  </c:pt>
                  <c:pt idx="36">
                    <c:v>2009</c:v>
                  </c:pt>
                  <c:pt idx="40">
                    <c:v>2010</c:v>
                  </c:pt>
                  <c:pt idx="44">
                    <c:v>2011</c:v>
                  </c:pt>
                  <c:pt idx="48">
                    <c:v>2012</c:v>
                  </c:pt>
                  <c:pt idx="52">
                    <c:v>2013</c:v>
                  </c:pt>
                  <c:pt idx="56">
                    <c:v>2014</c:v>
                  </c:pt>
                  <c:pt idx="60">
                    <c:v>2015</c:v>
                  </c:pt>
                  <c:pt idx="64">
                    <c:v>2016</c:v>
                  </c:pt>
                  <c:pt idx="68">
                    <c:v>2017</c:v>
                  </c:pt>
                  <c:pt idx="72">
                    <c:v>2018</c:v>
                  </c:pt>
                  <c:pt idx="76">
                    <c:v>2019</c:v>
                  </c:pt>
                  <c:pt idx="80">
                    <c:v>2020</c:v>
                  </c:pt>
                  <c:pt idx="84">
                    <c:v>2021</c:v>
                  </c:pt>
                  <c:pt idx="88">
                    <c:v>2022</c:v>
                  </c:pt>
                  <c:pt idx="92">
                    <c:v>2023</c:v>
                  </c:pt>
                </c:lvl>
              </c:multiLvlStrCache>
            </c:multiLvlStrRef>
          </c:cat>
          <c:val>
            <c:numRef>
              <c:f>T8634_003!$E$5:$CU$5</c:f>
              <c:numCache>
                <c:formatCode>0.0</c:formatCode>
                <c:ptCount val="95"/>
                <c:pt idx="0">
                  <c:v>82.2</c:v>
                </c:pt>
                <c:pt idx="1">
                  <c:v>83.9</c:v>
                </c:pt>
                <c:pt idx="2">
                  <c:v>86.4</c:v>
                </c:pt>
                <c:pt idx="3">
                  <c:v>88.5</c:v>
                </c:pt>
                <c:pt idx="4">
                  <c:v>90.2</c:v>
                </c:pt>
                <c:pt idx="5">
                  <c:v>91.3</c:v>
                </c:pt>
                <c:pt idx="6">
                  <c:v>91</c:v>
                </c:pt>
                <c:pt idx="7">
                  <c:v>91.5</c:v>
                </c:pt>
                <c:pt idx="8">
                  <c:v>91.7</c:v>
                </c:pt>
                <c:pt idx="9">
                  <c:v>94.8</c:v>
                </c:pt>
                <c:pt idx="10">
                  <c:v>98</c:v>
                </c:pt>
                <c:pt idx="11">
                  <c:v>98</c:v>
                </c:pt>
                <c:pt idx="12">
                  <c:v>96.2</c:v>
                </c:pt>
                <c:pt idx="13">
                  <c:v>95</c:v>
                </c:pt>
                <c:pt idx="14">
                  <c:v>95.7</c:v>
                </c:pt>
                <c:pt idx="15">
                  <c:v>95.5</c:v>
                </c:pt>
                <c:pt idx="16">
                  <c:v>95.7</c:v>
                </c:pt>
                <c:pt idx="17">
                  <c:v>95.9</c:v>
                </c:pt>
                <c:pt idx="18">
                  <c:v>95</c:v>
                </c:pt>
                <c:pt idx="19">
                  <c:v>94.2</c:v>
                </c:pt>
                <c:pt idx="20">
                  <c:v>94.3</c:v>
                </c:pt>
                <c:pt idx="21">
                  <c:v>95.7</c:v>
                </c:pt>
                <c:pt idx="22">
                  <c:v>105.8</c:v>
                </c:pt>
                <c:pt idx="23">
                  <c:v>111.7</c:v>
                </c:pt>
                <c:pt idx="24">
                  <c:v>109.2</c:v>
                </c:pt>
                <c:pt idx="25">
                  <c:v>107.6</c:v>
                </c:pt>
                <c:pt idx="26">
                  <c:v>111.2</c:v>
                </c:pt>
                <c:pt idx="27">
                  <c:v>115.8</c:v>
                </c:pt>
                <c:pt idx="28">
                  <c:v>118.3</c:v>
                </c:pt>
                <c:pt idx="29">
                  <c:v>117.9</c:v>
                </c:pt>
                <c:pt idx="30">
                  <c:v>115.2</c:v>
                </c:pt>
                <c:pt idx="31">
                  <c:v>117.2</c:v>
                </c:pt>
                <c:pt idx="32">
                  <c:v>119.4</c:v>
                </c:pt>
                <c:pt idx="33">
                  <c:v>116.6</c:v>
                </c:pt>
                <c:pt idx="34">
                  <c:v>111.4</c:v>
                </c:pt>
                <c:pt idx="35">
                  <c:v>108.1</c:v>
                </c:pt>
                <c:pt idx="36">
                  <c:v>84.4</c:v>
                </c:pt>
                <c:pt idx="37">
                  <c:v>82.3</c:v>
                </c:pt>
                <c:pt idx="38">
                  <c:v>83.9</c:v>
                </c:pt>
                <c:pt idx="39">
                  <c:v>84.4</c:v>
                </c:pt>
                <c:pt idx="40">
                  <c:v>86.4</c:v>
                </c:pt>
                <c:pt idx="41">
                  <c:v>89.7</c:v>
                </c:pt>
                <c:pt idx="42">
                  <c:v>93.5</c:v>
                </c:pt>
                <c:pt idx="43">
                  <c:v>97.4</c:v>
                </c:pt>
                <c:pt idx="44">
                  <c:v>100.7</c:v>
                </c:pt>
                <c:pt idx="45">
                  <c:v>103.5</c:v>
                </c:pt>
                <c:pt idx="46">
                  <c:v>104.6</c:v>
                </c:pt>
                <c:pt idx="47">
                  <c:v>103.2</c:v>
                </c:pt>
                <c:pt idx="48">
                  <c:v>102.2</c:v>
                </c:pt>
                <c:pt idx="49">
                  <c:v>103.1</c:v>
                </c:pt>
                <c:pt idx="50">
                  <c:v>102.6</c:v>
                </c:pt>
                <c:pt idx="51">
                  <c:v>99.4</c:v>
                </c:pt>
                <c:pt idx="52">
                  <c:v>98.6</c:v>
                </c:pt>
                <c:pt idx="53">
                  <c:v>97.8</c:v>
                </c:pt>
                <c:pt idx="54">
                  <c:v>97.5</c:v>
                </c:pt>
                <c:pt idx="55">
                  <c:v>98.7</c:v>
                </c:pt>
                <c:pt idx="56">
                  <c:v>99.5</c:v>
                </c:pt>
                <c:pt idx="57">
                  <c:v>100.7</c:v>
                </c:pt>
                <c:pt idx="58">
                  <c:v>99.7</c:v>
                </c:pt>
                <c:pt idx="59">
                  <c:v>99.6</c:v>
                </c:pt>
                <c:pt idx="60">
                  <c:v>98.9</c:v>
                </c:pt>
                <c:pt idx="61">
                  <c:v>100</c:v>
                </c:pt>
                <c:pt idx="62">
                  <c:v>100.7</c:v>
                </c:pt>
                <c:pt idx="63">
                  <c:v>101.4</c:v>
                </c:pt>
                <c:pt idx="64">
                  <c:v>103.7</c:v>
                </c:pt>
                <c:pt idx="65">
                  <c:v>105.1</c:v>
                </c:pt>
                <c:pt idx="66">
                  <c:v>107.7</c:v>
                </c:pt>
                <c:pt idx="67">
                  <c:v>110.1</c:v>
                </c:pt>
                <c:pt idx="68">
                  <c:v>112.5</c:v>
                </c:pt>
                <c:pt idx="69">
                  <c:v>114.1</c:v>
                </c:pt>
                <c:pt idx="70">
                  <c:v>114.6</c:v>
                </c:pt>
                <c:pt idx="71">
                  <c:v>113.3</c:v>
                </c:pt>
                <c:pt idx="72">
                  <c:v>111.8</c:v>
                </c:pt>
                <c:pt idx="73">
                  <c:v>113.3</c:v>
                </c:pt>
                <c:pt idx="74">
                  <c:v>115.5</c:v>
                </c:pt>
                <c:pt idx="75">
                  <c:v>119</c:v>
                </c:pt>
                <c:pt idx="76">
                  <c:v>120.1</c:v>
                </c:pt>
                <c:pt idx="77">
                  <c:v>119.4</c:v>
                </c:pt>
                <c:pt idx="78">
                  <c:v>120.2</c:v>
                </c:pt>
                <c:pt idx="79">
                  <c:v>119.1</c:v>
                </c:pt>
                <c:pt idx="80">
                  <c:v>117.7</c:v>
                </c:pt>
                <c:pt idx="81">
                  <c:v>117</c:v>
                </c:pt>
                <c:pt idx="82">
                  <c:v>117.7</c:v>
                </c:pt>
                <c:pt idx="83">
                  <c:v>118.5</c:v>
                </c:pt>
                <c:pt idx="84">
                  <c:v>123.1</c:v>
                </c:pt>
                <c:pt idx="85">
                  <c:v>129.5</c:v>
                </c:pt>
                <c:pt idx="86">
                  <c:v>134.9</c:v>
                </c:pt>
                <c:pt idx="87">
                  <c:v>143.6</c:v>
                </c:pt>
                <c:pt idx="88">
                  <c:v>152</c:v>
                </c:pt>
                <c:pt idx="89">
                  <c:v>154.30000000000001</c:v>
                </c:pt>
                <c:pt idx="90">
                  <c:v>155</c:v>
                </c:pt>
                <c:pt idx="91">
                  <c:v>153.19999999999999</c:v>
                </c:pt>
                <c:pt idx="92">
                  <c:v>151.4</c:v>
                </c:pt>
                <c:pt idx="93">
                  <c:v>149.69999999999999</c:v>
                </c:pt>
                <c:pt idx="94">
                  <c:v>147</c:v>
                </c:pt>
              </c:numCache>
            </c:numRef>
          </c:val>
          <c:smooth val="0"/>
          <c:extLst>
            <c:ext xmlns:c16="http://schemas.microsoft.com/office/drawing/2014/chart" uri="{C3380CC4-5D6E-409C-BE32-E72D297353CC}">
              <c16:uniqueId val="{00000000-441B-4519-8DD1-E61CE26B576F}"/>
            </c:ext>
          </c:extLst>
        </c:ser>
        <c:ser>
          <c:idx val="1"/>
          <c:order val="1"/>
          <c:tx>
            <c:strRef>
              <c:f>T8634_003!$D$6</c:f>
              <c:strCache>
                <c:ptCount val="1"/>
                <c:pt idx="0">
                  <c:v>Vientiliikevaihto Etelä-Savo</c:v>
                </c:pt>
              </c:strCache>
            </c:strRef>
          </c:tx>
          <c:spPr>
            <a:ln w="28575" cap="rnd">
              <a:solidFill>
                <a:schemeClr val="accent2"/>
              </a:solidFill>
              <a:round/>
            </a:ln>
            <a:effectLst/>
          </c:spPr>
          <c:marker>
            <c:symbol val="none"/>
          </c:marker>
          <c:cat>
            <c:multiLvlStrRef>
              <c:f>T8634_003!$E$3:$CU$4</c:f>
              <c:multiLvlStrCache>
                <c:ptCount val="95"/>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pt idx="16">
                    <c:v>Q1</c:v>
                  </c:pt>
                  <c:pt idx="17">
                    <c:v>Q2</c:v>
                  </c:pt>
                  <c:pt idx="18">
                    <c:v>Q3</c:v>
                  </c:pt>
                  <c:pt idx="19">
                    <c:v>Q4</c:v>
                  </c:pt>
                  <c:pt idx="20">
                    <c:v>Q1</c:v>
                  </c:pt>
                  <c:pt idx="21">
                    <c:v>Q2</c:v>
                  </c:pt>
                  <c:pt idx="22">
                    <c:v>Q3</c:v>
                  </c:pt>
                  <c:pt idx="23">
                    <c:v>Q4</c:v>
                  </c:pt>
                  <c:pt idx="24">
                    <c:v>Q1</c:v>
                  </c:pt>
                  <c:pt idx="25">
                    <c:v>Q2</c:v>
                  </c:pt>
                  <c:pt idx="26">
                    <c:v>Q3</c:v>
                  </c:pt>
                  <c:pt idx="27">
                    <c:v>Q4</c:v>
                  </c:pt>
                  <c:pt idx="28">
                    <c:v>Q1</c:v>
                  </c:pt>
                  <c:pt idx="29">
                    <c:v>Q2</c:v>
                  </c:pt>
                  <c:pt idx="30">
                    <c:v>Q3</c:v>
                  </c:pt>
                  <c:pt idx="31">
                    <c:v>Q4</c:v>
                  </c:pt>
                  <c:pt idx="32">
                    <c:v>Q1</c:v>
                  </c:pt>
                  <c:pt idx="33">
                    <c:v>Q2</c:v>
                  </c:pt>
                  <c:pt idx="34">
                    <c:v>Q3</c:v>
                  </c:pt>
                  <c:pt idx="35">
                    <c:v>Q4</c:v>
                  </c:pt>
                  <c:pt idx="36">
                    <c:v>Q1</c:v>
                  </c:pt>
                  <c:pt idx="37">
                    <c:v>Q2</c:v>
                  </c:pt>
                  <c:pt idx="38">
                    <c:v>Q3</c:v>
                  </c:pt>
                  <c:pt idx="39">
                    <c:v>Q4</c:v>
                  </c:pt>
                  <c:pt idx="40">
                    <c:v>Q1</c:v>
                  </c:pt>
                  <c:pt idx="41">
                    <c:v>Q2</c:v>
                  </c:pt>
                  <c:pt idx="42">
                    <c:v>Q3</c:v>
                  </c:pt>
                  <c:pt idx="43">
                    <c:v>Q4</c:v>
                  </c:pt>
                  <c:pt idx="44">
                    <c:v>Q1</c:v>
                  </c:pt>
                  <c:pt idx="45">
                    <c:v>Q2</c:v>
                  </c:pt>
                  <c:pt idx="46">
                    <c:v>Q3</c:v>
                  </c:pt>
                  <c:pt idx="47">
                    <c:v>Q4</c:v>
                  </c:pt>
                  <c:pt idx="48">
                    <c:v>Q1</c:v>
                  </c:pt>
                  <c:pt idx="49">
                    <c:v>Q2</c:v>
                  </c:pt>
                  <c:pt idx="50">
                    <c:v>Q3</c:v>
                  </c:pt>
                  <c:pt idx="51">
                    <c:v>Q4</c:v>
                  </c:pt>
                  <c:pt idx="52">
                    <c:v>Q1</c:v>
                  </c:pt>
                  <c:pt idx="53">
                    <c:v>Q2</c:v>
                  </c:pt>
                  <c:pt idx="54">
                    <c:v>Q3</c:v>
                  </c:pt>
                  <c:pt idx="55">
                    <c:v>Q4</c:v>
                  </c:pt>
                  <c:pt idx="56">
                    <c:v>Q1</c:v>
                  </c:pt>
                  <c:pt idx="57">
                    <c:v>Q2</c:v>
                  </c:pt>
                  <c:pt idx="58">
                    <c:v>Q3</c:v>
                  </c:pt>
                  <c:pt idx="59">
                    <c:v>Q4</c:v>
                  </c:pt>
                  <c:pt idx="60">
                    <c:v>Q1</c:v>
                  </c:pt>
                  <c:pt idx="61">
                    <c:v>Q2</c:v>
                  </c:pt>
                  <c:pt idx="62">
                    <c:v>Q3</c:v>
                  </c:pt>
                  <c:pt idx="63">
                    <c:v>Q4</c:v>
                  </c:pt>
                  <c:pt idx="64">
                    <c:v>Q1</c:v>
                  </c:pt>
                  <c:pt idx="65">
                    <c:v>Q2</c:v>
                  </c:pt>
                  <c:pt idx="66">
                    <c:v>Q3</c:v>
                  </c:pt>
                  <c:pt idx="67">
                    <c:v>Q4</c:v>
                  </c:pt>
                  <c:pt idx="68">
                    <c:v>Q1</c:v>
                  </c:pt>
                  <c:pt idx="69">
                    <c:v>Q2</c:v>
                  </c:pt>
                  <c:pt idx="70">
                    <c:v>Q3</c:v>
                  </c:pt>
                  <c:pt idx="71">
                    <c:v>Q4</c:v>
                  </c:pt>
                  <c:pt idx="72">
                    <c:v>Q1</c:v>
                  </c:pt>
                  <c:pt idx="73">
                    <c:v>Q2</c:v>
                  </c:pt>
                  <c:pt idx="74">
                    <c:v>Q3</c:v>
                  </c:pt>
                  <c:pt idx="75">
                    <c:v>Q4</c:v>
                  </c:pt>
                  <c:pt idx="76">
                    <c:v>Q1</c:v>
                  </c:pt>
                  <c:pt idx="77">
                    <c:v>Q2</c:v>
                  </c:pt>
                  <c:pt idx="78">
                    <c:v>Q3</c:v>
                  </c:pt>
                  <c:pt idx="79">
                    <c:v>Q4</c:v>
                  </c:pt>
                  <c:pt idx="80">
                    <c:v>Q1</c:v>
                  </c:pt>
                  <c:pt idx="81">
                    <c:v>Q2</c:v>
                  </c:pt>
                  <c:pt idx="82">
                    <c:v>Q3</c:v>
                  </c:pt>
                  <c:pt idx="83">
                    <c:v>Q4</c:v>
                  </c:pt>
                  <c:pt idx="84">
                    <c:v>Q1</c:v>
                  </c:pt>
                  <c:pt idx="85">
                    <c:v>Q2</c:v>
                  </c:pt>
                  <c:pt idx="86">
                    <c:v>Q3</c:v>
                  </c:pt>
                  <c:pt idx="87">
                    <c:v>Q4</c:v>
                  </c:pt>
                  <c:pt idx="88">
                    <c:v>Q1</c:v>
                  </c:pt>
                  <c:pt idx="89">
                    <c:v>Q2</c:v>
                  </c:pt>
                  <c:pt idx="90">
                    <c:v>Q3</c:v>
                  </c:pt>
                  <c:pt idx="91">
                    <c:v>Q4</c:v>
                  </c:pt>
                  <c:pt idx="92">
                    <c:v>Q1</c:v>
                  </c:pt>
                  <c:pt idx="93">
                    <c:v>Q2</c:v>
                  </c:pt>
                  <c:pt idx="94">
                    <c:v>Q3</c:v>
                  </c:pt>
                </c:lvl>
                <c:lvl>
                  <c:pt idx="0">
                    <c:v>2000</c:v>
                  </c:pt>
                  <c:pt idx="4">
                    <c:v>2001</c:v>
                  </c:pt>
                  <c:pt idx="8">
                    <c:v>2002</c:v>
                  </c:pt>
                  <c:pt idx="12">
                    <c:v>2003</c:v>
                  </c:pt>
                  <c:pt idx="16">
                    <c:v>2004</c:v>
                  </c:pt>
                  <c:pt idx="20">
                    <c:v>2005</c:v>
                  </c:pt>
                  <c:pt idx="24">
                    <c:v>2006</c:v>
                  </c:pt>
                  <c:pt idx="28">
                    <c:v>2007</c:v>
                  </c:pt>
                  <c:pt idx="32">
                    <c:v>2008</c:v>
                  </c:pt>
                  <c:pt idx="36">
                    <c:v>2009</c:v>
                  </c:pt>
                  <c:pt idx="40">
                    <c:v>2010</c:v>
                  </c:pt>
                  <c:pt idx="44">
                    <c:v>2011</c:v>
                  </c:pt>
                  <c:pt idx="48">
                    <c:v>2012</c:v>
                  </c:pt>
                  <c:pt idx="52">
                    <c:v>2013</c:v>
                  </c:pt>
                  <c:pt idx="56">
                    <c:v>2014</c:v>
                  </c:pt>
                  <c:pt idx="60">
                    <c:v>2015</c:v>
                  </c:pt>
                  <c:pt idx="64">
                    <c:v>2016</c:v>
                  </c:pt>
                  <c:pt idx="68">
                    <c:v>2017</c:v>
                  </c:pt>
                  <c:pt idx="72">
                    <c:v>2018</c:v>
                  </c:pt>
                  <c:pt idx="76">
                    <c:v>2019</c:v>
                  </c:pt>
                  <c:pt idx="80">
                    <c:v>2020</c:v>
                  </c:pt>
                  <c:pt idx="84">
                    <c:v>2021</c:v>
                  </c:pt>
                  <c:pt idx="88">
                    <c:v>2022</c:v>
                  </c:pt>
                  <c:pt idx="92">
                    <c:v>2023</c:v>
                  </c:pt>
                </c:lvl>
              </c:multiLvlStrCache>
            </c:multiLvlStrRef>
          </c:cat>
          <c:val>
            <c:numRef>
              <c:f>T8634_003!$E$6:$CU$6</c:f>
              <c:numCache>
                <c:formatCode>0.0</c:formatCode>
                <c:ptCount val="95"/>
                <c:pt idx="0">
                  <c:v>95.8</c:v>
                </c:pt>
                <c:pt idx="1">
                  <c:v>79.3</c:v>
                </c:pt>
                <c:pt idx="2">
                  <c:v>81.599999999999994</c:v>
                </c:pt>
                <c:pt idx="3">
                  <c:v>83.9</c:v>
                </c:pt>
                <c:pt idx="4">
                  <c:v>84.1</c:v>
                </c:pt>
                <c:pt idx="5">
                  <c:v>84</c:v>
                </c:pt>
                <c:pt idx="6">
                  <c:v>83.7</c:v>
                </c:pt>
                <c:pt idx="7">
                  <c:v>84.8</c:v>
                </c:pt>
                <c:pt idx="8">
                  <c:v>85.4</c:v>
                </c:pt>
                <c:pt idx="9">
                  <c:v>88.2</c:v>
                </c:pt>
                <c:pt idx="10">
                  <c:v>91.6</c:v>
                </c:pt>
                <c:pt idx="11">
                  <c:v>92.5</c:v>
                </c:pt>
                <c:pt idx="12">
                  <c:v>91.5</c:v>
                </c:pt>
                <c:pt idx="13">
                  <c:v>90.9</c:v>
                </c:pt>
                <c:pt idx="14">
                  <c:v>90.8</c:v>
                </c:pt>
                <c:pt idx="15">
                  <c:v>90.4</c:v>
                </c:pt>
                <c:pt idx="16">
                  <c:v>89</c:v>
                </c:pt>
                <c:pt idx="17">
                  <c:v>88.1</c:v>
                </c:pt>
                <c:pt idx="18">
                  <c:v>86.1</c:v>
                </c:pt>
                <c:pt idx="19">
                  <c:v>85.9</c:v>
                </c:pt>
                <c:pt idx="20">
                  <c:v>88.6</c:v>
                </c:pt>
                <c:pt idx="21">
                  <c:v>91</c:v>
                </c:pt>
                <c:pt idx="22">
                  <c:v>94</c:v>
                </c:pt>
                <c:pt idx="23">
                  <c:v>95.8</c:v>
                </c:pt>
                <c:pt idx="24">
                  <c:v>94.6</c:v>
                </c:pt>
                <c:pt idx="25">
                  <c:v>93.3</c:v>
                </c:pt>
                <c:pt idx="26">
                  <c:v>94.6</c:v>
                </c:pt>
                <c:pt idx="27">
                  <c:v>96.7</c:v>
                </c:pt>
                <c:pt idx="28">
                  <c:v>101.7</c:v>
                </c:pt>
                <c:pt idx="29">
                  <c:v>104.8</c:v>
                </c:pt>
                <c:pt idx="30">
                  <c:v>103.1</c:v>
                </c:pt>
                <c:pt idx="31">
                  <c:v>105.2</c:v>
                </c:pt>
                <c:pt idx="32">
                  <c:v>106</c:v>
                </c:pt>
                <c:pt idx="33">
                  <c:v>104.2</c:v>
                </c:pt>
                <c:pt idx="34">
                  <c:v>100.4</c:v>
                </c:pt>
                <c:pt idx="35">
                  <c:v>99.1</c:v>
                </c:pt>
                <c:pt idx="36">
                  <c:v>70.5</c:v>
                </c:pt>
                <c:pt idx="37">
                  <c:v>69.599999999999994</c:v>
                </c:pt>
                <c:pt idx="38">
                  <c:v>71.400000000000006</c:v>
                </c:pt>
                <c:pt idx="39">
                  <c:v>75.099999999999994</c:v>
                </c:pt>
                <c:pt idx="40">
                  <c:v>79.900000000000006</c:v>
                </c:pt>
                <c:pt idx="41">
                  <c:v>82.2</c:v>
                </c:pt>
                <c:pt idx="42">
                  <c:v>85.1</c:v>
                </c:pt>
                <c:pt idx="43">
                  <c:v>88.8</c:v>
                </c:pt>
                <c:pt idx="44">
                  <c:v>91.9</c:v>
                </c:pt>
                <c:pt idx="45">
                  <c:v>94</c:v>
                </c:pt>
                <c:pt idx="46">
                  <c:v>95.5</c:v>
                </c:pt>
                <c:pt idx="47">
                  <c:v>94.6</c:v>
                </c:pt>
                <c:pt idx="48">
                  <c:v>94.6</c:v>
                </c:pt>
                <c:pt idx="49">
                  <c:v>97.9</c:v>
                </c:pt>
                <c:pt idx="50">
                  <c:v>100.5</c:v>
                </c:pt>
                <c:pt idx="51">
                  <c:v>98.4</c:v>
                </c:pt>
                <c:pt idx="52">
                  <c:v>96.6</c:v>
                </c:pt>
                <c:pt idx="53">
                  <c:v>96.9</c:v>
                </c:pt>
                <c:pt idx="54">
                  <c:v>98.3</c:v>
                </c:pt>
                <c:pt idx="55">
                  <c:v>98.6</c:v>
                </c:pt>
                <c:pt idx="56">
                  <c:v>98.1</c:v>
                </c:pt>
                <c:pt idx="57">
                  <c:v>99.4</c:v>
                </c:pt>
                <c:pt idx="58">
                  <c:v>98.3</c:v>
                </c:pt>
                <c:pt idx="59">
                  <c:v>98.3</c:v>
                </c:pt>
                <c:pt idx="60">
                  <c:v>98.8</c:v>
                </c:pt>
                <c:pt idx="61">
                  <c:v>99.6</c:v>
                </c:pt>
                <c:pt idx="62">
                  <c:v>101.2</c:v>
                </c:pt>
                <c:pt idx="63">
                  <c:v>103.1</c:v>
                </c:pt>
                <c:pt idx="64">
                  <c:v>105.7</c:v>
                </c:pt>
                <c:pt idx="65">
                  <c:v>107.5</c:v>
                </c:pt>
                <c:pt idx="66">
                  <c:v>110</c:v>
                </c:pt>
                <c:pt idx="67">
                  <c:v>110.8</c:v>
                </c:pt>
                <c:pt idx="68">
                  <c:v>112.7</c:v>
                </c:pt>
                <c:pt idx="69">
                  <c:v>113.8</c:v>
                </c:pt>
                <c:pt idx="70">
                  <c:v>113.3</c:v>
                </c:pt>
                <c:pt idx="71">
                  <c:v>111.5</c:v>
                </c:pt>
                <c:pt idx="72">
                  <c:v>110.4</c:v>
                </c:pt>
                <c:pt idx="73">
                  <c:v>111.9</c:v>
                </c:pt>
                <c:pt idx="74">
                  <c:v>113.9</c:v>
                </c:pt>
                <c:pt idx="75">
                  <c:v>115.8</c:v>
                </c:pt>
                <c:pt idx="76">
                  <c:v>117</c:v>
                </c:pt>
                <c:pt idx="77">
                  <c:v>115.8</c:v>
                </c:pt>
                <c:pt idx="78">
                  <c:v>115.9</c:v>
                </c:pt>
                <c:pt idx="79">
                  <c:v>114.8</c:v>
                </c:pt>
                <c:pt idx="80">
                  <c:v>111.1</c:v>
                </c:pt>
                <c:pt idx="81">
                  <c:v>111.3</c:v>
                </c:pt>
                <c:pt idx="82">
                  <c:v>114.6</c:v>
                </c:pt>
                <c:pt idx="83">
                  <c:v>118</c:v>
                </c:pt>
                <c:pt idx="84">
                  <c:v>125.7</c:v>
                </c:pt>
                <c:pt idx="85">
                  <c:v>134.9</c:v>
                </c:pt>
                <c:pt idx="86">
                  <c:v>144.30000000000001</c:v>
                </c:pt>
                <c:pt idx="87">
                  <c:v>152.6</c:v>
                </c:pt>
                <c:pt idx="88">
                  <c:v>160.80000000000001</c:v>
                </c:pt>
                <c:pt idx="89">
                  <c:v>161.80000000000001</c:v>
                </c:pt>
                <c:pt idx="90">
                  <c:v>158.69999999999999</c:v>
                </c:pt>
                <c:pt idx="91">
                  <c:v>156.5</c:v>
                </c:pt>
                <c:pt idx="92">
                  <c:v>153.6</c:v>
                </c:pt>
                <c:pt idx="93">
                  <c:v>152</c:v>
                </c:pt>
                <c:pt idx="94">
                  <c:v>149.4</c:v>
                </c:pt>
              </c:numCache>
            </c:numRef>
          </c:val>
          <c:smooth val="0"/>
          <c:extLst>
            <c:ext xmlns:c16="http://schemas.microsoft.com/office/drawing/2014/chart" uri="{C3380CC4-5D6E-409C-BE32-E72D297353CC}">
              <c16:uniqueId val="{00000001-441B-4519-8DD1-E61CE26B576F}"/>
            </c:ext>
          </c:extLst>
        </c:ser>
        <c:ser>
          <c:idx val="2"/>
          <c:order val="2"/>
          <c:tx>
            <c:strRef>
              <c:f>T8634_003!$D$7</c:f>
              <c:strCache>
                <c:ptCount val="1"/>
                <c:pt idx="0">
                  <c:v>Liikevaihto Koko maa</c:v>
                </c:pt>
              </c:strCache>
            </c:strRef>
          </c:tx>
          <c:spPr>
            <a:ln w="28575" cap="rnd">
              <a:solidFill>
                <a:schemeClr val="accent3"/>
              </a:solidFill>
              <a:prstDash val="dash"/>
              <a:round/>
            </a:ln>
            <a:effectLst/>
          </c:spPr>
          <c:marker>
            <c:symbol val="none"/>
          </c:marker>
          <c:cat>
            <c:multiLvlStrRef>
              <c:f>T8634_003!$E$3:$CU$4</c:f>
              <c:multiLvlStrCache>
                <c:ptCount val="95"/>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pt idx="16">
                    <c:v>Q1</c:v>
                  </c:pt>
                  <c:pt idx="17">
                    <c:v>Q2</c:v>
                  </c:pt>
                  <c:pt idx="18">
                    <c:v>Q3</c:v>
                  </c:pt>
                  <c:pt idx="19">
                    <c:v>Q4</c:v>
                  </c:pt>
                  <c:pt idx="20">
                    <c:v>Q1</c:v>
                  </c:pt>
                  <c:pt idx="21">
                    <c:v>Q2</c:v>
                  </c:pt>
                  <c:pt idx="22">
                    <c:v>Q3</c:v>
                  </c:pt>
                  <c:pt idx="23">
                    <c:v>Q4</c:v>
                  </c:pt>
                  <c:pt idx="24">
                    <c:v>Q1</c:v>
                  </c:pt>
                  <c:pt idx="25">
                    <c:v>Q2</c:v>
                  </c:pt>
                  <c:pt idx="26">
                    <c:v>Q3</c:v>
                  </c:pt>
                  <c:pt idx="27">
                    <c:v>Q4</c:v>
                  </c:pt>
                  <c:pt idx="28">
                    <c:v>Q1</c:v>
                  </c:pt>
                  <c:pt idx="29">
                    <c:v>Q2</c:v>
                  </c:pt>
                  <c:pt idx="30">
                    <c:v>Q3</c:v>
                  </c:pt>
                  <c:pt idx="31">
                    <c:v>Q4</c:v>
                  </c:pt>
                  <c:pt idx="32">
                    <c:v>Q1</c:v>
                  </c:pt>
                  <c:pt idx="33">
                    <c:v>Q2</c:v>
                  </c:pt>
                  <c:pt idx="34">
                    <c:v>Q3</c:v>
                  </c:pt>
                  <c:pt idx="35">
                    <c:v>Q4</c:v>
                  </c:pt>
                  <c:pt idx="36">
                    <c:v>Q1</c:v>
                  </c:pt>
                  <c:pt idx="37">
                    <c:v>Q2</c:v>
                  </c:pt>
                  <c:pt idx="38">
                    <c:v>Q3</c:v>
                  </c:pt>
                  <c:pt idx="39">
                    <c:v>Q4</c:v>
                  </c:pt>
                  <c:pt idx="40">
                    <c:v>Q1</c:v>
                  </c:pt>
                  <c:pt idx="41">
                    <c:v>Q2</c:v>
                  </c:pt>
                  <c:pt idx="42">
                    <c:v>Q3</c:v>
                  </c:pt>
                  <c:pt idx="43">
                    <c:v>Q4</c:v>
                  </c:pt>
                  <c:pt idx="44">
                    <c:v>Q1</c:v>
                  </c:pt>
                  <c:pt idx="45">
                    <c:v>Q2</c:v>
                  </c:pt>
                  <c:pt idx="46">
                    <c:v>Q3</c:v>
                  </c:pt>
                  <c:pt idx="47">
                    <c:v>Q4</c:v>
                  </c:pt>
                  <c:pt idx="48">
                    <c:v>Q1</c:v>
                  </c:pt>
                  <c:pt idx="49">
                    <c:v>Q2</c:v>
                  </c:pt>
                  <c:pt idx="50">
                    <c:v>Q3</c:v>
                  </c:pt>
                  <c:pt idx="51">
                    <c:v>Q4</c:v>
                  </c:pt>
                  <c:pt idx="52">
                    <c:v>Q1</c:v>
                  </c:pt>
                  <c:pt idx="53">
                    <c:v>Q2</c:v>
                  </c:pt>
                  <c:pt idx="54">
                    <c:v>Q3</c:v>
                  </c:pt>
                  <c:pt idx="55">
                    <c:v>Q4</c:v>
                  </c:pt>
                  <c:pt idx="56">
                    <c:v>Q1</c:v>
                  </c:pt>
                  <c:pt idx="57">
                    <c:v>Q2</c:v>
                  </c:pt>
                  <c:pt idx="58">
                    <c:v>Q3</c:v>
                  </c:pt>
                  <c:pt idx="59">
                    <c:v>Q4</c:v>
                  </c:pt>
                  <c:pt idx="60">
                    <c:v>Q1</c:v>
                  </c:pt>
                  <c:pt idx="61">
                    <c:v>Q2</c:v>
                  </c:pt>
                  <c:pt idx="62">
                    <c:v>Q3</c:v>
                  </c:pt>
                  <c:pt idx="63">
                    <c:v>Q4</c:v>
                  </c:pt>
                  <c:pt idx="64">
                    <c:v>Q1</c:v>
                  </c:pt>
                  <c:pt idx="65">
                    <c:v>Q2</c:v>
                  </c:pt>
                  <c:pt idx="66">
                    <c:v>Q3</c:v>
                  </c:pt>
                  <c:pt idx="67">
                    <c:v>Q4</c:v>
                  </c:pt>
                  <c:pt idx="68">
                    <c:v>Q1</c:v>
                  </c:pt>
                  <c:pt idx="69">
                    <c:v>Q2</c:v>
                  </c:pt>
                  <c:pt idx="70">
                    <c:v>Q3</c:v>
                  </c:pt>
                  <c:pt idx="71">
                    <c:v>Q4</c:v>
                  </c:pt>
                  <c:pt idx="72">
                    <c:v>Q1</c:v>
                  </c:pt>
                  <c:pt idx="73">
                    <c:v>Q2</c:v>
                  </c:pt>
                  <c:pt idx="74">
                    <c:v>Q3</c:v>
                  </c:pt>
                  <c:pt idx="75">
                    <c:v>Q4</c:v>
                  </c:pt>
                  <c:pt idx="76">
                    <c:v>Q1</c:v>
                  </c:pt>
                  <c:pt idx="77">
                    <c:v>Q2</c:v>
                  </c:pt>
                  <c:pt idx="78">
                    <c:v>Q3</c:v>
                  </c:pt>
                  <c:pt idx="79">
                    <c:v>Q4</c:v>
                  </c:pt>
                  <c:pt idx="80">
                    <c:v>Q1</c:v>
                  </c:pt>
                  <c:pt idx="81">
                    <c:v>Q2</c:v>
                  </c:pt>
                  <c:pt idx="82">
                    <c:v>Q3</c:v>
                  </c:pt>
                  <c:pt idx="83">
                    <c:v>Q4</c:v>
                  </c:pt>
                  <c:pt idx="84">
                    <c:v>Q1</c:v>
                  </c:pt>
                  <c:pt idx="85">
                    <c:v>Q2</c:v>
                  </c:pt>
                  <c:pt idx="86">
                    <c:v>Q3</c:v>
                  </c:pt>
                  <c:pt idx="87">
                    <c:v>Q4</c:v>
                  </c:pt>
                  <c:pt idx="88">
                    <c:v>Q1</c:v>
                  </c:pt>
                  <c:pt idx="89">
                    <c:v>Q2</c:v>
                  </c:pt>
                  <c:pt idx="90">
                    <c:v>Q3</c:v>
                  </c:pt>
                  <c:pt idx="91">
                    <c:v>Q4</c:v>
                  </c:pt>
                  <c:pt idx="92">
                    <c:v>Q1</c:v>
                  </c:pt>
                  <c:pt idx="93">
                    <c:v>Q2</c:v>
                  </c:pt>
                  <c:pt idx="94">
                    <c:v>Q3</c:v>
                  </c:pt>
                </c:lvl>
                <c:lvl>
                  <c:pt idx="0">
                    <c:v>2000</c:v>
                  </c:pt>
                  <c:pt idx="4">
                    <c:v>2001</c:v>
                  </c:pt>
                  <c:pt idx="8">
                    <c:v>2002</c:v>
                  </c:pt>
                  <c:pt idx="12">
                    <c:v>2003</c:v>
                  </c:pt>
                  <c:pt idx="16">
                    <c:v>2004</c:v>
                  </c:pt>
                  <c:pt idx="20">
                    <c:v>2005</c:v>
                  </c:pt>
                  <c:pt idx="24">
                    <c:v>2006</c:v>
                  </c:pt>
                  <c:pt idx="28">
                    <c:v>2007</c:v>
                  </c:pt>
                  <c:pt idx="32">
                    <c:v>2008</c:v>
                  </c:pt>
                  <c:pt idx="36">
                    <c:v>2009</c:v>
                  </c:pt>
                  <c:pt idx="40">
                    <c:v>2010</c:v>
                  </c:pt>
                  <c:pt idx="44">
                    <c:v>2011</c:v>
                  </c:pt>
                  <c:pt idx="48">
                    <c:v>2012</c:v>
                  </c:pt>
                  <c:pt idx="52">
                    <c:v>2013</c:v>
                  </c:pt>
                  <c:pt idx="56">
                    <c:v>2014</c:v>
                  </c:pt>
                  <c:pt idx="60">
                    <c:v>2015</c:v>
                  </c:pt>
                  <c:pt idx="64">
                    <c:v>2016</c:v>
                  </c:pt>
                  <c:pt idx="68">
                    <c:v>2017</c:v>
                  </c:pt>
                  <c:pt idx="72">
                    <c:v>2018</c:v>
                  </c:pt>
                  <c:pt idx="76">
                    <c:v>2019</c:v>
                  </c:pt>
                  <c:pt idx="80">
                    <c:v>2020</c:v>
                  </c:pt>
                  <c:pt idx="84">
                    <c:v>2021</c:v>
                  </c:pt>
                  <c:pt idx="88">
                    <c:v>2022</c:v>
                  </c:pt>
                  <c:pt idx="92">
                    <c:v>2023</c:v>
                  </c:pt>
                </c:lvl>
              </c:multiLvlStrCache>
            </c:multiLvlStrRef>
          </c:cat>
          <c:val>
            <c:numRef>
              <c:f>T8634_003!$E$7:$CU$7</c:f>
              <c:numCache>
                <c:formatCode>0.0</c:formatCode>
                <c:ptCount val="95"/>
                <c:pt idx="0">
                  <c:v>88.3</c:v>
                </c:pt>
                <c:pt idx="1">
                  <c:v>92</c:v>
                </c:pt>
                <c:pt idx="2">
                  <c:v>96.1</c:v>
                </c:pt>
                <c:pt idx="3">
                  <c:v>97.6</c:v>
                </c:pt>
                <c:pt idx="4">
                  <c:v>97.7</c:v>
                </c:pt>
                <c:pt idx="5">
                  <c:v>94.5</c:v>
                </c:pt>
                <c:pt idx="6">
                  <c:v>92.5</c:v>
                </c:pt>
                <c:pt idx="7">
                  <c:v>90.6</c:v>
                </c:pt>
                <c:pt idx="8">
                  <c:v>90.1</c:v>
                </c:pt>
                <c:pt idx="9">
                  <c:v>91.3</c:v>
                </c:pt>
                <c:pt idx="10">
                  <c:v>91</c:v>
                </c:pt>
                <c:pt idx="11">
                  <c:v>90.4</c:v>
                </c:pt>
                <c:pt idx="12">
                  <c:v>88.9</c:v>
                </c:pt>
                <c:pt idx="13">
                  <c:v>89</c:v>
                </c:pt>
                <c:pt idx="14">
                  <c:v>89.3</c:v>
                </c:pt>
                <c:pt idx="15">
                  <c:v>90.3</c:v>
                </c:pt>
                <c:pt idx="16">
                  <c:v>91.2</c:v>
                </c:pt>
                <c:pt idx="17">
                  <c:v>92.6</c:v>
                </c:pt>
                <c:pt idx="18">
                  <c:v>94.5</c:v>
                </c:pt>
                <c:pt idx="19">
                  <c:v>98</c:v>
                </c:pt>
                <c:pt idx="20">
                  <c:v>98.1</c:v>
                </c:pt>
                <c:pt idx="21">
                  <c:v>95.5</c:v>
                </c:pt>
                <c:pt idx="22">
                  <c:v>98.5</c:v>
                </c:pt>
                <c:pt idx="23">
                  <c:v>102.2</c:v>
                </c:pt>
                <c:pt idx="24">
                  <c:v>107.3</c:v>
                </c:pt>
                <c:pt idx="25">
                  <c:v>112.1</c:v>
                </c:pt>
                <c:pt idx="26">
                  <c:v>113</c:v>
                </c:pt>
                <c:pt idx="27">
                  <c:v>113.6</c:v>
                </c:pt>
                <c:pt idx="28">
                  <c:v>117.4</c:v>
                </c:pt>
                <c:pt idx="29">
                  <c:v>120.9</c:v>
                </c:pt>
                <c:pt idx="30">
                  <c:v>122</c:v>
                </c:pt>
                <c:pt idx="31">
                  <c:v>123.2</c:v>
                </c:pt>
                <c:pt idx="32">
                  <c:v>127.3</c:v>
                </c:pt>
                <c:pt idx="33">
                  <c:v>129.4</c:v>
                </c:pt>
                <c:pt idx="34">
                  <c:v>126.9</c:v>
                </c:pt>
                <c:pt idx="35">
                  <c:v>114.7</c:v>
                </c:pt>
                <c:pt idx="36">
                  <c:v>92.5</c:v>
                </c:pt>
                <c:pt idx="37">
                  <c:v>91.5</c:v>
                </c:pt>
                <c:pt idx="38">
                  <c:v>93.1</c:v>
                </c:pt>
                <c:pt idx="39">
                  <c:v>94.4</c:v>
                </c:pt>
                <c:pt idx="40">
                  <c:v>96</c:v>
                </c:pt>
                <c:pt idx="41">
                  <c:v>100.5</c:v>
                </c:pt>
                <c:pt idx="42">
                  <c:v>104.4</c:v>
                </c:pt>
                <c:pt idx="43">
                  <c:v>109.2</c:v>
                </c:pt>
                <c:pt idx="44">
                  <c:v>110.7</c:v>
                </c:pt>
                <c:pt idx="45">
                  <c:v>110.2</c:v>
                </c:pt>
                <c:pt idx="46">
                  <c:v>111.2</c:v>
                </c:pt>
                <c:pt idx="47">
                  <c:v>113.3</c:v>
                </c:pt>
                <c:pt idx="48">
                  <c:v>113.5</c:v>
                </c:pt>
                <c:pt idx="49">
                  <c:v>111.8</c:v>
                </c:pt>
                <c:pt idx="50">
                  <c:v>110.7</c:v>
                </c:pt>
                <c:pt idx="51">
                  <c:v>109.3</c:v>
                </c:pt>
                <c:pt idx="52">
                  <c:v>107.1</c:v>
                </c:pt>
                <c:pt idx="53">
                  <c:v>106</c:v>
                </c:pt>
                <c:pt idx="54">
                  <c:v>106.4</c:v>
                </c:pt>
                <c:pt idx="55">
                  <c:v>105.3</c:v>
                </c:pt>
                <c:pt idx="56">
                  <c:v>103.9</c:v>
                </c:pt>
                <c:pt idx="57">
                  <c:v>104.3</c:v>
                </c:pt>
                <c:pt idx="58">
                  <c:v>104.1</c:v>
                </c:pt>
                <c:pt idx="59">
                  <c:v>102.1</c:v>
                </c:pt>
                <c:pt idx="60">
                  <c:v>100.6</c:v>
                </c:pt>
                <c:pt idx="61">
                  <c:v>100.3</c:v>
                </c:pt>
                <c:pt idx="62">
                  <c:v>99.4</c:v>
                </c:pt>
                <c:pt idx="63">
                  <c:v>98.8</c:v>
                </c:pt>
                <c:pt idx="64">
                  <c:v>98.5</c:v>
                </c:pt>
                <c:pt idx="65">
                  <c:v>100.5</c:v>
                </c:pt>
                <c:pt idx="66">
                  <c:v>101.7</c:v>
                </c:pt>
                <c:pt idx="67">
                  <c:v>104.1</c:v>
                </c:pt>
                <c:pt idx="68">
                  <c:v>107.3</c:v>
                </c:pt>
                <c:pt idx="69">
                  <c:v>108.3</c:v>
                </c:pt>
                <c:pt idx="70">
                  <c:v>108.8</c:v>
                </c:pt>
                <c:pt idx="71">
                  <c:v>110.9</c:v>
                </c:pt>
                <c:pt idx="72">
                  <c:v>113.1</c:v>
                </c:pt>
                <c:pt idx="73">
                  <c:v>114.6</c:v>
                </c:pt>
                <c:pt idx="74">
                  <c:v>116.8</c:v>
                </c:pt>
                <c:pt idx="75">
                  <c:v>117.2</c:v>
                </c:pt>
                <c:pt idx="76">
                  <c:v>118.7</c:v>
                </c:pt>
                <c:pt idx="77">
                  <c:v>120</c:v>
                </c:pt>
                <c:pt idx="78">
                  <c:v>119.5</c:v>
                </c:pt>
                <c:pt idx="79">
                  <c:v>117.9</c:v>
                </c:pt>
                <c:pt idx="80">
                  <c:v>114.7</c:v>
                </c:pt>
                <c:pt idx="81">
                  <c:v>110.4</c:v>
                </c:pt>
                <c:pt idx="82">
                  <c:v>111.3</c:v>
                </c:pt>
                <c:pt idx="83">
                  <c:v>113.6</c:v>
                </c:pt>
                <c:pt idx="84">
                  <c:v>116.6</c:v>
                </c:pt>
                <c:pt idx="85">
                  <c:v>122.6</c:v>
                </c:pt>
                <c:pt idx="86">
                  <c:v>129.4</c:v>
                </c:pt>
                <c:pt idx="87">
                  <c:v>137.80000000000001</c:v>
                </c:pt>
                <c:pt idx="88">
                  <c:v>148.19999999999999</c:v>
                </c:pt>
                <c:pt idx="89">
                  <c:v>157</c:v>
                </c:pt>
                <c:pt idx="90">
                  <c:v>158.9</c:v>
                </c:pt>
                <c:pt idx="91">
                  <c:v>155.6</c:v>
                </c:pt>
                <c:pt idx="92">
                  <c:v>149.9</c:v>
                </c:pt>
                <c:pt idx="93">
                  <c:v>143.69999999999999</c:v>
                </c:pt>
                <c:pt idx="94">
                  <c:v>140.5</c:v>
                </c:pt>
              </c:numCache>
            </c:numRef>
          </c:val>
          <c:smooth val="0"/>
          <c:extLst>
            <c:ext xmlns:c16="http://schemas.microsoft.com/office/drawing/2014/chart" uri="{C3380CC4-5D6E-409C-BE32-E72D297353CC}">
              <c16:uniqueId val="{00000002-441B-4519-8DD1-E61CE26B576F}"/>
            </c:ext>
          </c:extLst>
        </c:ser>
        <c:ser>
          <c:idx val="3"/>
          <c:order val="3"/>
          <c:tx>
            <c:strRef>
              <c:f>T8634_003!$D$8</c:f>
              <c:strCache>
                <c:ptCount val="1"/>
                <c:pt idx="0">
                  <c:v>Vientiliikevaihto Koko maa</c:v>
                </c:pt>
              </c:strCache>
            </c:strRef>
          </c:tx>
          <c:spPr>
            <a:ln w="28575" cap="rnd">
              <a:solidFill>
                <a:schemeClr val="accent4"/>
              </a:solidFill>
              <a:prstDash val="sysDot"/>
              <a:round/>
            </a:ln>
            <a:effectLst/>
          </c:spPr>
          <c:marker>
            <c:symbol val="none"/>
          </c:marker>
          <c:cat>
            <c:multiLvlStrRef>
              <c:f>T8634_003!$E$3:$CU$4</c:f>
              <c:multiLvlStrCache>
                <c:ptCount val="95"/>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pt idx="16">
                    <c:v>Q1</c:v>
                  </c:pt>
                  <c:pt idx="17">
                    <c:v>Q2</c:v>
                  </c:pt>
                  <c:pt idx="18">
                    <c:v>Q3</c:v>
                  </c:pt>
                  <c:pt idx="19">
                    <c:v>Q4</c:v>
                  </c:pt>
                  <c:pt idx="20">
                    <c:v>Q1</c:v>
                  </c:pt>
                  <c:pt idx="21">
                    <c:v>Q2</c:v>
                  </c:pt>
                  <c:pt idx="22">
                    <c:v>Q3</c:v>
                  </c:pt>
                  <c:pt idx="23">
                    <c:v>Q4</c:v>
                  </c:pt>
                  <c:pt idx="24">
                    <c:v>Q1</c:v>
                  </c:pt>
                  <c:pt idx="25">
                    <c:v>Q2</c:v>
                  </c:pt>
                  <c:pt idx="26">
                    <c:v>Q3</c:v>
                  </c:pt>
                  <c:pt idx="27">
                    <c:v>Q4</c:v>
                  </c:pt>
                  <c:pt idx="28">
                    <c:v>Q1</c:v>
                  </c:pt>
                  <c:pt idx="29">
                    <c:v>Q2</c:v>
                  </c:pt>
                  <c:pt idx="30">
                    <c:v>Q3</c:v>
                  </c:pt>
                  <c:pt idx="31">
                    <c:v>Q4</c:v>
                  </c:pt>
                  <c:pt idx="32">
                    <c:v>Q1</c:v>
                  </c:pt>
                  <c:pt idx="33">
                    <c:v>Q2</c:v>
                  </c:pt>
                  <c:pt idx="34">
                    <c:v>Q3</c:v>
                  </c:pt>
                  <c:pt idx="35">
                    <c:v>Q4</c:v>
                  </c:pt>
                  <c:pt idx="36">
                    <c:v>Q1</c:v>
                  </c:pt>
                  <c:pt idx="37">
                    <c:v>Q2</c:v>
                  </c:pt>
                  <c:pt idx="38">
                    <c:v>Q3</c:v>
                  </c:pt>
                  <c:pt idx="39">
                    <c:v>Q4</c:v>
                  </c:pt>
                  <c:pt idx="40">
                    <c:v>Q1</c:v>
                  </c:pt>
                  <c:pt idx="41">
                    <c:v>Q2</c:v>
                  </c:pt>
                  <c:pt idx="42">
                    <c:v>Q3</c:v>
                  </c:pt>
                  <c:pt idx="43">
                    <c:v>Q4</c:v>
                  </c:pt>
                  <c:pt idx="44">
                    <c:v>Q1</c:v>
                  </c:pt>
                  <c:pt idx="45">
                    <c:v>Q2</c:v>
                  </c:pt>
                  <c:pt idx="46">
                    <c:v>Q3</c:v>
                  </c:pt>
                  <c:pt idx="47">
                    <c:v>Q4</c:v>
                  </c:pt>
                  <c:pt idx="48">
                    <c:v>Q1</c:v>
                  </c:pt>
                  <c:pt idx="49">
                    <c:v>Q2</c:v>
                  </c:pt>
                  <c:pt idx="50">
                    <c:v>Q3</c:v>
                  </c:pt>
                  <c:pt idx="51">
                    <c:v>Q4</c:v>
                  </c:pt>
                  <c:pt idx="52">
                    <c:v>Q1</c:v>
                  </c:pt>
                  <c:pt idx="53">
                    <c:v>Q2</c:v>
                  </c:pt>
                  <c:pt idx="54">
                    <c:v>Q3</c:v>
                  </c:pt>
                  <c:pt idx="55">
                    <c:v>Q4</c:v>
                  </c:pt>
                  <c:pt idx="56">
                    <c:v>Q1</c:v>
                  </c:pt>
                  <c:pt idx="57">
                    <c:v>Q2</c:v>
                  </c:pt>
                  <c:pt idx="58">
                    <c:v>Q3</c:v>
                  </c:pt>
                  <c:pt idx="59">
                    <c:v>Q4</c:v>
                  </c:pt>
                  <c:pt idx="60">
                    <c:v>Q1</c:v>
                  </c:pt>
                  <c:pt idx="61">
                    <c:v>Q2</c:v>
                  </c:pt>
                  <c:pt idx="62">
                    <c:v>Q3</c:v>
                  </c:pt>
                  <c:pt idx="63">
                    <c:v>Q4</c:v>
                  </c:pt>
                  <c:pt idx="64">
                    <c:v>Q1</c:v>
                  </c:pt>
                  <c:pt idx="65">
                    <c:v>Q2</c:v>
                  </c:pt>
                  <c:pt idx="66">
                    <c:v>Q3</c:v>
                  </c:pt>
                  <c:pt idx="67">
                    <c:v>Q4</c:v>
                  </c:pt>
                  <c:pt idx="68">
                    <c:v>Q1</c:v>
                  </c:pt>
                  <c:pt idx="69">
                    <c:v>Q2</c:v>
                  </c:pt>
                  <c:pt idx="70">
                    <c:v>Q3</c:v>
                  </c:pt>
                  <c:pt idx="71">
                    <c:v>Q4</c:v>
                  </c:pt>
                  <c:pt idx="72">
                    <c:v>Q1</c:v>
                  </c:pt>
                  <c:pt idx="73">
                    <c:v>Q2</c:v>
                  </c:pt>
                  <c:pt idx="74">
                    <c:v>Q3</c:v>
                  </c:pt>
                  <c:pt idx="75">
                    <c:v>Q4</c:v>
                  </c:pt>
                  <c:pt idx="76">
                    <c:v>Q1</c:v>
                  </c:pt>
                  <c:pt idx="77">
                    <c:v>Q2</c:v>
                  </c:pt>
                  <c:pt idx="78">
                    <c:v>Q3</c:v>
                  </c:pt>
                  <c:pt idx="79">
                    <c:v>Q4</c:v>
                  </c:pt>
                  <c:pt idx="80">
                    <c:v>Q1</c:v>
                  </c:pt>
                  <c:pt idx="81">
                    <c:v>Q2</c:v>
                  </c:pt>
                  <c:pt idx="82">
                    <c:v>Q3</c:v>
                  </c:pt>
                  <c:pt idx="83">
                    <c:v>Q4</c:v>
                  </c:pt>
                  <c:pt idx="84">
                    <c:v>Q1</c:v>
                  </c:pt>
                  <c:pt idx="85">
                    <c:v>Q2</c:v>
                  </c:pt>
                  <c:pt idx="86">
                    <c:v>Q3</c:v>
                  </c:pt>
                  <c:pt idx="87">
                    <c:v>Q4</c:v>
                  </c:pt>
                  <c:pt idx="88">
                    <c:v>Q1</c:v>
                  </c:pt>
                  <c:pt idx="89">
                    <c:v>Q2</c:v>
                  </c:pt>
                  <c:pt idx="90">
                    <c:v>Q3</c:v>
                  </c:pt>
                  <c:pt idx="91">
                    <c:v>Q4</c:v>
                  </c:pt>
                  <c:pt idx="92">
                    <c:v>Q1</c:v>
                  </c:pt>
                  <c:pt idx="93">
                    <c:v>Q2</c:v>
                  </c:pt>
                  <c:pt idx="94">
                    <c:v>Q3</c:v>
                  </c:pt>
                </c:lvl>
                <c:lvl>
                  <c:pt idx="0">
                    <c:v>2000</c:v>
                  </c:pt>
                  <c:pt idx="4">
                    <c:v>2001</c:v>
                  </c:pt>
                  <c:pt idx="8">
                    <c:v>2002</c:v>
                  </c:pt>
                  <c:pt idx="12">
                    <c:v>2003</c:v>
                  </c:pt>
                  <c:pt idx="16">
                    <c:v>2004</c:v>
                  </c:pt>
                  <c:pt idx="20">
                    <c:v>2005</c:v>
                  </c:pt>
                  <c:pt idx="24">
                    <c:v>2006</c:v>
                  </c:pt>
                  <c:pt idx="28">
                    <c:v>2007</c:v>
                  </c:pt>
                  <c:pt idx="32">
                    <c:v>2008</c:v>
                  </c:pt>
                  <c:pt idx="36">
                    <c:v>2009</c:v>
                  </c:pt>
                  <c:pt idx="40">
                    <c:v>2010</c:v>
                  </c:pt>
                  <c:pt idx="44">
                    <c:v>2011</c:v>
                  </c:pt>
                  <c:pt idx="48">
                    <c:v>2012</c:v>
                  </c:pt>
                  <c:pt idx="52">
                    <c:v>2013</c:v>
                  </c:pt>
                  <c:pt idx="56">
                    <c:v>2014</c:v>
                  </c:pt>
                  <c:pt idx="60">
                    <c:v>2015</c:v>
                  </c:pt>
                  <c:pt idx="64">
                    <c:v>2016</c:v>
                  </c:pt>
                  <c:pt idx="68">
                    <c:v>2017</c:v>
                  </c:pt>
                  <c:pt idx="72">
                    <c:v>2018</c:v>
                  </c:pt>
                  <c:pt idx="76">
                    <c:v>2019</c:v>
                  </c:pt>
                  <c:pt idx="80">
                    <c:v>2020</c:v>
                  </c:pt>
                  <c:pt idx="84">
                    <c:v>2021</c:v>
                  </c:pt>
                  <c:pt idx="88">
                    <c:v>2022</c:v>
                  </c:pt>
                  <c:pt idx="92">
                    <c:v>2023</c:v>
                  </c:pt>
                </c:lvl>
              </c:multiLvlStrCache>
            </c:multiLvlStrRef>
          </c:cat>
          <c:val>
            <c:numRef>
              <c:f>T8634_003!$E$8:$CU$8</c:f>
              <c:numCache>
                <c:formatCode>0.0</c:formatCode>
                <c:ptCount val="95"/>
                <c:pt idx="0">
                  <c:v>84.9</c:v>
                </c:pt>
                <c:pt idx="1">
                  <c:v>89.7</c:v>
                </c:pt>
                <c:pt idx="2">
                  <c:v>94.6</c:v>
                </c:pt>
                <c:pt idx="3">
                  <c:v>94.8</c:v>
                </c:pt>
                <c:pt idx="4">
                  <c:v>94.4</c:v>
                </c:pt>
                <c:pt idx="5">
                  <c:v>91.3</c:v>
                </c:pt>
                <c:pt idx="6">
                  <c:v>90.1</c:v>
                </c:pt>
                <c:pt idx="7">
                  <c:v>90.1</c:v>
                </c:pt>
                <c:pt idx="8">
                  <c:v>89.7</c:v>
                </c:pt>
                <c:pt idx="9">
                  <c:v>91.3</c:v>
                </c:pt>
                <c:pt idx="10">
                  <c:v>90.9</c:v>
                </c:pt>
                <c:pt idx="11">
                  <c:v>89.9</c:v>
                </c:pt>
                <c:pt idx="12">
                  <c:v>87</c:v>
                </c:pt>
                <c:pt idx="13">
                  <c:v>87.5</c:v>
                </c:pt>
                <c:pt idx="14">
                  <c:v>87.8</c:v>
                </c:pt>
                <c:pt idx="15">
                  <c:v>89.7</c:v>
                </c:pt>
                <c:pt idx="16">
                  <c:v>90.9</c:v>
                </c:pt>
                <c:pt idx="17">
                  <c:v>91.5</c:v>
                </c:pt>
                <c:pt idx="18">
                  <c:v>93.9</c:v>
                </c:pt>
                <c:pt idx="19">
                  <c:v>97.9</c:v>
                </c:pt>
                <c:pt idx="20">
                  <c:v>98.1</c:v>
                </c:pt>
                <c:pt idx="21">
                  <c:v>94.4</c:v>
                </c:pt>
                <c:pt idx="22">
                  <c:v>97.8</c:v>
                </c:pt>
                <c:pt idx="23">
                  <c:v>102</c:v>
                </c:pt>
                <c:pt idx="24">
                  <c:v>109.1</c:v>
                </c:pt>
                <c:pt idx="25">
                  <c:v>115.8</c:v>
                </c:pt>
                <c:pt idx="26">
                  <c:v>116</c:v>
                </c:pt>
                <c:pt idx="27">
                  <c:v>116.3</c:v>
                </c:pt>
                <c:pt idx="28">
                  <c:v>120.4</c:v>
                </c:pt>
                <c:pt idx="29">
                  <c:v>124.8</c:v>
                </c:pt>
                <c:pt idx="30">
                  <c:v>124.4</c:v>
                </c:pt>
                <c:pt idx="31">
                  <c:v>125.8</c:v>
                </c:pt>
                <c:pt idx="32">
                  <c:v>130.1</c:v>
                </c:pt>
                <c:pt idx="33">
                  <c:v>130</c:v>
                </c:pt>
                <c:pt idx="34">
                  <c:v>127.3</c:v>
                </c:pt>
                <c:pt idx="35">
                  <c:v>118.7</c:v>
                </c:pt>
                <c:pt idx="36">
                  <c:v>89.1</c:v>
                </c:pt>
                <c:pt idx="37">
                  <c:v>89.9</c:v>
                </c:pt>
                <c:pt idx="38">
                  <c:v>91.8</c:v>
                </c:pt>
                <c:pt idx="39">
                  <c:v>93.6</c:v>
                </c:pt>
                <c:pt idx="40">
                  <c:v>95.3</c:v>
                </c:pt>
                <c:pt idx="41">
                  <c:v>99.5</c:v>
                </c:pt>
                <c:pt idx="42">
                  <c:v>103.4</c:v>
                </c:pt>
                <c:pt idx="43">
                  <c:v>108.5</c:v>
                </c:pt>
                <c:pt idx="44">
                  <c:v>109.5</c:v>
                </c:pt>
                <c:pt idx="45">
                  <c:v>107.2</c:v>
                </c:pt>
                <c:pt idx="46">
                  <c:v>108.8</c:v>
                </c:pt>
                <c:pt idx="47">
                  <c:v>111.1</c:v>
                </c:pt>
                <c:pt idx="48">
                  <c:v>111.1</c:v>
                </c:pt>
                <c:pt idx="49">
                  <c:v>111.4</c:v>
                </c:pt>
                <c:pt idx="50">
                  <c:v>110.2</c:v>
                </c:pt>
                <c:pt idx="51">
                  <c:v>108.9</c:v>
                </c:pt>
                <c:pt idx="52">
                  <c:v>107.1</c:v>
                </c:pt>
                <c:pt idx="53">
                  <c:v>105.6</c:v>
                </c:pt>
                <c:pt idx="54">
                  <c:v>106.9</c:v>
                </c:pt>
                <c:pt idx="55">
                  <c:v>107.1</c:v>
                </c:pt>
                <c:pt idx="56">
                  <c:v>104.9</c:v>
                </c:pt>
                <c:pt idx="57">
                  <c:v>105.5</c:v>
                </c:pt>
                <c:pt idx="58">
                  <c:v>105.4</c:v>
                </c:pt>
                <c:pt idx="59">
                  <c:v>104</c:v>
                </c:pt>
                <c:pt idx="60">
                  <c:v>101.9</c:v>
                </c:pt>
                <c:pt idx="61">
                  <c:v>100.5</c:v>
                </c:pt>
                <c:pt idx="62">
                  <c:v>98.8</c:v>
                </c:pt>
                <c:pt idx="63">
                  <c:v>98.1</c:v>
                </c:pt>
                <c:pt idx="64">
                  <c:v>98.1</c:v>
                </c:pt>
                <c:pt idx="65">
                  <c:v>99.5</c:v>
                </c:pt>
                <c:pt idx="66">
                  <c:v>101.4</c:v>
                </c:pt>
                <c:pt idx="67">
                  <c:v>103.6</c:v>
                </c:pt>
                <c:pt idx="68">
                  <c:v>107.4</c:v>
                </c:pt>
                <c:pt idx="69">
                  <c:v>109.3</c:v>
                </c:pt>
                <c:pt idx="70">
                  <c:v>109.7</c:v>
                </c:pt>
                <c:pt idx="71">
                  <c:v>112.1</c:v>
                </c:pt>
                <c:pt idx="72">
                  <c:v>115.9</c:v>
                </c:pt>
                <c:pt idx="73">
                  <c:v>117.7</c:v>
                </c:pt>
                <c:pt idx="74">
                  <c:v>120.2</c:v>
                </c:pt>
                <c:pt idx="75">
                  <c:v>120.5</c:v>
                </c:pt>
                <c:pt idx="76">
                  <c:v>122.6</c:v>
                </c:pt>
                <c:pt idx="77">
                  <c:v>125.3</c:v>
                </c:pt>
                <c:pt idx="78">
                  <c:v>124.7</c:v>
                </c:pt>
                <c:pt idx="79">
                  <c:v>124.1</c:v>
                </c:pt>
                <c:pt idx="80">
                  <c:v>119.7</c:v>
                </c:pt>
                <c:pt idx="81">
                  <c:v>115.3</c:v>
                </c:pt>
                <c:pt idx="82">
                  <c:v>116.6</c:v>
                </c:pt>
                <c:pt idx="83">
                  <c:v>119.9</c:v>
                </c:pt>
                <c:pt idx="84">
                  <c:v>122.7</c:v>
                </c:pt>
                <c:pt idx="85">
                  <c:v>128.4</c:v>
                </c:pt>
                <c:pt idx="86">
                  <c:v>137.19999999999999</c:v>
                </c:pt>
                <c:pt idx="87">
                  <c:v>147.4</c:v>
                </c:pt>
                <c:pt idx="88">
                  <c:v>161.4</c:v>
                </c:pt>
                <c:pt idx="89">
                  <c:v>170.8</c:v>
                </c:pt>
                <c:pt idx="90">
                  <c:v>171.8</c:v>
                </c:pt>
                <c:pt idx="91">
                  <c:v>166.3</c:v>
                </c:pt>
                <c:pt idx="92">
                  <c:v>159</c:v>
                </c:pt>
                <c:pt idx="93">
                  <c:v>153.19999999999999</c:v>
                </c:pt>
                <c:pt idx="94">
                  <c:v>149.4</c:v>
                </c:pt>
              </c:numCache>
            </c:numRef>
          </c:val>
          <c:smooth val="0"/>
          <c:extLst>
            <c:ext xmlns:c16="http://schemas.microsoft.com/office/drawing/2014/chart" uri="{C3380CC4-5D6E-409C-BE32-E72D297353CC}">
              <c16:uniqueId val="{00000003-441B-4519-8DD1-E61CE26B576F}"/>
            </c:ext>
          </c:extLst>
        </c:ser>
        <c:dLbls>
          <c:showLegendKey val="0"/>
          <c:showVal val="0"/>
          <c:showCatName val="0"/>
          <c:showSerName val="0"/>
          <c:showPercent val="0"/>
          <c:showBubbleSize val="0"/>
        </c:dLbls>
        <c:smooth val="0"/>
        <c:axId val="1552778463"/>
        <c:axId val="494014063"/>
      </c:lineChart>
      <c:catAx>
        <c:axId val="15527784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fi-FI"/>
          </a:p>
        </c:txPr>
        <c:crossAx val="494014063"/>
        <c:crosses val="autoZero"/>
        <c:auto val="1"/>
        <c:lblAlgn val="ctr"/>
        <c:lblOffset val="100"/>
        <c:noMultiLvlLbl val="0"/>
      </c:catAx>
      <c:valAx>
        <c:axId val="494014063"/>
        <c:scaling>
          <c:orientation val="minMax"/>
          <c:max val="180"/>
          <c:min val="6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155277846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4B5308-A2DB-426F-B38F-FB66DC37853D}" type="datetimeFigureOut">
              <a:rPr lang="fi-FI" smtClean="0"/>
              <a:t>13.12.2024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0C898E-0A42-4857-BA0E-2BFD33CA6F72}" type="slidenum">
              <a:rPr lang="fi-FI" smtClean="0"/>
              <a:t>‹#›</a:t>
            </a:fld>
            <a:endParaRPr lang="fi-FI"/>
          </a:p>
        </p:txBody>
      </p:sp>
    </p:spTree>
    <p:extLst>
      <p:ext uri="{BB962C8B-B14F-4D97-AF65-F5344CB8AC3E}">
        <p14:creationId xmlns:p14="http://schemas.microsoft.com/office/powerpoint/2010/main" val="1133117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1">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2036763"/>
            <a:ext cx="7983350" cy="2623210"/>
          </a:xfrm>
        </p:spPr>
        <p:txBody>
          <a:bodyPr anchor="t"/>
          <a:lstStyle>
            <a:lvl1pPr algn="l">
              <a:lnSpc>
                <a:spcPts val="7000"/>
              </a:lnSpc>
              <a:defRPr sz="6600">
                <a:latin typeface="+mn-lt"/>
              </a:defRPr>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3834000" y="4740322"/>
            <a:ext cx="798335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13.12.2024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311118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Kuva ja otsikko">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13.12.2024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52" name="Otsikko 1">
            <a:extLst>
              <a:ext uri="{FF2B5EF4-FFF2-40B4-BE49-F238E27FC236}">
                <a16:creationId xmlns:a16="http://schemas.microsoft.com/office/drawing/2014/main" id="{0FF9F245-1E1A-448D-91E2-6190B0BFCCCA}"/>
              </a:ext>
            </a:extLst>
          </p:cNvPr>
          <p:cNvSpPr>
            <a:spLocks noGrp="1"/>
          </p:cNvSpPr>
          <p:nvPr>
            <p:ph type="ctrTitle"/>
          </p:nvPr>
        </p:nvSpPr>
        <p:spPr>
          <a:xfrm>
            <a:off x="359814" y="373743"/>
            <a:ext cx="10200682" cy="562970"/>
          </a:xfrm>
        </p:spPr>
        <p:txBody>
          <a:bodyPr anchor="b"/>
          <a:lstStyle>
            <a:lvl1pPr algn="l">
              <a:lnSpc>
                <a:spcPts val="3000"/>
              </a:lnSpc>
              <a:defRPr sz="3000">
                <a:latin typeface="+mn-lt"/>
              </a:defRPr>
            </a:lvl1pPr>
          </a:lstStyle>
          <a:p>
            <a:r>
              <a:rPr lang="fi-FI"/>
              <a:t>Muokkaa ots. perustyyl. napsautt.</a:t>
            </a:r>
            <a:endParaRPr lang="fi-FI" dirty="0"/>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1052736"/>
            <a:ext cx="11448000" cy="4896544"/>
          </a:xfrm>
          <a:solidFill>
            <a:schemeClr val="bg1">
              <a:lumMod val="95000"/>
            </a:schemeClr>
          </a:solidFill>
        </p:spPr>
        <p:txBody>
          <a:bodyPr/>
          <a:lstStyle>
            <a:lvl1pPr marL="0" indent="0" algn="ctr">
              <a:buNone/>
              <a:defRPr/>
            </a:lvl1pPr>
          </a:lstStyle>
          <a:p>
            <a:r>
              <a:rPr lang="fi-FI"/>
              <a:t>Lisää kuva napsauttamalla kuvaketta</a:t>
            </a:r>
          </a:p>
        </p:txBody>
      </p:sp>
    </p:spTree>
    <p:extLst>
      <p:ext uri="{BB962C8B-B14F-4D97-AF65-F5344CB8AC3E}">
        <p14:creationId xmlns:p14="http://schemas.microsoft.com/office/powerpoint/2010/main" val="207262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uva ja otsikko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91649" y="3734807"/>
            <a:ext cx="4823939" cy="1807156"/>
          </a:xfrm>
        </p:spPr>
        <p:txBody>
          <a:bodyPr anchor="t"/>
          <a:lstStyle>
            <a:lvl1pPr algn="l">
              <a:lnSpc>
                <a:spcPts val="3000"/>
              </a:lnSpc>
              <a:defRPr sz="3000">
                <a:latin typeface="+mn-lt"/>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13.12.2024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pic>
        <p:nvPicPr>
          <p:cNvPr id="9" name="Kuva 8" descr="Kuva, joka sisältää kohteen piirtäminen&#10;&#10;Kuvaus luotu automaattisesti">
            <a:extLst>
              <a:ext uri="{FF2B5EF4-FFF2-40B4-BE49-F238E27FC236}">
                <a16:creationId xmlns:a16="http://schemas.microsoft.com/office/drawing/2014/main" id="{3B1DCAA7-5504-4BFF-84F4-D86AF05361F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21136" y="985012"/>
            <a:ext cx="1885749" cy="2484000"/>
          </a:xfrm>
          <a:prstGeom prst="rect">
            <a:avLst/>
          </a:prstGeom>
        </p:spPr>
      </p:pic>
    </p:spTree>
    <p:extLst>
      <p:ext uri="{BB962C8B-B14F-4D97-AF65-F5344CB8AC3E}">
        <p14:creationId xmlns:p14="http://schemas.microsoft.com/office/powerpoint/2010/main" val="3136096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uva ja teksti 4">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8472306"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9000713" y="999390"/>
            <a:ext cx="2818603" cy="1691050"/>
          </a:xfrm>
        </p:spPr>
        <p:txBody>
          <a:bodyPr anchor="b"/>
          <a:lstStyle>
            <a:lvl1pPr algn="l">
              <a:lnSpc>
                <a:spcPct val="100000"/>
              </a:lnSpc>
              <a:defRPr sz="2800">
                <a:latin typeface="+mn-lt"/>
              </a:defRPr>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9000555" y="2801489"/>
            <a:ext cx="2818336" cy="314779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13.12.2024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481297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Lainaus">
    <p:bg>
      <p:bgPr>
        <a:solidFill>
          <a:schemeClr val="tx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latin typeface="+mn-lt"/>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13.12.2024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1026" name="Picture 2">
            <a:extLst>
              <a:ext uri="{FF2B5EF4-FFF2-40B4-BE49-F238E27FC236}">
                <a16:creationId xmlns:a16="http://schemas.microsoft.com/office/drawing/2014/main" id="{F0532742-A3E5-41DF-A0B9-24B28E9193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130826" y="6099086"/>
            <a:ext cx="1778158" cy="4880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06223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Lainaus 2">
    <p:bg>
      <p:bgPr>
        <a:solidFill>
          <a:schemeClr val="accent3"/>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latin typeface="+mn-lt"/>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13.12.2024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7" name="Picture 2">
            <a:extLst>
              <a:ext uri="{FF2B5EF4-FFF2-40B4-BE49-F238E27FC236}">
                <a16:creationId xmlns:a16="http://schemas.microsoft.com/office/drawing/2014/main" id="{51ADA24C-97F5-47AA-BC2A-7A5637C9898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130826" y="6099086"/>
            <a:ext cx="1778158" cy="4880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5131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Lainaus 3">
    <p:bg>
      <p:bgPr>
        <a:solidFill>
          <a:schemeClr val="accent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latin typeface="+mn-lt"/>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13.12.2024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7" name="Picture 2">
            <a:extLst>
              <a:ext uri="{FF2B5EF4-FFF2-40B4-BE49-F238E27FC236}">
                <a16:creationId xmlns:a16="http://schemas.microsoft.com/office/drawing/2014/main" id="{6A0A8996-526B-42FF-A9FF-093F09FDC5F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130826" y="6099086"/>
            <a:ext cx="1778158" cy="4880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9081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Lainaus 4">
    <p:bg>
      <p:bgPr>
        <a:solidFill>
          <a:schemeClr val="accent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tx1"/>
                </a:solidFill>
                <a:latin typeface="+mn-lt"/>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13.12.2024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9" name="Kuva 8">
            <a:extLst>
              <a:ext uri="{FF2B5EF4-FFF2-40B4-BE49-F238E27FC236}">
                <a16:creationId xmlns:a16="http://schemas.microsoft.com/office/drawing/2014/main" id="{70258ED7-1B30-4578-B016-8F10B8FB417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22256" y="5915604"/>
            <a:ext cx="2088232" cy="773420"/>
          </a:xfrm>
          <a:prstGeom prst="rect">
            <a:avLst/>
          </a:prstGeom>
        </p:spPr>
      </p:pic>
    </p:spTree>
    <p:extLst>
      <p:ext uri="{BB962C8B-B14F-4D97-AF65-F5344CB8AC3E}">
        <p14:creationId xmlns:p14="http://schemas.microsoft.com/office/powerpoint/2010/main" val="37506808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61C2060-0562-36A2-B8FE-82E65D2933F6}"/>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DE179193-9CBB-63FB-0E67-7A0800A9A767}"/>
              </a:ext>
            </a:extLst>
          </p:cNvPr>
          <p:cNvSpPr>
            <a:spLocks noGrp="1"/>
          </p:cNvSpPr>
          <p:nvPr>
            <p:ph type="dt" sz="half" idx="10"/>
          </p:nvPr>
        </p:nvSpPr>
        <p:spPr/>
        <p:txBody>
          <a:bodyPr/>
          <a:lstStyle/>
          <a:p>
            <a:fld id="{EE56E3B1-3D4F-4C69-89BE-7AFEFEE4A543}" type="datetimeFigureOut">
              <a:rPr lang="fi-FI" smtClean="0"/>
              <a:t>13.12.2024</a:t>
            </a:fld>
            <a:endParaRPr lang="fi-FI"/>
          </a:p>
        </p:txBody>
      </p:sp>
      <p:sp>
        <p:nvSpPr>
          <p:cNvPr id="4" name="Alatunnisteen paikkamerkki 3">
            <a:extLst>
              <a:ext uri="{FF2B5EF4-FFF2-40B4-BE49-F238E27FC236}">
                <a16:creationId xmlns:a16="http://schemas.microsoft.com/office/drawing/2014/main" id="{441574BE-25DB-3E9A-0031-1A60C07F14A7}"/>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D5746415-426E-4A11-055A-D5BB55A3DF98}"/>
              </a:ext>
            </a:extLst>
          </p:cNvPr>
          <p:cNvSpPr>
            <a:spLocks noGrp="1"/>
          </p:cNvSpPr>
          <p:nvPr>
            <p:ph type="sldNum" sz="quarter" idx="12"/>
          </p:nvPr>
        </p:nvSpPr>
        <p:spPr/>
        <p:txBody>
          <a:bodyPr/>
          <a:lstStyle/>
          <a:p>
            <a:fld id="{9359669B-FF36-46FD-9C02-68B757090494}" type="slidenum">
              <a:rPr lang="fi-FI" smtClean="0"/>
              <a:t>‹#›</a:t>
            </a:fld>
            <a:endParaRPr lang="fi-FI"/>
          </a:p>
        </p:txBody>
      </p:sp>
    </p:spTree>
    <p:extLst>
      <p:ext uri="{BB962C8B-B14F-4D97-AF65-F5344CB8AC3E}">
        <p14:creationId xmlns:p14="http://schemas.microsoft.com/office/powerpoint/2010/main" val="36367896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7D047F5-DDB9-518D-70EE-C11F3097F70D}"/>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72FE129B-31AC-8F16-3B87-65B48767FC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220625EC-CA40-4094-009A-BC30A688CA81}"/>
              </a:ext>
            </a:extLst>
          </p:cNvPr>
          <p:cNvSpPr>
            <a:spLocks noGrp="1"/>
          </p:cNvSpPr>
          <p:nvPr>
            <p:ph type="dt" sz="half" idx="10"/>
          </p:nvPr>
        </p:nvSpPr>
        <p:spPr/>
        <p:txBody>
          <a:bodyPr/>
          <a:lstStyle/>
          <a:p>
            <a:fld id="{DA46D75A-8687-48CE-9609-CED617619955}" type="datetimeFigureOut">
              <a:rPr lang="fi-FI" smtClean="0"/>
              <a:t>13.12.2024</a:t>
            </a:fld>
            <a:endParaRPr lang="fi-FI"/>
          </a:p>
        </p:txBody>
      </p:sp>
      <p:sp>
        <p:nvSpPr>
          <p:cNvPr id="5" name="Alatunnisteen paikkamerkki 4">
            <a:extLst>
              <a:ext uri="{FF2B5EF4-FFF2-40B4-BE49-F238E27FC236}">
                <a16:creationId xmlns:a16="http://schemas.microsoft.com/office/drawing/2014/main" id="{B3FC1EDF-C83C-B839-9E6F-58DDACB109A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A9D4F94-1F90-F622-10FC-673B0530DB5E}"/>
              </a:ext>
            </a:extLst>
          </p:cNvPr>
          <p:cNvSpPr>
            <a:spLocks noGrp="1"/>
          </p:cNvSpPr>
          <p:nvPr>
            <p:ph type="sldNum" sz="quarter" idx="12"/>
          </p:nvPr>
        </p:nvSpPr>
        <p:spPr/>
        <p:txBody>
          <a:bodyPr/>
          <a:lstStyle/>
          <a:p>
            <a:fld id="{7E2047EB-6531-4480-B83C-CFE007D84277}" type="slidenum">
              <a:rPr lang="fi-FI" smtClean="0"/>
              <a:t>‹#›</a:t>
            </a:fld>
            <a:endParaRPr lang="fi-FI"/>
          </a:p>
        </p:txBody>
      </p:sp>
    </p:spTree>
    <p:extLst>
      <p:ext uri="{BB962C8B-B14F-4D97-AF65-F5344CB8AC3E}">
        <p14:creationId xmlns:p14="http://schemas.microsoft.com/office/powerpoint/2010/main" val="30985809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FF41378-8817-A675-E0D8-B11083646583}"/>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5B09B1A3-9DBE-535D-3AD2-718E66E98D66}"/>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F08F83CC-3227-4A0B-DC81-0772EA814CF6}"/>
              </a:ext>
            </a:extLst>
          </p:cNvPr>
          <p:cNvSpPr>
            <a:spLocks noGrp="1"/>
          </p:cNvSpPr>
          <p:nvPr>
            <p:ph type="dt" sz="half" idx="10"/>
          </p:nvPr>
        </p:nvSpPr>
        <p:spPr/>
        <p:txBody>
          <a:bodyPr/>
          <a:lstStyle/>
          <a:p>
            <a:fld id="{DA46D75A-8687-48CE-9609-CED617619955}" type="datetimeFigureOut">
              <a:rPr lang="fi-FI" smtClean="0"/>
              <a:t>13.12.2024</a:t>
            </a:fld>
            <a:endParaRPr lang="fi-FI"/>
          </a:p>
        </p:txBody>
      </p:sp>
      <p:sp>
        <p:nvSpPr>
          <p:cNvPr id="5" name="Alatunnisteen paikkamerkki 4">
            <a:extLst>
              <a:ext uri="{FF2B5EF4-FFF2-40B4-BE49-F238E27FC236}">
                <a16:creationId xmlns:a16="http://schemas.microsoft.com/office/drawing/2014/main" id="{3D935910-946D-773A-DC36-946A289B410D}"/>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BC590D6-87E8-1FB5-F995-A358AF194114}"/>
              </a:ext>
            </a:extLst>
          </p:cNvPr>
          <p:cNvSpPr>
            <a:spLocks noGrp="1"/>
          </p:cNvSpPr>
          <p:nvPr>
            <p:ph type="sldNum" sz="quarter" idx="12"/>
          </p:nvPr>
        </p:nvSpPr>
        <p:spPr/>
        <p:txBody>
          <a:bodyPr/>
          <a:lstStyle/>
          <a:p>
            <a:fld id="{7E2047EB-6531-4480-B83C-CFE007D84277}" type="slidenum">
              <a:rPr lang="fi-FI" smtClean="0"/>
              <a:t>‹#›</a:t>
            </a:fld>
            <a:endParaRPr lang="fi-FI"/>
          </a:p>
        </p:txBody>
      </p:sp>
    </p:spTree>
    <p:extLst>
      <p:ext uri="{BB962C8B-B14F-4D97-AF65-F5344CB8AC3E}">
        <p14:creationId xmlns:p14="http://schemas.microsoft.com/office/powerpoint/2010/main" val="4248567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BE17326-2570-491B-8862-26E0B2C7E279}"/>
              </a:ext>
            </a:extLst>
          </p:cNvPr>
          <p:cNvSpPr>
            <a:spLocks noGrp="1"/>
          </p:cNvSpPr>
          <p:nvPr>
            <p:ph type="title"/>
          </p:nvPr>
        </p:nvSpPr>
        <p:spPr>
          <a:xfrm>
            <a:off x="3503712" y="1548000"/>
            <a:ext cx="8298000" cy="1736984"/>
          </a:xfrm>
        </p:spPr>
        <p:txBody>
          <a:bodyPr anchor="t"/>
          <a:lstStyle>
            <a:lvl1pPr>
              <a:defRPr sz="4000">
                <a:latin typeface="+mn-lt"/>
              </a:defRPr>
            </a:lvl1p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F53C4BAA-863D-4C2B-A49E-6787B479BC66}"/>
              </a:ext>
            </a:extLst>
          </p:cNvPr>
          <p:cNvSpPr>
            <a:spLocks noGrp="1"/>
          </p:cNvSpPr>
          <p:nvPr>
            <p:ph idx="1"/>
          </p:nvPr>
        </p:nvSpPr>
        <p:spPr>
          <a:xfrm>
            <a:off x="3503712" y="3429000"/>
            <a:ext cx="8298000" cy="2043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35586A4B-B0D1-45E1-8161-745750AC3F01}"/>
              </a:ext>
            </a:extLst>
          </p:cNvPr>
          <p:cNvSpPr>
            <a:spLocks noGrp="1"/>
          </p:cNvSpPr>
          <p:nvPr>
            <p:ph type="dt" sz="half" idx="10"/>
          </p:nvPr>
        </p:nvSpPr>
        <p:spPr/>
        <p:txBody>
          <a:bodyPr/>
          <a:lstStyle/>
          <a:p>
            <a:fld id="{6DC6F5ED-C14C-4DA4-AA51-40B6CDE4D00F}" type="datetimeFigureOut">
              <a:rPr lang="fi-FI" smtClean="0"/>
              <a:t>13.12.2024</a:t>
            </a:fld>
            <a:endParaRPr lang="fi-FI"/>
          </a:p>
        </p:txBody>
      </p:sp>
      <p:sp>
        <p:nvSpPr>
          <p:cNvPr id="5" name="Alatunnisteen paikkamerkki 4">
            <a:extLst>
              <a:ext uri="{FF2B5EF4-FFF2-40B4-BE49-F238E27FC236}">
                <a16:creationId xmlns:a16="http://schemas.microsoft.com/office/drawing/2014/main" id="{F7F02EBB-2840-4B98-91F4-0BA5D03463F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ED015DB-8E17-4D1B-B989-6CC39D597F13}"/>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7" name="Kuva 6" descr="Kuva, joka sisältää kohteen piirtäminen&#10;&#10;Kuvaus luotu automaattisesti">
            <a:extLst>
              <a:ext uri="{FF2B5EF4-FFF2-40B4-BE49-F238E27FC236}">
                <a16:creationId xmlns:a16="http://schemas.microsoft.com/office/drawing/2014/main" id="{448349B3-4682-4093-AE8F-B6A85A8C05D1}"/>
              </a:ext>
            </a:extLst>
          </p:cNvPr>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4049" y="1014158"/>
            <a:ext cx="3672000" cy="4844452"/>
          </a:xfrm>
          <a:prstGeom prst="rect">
            <a:avLst/>
          </a:prstGeom>
        </p:spPr>
      </p:pic>
    </p:spTree>
    <p:extLst>
      <p:ext uri="{BB962C8B-B14F-4D97-AF65-F5344CB8AC3E}">
        <p14:creationId xmlns:p14="http://schemas.microsoft.com/office/powerpoint/2010/main" val="1814742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FE5305D-C96F-E148-A96E-EE7FE5E941A4}"/>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1A459B0B-AE8A-B00E-B6E5-DB6F1F0F56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0FC37E82-DD71-EDFC-F357-D74EDB12EAD5}"/>
              </a:ext>
            </a:extLst>
          </p:cNvPr>
          <p:cNvSpPr>
            <a:spLocks noGrp="1"/>
          </p:cNvSpPr>
          <p:nvPr>
            <p:ph type="dt" sz="half" idx="10"/>
          </p:nvPr>
        </p:nvSpPr>
        <p:spPr/>
        <p:txBody>
          <a:bodyPr/>
          <a:lstStyle/>
          <a:p>
            <a:fld id="{DA46D75A-8687-48CE-9609-CED617619955}" type="datetimeFigureOut">
              <a:rPr lang="fi-FI" smtClean="0"/>
              <a:t>13.12.2024</a:t>
            </a:fld>
            <a:endParaRPr lang="fi-FI"/>
          </a:p>
        </p:txBody>
      </p:sp>
      <p:sp>
        <p:nvSpPr>
          <p:cNvPr id="5" name="Alatunnisteen paikkamerkki 4">
            <a:extLst>
              <a:ext uri="{FF2B5EF4-FFF2-40B4-BE49-F238E27FC236}">
                <a16:creationId xmlns:a16="http://schemas.microsoft.com/office/drawing/2014/main" id="{A7D0A838-89B5-AD81-7F06-D2604AEC1AB9}"/>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ABEE500F-3FD2-A4AE-ADDB-66615867490C}"/>
              </a:ext>
            </a:extLst>
          </p:cNvPr>
          <p:cNvSpPr>
            <a:spLocks noGrp="1"/>
          </p:cNvSpPr>
          <p:nvPr>
            <p:ph type="sldNum" sz="quarter" idx="12"/>
          </p:nvPr>
        </p:nvSpPr>
        <p:spPr/>
        <p:txBody>
          <a:bodyPr/>
          <a:lstStyle/>
          <a:p>
            <a:fld id="{7E2047EB-6531-4480-B83C-CFE007D84277}" type="slidenum">
              <a:rPr lang="fi-FI" smtClean="0"/>
              <a:t>‹#›</a:t>
            </a:fld>
            <a:endParaRPr lang="fi-FI"/>
          </a:p>
        </p:txBody>
      </p:sp>
    </p:spTree>
    <p:extLst>
      <p:ext uri="{BB962C8B-B14F-4D97-AF65-F5344CB8AC3E}">
        <p14:creationId xmlns:p14="http://schemas.microsoft.com/office/powerpoint/2010/main" val="30061160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1C08BC5-6889-2ACA-0D47-751C4BDF30CA}"/>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B78BE28C-B261-1961-6013-5563408500E8}"/>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13F90C2A-7B8E-5B65-B97D-2E22B2D77D5E}"/>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A6D81533-2634-5193-A4EC-F3C1DDBC8793}"/>
              </a:ext>
            </a:extLst>
          </p:cNvPr>
          <p:cNvSpPr>
            <a:spLocks noGrp="1"/>
          </p:cNvSpPr>
          <p:nvPr>
            <p:ph type="dt" sz="half" idx="10"/>
          </p:nvPr>
        </p:nvSpPr>
        <p:spPr/>
        <p:txBody>
          <a:bodyPr/>
          <a:lstStyle/>
          <a:p>
            <a:fld id="{DA46D75A-8687-48CE-9609-CED617619955}" type="datetimeFigureOut">
              <a:rPr lang="fi-FI" smtClean="0"/>
              <a:t>13.12.2024</a:t>
            </a:fld>
            <a:endParaRPr lang="fi-FI"/>
          </a:p>
        </p:txBody>
      </p:sp>
      <p:sp>
        <p:nvSpPr>
          <p:cNvPr id="6" name="Alatunnisteen paikkamerkki 5">
            <a:extLst>
              <a:ext uri="{FF2B5EF4-FFF2-40B4-BE49-F238E27FC236}">
                <a16:creationId xmlns:a16="http://schemas.microsoft.com/office/drawing/2014/main" id="{91C0029C-0AB7-B818-AA99-B1A318FE9A95}"/>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9AD226E1-707D-2D53-6E94-33A00BB93549}"/>
              </a:ext>
            </a:extLst>
          </p:cNvPr>
          <p:cNvSpPr>
            <a:spLocks noGrp="1"/>
          </p:cNvSpPr>
          <p:nvPr>
            <p:ph type="sldNum" sz="quarter" idx="12"/>
          </p:nvPr>
        </p:nvSpPr>
        <p:spPr/>
        <p:txBody>
          <a:bodyPr/>
          <a:lstStyle/>
          <a:p>
            <a:fld id="{7E2047EB-6531-4480-B83C-CFE007D84277}" type="slidenum">
              <a:rPr lang="fi-FI" smtClean="0"/>
              <a:t>‹#›</a:t>
            </a:fld>
            <a:endParaRPr lang="fi-FI"/>
          </a:p>
        </p:txBody>
      </p:sp>
    </p:spTree>
    <p:extLst>
      <p:ext uri="{BB962C8B-B14F-4D97-AF65-F5344CB8AC3E}">
        <p14:creationId xmlns:p14="http://schemas.microsoft.com/office/powerpoint/2010/main" val="36326126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3A3EB80-74E0-3C0D-164D-742C895A7179}"/>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E554B8EC-A015-C4CA-FB68-D35D978CF0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13845C7A-38B3-B785-E54B-5227B4C6E400}"/>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2F108DE8-3303-2191-CD4B-BC699A0D61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8E460471-1443-07FB-F2F6-8B2769C5263E}"/>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9748FDB0-D55C-A2D6-02AE-92FD6D3A5ED4}"/>
              </a:ext>
            </a:extLst>
          </p:cNvPr>
          <p:cNvSpPr>
            <a:spLocks noGrp="1"/>
          </p:cNvSpPr>
          <p:nvPr>
            <p:ph type="dt" sz="half" idx="10"/>
          </p:nvPr>
        </p:nvSpPr>
        <p:spPr/>
        <p:txBody>
          <a:bodyPr/>
          <a:lstStyle/>
          <a:p>
            <a:fld id="{DA46D75A-8687-48CE-9609-CED617619955}" type="datetimeFigureOut">
              <a:rPr lang="fi-FI" smtClean="0"/>
              <a:t>13.12.2024</a:t>
            </a:fld>
            <a:endParaRPr lang="fi-FI"/>
          </a:p>
        </p:txBody>
      </p:sp>
      <p:sp>
        <p:nvSpPr>
          <p:cNvPr id="8" name="Alatunnisteen paikkamerkki 7">
            <a:extLst>
              <a:ext uri="{FF2B5EF4-FFF2-40B4-BE49-F238E27FC236}">
                <a16:creationId xmlns:a16="http://schemas.microsoft.com/office/drawing/2014/main" id="{4EC6855B-4D11-E801-8BF0-6B87B3E657EA}"/>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65D10287-4EF4-6376-FFA4-3D8E16C93A01}"/>
              </a:ext>
            </a:extLst>
          </p:cNvPr>
          <p:cNvSpPr>
            <a:spLocks noGrp="1"/>
          </p:cNvSpPr>
          <p:nvPr>
            <p:ph type="sldNum" sz="quarter" idx="12"/>
          </p:nvPr>
        </p:nvSpPr>
        <p:spPr/>
        <p:txBody>
          <a:bodyPr/>
          <a:lstStyle/>
          <a:p>
            <a:fld id="{7E2047EB-6531-4480-B83C-CFE007D84277}" type="slidenum">
              <a:rPr lang="fi-FI" smtClean="0"/>
              <a:t>‹#›</a:t>
            </a:fld>
            <a:endParaRPr lang="fi-FI"/>
          </a:p>
        </p:txBody>
      </p:sp>
    </p:spTree>
    <p:extLst>
      <p:ext uri="{BB962C8B-B14F-4D97-AF65-F5344CB8AC3E}">
        <p14:creationId xmlns:p14="http://schemas.microsoft.com/office/powerpoint/2010/main" val="23206251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A59FCFE-F37A-111D-B532-4333A7894E50}"/>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CD46FDCB-5D4D-C8D8-3982-B700A612B388}"/>
              </a:ext>
            </a:extLst>
          </p:cNvPr>
          <p:cNvSpPr>
            <a:spLocks noGrp="1"/>
          </p:cNvSpPr>
          <p:nvPr>
            <p:ph type="dt" sz="half" idx="10"/>
          </p:nvPr>
        </p:nvSpPr>
        <p:spPr/>
        <p:txBody>
          <a:bodyPr/>
          <a:lstStyle/>
          <a:p>
            <a:fld id="{DA46D75A-8687-48CE-9609-CED617619955}" type="datetimeFigureOut">
              <a:rPr lang="fi-FI" smtClean="0"/>
              <a:t>13.12.2024</a:t>
            </a:fld>
            <a:endParaRPr lang="fi-FI"/>
          </a:p>
        </p:txBody>
      </p:sp>
      <p:sp>
        <p:nvSpPr>
          <p:cNvPr id="4" name="Alatunnisteen paikkamerkki 3">
            <a:extLst>
              <a:ext uri="{FF2B5EF4-FFF2-40B4-BE49-F238E27FC236}">
                <a16:creationId xmlns:a16="http://schemas.microsoft.com/office/drawing/2014/main" id="{7057FDC7-ABDE-9530-777E-359DB1184E95}"/>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06AE68E0-D258-EF10-E09C-8408E91B38DA}"/>
              </a:ext>
            </a:extLst>
          </p:cNvPr>
          <p:cNvSpPr>
            <a:spLocks noGrp="1"/>
          </p:cNvSpPr>
          <p:nvPr>
            <p:ph type="sldNum" sz="quarter" idx="12"/>
          </p:nvPr>
        </p:nvSpPr>
        <p:spPr/>
        <p:txBody>
          <a:bodyPr/>
          <a:lstStyle/>
          <a:p>
            <a:fld id="{7E2047EB-6531-4480-B83C-CFE007D84277}" type="slidenum">
              <a:rPr lang="fi-FI" smtClean="0"/>
              <a:t>‹#›</a:t>
            </a:fld>
            <a:endParaRPr lang="fi-FI"/>
          </a:p>
        </p:txBody>
      </p:sp>
    </p:spTree>
    <p:extLst>
      <p:ext uri="{BB962C8B-B14F-4D97-AF65-F5344CB8AC3E}">
        <p14:creationId xmlns:p14="http://schemas.microsoft.com/office/powerpoint/2010/main" val="6255468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12A3AE38-C91A-E4AE-D287-7F608950AED1}"/>
              </a:ext>
            </a:extLst>
          </p:cNvPr>
          <p:cNvSpPr>
            <a:spLocks noGrp="1"/>
          </p:cNvSpPr>
          <p:nvPr>
            <p:ph type="dt" sz="half" idx="10"/>
          </p:nvPr>
        </p:nvSpPr>
        <p:spPr/>
        <p:txBody>
          <a:bodyPr/>
          <a:lstStyle/>
          <a:p>
            <a:fld id="{DA46D75A-8687-48CE-9609-CED617619955}" type="datetimeFigureOut">
              <a:rPr lang="fi-FI" smtClean="0"/>
              <a:t>13.12.2024</a:t>
            </a:fld>
            <a:endParaRPr lang="fi-FI"/>
          </a:p>
        </p:txBody>
      </p:sp>
      <p:sp>
        <p:nvSpPr>
          <p:cNvPr id="3" name="Alatunnisteen paikkamerkki 2">
            <a:extLst>
              <a:ext uri="{FF2B5EF4-FFF2-40B4-BE49-F238E27FC236}">
                <a16:creationId xmlns:a16="http://schemas.microsoft.com/office/drawing/2014/main" id="{C91EB626-CD1D-EA10-0302-34D7B456FFED}"/>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4F36369C-AC2D-FEE4-0018-5D5A5FD4CCC4}"/>
              </a:ext>
            </a:extLst>
          </p:cNvPr>
          <p:cNvSpPr>
            <a:spLocks noGrp="1"/>
          </p:cNvSpPr>
          <p:nvPr>
            <p:ph type="sldNum" sz="quarter" idx="12"/>
          </p:nvPr>
        </p:nvSpPr>
        <p:spPr/>
        <p:txBody>
          <a:bodyPr/>
          <a:lstStyle/>
          <a:p>
            <a:fld id="{7E2047EB-6531-4480-B83C-CFE007D84277}" type="slidenum">
              <a:rPr lang="fi-FI" smtClean="0"/>
              <a:t>‹#›</a:t>
            </a:fld>
            <a:endParaRPr lang="fi-FI"/>
          </a:p>
        </p:txBody>
      </p:sp>
    </p:spTree>
    <p:extLst>
      <p:ext uri="{BB962C8B-B14F-4D97-AF65-F5344CB8AC3E}">
        <p14:creationId xmlns:p14="http://schemas.microsoft.com/office/powerpoint/2010/main" val="31113903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80F3E20-0C6A-DB52-C5D1-CAED26BE07A0}"/>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2EDA0EBA-63B7-900F-1267-74F961D67E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D0DDC99A-8E20-0D1E-8A9F-7765A33968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840CA374-15FD-5A0F-B883-613F9B740F02}"/>
              </a:ext>
            </a:extLst>
          </p:cNvPr>
          <p:cNvSpPr>
            <a:spLocks noGrp="1"/>
          </p:cNvSpPr>
          <p:nvPr>
            <p:ph type="dt" sz="half" idx="10"/>
          </p:nvPr>
        </p:nvSpPr>
        <p:spPr/>
        <p:txBody>
          <a:bodyPr/>
          <a:lstStyle/>
          <a:p>
            <a:fld id="{DA46D75A-8687-48CE-9609-CED617619955}" type="datetimeFigureOut">
              <a:rPr lang="fi-FI" smtClean="0"/>
              <a:t>13.12.2024</a:t>
            </a:fld>
            <a:endParaRPr lang="fi-FI"/>
          </a:p>
        </p:txBody>
      </p:sp>
      <p:sp>
        <p:nvSpPr>
          <p:cNvPr id="6" name="Alatunnisteen paikkamerkki 5">
            <a:extLst>
              <a:ext uri="{FF2B5EF4-FFF2-40B4-BE49-F238E27FC236}">
                <a16:creationId xmlns:a16="http://schemas.microsoft.com/office/drawing/2014/main" id="{A2C10F0B-6F5E-7565-B577-EEF63D32FB17}"/>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F9FA5688-2F8C-ED0D-6EC1-C34449BD6AB1}"/>
              </a:ext>
            </a:extLst>
          </p:cNvPr>
          <p:cNvSpPr>
            <a:spLocks noGrp="1"/>
          </p:cNvSpPr>
          <p:nvPr>
            <p:ph type="sldNum" sz="quarter" idx="12"/>
          </p:nvPr>
        </p:nvSpPr>
        <p:spPr/>
        <p:txBody>
          <a:bodyPr/>
          <a:lstStyle/>
          <a:p>
            <a:fld id="{7E2047EB-6531-4480-B83C-CFE007D84277}" type="slidenum">
              <a:rPr lang="fi-FI" smtClean="0"/>
              <a:t>‹#›</a:t>
            </a:fld>
            <a:endParaRPr lang="fi-FI"/>
          </a:p>
        </p:txBody>
      </p:sp>
    </p:spTree>
    <p:extLst>
      <p:ext uri="{BB962C8B-B14F-4D97-AF65-F5344CB8AC3E}">
        <p14:creationId xmlns:p14="http://schemas.microsoft.com/office/powerpoint/2010/main" val="38408326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7010615-9276-37EB-ADDB-3A7294C1021A}"/>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D215BAA7-542E-220A-5D84-FF1D340E53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45A62D49-DC53-C385-0A17-A6B4E292CA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CA29827F-73B6-6BCB-E695-997A640E7DF6}"/>
              </a:ext>
            </a:extLst>
          </p:cNvPr>
          <p:cNvSpPr>
            <a:spLocks noGrp="1"/>
          </p:cNvSpPr>
          <p:nvPr>
            <p:ph type="dt" sz="half" idx="10"/>
          </p:nvPr>
        </p:nvSpPr>
        <p:spPr/>
        <p:txBody>
          <a:bodyPr/>
          <a:lstStyle/>
          <a:p>
            <a:fld id="{DA46D75A-8687-48CE-9609-CED617619955}" type="datetimeFigureOut">
              <a:rPr lang="fi-FI" smtClean="0"/>
              <a:t>13.12.2024</a:t>
            </a:fld>
            <a:endParaRPr lang="fi-FI"/>
          </a:p>
        </p:txBody>
      </p:sp>
      <p:sp>
        <p:nvSpPr>
          <p:cNvPr id="6" name="Alatunnisteen paikkamerkki 5">
            <a:extLst>
              <a:ext uri="{FF2B5EF4-FFF2-40B4-BE49-F238E27FC236}">
                <a16:creationId xmlns:a16="http://schemas.microsoft.com/office/drawing/2014/main" id="{13968589-3544-A53C-A3A9-9827B86DA05F}"/>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F4D2C1D0-C40E-BA65-DA6D-D5DF8EF8A33B}"/>
              </a:ext>
            </a:extLst>
          </p:cNvPr>
          <p:cNvSpPr>
            <a:spLocks noGrp="1"/>
          </p:cNvSpPr>
          <p:nvPr>
            <p:ph type="sldNum" sz="quarter" idx="12"/>
          </p:nvPr>
        </p:nvSpPr>
        <p:spPr/>
        <p:txBody>
          <a:bodyPr/>
          <a:lstStyle/>
          <a:p>
            <a:fld id="{7E2047EB-6531-4480-B83C-CFE007D84277}" type="slidenum">
              <a:rPr lang="fi-FI" smtClean="0"/>
              <a:t>‹#›</a:t>
            </a:fld>
            <a:endParaRPr lang="fi-FI"/>
          </a:p>
        </p:txBody>
      </p:sp>
    </p:spTree>
    <p:extLst>
      <p:ext uri="{BB962C8B-B14F-4D97-AF65-F5344CB8AC3E}">
        <p14:creationId xmlns:p14="http://schemas.microsoft.com/office/powerpoint/2010/main" val="31972745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6216AD3-6316-3B75-1C89-F3E4D6319AEE}"/>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47761ED3-425B-68EE-3F38-C8BF270081D2}"/>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EFD13B11-B39D-DC97-9DCF-56C61445D978}"/>
              </a:ext>
            </a:extLst>
          </p:cNvPr>
          <p:cNvSpPr>
            <a:spLocks noGrp="1"/>
          </p:cNvSpPr>
          <p:nvPr>
            <p:ph type="dt" sz="half" idx="10"/>
          </p:nvPr>
        </p:nvSpPr>
        <p:spPr/>
        <p:txBody>
          <a:bodyPr/>
          <a:lstStyle/>
          <a:p>
            <a:fld id="{DA46D75A-8687-48CE-9609-CED617619955}" type="datetimeFigureOut">
              <a:rPr lang="fi-FI" smtClean="0"/>
              <a:t>13.12.2024</a:t>
            </a:fld>
            <a:endParaRPr lang="fi-FI"/>
          </a:p>
        </p:txBody>
      </p:sp>
      <p:sp>
        <p:nvSpPr>
          <p:cNvPr id="5" name="Alatunnisteen paikkamerkki 4">
            <a:extLst>
              <a:ext uri="{FF2B5EF4-FFF2-40B4-BE49-F238E27FC236}">
                <a16:creationId xmlns:a16="http://schemas.microsoft.com/office/drawing/2014/main" id="{93BBEE36-E6BF-CD07-E3AA-1441864DE281}"/>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0E8A7E0F-DF13-3E89-C839-223FB8A33729}"/>
              </a:ext>
            </a:extLst>
          </p:cNvPr>
          <p:cNvSpPr>
            <a:spLocks noGrp="1"/>
          </p:cNvSpPr>
          <p:nvPr>
            <p:ph type="sldNum" sz="quarter" idx="12"/>
          </p:nvPr>
        </p:nvSpPr>
        <p:spPr/>
        <p:txBody>
          <a:bodyPr/>
          <a:lstStyle/>
          <a:p>
            <a:fld id="{7E2047EB-6531-4480-B83C-CFE007D84277}" type="slidenum">
              <a:rPr lang="fi-FI" smtClean="0"/>
              <a:t>‹#›</a:t>
            </a:fld>
            <a:endParaRPr lang="fi-FI"/>
          </a:p>
        </p:txBody>
      </p:sp>
    </p:spTree>
    <p:extLst>
      <p:ext uri="{BB962C8B-B14F-4D97-AF65-F5344CB8AC3E}">
        <p14:creationId xmlns:p14="http://schemas.microsoft.com/office/powerpoint/2010/main" val="31798424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5289E487-0FB8-B0F0-0506-FFC2CF862597}"/>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D1D088C9-B3F3-4A3E-4553-53E1F84732D5}"/>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924192D2-569E-F706-4FA4-FE158921057D}"/>
              </a:ext>
            </a:extLst>
          </p:cNvPr>
          <p:cNvSpPr>
            <a:spLocks noGrp="1"/>
          </p:cNvSpPr>
          <p:nvPr>
            <p:ph type="dt" sz="half" idx="10"/>
          </p:nvPr>
        </p:nvSpPr>
        <p:spPr/>
        <p:txBody>
          <a:bodyPr/>
          <a:lstStyle/>
          <a:p>
            <a:fld id="{DA46D75A-8687-48CE-9609-CED617619955}" type="datetimeFigureOut">
              <a:rPr lang="fi-FI" smtClean="0"/>
              <a:t>13.12.2024</a:t>
            </a:fld>
            <a:endParaRPr lang="fi-FI"/>
          </a:p>
        </p:txBody>
      </p:sp>
      <p:sp>
        <p:nvSpPr>
          <p:cNvPr id="5" name="Alatunnisteen paikkamerkki 4">
            <a:extLst>
              <a:ext uri="{FF2B5EF4-FFF2-40B4-BE49-F238E27FC236}">
                <a16:creationId xmlns:a16="http://schemas.microsoft.com/office/drawing/2014/main" id="{2DDE82B1-1F5E-F3F4-3A5F-14A3820F4E53}"/>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4BC1967E-0E8B-9708-7E4E-D9F990E91698}"/>
              </a:ext>
            </a:extLst>
          </p:cNvPr>
          <p:cNvSpPr>
            <a:spLocks noGrp="1"/>
          </p:cNvSpPr>
          <p:nvPr>
            <p:ph type="sldNum" sz="quarter" idx="12"/>
          </p:nvPr>
        </p:nvSpPr>
        <p:spPr/>
        <p:txBody>
          <a:bodyPr/>
          <a:lstStyle/>
          <a:p>
            <a:fld id="{7E2047EB-6531-4480-B83C-CFE007D84277}" type="slidenum">
              <a:rPr lang="fi-FI" smtClean="0"/>
              <a:t>‹#›</a:t>
            </a:fld>
            <a:endParaRPr lang="fi-FI"/>
          </a:p>
        </p:txBody>
      </p:sp>
    </p:spTree>
    <p:extLst>
      <p:ext uri="{BB962C8B-B14F-4D97-AF65-F5344CB8AC3E}">
        <p14:creationId xmlns:p14="http://schemas.microsoft.com/office/powerpoint/2010/main" val="1371794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Otsikkodia 3">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383615"/>
            <a:ext cx="8298000" cy="3276358"/>
          </a:xfrm>
        </p:spPr>
        <p:txBody>
          <a:bodyPr anchor="b"/>
          <a:lstStyle>
            <a:lvl1pPr algn="l">
              <a:lnSpc>
                <a:spcPts val="7000"/>
              </a:lnSpc>
              <a:defRPr sz="6600">
                <a:latin typeface="+mn-lt"/>
              </a:defRPr>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1764000" y="4740322"/>
            <a:ext cx="829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13.12.2024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627055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Otsikkodia 4">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383615"/>
            <a:ext cx="8298000" cy="3276358"/>
          </a:xfrm>
        </p:spPr>
        <p:txBody>
          <a:bodyPr anchor="b"/>
          <a:lstStyle>
            <a:lvl1pPr algn="l">
              <a:lnSpc>
                <a:spcPts val="7000"/>
              </a:lnSpc>
              <a:defRPr sz="6600">
                <a:latin typeface="+mn-lt"/>
              </a:defRPr>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1764000" y="4740322"/>
            <a:ext cx="829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13.12.2024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9" name="Tekstiruutu 8">
            <a:extLst>
              <a:ext uri="{FF2B5EF4-FFF2-40B4-BE49-F238E27FC236}">
                <a16:creationId xmlns:a16="http://schemas.microsoft.com/office/drawing/2014/main" id="{FA76C897-6D8D-43E4-B12F-8C9ADCA46C50}"/>
              </a:ext>
            </a:extLst>
          </p:cNvPr>
          <p:cNvSpPr txBox="1"/>
          <p:nvPr userDrawn="1"/>
        </p:nvSpPr>
        <p:spPr>
          <a:xfrm rot="16200000">
            <a:off x="-1828177" y="3593525"/>
            <a:ext cx="4951340" cy="1200329"/>
          </a:xfrm>
          <a:prstGeom prst="rect">
            <a:avLst/>
          </a:prstGeom>
          <a:noFill/>
        </p:spPr>
        <p:txBody>
          <a:bodyPr wrap="square" rtlCol="0">
            <a:spAutoFit/>
          </a:bodyPr>
          <a:lstStyle/>
          <a:p>
            <a:pPr algn="l"/>
            <a:r>
              <a:rPr lang="fi-FI" sz="7200" b="1" dirty="0">
                <a:solidFill>
                  <a:srgbClr val="C9D409"/>
                </a:solidFill>
                <a:latin typeface="Arial Black" panose="020B0A04020102020204" pitchFamily="34" charset="0"/>
              </a:rPr>
              <a:t>ESAVO</a:t>
            </a:r>
            <a:r>
              <a:rPr lang="fi-FI" sz="7200" b="1" dirty="0">
                <a:solidFill>
                  <a:srgbClr val="009FE4"/>
                </a:solidFill>
                <a:latin typeface="Arial Black" panose="020B0A04020102020204" pitchFamily="34" charset="0"/>
              </a:rPr>
              <a:t>.FI</a:t>
            </a:r>
          </a:p>
        </p:txBody>
      </p:sp>
    </p:spTree>
    <p:extLst>
      <p:ext uri="{BB962C8B-B14F-4D97-AF65-F5344CB8AC3E}">
        <p14:creationId xmlns:p14="http://schemas.microsoft.com/office/powerpoint/2010/main" val="2950999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ksti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322191"/>
            <a:ext cx="2567608" cy="3549611"/>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0208" y="1548000"/>
            <a:ext cx="8675380" cy="590325"/>
          </a:xfrm>
        </p:spPr>
        <p:txBody>
          <a:bodyPr anchor="t"/>
          <a:lstStyle>
            <a:lvl1pPr algn="l">
              <a:lnSpc>
                <a:spcPct val="100000"/>
              </a:lnSpc>
              <a:defRPr sz="2800">
                <a:latin typeface="+mn-lt"/>
              </a:defRPr>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1740446" y="2241032"/>
            <a:ext cx="8675142" cy="1080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2604303" y="4110549"/>
            <a:ext cx="622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2604304" y="4455775"/>
            <a:ext cx="6227762"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13.12.2024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95523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ekstidia 3">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3322190"/>
            <a:ext cx="2567608" cy="3549612"/>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2567794" y="1548000"/>
            <a:ext cx="7847793" cy="900000"/>
          </a:xfrm>
        </p:spPr>
        <p:txBody>
          <a:bodyPr anchor="b"/>
          <a:lstStyle>
            <a:lvl1pPr algn="l">
              <a:lnSpc>
                <a:spcPct val="100000"/>
              </a:lnSpc>
              <a:defRPr sz="2800">
                <a:latin typeface="+mn-lt"/>
              </a:defRPr>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2567607" y="2587625"/>
            <a:ext cx="7847793"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13.12.2024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599780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kstidia 4">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atin typeface="+mn-lt"/>
              </a:defRPr>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1764000" y="2587625"/>
            <a:ext cx="8298000"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13.12.2024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822036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Nuoliotsikko">
    <p:spTree>
      <p:nvGrpSpPr>
        <p:cNvPr id="1" name=""/>
        <p:cNvGrpSpPr/>
        <p:nvPr/>
      </p:nvGrpSpPr>
      <p:grpSpPr>
        <a:xfrm>
          <a:off x="0" y="0"/>
          <a:ext cx="0" cy="0"/>
          <a:chOff x="0" y="0"/>
          <a:chExt cx="0" cy="0"/>
        </a:xfrm>
      </p:grpSpPr>
      <p:pic>
        <p:nvPicPr>
          <p:cNvPr id="53" name="Kuva 52" descr="Kuva, joka sisältää kohteen piirtäminen&#10;&#10;Kuvaus luotu automaattisesti">
            <a:extLst>
              <a:ext uri="{FF2B5EF4-FFF2-40B4-BE49-F238E27FC236}">
                <a16:creationId xmlns:a16="http://schemas.microsoft.com/office/drawing/2014/main" id="{2141F0D0-0FEA-4058-9143-828F1654926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837062" y="1269000"/>
            <a:ext cx="3672000" cy="4844452"/>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hasCustomPrompt="1"/>
          </p:nvPr>
        </p:nvSpPr>
        <p:spPr>
          <a:xfrm>
            <a:off x="751422" y="2036763"/>
            <a:ext cx="3904578" cy="3130550"/>
          </a:xfrm>
        </p:spPr>
        <p:txBody>
          <a:bodyPr anchor="ctr"/>
          <a:lstStyle>
            <a:lvl1pPr algn="l">
              <a:lnSpc>
                <a:spcPts val="4800"/>
              </a:lnSpc>
              <a:defRPr sz="5400">
                <a:latin typeface="+mn-lt"/>
              </a:defRPr>
            </a:lvl1pPr>
          </a:lstStyle>
          <a:p>
            <a:r>
              <a:rPr lang="fi-FI" dirty="0"/>
              <a:t>Lisää otsikko</a:t>
            </a:r>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7620543" y="2536825"/>
            <a:ext cx="4194000" cy="2630488"/>
          </a:xfrm>
        </p:spPr>
        <p:txBody>
          <a:bodyPr>
            <a:normAutofit/>
          </a:bodyPr>
          <a:lstStyle>
            <a:lvl1pPr marL="0" indent="0">
              <a:spcAft>
                <a:spcPts val="1600"/>
              </a:spcAft>
              <a:buNone/>
              <a:defRPr sz="1600" b="0"/>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13.12.2024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43958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Kuva ja otsikko">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13.12.2024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52" name="Otsikko 1">
            <a:extLst>
              <a:ext uri="{FF2B5EF4-FFF2-40B4-BE49-F238E27FC236}">
                <a16:creationId xmlns:a16="http://schemas.microsoft.com/office/drawing/2014/main" id="{0FF9F245-1E1A-448D-91E2-6190B0BFCCCA}"/>
              </a:ext>
            </a:extLst>
          </p:cNvPr>
          <p:cNvSpPr>
            <a:spLocks noGrp="1"/>
          </p:cNvSpPr>
          <p:nvPr>
            <p:ph type="ctrTitle"/>
          </p:nvPr>
        </p:nvSpPr>
        <p:spPr>
          <a:xfrm>
            <a:off x="359814" y="6021288"/>
            <a:ext cx="10200682" cy="562970"/>
          </a:xfrm>
        </p:spPr>
        <p:txBody>
          <a:bodyPr anchor="b"/>
          <a:lstStyle>
            <a:lvl1pPr algn="l">
              <a:lnSpc>
                <a:spcPts val="3000"/>
              </a:lnSpc>
              <a:defRPr sz="3000">
                <a:latin typeface="+mn-lt"/>
              </a:defRPr>
            </a:lvl1pPr>
          </a:lstStyle>
          <a:p>
            <a:r>
              <a:rPr lang="fi-FI"/>
              <a:t>Muokkaa ots. perustyyl. napsautt.</a:t>
            </a:r>
            <a:endParaRPr lang="fi-FI" dirty="0"/>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5648546"/>
          </a:xfrm>
          <a:solidFill>
            <a:schemeClr val="bg1">
              <a:lumMod val="95000"/>
            </a:schemeClr>
          </a:solidFill>
        </p:spPr>
        <p:txBody>
          <a:bodyPr/>
          <a:lstStyle>
            <a:lvl1pPr marL="0" indent="0" algn="ctr">
              <a:buNone/>
              <a:defRPr/>
            </a:lvl1pPr>
          </a:lstStyle>
          <a:p>
            <a:r>
              <a:rPr lang="fi-FI"/>
              <a:t>Lisää kuva napsauttamalla kuvaketta</a:t>
            </a:r>
          </a:p>
        </p:txBody>
      </p:sp>
    </p:spTree>
    <p:extLst>
      <p:ext uri="{BB962C8B-B14F-4D97-AF65-F5344CB8AC3E}">
        <p14:creationId xmlns:p14="http://schemas.microsoft.com/office/powerpoint/2010/main" val="1219756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B92EF62F-D49B-4A44-92B5-38DF0E46D841}"/>
              </a:ext>
            </a:extLst>
          </p:cNvPr>
          <p:cNvSpPr>
            <a:spLocks noGrp="1"/>
          </p:cNvSpPr>
          <p:nvPr>
            <p:ph type="title"/>
          </p:nvPr>
        </p:nvSpPr>
        <p:spPr>
          <a:xfrm>
            <a:off x="1764000" y="1548000"/>
            <a:ext cx="8298000" cy="900000"/>
          </a:xfrm>
          <a:prstGeom prst="rect">
            <a:avLst/>
          </a:prstGeom>
        </p:spPr>
        <p:txBody>
          <a:bodyPr vert="horz" lIns="0" tIns="0" rIns="0" bIns="45720" rtlCol="0" anchor="b">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8D489960-CB8D-4F48-B4C6-33518F04E42D}"/>
              </a:ext>
            </a:extLst>
          </p:cNvPr>
          <p:cNvSpPr>
            <a:spLocks noGrp="1"/>
          </p:cNvSpPr>
          <p:nvPr>
            <p:ph type="body" idx="1"/>
          </p:nvPr>
        </p:nvSpPr>
        <p:spPr>
          <a:xfrm>
            <a:off x="1764000" y="2592000"/>
            <a:ext cx="8298000" cy="2880000"/>
          </a:xfrm>
          <a:prstGeom prst="rect">
            <a:avLst/>
          </a:prstGeom>
        </p:spPr>
        <p:txBody>
          <a:bodyPr vert="horz" lIns="0" tIns="0" rIns="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p:txBody>
      </p:sp>
      <p:sp>
        <p:nvSpPr>
          <p:cNvPr id="4" name="Päivämäärän paikkamerkki 3">
            <a:extLst>
              <a:ext uri="{FF2B5EF4-FFF2-40B4-BE49-F238E27FC236}">
                <a16:creationId xmlns:a16="http://schemas.microsoft.com/office/drawing/2014/main" id="{90E7348C-6486-4251-801A-85B0E848DBE2}"/>
              </a:ext>
            </a:extLst>
          </p:cNvPr>
          <p:cNvSpPr>
            <a:spLocks noGrp="1"/>
          </p:cNvSpPr>
          <p:nvPr>
            <p:ph type="dt" sz="half" idx="2"/>
          </p:nvPr>
        </p:nvSpPr>
        <p:spPr>
          <a:xfrm>
            <a:off x="360000" y="6597000"/>
            <a:ext cx="1404000" cy="252000"/>
          </a:xfrm>
          <a:prstGeom prst="rect">
            <a:avLst/>
          </a:prstGeom>
        </p:spPr>
        <p:txBody>
          <a:bodyPr vert="horz" lIns="0" tIns="45720" rIns="91440" bIns="45720" rtlCol="0" anchor="ctr"/>
          <a:lstStyle>
            <a:lvl1pPr algn="l">
              <a:defRPr sz="1200">
                <a:noFill/>
              </a:defRPr>
            </a:lvl1pPr>
          </a:lstStyle>
          <a:p>
            <a:fld id="{6DC6F5ED-C14C-4DA4-AA51-40B6CDE4D00F}" type="datetimeFigureOut">
              <a:rPr lang="fi-FI" smtClean="0"/>
              <a:t>13.12.2024</a:t>
            </a:fld>
            <a:endParaRPr lang="fi-FI"/>
          </a:p>
        </p:txBody>
      </p:sp>
      <p:sp>
        <p:nvSpPr>
          <p:cNvPr id="5" name="Alatunnisteen paikkamerkki 4">
            <a:extLst>
              <a:ext uri="{FF2B5EF4-FFF2-40B4-BE49-F238E27FC236}">
                <a16:creationId xmlns:a16="http://schemas.microsoft.com/office/drawing/2014/main" id="{E21CDB72-9EDA-48DC-98AB-E1016A1D9D74}"/>
              </a:ext>
            </a:extLst>
          </p:cNvPr>
          <p:cNvSpPr>
            <a:spLocks noGrp="1"/>
          </p:cNvSpPr>
          <p:nvPr>
            <p:ph type="ftr" sz="quarter" idx="3"/>
          </p:nvPr>
        </p:nvSpPr>
        <p:spPr>
          <a:xfrm>
            <a:off x="2124000" y="6597000"/>
            <a:ext cx="4114800" cy="252000"/>
          </a:xfrm>
          <a:prstGeom prst="rect">
            <a:avLst/>
          </a:prstGeom>
        </p:spPr>
        <p:txBody>
          <a:bodyPr vert="horz" lIns="0" tIns="45720" rIns="91440" bIns="45720" rtlCol="0" anchor="ctr"/>
          <a:lstStyle>
            <a:lvl1pPr algn="l">
              <a:defRPr sz="1200">
                <a:noFill/>
              </a:defRPr>
            </a:lvl1pPr>
          </a:lstStyle>
          <a:p>
            <a:endParaRPr lang="fi-FI"/>
          </a:p>
        </p:txBody>
      </p:sp>
      <p:sp>
        <p:nvSpPr>
          <p:cNvPr id="6" name="Dian numeron paikkamerkki 5">
            <a:extLst>
              <a:ext uri="{FF2B5EF4-FFF2-40B4-BE49-F238E27FC236}">
                <a16:creationId xmlns:a16="http://schemas.microsoft.com/office/drawing/2014/main" id="{0E5A9A56-7B18-44D6-99B0-B87596D5F757}"/>
              </a:ext>
            </a:extLst>
          </p:cNvPr>
          <p:cNvSpPr>
            <a:spLocks noGrp="1"/>
          </p:cNvSpPr>
          <p:nvPr>
            <p:ph type="sldNum" sz="quarter" idx="4"/>
          </p:nvPr>
        </p:nvSpPr>
        <p:spPr>
          <a:xfrm>
            <a:off x="11057032" y="260412"/>
            <a:ext cx="807300" cy="365125"/>
          </a:xfrm>
          <a:prstGeom prst="rect">
            <a:avLst/>
          </a:prstGeom>
        </p:spPr>
        <p:txBody>
          <a:bodyPr vert="horz" lIns="91440" tIns="45720" rIns="91440" bIns="45720" rtlCol="0" anchor="ctr"/>
          <a:lstStyle>
            <a:lvl1pPr algn="r">
              <a:defRPr sz="1200">
                <a:noFill/>
              </a:defRPr>
            </a:lvl1pPr>
          </a:lstStyle>
          <a:p>
            <a:fld id="{F01552E5-F27A-4309-8F6A-42878645B083}" type="slidenum">
              <a:rPr lang="fi-FI" smtClean="0"/>
              <a:t>‹#›</a:t>
            </a:fld>
            <a:endParaRPr lang="fi-FI"/>
          </a:p>
        </p:txBody>
      </p:sp>
      <p:pic>
        <p:nvPicPr>
          <p:cNvPr id="8" name="Kuva 7">
            <a:extLst>
              <a:ext uri="{FF2B5EF4-FFF2-40B4-BE49-F238E27FC236}">
                <a16:creationId xmlns:a16="http://schemas.microsoft.com/office/drawing/2014/main" id="{C15DB8E9-F77E-4D63-BF19-EED1CF69218B}"/>
              </a:ext>
            </a:extLst>
          </p:cNvPr>
          <p:cNvPicPr>
            <a:picLocks noChangeAspect="1"/>
          </p:cNvPicPr>
          <p:nvPr userDrawn="1"/>
        </p:nvPicPr>
        <p:blipFill>
          <a:blip r:embed="rId19"/>
          <a:stretch>
            <a:fillRect/>
          </a:stretch>
        </p:blipFill>
        <p:spPr>
          <a:xfrm>
            <a:off x="10038648" y="6021287"/>
            <a:ext cx="1890000" cy="577332"/>
          </a:xfrm>
          <a:prstGeom prst="rect">
            <a:avLst/>
          </a:prstGeom>
        </p:spPr>
      </p:pic>
    </p:spTree>
    <p:extLst>
      <p:ext uri="{BB962C8B-B14F-4D97-AF65-F5344CB8AC3E}">
        <p14:creationId xmlns:p14="http://schemas.microsoft.com/office/powerpoint/2010/main" val="2255624674"/>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20" r:id="rId3"/>
    <p:sldLayoutId id="2147483739" r:id="rId4"/>
    <p:sldLayoutId id="2147483721" r:id="rId5"/>
    <p:sldLayoutId id="2147483723" r:id="rId6"/>
    <p:sldLayoutId id="2147483724" r:id="rId7"/>
    <p:sldLayoutId id="2147483725" r:id="rId8"/>
    <p:sldLayoutId id="2147483726" r:id="rId9"/>
    <p:sldLayoutId id="2147483738" r:id="rId10"/>
    <p:sldLayoutId id="2147483727" r:id="rId11"/>
    <p:sldLayoutId id="2147483731" r:id="rId12"/>
    <p:sldLayoutId id="2147483732" r:id="rId13"/>
    <p:sldLayoutId id="2147483733" r:id="rId14"/>
    <p:sldLayoutId id="2147483734" r:id="rId15"/>
    <p:sldLayoutId id="2147483735" r:id="rId16"/>
    <p:sldLayoutId id="2147483740" r:id="rId17"/>
  </p:sldLayoutIdLst>
  <p:txStyles>
    <p:titleStyle>
      <a:lvl1pPr algn="l" defTabSz="914400" rtl="0" eaLnBrk="1" latinLnBrk="0" hangingPunct="1">
        <a:lnSpc>
          <a:spcPct val="100000"/>
        </a:lnSpc>
        <a:spcBef>
          <a:spcPct val="0"/>
        </a:spcBef>
        <a:buNone/>
        <a:defRPr sz="2800" b="1" kern="1200">
          <a:solidFill>
            <a:schemeClr val="tx2"/>
          </a:solidFill>
          <a:latin typeface="+mj-lt"/>
          <a:ea typeface="+mj-ea"/>
          <a:cs typeface="+mj-cs"/>
        </a:defRPr>
      </a:lvl1pPr>
    </p:titleStyle>
    <p:bodyStyle>
      <a:lvl1pPr marL="108000" indent="-108000" algn="l" defTabSz="914400" rtl="0" eaLnBrk="1" latinLnBrk="0" hangingPunct="1">
        <a:lnSpc>
          <a:spcPct val="100000"/>
        </a:lnSpc>
        <a:spcBef>
          <a:spcPts val="0"/>
        </a:spcBef>
        <a:buFont typeface="Arial" panose="020B0604020202020204" pitchFamily="34" charset="0"/>
        <a:buChar char="-"/>
        <a:defRPr sz="2000" b="1" kern="1200">
          <a:solidFill>
            <a:schemeClr val="tx1"/>
          </a:solidFill>
          <a:latin typeface="+mn-lt"/>
          <a:ea typeface="+mn-ea"/>
          <a:cs typeface="+mn-cs"/>
        </a:defRPr>
      </a:lvl1pPr>
      <a:lvl2pPr marL="216000" indent="-108000" algn="l" defTabSz="914400" rtl="0" eaLnBrk="1" latinLnBrk="0" hangingPunct="1">
        <a:lnSpc>
          <a:spcPct val="100000"/>
        </a:lnSpc>
        <a:spcBef>
          <a:spcPts val="0"/>
        </a:spcBef>
        <a:buFont typeface="Arial" panose="020B0604020202020204" pitchFamily="34" charset="0"/>
        <a:buChar char="-"/>
        <a:defRPr sz="2000" b="0" kern="1200">
          <a:solidFill>
            <a:schemeClr val="tx1"/>
          </a:solidFill>
          <a:latin typeface="+mn-lt"/>
          <a:ea typeface="+mn-ea"/>
          <a:cs typeface="+mn-cs"/>
        </a:defRPr>
      </a:lvl2pPr>
      <a:lvl3pPr marL="432000" indent="-108000" algn="l" defTabSz="914400" rtl="0" eaLnBrk="1" latinLnBrk="0" hangingPunct="1">
        <a:lnSpc>
          <a:spcPct val="100000"/>
        </a:lnSpc>
        <a:spcBef>
          <a:spcPts val="0"/>
        </a:spcBef>
        <a:buFont typeface="Arial" panose="020B0604020202020204" pitchFamily="34" charset="0"/>
        <a:buChar char="-"/>
        <a:defRPr sz="1800" b="0" kern="1200">
          <a:solidFill>
            <a:schemeClr val="tx1"/>
          </a:solidFill>
          <a:latin typeface="+mn-lt"/>
          <a:ea typeface="+mn-ea"/>
          <a:cs typeface="+mn-cs"/>
        </a:defRPr>
      </a:lvl3pPr>
      <a:lvl4pPr marL="64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4pPr>
      <a:lvl5pPr marL="864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5pPr>
      <a:lvl6pPr marL="1080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6pPr>
      <a:lvl7pPr marL="1296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7pPr>
      <a:lvl8pPr marL="1512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8pPr>
      <a:lvl9pPr marL="172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26">
          <p15:clr>
            <a:srgbClr val="F26B43"/>
          </p15:clr>
        </p15:guide>
        <p15:guide id="4" orient="horz" pos="232">
          <p15:clr>
            <a:srgbClr val="F26B43"/>
          </p15:clr>
        </p15:guide>
        <p15:guide id="5" orient="horz" pos="4090">
          <p15:clr>
            <a:srgbClr val="F26B43"/>
          </p15:clr>
        </p15:guide>
        <p15:guide id="6" pos="7444">
          <p15:clr>
            <a:srgbClr val="F26B43"/>
          </p15:clr>
        </p15:guide>
        <p15:guide id="7" orient="horz" pos="1283">
          <p15:clr>
            <a:srgbClr val="F26B43"/>
          </p15:clr>
        </p15:guide>
        <p15:guide id="8" orient="horz" pos="3255">
          <p15:clr>
            <a:srgbClr val="F26B43"/>
          </p15:clr>
        </p15:guide>
        <p15:guide id="9" orient="horz" pos="3491">
          <p15:clr>
            <a:srgbClr val="F26B43"/>
          </p15:clr>
        </p15:guide>
        <p15:guide id="10" pos="1100">
          <p15:clr>
            <a:srgbClr val="F26B43"/>
          </p15:clr>
        </p15:guide>
        <p15:guide id="11" pos="1327">
          <p15:clr>
            <a:srgbClr val="F26B43"/>
          </p15:clr>
        </p15:guide>
        <p15:guide id="12" pos="2199">
          <p15:clr>
            <a:srgbClr val="F26B43"/>
          </p15:clr>
        </p15:guide>
        <p15:guide id="13" pos="2426">
          <p15:clr>
            <a:srgbClr val="F26B43"/>
          </p15:clr>
        </p15:guide>
        <p15:guide id="14" pos="3273">
          <p15:clr>
            <a:srgbClr val="F26B43"/>
          </p15:clr>
        </p15:guide>
        <p15:guide id="15" pos="3517">
          <p15:clr>
            <a:srgbClr val="F26B43"/>
          </p15:clr>
        </p15:guide>
        <p15:guide id="16" pos="6334">
          <p15:clr>
            <a:srgbClr val="F26B43"/>
          </p15:clr>
        </p15:guide>
        <p15:guide id="17" pos="656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02A2CBB5-7B55-A182-F873-867BB5EB59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8BB98D83-12FD-6076-7E0B-F47DEC0F31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C590CC36-CBEB-9321-5C9B-B8FBB61C17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46D75A-8687-48CE-9609-CED617619955}" type="datetimeFigureOut">
              <a:rPr lang="fi-FI" smtClean="0"/>
              <a:t>13.12.2024</a:t>
            </a:fld>
            <a:endParaRPr lang="fi-FI"/>
          </a:p>
        </p:txBody>
      </p:sp>
      <p:sp>
        <p:nvSpPr>
          <p:cNvPr id="5" name="Alatunnisteen paikkamerkki 4">
            <a:extLst>
              <a:ext uri="{FF2B5EF4-FFF2-40B4-BE49-F238E27FC236}">
                <a16:creationId xmlns:a16="http://schemas.microsoft.com/office/drawing/2014/main" id="{35561D70-32C3-5C31-5158-C183954AAC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16220373-3A62-0F73-2D6F-B1D550CE0F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2047EB-6531-4480-B83C-CFE007D84277}" type="slidenum">
              <a:rPr lang="fi-FI" smtClean="0"/>
              <a:t>‹#›</a:t>
            </a:fld>
            <a:endParaRPr lang="fi-FI"/>
          </a:p>
        </p:txBody>
      </p:sp>
    </p:spTree>
    <p:extLst>
      <p:ext uri="{BB962C8B-B14F-4D97-AF65-F5344CB8AC3E}">
        <p14:creationId xmlns:p14="http://schemas.microsoft.com/office/powerpoint/2010/main" val="1440139637"/>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143980B-F0F9-DD35-E305-027C70443D05}"/>
              </a:ext>
            </a:extLst>
          </p:cNvPr>
          <p:cNvSpPr>
            <a:spLocks noGrp="1"/>
          </p:cNvSpPr>
          <p:nvPr>
            <p:ph type="ctrTitle"/>
          </p:nvPr>
        </p:nvSpPr>
        <p:spPr/>
        <p:txBody>
          <a:bodyPr/>
          <a:lstStyle/>
          <a:p>
            <a:r>
              <a:rPr lang="fi-FI" dirty="0"/>
              <a:t>Suhdannetiedot</a:t>
            </a:r>
          </a:p>
        </p:txBody>
      </p:sp>
      <p:sp>
        <p:nvSpPr>
          <p:cNvPr id="3" name="Alaotsikko 2">
            <a:extLst>
              <a:ext uri="{FF2B5EF4-FFF2-40B4-BE49-F238E27FC236}">
                <a16:creationId xmlns:a16="http://schemas.microsoft.com/office/drawing/2014/main" id="{101A6A67-23F3-EC74-9F38-F5479F2FD093}"/>
              </a:ext>
            </a:extLst>
          </p:cNvPr>
          <p:cNvSpPr>
            <a:spLocks noGrp="1"/>
          </p:cNvSpPr>
          <p:nvPr>
            <p:ph type="subTitle" idx="1"/>
          </p:nvPr>
        </p:nvSpPr>
        <p:spPr/>
        <p:txBody>
          <a:bodyPr>
            <a:normAutofit fontScale="85000" lnSpcReduction="20000"/>
          </a:bodyPr>
          <a:lstStyle/>
          <a:p>
            <a:r>
              <a:rPr lang="fi-FI" dirty="0">
                <a:cs typeface="Times New Roman"/>
              </a:rPr>
              <a:t>Q3/2023 saakka</a:t>
            </a:r>
            <a:br>
              <a:rPr lang="fi-FI" dirty="0">
                <a:cs typeface="Times New Roman"/>
              </a:rPr>
            </a:br>
            <a:r>
              <a:rPr lang="fi-FI" dirty="0">
                <a:cs typeface="Times New Roman"/>
              </a:rPr>
              <a:t>Yritysten liikevaihdon, vientiliikevaihdon ja henkilöstömäärän kehitys</a:t>
            </a:r>
          </a:p>
          <a:p>
            <a:r>
              <a:rPr lang="fi-FI" dirty="0">
                <a:cs typeface="Times New Roman"/>
              </a:rPr>
              <a:t>Koko maa, Etelä-Savo ja seutukunnat</a:t>
            </a:r>
            <a:br>
              <a:rPr lang="fi-FI" dirty="0">
                <a:cs typeface="Times New Roman"/>
              </a:rPr>
            </a:br>
            <a:r>
              <a:rPr lang="fi-FI" dirty="0">
                <a:cs typeface="Times New Roman"/>
              </a:rPr>
              <a:t>Indeksitiedot, 2015=100, trendisarja</a:t>
            </a:r>
          </a:p>
          <a:p>
            <a:br>
              <a:rPr lang="fi-FI" dirty="0">
                <a:cs typeface="Times New Roman"/>
              </a:rPr>
            </a:br>
            <a:r>
              <a:rPr lang="fi-FI" dirty="0"/>
              <a:t>Lähde: Tilastokeskus / Toimiala Online 18.1.2024</a:t>
            </a:r>
          </a:p>
        </p:txBody>
      </p:sp>
    </p:spTree>
    <p:extLst>
      <p:ext uri="{BB962C8B-B14F-4D97-AF65-F5344CB8AC3E}">
        <p14:creationId xmlns:p14="http://schemas.microsoft.com/office/powerpoint/2010/main" val="2072473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63D52BBE-A18D-821E-04ED-5A4BCA4E9D68}"/>
              </a:ext>
            </a:extLst>
          </p:cNvPr>
          <p:cNvSpPr>
            <a:spLocks noGrp="1"/>
          </p:cNvSpPr>
          <p:nvPr>
            <p:ph type="title"/>
          </p:nvPr>
        </p:nvSpPr>
        <p:spPr>
          <a:xfrm>
            <a:off x="1764000" y="-900000"/>
            <a:ext cx="8298000" cy="900000"/>
          </a:xfrm>
        </p:spPr>
        <p:txBody>
          <a:bodyPr vert="horz" lIns="0" tIns="0" rIns="0" bIns="45720" rtlCol="0" anchor="b">
            <a:noAutofit/>
          </a:bodyPr>
          <a:lstStyle/>
          <a:p>
            <a:r>
              <a:rPr lang="fi-FI" dirty="0"/>
              <a:t>Yritysten liikevaihdon suhdannekehitys, kaikki toimialat</a:t>
            </a:r>
          </a:p>
        </p:txBody>
      </p:sp>
      <p:graphicFrame>
        <p:nvGraphicFramePr>
          <p:cNvPr id="3" name="Kaavio 2" descr="Viivakaavio yritysten liikevaihdon suhdannekehityksestä vuodesta 2000 vuoden 2023 kolmanteen neljännekseen asti. Koko maan yritysten liikevaihdon suhdanne on viime vuosina laskenut jyrkemmin kuin Etelä-Savossa, joskin mennyt saman suuntaisesti muuten koko seuranta-ajalla. Savonlinnan seutukunnan suhdanne on kehittynyt koko maata ja Etelä-Savoa suotuisammin parina viime vuonna.">
            <a:extLst>
              <a:ext uri="{FF2B5EF4-FFF2-40B4-BE49-F238E27FC236}">
                <a16:creationId xmlns:a16="http://schemas.microsoft.com/office/drawing/2014/main" id="{E2985536-5510-65A7-3513-54B8AF4E317F}"/>
              </a:ext>
            </a:extLst>
          </p:cNvPr>
          <p:cNvGraphicFramePr>
            <a:graphicFrameLocks/>
          </p:cNvGraphicFramePr>
          <p:nvPr>
            <p:extLst>
              <p:ext uri="{D42A27DB-BD31-4B8C-83A1-F6EECF244321}">
                <p14:modId xmlns:p14="http://schemas.microsoft.com/office/powerpoint/2010/main" val="375663092"/>
              </p:ext>
            </p:extLst>
          </p:nvPr>
        </p:nvGraphicFramePr>
        <p:xfrm>
          <a:off x="119336" y="188640"/>
          <a:ext cx="11449272" cy="612067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1042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0C8D9F7-5AB6-F265-8FFE-E23E437DCE77}"/>
              </a:ext>
            </a:extLst>
          </p:cNvPr>
          <p:cNvSpPr>
            <a:spLocks noGrp="1"/>
          </p:cNvSpPr>
          <p:nvPr>
            <p:ph type="title"/>
          </p:nvPr>
        </p:nvSpPr>
        <p:spPr>
          <a:xfrm>
            <a:off x="1764000" y="-900000"/>
            <a:ext cx="8298000" cy="900000"/>
          </a:xfrm>
        </p:spPr>
        <p:txBody>
          <a:bodyPr vert="horz" lIns="0" tIns="0" rIns="0" bIns="45720" rtlCol="0" anchor="b">
            <a:noAutofit/>
          </a:bodyPr>
          <a:lstStyle/>
          <a:p>
            <a:r>
              <a:rPr lang="fi-FI" dirty="0"/>
              <a:t>Yritysten liikevaihdon suhdannekehitys toimialoittain</a:t>
            </a:r>
          </a:p>
        </p:txBody>
      </p:sp>
      <p:graphicFrame>
        <p:nvGraphicFramePr>
          <p:cNvPr id="4" name="Kaavio 3" descr="Viivakaavio yritysten liikevaihdon suhdannekehityksestä vuodesta 2000 vuoden 2023 kolmanteen neljännekseen asti toimialoittain. Etelä-Savon teollisuuden liikevaihdon suhdanne on noussut vuodesta 2020 ja viime vuosina laskenut jyrkemmin kuin muilla toimialoilla Etelä-Savossa ollen silti korkeimmalla tasolla toimialoista. ">
            <a:extLst>
              <a:ext uri="{FF2B5EF4-FFF2-40B4-BE49-F238E27FC236}">
                <a16:creationId xmlns:a16="http://schemas.microsoft.com/office/drawing/2014/main" id="{491A8CA4-5445-EB89-8331-F3494AC93389}"/>
              </a:ext>
            </a:extLst>
          </p:cNvPr>
          <p:cNvGraphicFramePr>
            <a:graphicFrameLocks/>
          </p:cNvGraphicFramePr>
          <p:nvPr>
            <p:extLst>
              <p:ext uri="{D42A27DB-BD31-4B8C-83A1-F6EECF244321}">
                <p14:modId xmlns:p14="http://schemas.microsoft.com/office/powerpoint/2010/main" val="1876329936"/>
              </p:ext>
            </p:extLst>
          </p:nvPr>
        </p:nvGraphicFramePr>
        <p:xfrm>
          <a:off x="407368" y="188640"/>
          <a:ext cx="9958883" cy="600975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1298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700A7DD-F074-DB87-EA2B-59B83D89964B}"/>
              </a:ext>
            </a:extLst>
          </p:cNvPr>
          <p:cNvSpPr>
            <a:spLocks noGrp="1"/>
          </p:cNvSpPr>
          <p:nvPr>
            <p:ph type="title"/>
          </p:nvPr>
        </p:nvSpPr>
        <p:spPr>
          <a:xfrm>
            <a:off x="1764000" y="-900000"/>
            <a:ext cx="8298000" cy="900000"/>
          </a:xfrm>
        </p:spPr>
        <p:txBody>
          <a:bodyPr vert="horz" lIns="0" tIns="0" rIns="0" bIns="45720" rtlCol="0" anchor="b">
            <a:noAutofit/>
          </a:bodyPr>
          <a:lstStyle/>
          <a:p>
            <a:r>
              <a:rPr lang="fi-FI" dirty="0"/>
              <a:t>Teollisuusyritysten liikevaihdon ja vientiliikevaihdon suhdannekehitys</a:t>
            </a:r>
          </a:p>
        </p:txBody>
      </p:sp>
      <p:graphicFrame>
        <p:nvGraphicFramePr>
          <p:cNvPr id="4" name="Kaavio 3" descr="Viivakaavio teollisuusyritysten liikevaihdon sekä vientiliikevaihdon suhdannekehityksestä vuodesta 2000 vuoden 2023 kolmanteen neljännekseen asti Etelä-Savossa ja koko maassa. Etelä-Savon vientiliikevaihdon suhdanne on noussut vuodesta 2020 ja viime vuosina laskenut hieman jyrkemmin kuin teollisuusyritysten liikevaihdon suhdanne Etelä-Savossa. Koko maan vientiliikevaihdossa on samansuuntaista kehitystä, mutta hieman jyrkemmin kuin Etelä-Savossa.">
            <a:extLst>
              <a:ext uri="{FF2B5EF4-FFF2-40B4-BE49-F238E27FC236}">
                <a16:creationId xmlns:a16="http://schemas.microsoft.com/office/drawing/2014/main" id="{5EFBC196-4D06-60AA-127F-0D09F067BCD5}"/>
              </a:ext>
            </a:extLst>
          </p:cNvPr>
          <p:cNvGraphicFramePr>
            <a:graphicFrameLocks/>
          </p:cNvGraphicFramePr>
          <p:nvPr>
            <p:extLst>
              <p:ext uri="{D42A27DB-BD31-4B8C-83A1-F6EECF244321}">
                <p14:modId xmlns:p14="http://schemas.microsoft.com/office/powerpoint/2010/main" val="867547688"/>
              </p:ext>
            </p:extLst>
          </p:nvPr>
        </p:nvGraphicFramePr>
        <p:xfrm>
          <a:off x="479376" y="404664"/>
          <a:ext cx="10945215" cy="57606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07087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84F36534-D21B-FD78-4474-9C6BE275D2B8}"/>
              </a:ext>
            </a:extLst>
          </p:cNvPr>
          <p:cNvSpPr txBox="1">
            <a:spLocks noGrp="1"/>
          </p:cNvSpPr>
          <p:nvPr>
            <p:ph type="title" idx="4294967295"/>
          </p:nvPr>
        </p:nvSpPr>
        <p:spPr>
          <a:xfrm>
            <a:off x="518746" y="606669"/>
            <a:ext cx="10867292" cy="36933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Calibri" panose="020F0502020204030204"/>
                <a:ea typeface="+mn-ea"/>
                <a:cs typeface="+mn-cs"/>
              </a:rPr>
              <a:t>Tietoja Tilastokeskuksen suhdannekuvaajista</a:t>
            </a:r>
          </a:p>
        </p:txBody>
      </p:sp>
      <p:sp>
        <p:nvSpPr>
          <p:cNvPr id="3" name="Tekstiruutu 2">
            <a:extLst>
              <a:ext uri="{FF2B5EF4-FFF2-40B4-BE49-F238E27FC236}">
                <a16:creationId xmlns:a16="http://schemas.microsoft.com/office/drawing/2014/main" id="{9E0F225A-BE3B-DF41-5FAE-CFF01994BF03}"/>
              </a:ext>
            </a:extLst>
          </p:cNvPr>
          <p:cNvSpPr txBox="1"/>
          <p:nvPr/>
        </p:nvSpPr>
        <p:spPr>
          <a:xfrm>
            <a:off x="572219" y="1120676"/>
            <a:ext cx="11016043" cy="4616648"/>
          </a:xfrm>
          <a:prstGeom prst="rect">
            <a:avLst/>
          </a:prstGeom>
          <a:noFill/>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i-FI" sz="1800" b="1" i="0" u="none" strike="noStrike" kern="1200" cap="none" spc="0" normalizeH="0" baseline="0" noProof="0" dirty="0">
              <a:ln>
                <a:noFill/>
              </a:ln>
              <a:solidFill>
                <a:srgbClr val="222222"/>
              </a:solidFill>
              <a:effectLst/>
              <a:uLnTx/>
              <a:uFillTx/>
              <a:latin typeface="Roboto Condensed" panose="02000000000000000000" pitchFamily="2" charset="0"/>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i-FI" sz="1200" b="1" i="0" u="none" strike="noStrike" kern="1200" cap="none" spc="0" normalizeH="0" baseline="0" noProof="0" dirty="0">
                <a:ln>
                  <a:noFill/>
                </a:ln>
                <a:solidFill>
                  <a:srgbClr val="222222"/>
                </a:solidFill>
                <a:effectLst/>
                <a:uLnTx/>
                <a:uFillTx/>
                <a:latin typeface="Roboto Condensed" panose="02000000000000000000" pitchFamily="2" charset="0"/>
                <a:ea typeface="+mn-ea"/>
                <a:cs typeface="+mn-cs"/>
              </a:rPr>
              <a:t>Liikevaihto</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222222"/>
                </a:solidFill>
                <a:effectLst/>
                <a:uLnTx/>
                <a:uFillTx/>
                <a:latin typeface="Open sans" panose="020B0606030504020204" pitchFamily="34" charset="0"/>
                <a:ea typeface="+mn-ea"/>
                <a:cs typeface="+mn-cs"/>
              </a:rPr>
              <a:t>Liikevaihto lasketaan ilman arvonlisäveroa. Kuvattava liikevaihto voi sisältää joitakin tuloslaskelman liikevaihtoon kuulumattomia eriä, kuten käyttöomaisuuserien myyntejä, muita tuottoja, satunnaisia eriä, käänteisesti verovelvollisia ostoja, tuotteiden omaa käyttöä ja agentuurien myyntiä. Poikkeukselliset erät poistetaan laskennasta.</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i-FI" sz="1200" b="0" i="0" u="none" strike="noStrike" kern="1200" cap="none" spc="0" normalizeH="0" baseline="0" noProof="0" dirty="0">
              <a:ln>
                <a:noFill/>
              </a:ln>
              <a:solidFill>
                <a:srgbClr val="222222"/>
              </a:solidFill>
              <a:effectLst/>
              <a:uLnTx/>
              <a:uFillTx/>
              <a:latin typeface="Open sans" panose="020B0606030504020204" pitchFamily="34" charset="0"/>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i-FI" sz="1200" b="1" i="0" u="none" strike="noStrike" kern="1200" cap="none" spc="0" normalizeH="0" baseline="0" noProof="0" dirty="0">
                <a:ln>
                  <a:noFill/>
                </a:ln>
                <a:solidFill>
                  <a:srgbClr val="222222"/>
                </a:solidFill>
                <a:effectLst/>
                <a:uLnTx/>
                <a:uFillTx/>
                <a:latin typeface="Roboto Condensed" panose="02000000000000000000" pitchFamily="2" charset="0"/>
                <a:ea typeface="+mn-ea"/>
                <a:cs typeface="+mn-cs"/>
              </a:rPr>
              <a:t>Vientiliikevaihto</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222222"/>
                </a:solidFill>
                <a:effectLst/>
                <a:uLnTx/>
                <a:uFillTx/>
                <a:latin typeface="Open sans" panose="020B0606030504020204" pitchFamily="34" charset="0"/>
                <a:ea typeface="+mn-ea"/>
                <a:cs typeface="+mn-cs"/>
              </a:rPr>
              <a:t>Vientitiedot ovat osa liikevaihtoa. Vienti koostuu verottomasta liikevaihdosta, EU:n sisäisestä viennistä ja EU-alueen ulkopuolisesta viennistä. Liikevaihdon tavoin vientiin ei sisällytetä arvonlisäveroa.</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i-FI" sz="1200" b="0" i="0" u="none" strike="noStrike" kern="1200" cap="none" spc="0" normalizeH="0" baseline="0" noProof="0" dirty="0">
              <a:ln>
                <a:noFill/>
              </a:ln>
              <a:solidFill>
                <a:srgbClr val="222222"/>
              </a:solidFill>
              <a:effectLst/>
              <a:uLnTx/>
              <a:uFillTx/>
              <a:latin typeface="Open sans" panose="020B0606030504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200" b="1" i="0" u="none" strike="noStrike" kern="1200" cap="none" spc="0" normalizeH="0" baseline="0" noProof="0" dirty="0">
                <a:ln>
                  <a:noFill/>
                </a:ln>
                <a:solidFill>
                  <a:prstClr val="black"/>
                </a:solidFill>
                <a:effectLst/>
                <a:uLnTx/>
                <a:uFillTx/>
                <a:latin typeface="Barlow" panose="020B0604020202020204" pitchFamily="2" charset="0"/>
                <a:ea typeface="+mn-ea"/>
                <a:cs typeface="+mn-cs"/>
              </a:rPr>
              <a:t>Henkilöstömäärä</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rPr>
              <a:t>Henkilöstömäärä-indikaattorilla tarkoitetaan yritysten kokopäivätyöllisten määrää kalenterikuukauden aikana. Esimerkiksi kaksi puolipäiväistä työntekijää vastaa yhtä kokopäivätyöllistä. Henkilöstömääräindikaattori tuotetaan yritysrekisterin kahden vuoden takaisesta henkilöstömäärätiedosta sekä ansiotason muutoksesta puhdistetun palkkasummakehityksen perusteella. Yrittäjien henkilöstömäärä estimoidaan liikevaihdon kehityksen perusteella.</a:t>
            </a:r>
            <a:endParaRPr kumimoji="0" lang="fi-FI" sz="1200" b="1" i="0" u="none" strike="noStrike" kern="1200" cap="none" spc="0" normalizeH="0" baseline="0" noProof="0" dirty="0">
              <a:ln>
                <a:noFill/>
              </a:ln>
              <a:solidFill>
                <a:srgbClr val="222222"/>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i-FI" sz="1200" b="1" i="0" u="none" strike="noStrike" kern="1200" cap="none" spc="0" normalizeH="0" baseline="0" noProof="0" dirty="0">
              <a:ln>
                <a:noFill/>
              </a:ln>
              <a:solidFill>
                <a:srgbClr val="222222"/>
              </a:solidFill>
              <a:effectLst/>
              <a:uLnTx/>
              <a:uFillTx/>
              <a:latin typeface="Roboto Condensed" panose="02000000000000000000" pitchFamily="2" charset="0"/>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i-FI" sz="1200" b="1" i="0" u="none" strike="noStrike" kern="1200" cap="none" spc="0" normalizeH="0" baseline="0" noProof="0" dirty="0">
                <a:ln>
                  <a:noFill/>
                </a:ln>
                <a:solidFill>
                  <a:srgbClr val="222222"/>
                </a:solidFill>
                <a:effectLst/>
                <a:uLnTx/>
                <a:uFillTx/>
                <a:latin typeface="Roboto Condensed" panose="02000000000000000000" pitchFamily="2" charset="0"/>
                <a:ea typeface="+mn-ea"/>
                <a:cs typeface="+mn-cs"/>
              </a:rPr>
              <a:t>Vuosimuutos %</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222222"/>
                </a:solidFill>
                <a:effectLst/>
                <a:uLnTx/>
                <a:uFillTx/>
                <a:latin typeface="Open sans" panose="020B0606030504020204" pitchFamily="34" charset="0"/>
                <a:ea typeface="+mn-ea"/>
                <a:cs typeface="+mn-cs"/>
              </a:rPr>
              <a:t>Muutosprosentit on laskettu alkuperäisestä indeksisarjasta ja ne vertaavat tarkasteltavan ajanjakson kehitystä aina edellisen vuoden vastaavaan ajanjaksoon. Esimerkiksi tammikuuta 2023 verrataan tammikuuhun 2022. Neljännes-, puolivuosi- ja vuosimuutosprosentit lasketaan vertaamalla alkuperäisen indeksisarjan halutun ajanjakson indeksipistelukujen summaa edellisen vuoden vastaavaan summaan.</a:t>
            </a:r>
            <a:r>
              <a:rPr kumimoji="0" lang="fi-FI" sz="1200" b="1" i="0" u="none" strike="noStrike" kern="1200" cap="none" spc="0" normalizeH="0" baseline="0" noProof="0" dirty="0">
                <a:ln>
                  <a:noFill/>
                </a:ln>
                <a:solidFill>
                  <a:srgbClr val="222222"/>
                </a:solidFill>
                <a:effectLst/>
                <a:uLnTx/>
                <a:uFillTx/>
                <a:latin typeface="Roboto Condensed" panose="02000000000000000000" pitchFamily="2" charset="0"/>
                <a:ea typeface="+mn-ea"/>
                <a:cs typeface="+mn-cs"/>
              </a:rPr>
              <a:t> </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i-FI" sz="1200" b="1" i="0" u="none" strike="noStrike" kern="1200" cap="none" spc="0" normalizeH="0" baseline="0" noProof="0" dirty="0">
              <a:ln>
                <a:noFill/>
              </a:ln>
              <a:solidFill>
                <a:srgbClr val="222222"/>
              </a:solidFill>
              <a:effectLst/>
              <a:uLnTx/>
              <a:uFillTx/>
              <a:latin typeface="Roboto Condensed" panose="02000000000000000000" pitchFamily="2" charset="0"/>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i-FI" sz="1200" b="1" i="0" u="none" strike="noStrike" kern="1200" cap="none" spc="0" normalizeH="0" baseline="0" noProof="0" dirty="0">
                <a:ln>
                  <a:noFill/>
                </a:ln>
                <a:solidFill>
                  <a:srgbClr val="222222"/>
                </a:solidFill>
                <a:effectLst/>
                <a:uLnTx/>
                <a:uFillTx/>
                <a:latin typeface="Roboto Condensed" panose="02000000000000000000" pitchFamily="2" charset="0"/>
                <a:ea typeface="+mn-ea"/>
                <a:cs typeface="+mn-cs"/>
              </a:rPr>
              <a:t>Trendisarja</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222222"/>
                </a:solidFill>
                <a:effectLst/>
                <a:uLnTx/>
                <a:uFillTx/>
                <a:latin typeface="Open sans" panose="020B0606030504020204" pitchFamily="34" charset="0"/>
                <a:ea typeface="+mn-ea"/>
                <a:cs typeface="+mn-cs"/>
              </a:rPr>
              <a:t>Trendisarja kuvaa kehityksen suuntaa pidemmällä aikavälillä. Trendin loppupään tulkinnassa on hyvä noudattaa harkintaa, sillä trendikuvaajan loppuosa muuttuu usein tulevien kuukausitietojen päivittämisen jälkeen. Trendin rinnalla kannattaa tutkia myös alkuperäisen indeksin käyttäytymistä. Trendikuvaaja soveltuu hyvin myös eri toimialojen sekä alueiden väliseen vertailuun.</a:t>
            </a:r>
            <a:endPar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06919771"/>
      </p:ext>
    </p:extLst>
  </p:cSld>
  <p:clrMapOvr>
    <a:masterClrMapping/>
  </p:clrMapOvr>
</p:sld>
</file>

<file path=ppt/theme/theme1.xml><?xml version="1.0" encoding="utf-8"?>
<a:theme xmlns:a="http://schemas.openxmlformats.org/drawingml/2006/main" name="ESAVO">
  <a:themeElements>
    <a:clrScheme name="ESAVO">
      <a:dk1>
        <a:sysClr val="windowText" lastClr="000000"/>
      </a:dk1>
      <a:lt1>
        <a:sysClr val="window" lastClr="FFFFFF"/>
      </a:lt1>
      <a:dk2>
        <a:srgbClr val="2D3787"/>
      </a:dk2>
      <a:lt2>
        <a:srgbClr val="C8E1FA"/>
      </a:lt2>
      <a:accent1>
        <a:srgbClr val="2D3787"/>
      </a:accent1>
      <a:accent2>
        <a:srgbClr val="009BE1"/>
      </a:accent2>
      <a:accent3>
        <a:srgbClr val="469B46"/>
      </a:accent3>
      <a:accent4>
        <a:srgbClr val="C8D228"/>
      </a:accent4>
      <a:accent5>
        <a:srgbClr val="F0CD14"/>
      </a:accent5>
      <a:accent6>
        <a:srgbClr val="DCA0C3"/>
      </a:accent6>
      <a:hlink>
        <a:srgbClr val="3C5491"/>
      </a:hlink>
      <a:folHlink>
        <a:srgbClr val="325A3C"/>
      </a:folHlink>
    </a:clrScheme>
    <a:fontScheme name="ESAVO">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18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sz="1800" dirty="0" err="1" smtClean="0"/>
        </a:defPPr>
      </a:lstStyle>
    </a:txDef>
  </a:objectDefaults>
  <a:extraClrSchemeLst/>
  <a:extLst>
    <a:ext uri="{05A4C25C-085E-4340-85A3-A5531E510DB2}">
      <thm15:themeFamily xmlns:thm15="http://schemas.microsoft.com/office/thememl/2012/main" name="ESAVO 2022 Powerpoint -esitysmalli" id="{34A7AFEE-1732-4CFB-9F53-CD132474D002}" vid="{E08D3D60-7814-4863-9515-ADB0C4EF8BF9}"/>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ESAVO 2022 Powerpoint -esitysmalli</Template>
  <TotalTime>2931</TotalTime>
  <Words>302</Words>
  <Application>Microsoft Office PowerPoint</Application>
  <PresentationFormat>Laajakuva</PresentationFormat>
  <Paragraphs>31</Paragraphs>
  <Slides>5</Slides>
  <Notes>0</Notes>
  <HiddenSlides>0</HiddenSlides>
  <MMClips>0</MMClips>
  <ScaleCrop>false</ScaleCrop>
  <HeadingPairs>
    <vt:vector size="6" baseType="variant">
      <vt:variant>
        <vt:lpstr>Käytetyt fontit</vt:lpstr>
      </vt:variant>
      <vt:variant>
        <vt:i4>8</vt:i4>
      </vt:variant>
      <vt:variant>
        <vt:lpstr>Teema</vt:lpstr>
      </vt:variant>
      <vt:variant>
        <vt:i4>2</vt:i4>
      </vt:variant>
      <vt:variant>
        <vt:lpstr>Dian otsikot</vt:lpstr>
      </vt:variant>
      <vt:variant>
        <vt:i4>5</vt:i4>
      </vt:variant>
    </vt:vector>
  </HeadingPairs>
  <TitlesOfParts>
    <vt:vector size="15" baseType="lpstr">
      <vt:lpstr>Arial</vt:lpstr>
      <vt:lpstr>Arial Black</vt:lpstr>
      <vt:lpstr>Barlow</vt:lpstr>
      <vt:lpstr>Calibri</vt:lpstr>
      <vt:lpstr>Calibri Light</vt:lpstr>
      <vt:lpstr>Open sans</vt:lpstr>
      <vt:lpstr>Roboto Condensed</vt:lpstr>
      <vt:lpstr>Times New Roman</vt:lpstr>
      <vt:lpstr>ESAVO</vt:lpstr>
      <vt:lpstr>Office-teema</vt:lpstr>
      <vt:lpstr>Suhdannetiedot</vt:lpstr>
      <vt:lpstr>Yritysten liikevaihdon suhdannekehitys, kaikki toimialat</vt:lpstr>
      <vt:lpstr>Yritysten liikevaihdon suhdannekehitys toimialoittain</vt:lpstr>
      <vt:lpstr>Teollisuusyritysten liikevaihdon ja vientiliikevaihdon suhdannekehitys</vt:lpstr>
      <vt:lpstr>Tietoja Tilastokeskuksen suhdannekuvaajista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Yritysten suhdanntietoja Etelä-Savosta</dc:title>
  <dc:creator>Hanna Kautiainen</dc:creator>
  <cp:lastModifiedBy>Jaana Kokkonen</cp:lastModifiedBy>
  <cp:revision>23</cp:revision>
  <dcterms:created xsi:type="dcterms:W3CDTF">2022-10-12T05:24:04Z</dcterms:created>
  <dcterms:modified xsi:type="dcterms:W3CDTF">2024-12-13T13:53:13Z</dcterms:modified>
</cp:coreProperties>
</file>