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5"/>
  </p:notesMasterIdLst>
  <p:sldIdLst>
    <p:sldId id="685" r:id="rId2"/>
    <p:sldId id="804" r:id="rId3"/>
    <p:sldId id="80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AB7201-8AD3-4D50-A106-2C8D9A6B31D3}" v="5" dt="2025-03-06T13:53:46.789"/>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46" autoAdjust="0"/>
    <p:restoredTop sz="95220" autoAdjust="0"/>
  </p:normalViewPr>
  <p:slideViewPr>
    <p:cSldViewPr showGuides="1">
      <p:cViewPr varScale="1">
        <p:scale>
          <a:sx n="78" d="100"/>
          <a:sy n="78" d="100"/>
        </p:scale>
        <p:origin x="38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1BAB7201-8AD3-4D50-A106-2C8D9A6B31D3}"/>
    <pc:docChg chg="undo custSel modSld">
      <pc:chgData name="Jaana Kokkonen" userId="fd0ea1af-346e-4258-bc54-cec630bd1122" providerId="ADAL" clId="{1BAB7201-8AD3-4D50-A106-2C8D9A6B31D3}" dt="2025-03-06T13:55:59.094" v="431" actId="1037"/>
      <pc:docMkLst>
        <pc:docMk/>
      </pc:docMkLst>
      <pc:sldChg chg="modSp mod">
        <pc:chgData name="Jaana Kokkonen" userId="fd0ea1af-346e-4258-bc54-cec630bd1122" providerId="ADAL" clId="{1BAB7201-8AD3-4D50-A106-2C8D9A6B31D3}" dt="2025-03-05T11:30:40.379" v="1" actId="20577"/>
        <pc:sldMkLst>
          <pc:docMk/>
          <pc:sldMk cId="3978130760" sldId="685"/>
        </pc:sldMkLst>
        <pc:spChg chg="mod">
          <ac:chgData name="Jaana Kokkonen" userId="fd0ea1af-346e-4258-bc54-cec630bd1122" providerId="ADAL" clId="{1BAB7201-8AD3-4D50-A106-2C8D9A6B31D3}" dt="2025-03-05T11:30:40.379" v="1" actId="20577"/>
          <ac:spMkLst>
            <pc:docMk/>
            <pc:sldMk cId="3978130760" sldId="685"/>
            <ac:spMk id="2" creationId="{81A73B43-1EB6-4A1D-81F2-91C5559DF55E}"/>
          </ac:spMkLst>
        </pc:spChg>
      </pc:sldChg>
      <pc:sldChg chg="addSp delSp modSp mod">
        <pc:chgData name="Jaana Kokkonen" userId="fd0ea1af-346e-4258-bc54-cec630bd1122" providerId="ADAL" clId="{1BAB7201-8AD3-4D50-A106-2C8D9A6B31D3}" dt="2025-03-06T13:54:37.463" v="426" actId="1035"/>
        <pc:sldMkLst>
          <pc:docMk/>
          <pc:sldMk cId="1273342102" sldId="804"/>
        </pc:sldMkLst>
        <pc:spChg chg="add mod">
          <ac:chgData name="Jaana Kokkonen" userId="fd0ea1af-346e-4258-bc54-cec630bd1122" providerId="ADAL" clId="{1BAB7201-8AD3-4D50-A106-2C8D9A6B31D3}" dt="2025-03-06T13:36:45.357" v="290"/>
          <ac:spMkLst>
            <pc:docMk/>
            <pc:sldMk cId="1273342102" sldId="804"/>
            <ac:spMk id="4" creationId="{07A5A7F6-B414-992A-3A3B-769DEDE99FD5}"/>
          </ac:spMkLst>
        </pc:spChg>
        <pc:spChg chg="del mod">
          <ac:chgData name="Jaana Kokkonen" userId="fd0ea1af-346e-4258-bc54-cec630bd1122" providerId="ADAL" clId="{1BAB7201-8AD3-4D50-A106-2C8D9A6B31D3}" dt="2025-03-06T13:36:44.101" v="289" actId="478"/>
          <ac:spMkLst>
            <pc:docMk/>
            <pc:sldMk cId="1273342102" sldId="804"/>
            <ac:spMk id="6" creationId="{13023CF5-5720-47D3-B967-8478CACFD83F}"/>
          </ac:spMkLst>
        </pc:spChg>
        <pc:spChg chg="mod">
          <ac:chgData name="Jaana Kokkonen" userId="fd0ea1af-346e-4258-bc54-cec630bd1122" providerId="ADAL" clId="{1BAB7201-8AD3-4D50-A106-2C8D9A6B31D3}" dt="2025-03-06T13:54:37.463" v="426" actId="1035"/>
          <ac:spMkLst>
            <pc:docMk/>
            <pc:sldMk cId="1273342102" sldId="804"/>
            <ac:spMk id="8" creationId="{9201FF6F-70E4-494A-AF97-7FDB53D6943F}"/>
          </ac:spMkLst>
        </pc:spChg>
        <pc:picChg chg="add del mod">
          <ac:chgData name="Jaana Kokkonen" userId="fd0ea1af-346e-4258-bc54-cec630bd1122" providerId="ADAL" clId="{1BAB7201-8AD3-4D50-A106-2C8D9A6B31D3}" dt="2025-03-06T13:53:58.067" v="415" actId="478"/>
          <ac:picMkLst>
            <pc:docMk/>
            <pc:sldMk cId="1273342102" sldId="804"/>
            <ac:picMk id="2" creationId="{0CEA8520-BC57-E961-8F67-EACC3FE775AB}"/>
          </ac:picMkLst>
        </pc:picChg>
        <pc:picChg chg="del">
          <ac:chgData name="Jaana Kokkonen" userId="fd0ea1af-346e-4258-bc54-cec630bd1122" providerId="ADAL" clId="{1BAB7201-8AD3-4D50-A106-2C8D9A6B31D3}" dt="2025-03-05T14:20:01.644" v="8" actId="478"/>
          <ac:picMkLst>
            <pc:docMk/>
            <pc:sldMk cId="1273342102" sldId="804"/>
            <ac:picMk id="3" creationId="{3110064D-FBA9-0826-E244-F9D6CBF7CB36}"/>
          </ac:picMkLst>
        </pc:picChg>
        <pc:picChg chg="add mod">
          <ac:chgData name="Jaana Kokkonen" userId="fd0ea1af-346e-4258-bc54-cec630bd1122" providerId="ADAL" clId="{1BAB7201-8AD3-4D50-A106-2C8D9A6B31D3}" dt="2025-03-06T13:54:32.346" v="425" actId="1038"/>
          <ac:picMkLst>
            <pc:docMk/>
            <pc:sldMk cId="1273342102" sldId="804"/>
            <ac:picMk id="5" creationId="{38BADE4E-799E-73B5-7DC3-4C4B65DF5F00}"/>
          </ac:picMkLst>
        </pc:picChg>
      </pc:sldChg>
      <pc:sldChg chg="modSp mod">
        <pc:chgData name="Jaana Kokkonen" userId="fd0ea1af-346e-4258-bc54-cec630bd1122" providerId="ADAL" clId="{1BAB7201-8AD3-4D50-A106-2C8D9A6B31D3}" dt="2025-03-06T13:55:59.094" v="431" actId="1037"/>
        <pc:sldMkLst>
          <pc:docMk/>
          <pc:sldMk cId="2865458525" sldId="805"/>
        </pc:sldMkLst>
        <pc:spChg chg="mod">
          <ac:chgData name="Jaana Kokkonen" userId="fd0ea1af-346e-4258-bc54-cec630bd1122" providerId="ADAL" clId="{1BAB7201-8AD3-4D50-A106-2C8D9A6B31D3}" dt="2025-03-06T13:36:34.137" v="288" actId="20577"/>
          <ac:spMkLst>
            <pc:docMk/>
            <pc:sldMk cId="2865458525" sldId="805"/>
            <ac:spMk id="6" creationId="{19693B98-B14A-14BE-7F0D-BDD5AA5770EE}"/>
          </ac:spMkLst>
        </pc:spChg>
        <pc:spChg chg="mod">
          <ac:chgData name="Jaana Kokkonen" userId="fd0ea1af-346e-4258-bc54-cec630bd1122" providerId="ADAL" clId="{1BAB7201-8AD3-4D50-A106-2C8D9A6B31D3}" dt="2025-03-05T11:31:24.579" v="4" actId="20577"/>
          <ac:spMkLst>
            <pc:docMk/>
            <pc:sldMk cId="2865458525" sldId="805"/>
            <ac:spMk id="8" creationId="{EF1C5925-8183-86D6-9A4A-B3BDD316ABDE}"/>
          </ac:spMkLst>
        </pc:spChg>
        <pc:graphicFrameChg chg="mod modGraphic">
          <ac:chgData name="Jaana Kokkonen" userId="fd0ea1af-346e-4258-bc54-cec630bd1122" providerId="ADAL" clId="{1BAB7201-8AD3-4D50-A106-2C8D9A6B31D3}" dt="2025-03-06T13:55:59.094" v="431" actId="1037"/>
          <ac:graphicFrameMkLst>
            <pc:docMk/>
            <pc:sldMk cId="2865458525" sldId="805"/>
            <ac:graphicFrameMk id="2" creationId="{9CAE3406-00DB-D705-E8B1-F5DC1C61103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5.3.2025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D119C122-1841-446F-A209-09DB18BC1FBD}" type="slidenum">
              <a:rPr lang="fi-FI" smtClean="0"/>
              <a:t>1</a:t>
            </a:fld>
            <a:endParaRPr lang="fi-FI"/>
          </a:p>
        </p:txBody>
      </p:sp>
    </p:spTree>
    <p:extLst>
      <p:ext uri="{BB962C8B-B14F-4D97-AF65-F5344CB8AC3E}">
        <p14:creationId xmlns:p14="http://schemas.microsoft.com/office/powerpoint/2010/main" val="3731587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2963734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91C5B7-EB4B-95ED-CCE0-9E2CD9C1FD52}"/>
            </a:ext>
          </a:extLst>
        </p:cNvPr>
        <p:cNvGrpSpPr/>
        <p:nvPr/>
      </p:nvGrpSpPr>
      <p:grpSpPr>
        <a:xfrm>
          <a:off x="0" y="0"/>
          <a:ext cx="0" cy="0"/>
          <a:chOff x="0" y="0"/>
          <a:chExt cx="0" cy="0"/>
        </a:xfrm>
      </p:grpSpPr>
      <p:sp>
        <p:nvSpPr>
          <p:cNvPr id="16386" name="Rectangle 7">
            <a:extLst>
              <a:ext uri="{FF2B5EF4-FFF2-40B4-BE49-F238E27FC236}">
                <a16:creationId xmlns:a16="http://schemas.microsoft.com/office/drawing/2014/main" id="{63A60392-9ADD-B531-2E0B-E5FE1623D306}"/>
              </a:ext>
            </a:extLst>
          </p:cNvPr>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a:extLst>
              <a:ext uri="{FF2B5EF4-FFF2-40B4-BE49-F238E27FC236}">
                <a16:creationId xmlns:a16="http://schemas.microsoft.com/office/drawing/2014/main" id="{85821BFD-1605-0C04-67A6-4582E5F6901F}"/>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E9D2DD57-F362-81F4-C341-9925FC26B1E5}"/>
              </a:ext>
            </a:extLst>
          </p:cNvPr>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31939217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5.3.2025</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73B43-1EB6-4A1D-81F2-91C5559DF55E}"/>
              </a:ext>
            </a:extLst>
          </p:cNvPr>
          <p:cNvSpPr>
            <a:spLocks noGrp="1"/>
          </p:cNvSpPr>
          <p:nvPr>
            <p:ph type="ctrTitle"/>
          </p:nvPr>
        </p:nvSpPr>
        <p:spPr/>
        <p:txBody>
          <a:bodyPr/>
          <a:lstStyle/>
          <a:p>
            <a:r>
              <a:rPr lang="fi-FI" dirty="0"/>
              <a:t>Yritysten toimipaikat Etelä-Savossa 2018-2023</a:t>
            </a:r>
          </a:p>
        </p:txBody>
      </p:sp>
    </p:spTree>
    <p:extLst>
      <p:ext uri="{BB962C8B-B14F-4D97-AF65-F5344CB8AC3E}">
        <p14:creationId xmlns:p14="http://schemas.microsoft.com/office/powerpoint/2010/main" val="3978130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9201FF6F-70E4-494A-AF97-7FDB53D6943F}"/>
              </a:ext>
            </a:extLst>
          </p:cNvPr>
          <p:cNvSpPr>
            <a:spLocks noGrp="1"/>
          </p:cNvSpPr>
          <p:nvPr>
            <p:ph type="title"/>
          </p:nvPr>
        </p:nvSpPr>
        <p:spPr>
          <a:xfrm>
            <a:off x="767408" y="332656"/>
            <a:ext cx="10009112" cy="504056"/>
          </a:xfrm>
        </p:spPr>
        <p:txBody>
          <a:bodyPr/>
          <a:lstStyle/>
          <a:p>
            <a:r>
              <a:rPr lang="fi-FI" dirty="0"/>
              <a:t>Yritysten toimipaikat Etelä-Savossa kunnittain 2018-2023</a:t>
            </a:r>
          </a:p>
        </p:txBody>
      </p:sp>
      <p:sp>
        <p:nvSpPr>
          <p:cNvPr id="4" name="Title 11">
            <a:extLst>
              <a:ext uri="{FF2B5EF4-FFF2-40B4-BE49-F238E27FC236}">
                <a16:creationId xmlns:a16="http://schemas.microsoft.com/office/drawing/2014/main" id="{07A5A7F6-B414-992A-3A3B-769DEDE99FD5}"/>
              </a:ext>
            </a:extLst>
          </p:cNvPr>
          <p:cNvSpPr txBox="1">
            <a:spLocks/>
          </p:cNvSpPr>
          <p:nvPr/>
        </p:nvSpPr>
        <p:spPr bwMode="auto">
          <a:xfrm>
            <a:off x="623392" y="6165304"/>
            <a:ext cx="11449272"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Pertunmaa yhdistyi osaksi Mäntyharjua 1.1.2025.</a:t>
            </a:r>
          </a:p>
          <a:p>
            <a:pPr marL="0" marR="0" lvl="0" indent="0" algn="l" defTabSz="914400" rtl="0" eaLnBrk="1" fontAlgn="base" latinLnBrk="0" hangingPunct="1">
              <a:lnSpc>
                <a:spcPct val="100000"/>
              </a:lnSpc>
              <a:spcBef>
                <a:spcPct val="0"/>
              </a:spcBef>
              <a:spcAft>
                <a:spcPts val="0"/>
              </a:spcAft>
              <a:buClrTx/>
              <a:buSzTx/>
              <a:buFontTx/>
              <a:buNone/>
              <a:tabLst/>
              <a:defRPr/>
            </a:pPr>
            <a:endParaRPr kumimoji="0" lang="fi-FI" sz="1100" b="0" i="0" u="none" strike="noStrike" kern="1200" cap="none" spc="0" normalizeH="0" baseline="0" noProof="0" dirty="0">
              <a:ln>
                <a:noFill/>
              </a:ln>
              <a:solidFill>
                <a:srgbClr val="000000"/>
              </a:solidFill>
              <a:effectLst/>
              <a:uLnTx/>
              <a:uFillTx/>
              <a:latin typeface="Arial" charset="-52"/>
              <a:ea typeface="+mn-ea"/>
              <a:cs typeface="Arial" charset="-52"/>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alueellinen yritystoimintatilasto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a:t>
            </a:r>
            <a:r>
              <a:rPr lang="fi-FI" sz="1000" dirty="0">
                <a:solidFill>
                  <a:srgbClr val="000000"/>
                </a:solidFill>
                <a:latin typeface="Arial" charset="-52"/>
                <a:cs typeface="Arial" charset="-52"/>
              </a:rPr>
              <a:t>6</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.3.2025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5" name="Kuva 4" descr="Palkkikaavio yritysten toimipaikoista Etelä-Savon kunnissa vuosina 2018-2023. Eniten toimipaikkoja on Mikkelissä, Savonlinnassa ja Pieksämäellä. Lähes kaikissa kunnissa, Kangasniemeä ja Savonlinnaa lukuun ottamatta, yritysten toimipaikkojen määrä on kasvanut vuodesta 2018 vuoteen 2023. Vuoteen 2022 verrattuna kaikissa kunnissa toimipaikkojen määrä väheni.">
            <a:extLst>
              <a:ext uri="{FF2B5EF4-FFF2-40B4-BE49-F238E27FC236}">
                <a16:creationId xmlns:a16="http://schemas.microsoft.com/office/drawing/2014/main" id="{38BADE4E-799E-73B5-7DC3-4C4B65DF5F00}"/>
              </a:ext>
            </a:extLst>
          </p:cNvPr>
          <p:cNvPicPr>
            <a:picLocks noChangeAspect="1"/>
          </p:cNvPicPr>
          <p:nvPr/>
        </p:nvPicPr>
        <p:blipFill>
          <a:blip r:embed="rId3"/>
          <a:stretch>
            <a:fillRect/>
          </a:stretch>
        </p:blipFill>
        <p:spPr>
          <a:xfrm>
            <a:off x="475875" y="980728"/>
            <a:ext cx="10012613" cy="4946183"/>
          </a:xfrm>
          <a:prstGeom prst="rect">
            <a:avLst/>
          </a:prstGeom>
        </p:spPr>
      </p:pic>
    </p:spTree>
    <p:extLst>
      <p:ext uri="{BB962C8B-B14F-4D97-AF65-F5344CB8AC3E}">
        <p14:creationId xmlns:p14="http://schemas.microsoft.com/office/powerpoint/2010/main" val="127334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397A75-FCA4-A396-0D8E-28B6DA286100}"/>
            </a:ext>
          </a:extLst>
        </p:cNvPr>
        <p:cNvGrpSpPr/>
        <p:nvPr/>
      </p:nvGrpSpPr>
      <p:grpSpPr>
        <a:xfrm>
          <a:off x="0" y="0"/>
          <a:ext cx="0" cy="0"/>
          <a:chOff x="0" y="0"/>
          <a:chExt cx="0" cy="0"/>
        </a:xfrm>
      </p:grpSpPr>
      <p:sp>
        <p:nvSpPr>
          <p:cNvPr id="8" name="Otsikko 1">
            <a:extLst>
              <a:ext uri="{FF2B5EF4-FFF2-40B4-BE49-F238E27FC236}">
                <a16:creationId xmlns:a16="http://schemas.microsoft.com/office/drawing/2014/main" id="{EF1C5925-8183-86D6-9A4A-B3BDD316ABDE}"/>
              </a:ext>
            </a:extLst>
          </p:cNvPr>
          <p:cNvSpPr>
            <a:spLocks noGrp="1"/>
          </p:cNvSpPr>
          <p:nvPr>
            <p:ph type="title"/>
          </p:nvPr>
        </p:nvSpPr>
        <p:spPr>
          <a:xfrm>
            <a:off x="767408" y="404664"/>
            <a:ext cx="10009112" cy="504056"/>
          </a:xfrm>
        </p:spPr>
        <p:txBody>
          <a:bodyPr/>
          <a:lstStyle/>
          <a:p>
            <a:r>
              <a:rPr lang="fi-FI" dirty="0"/>
              <a:t>Yritysten toimipaikat Etelä-Savossa kunnittain 2018 - 2023</a:t>
            </a:r>
          </a:p>
        </p:txBody>
      </p:sp>
      <p:sp>
        <p:nvSpPr>
          <p:cNvPr id="6" name="Title 11">
            <a:extLst>
              <a:ext uri="{FF2B5EF4-FFF2-40B4-BE49-F238E27FC236}">
                <a16:creationId xmlns:a16="http://schemas.microsoft.com/office/drawing/2014/main" id="{19693B98-B14A-14BE-7F0D-BDD5AA5770EE}"/>
              </a:ext>
            </a:extLst>
          </p:cNvPr>
          <p:cNvSpPr txBox="1">
            <a:spLocks/>
          </p:cNvSpPr>
          <p:nvPr/>
        </p:nvSpPr>
        <p:spPr bwMode="auto">
          <a:xfrm>
            <a:off x="623392" y="6165304"/>
            <a:ext cx="11449272"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Pertunmaa yhdistyi osaksi Mäntyharjua 1.1.2025.</a:t>
            </a:r>
          </a:p>
          <a:p>
            <a:pPr marL="0" marR="0" lvl="0" indent="0" algn="l" defTabSz="914400" rtl="0" eaLnBrk="1" fontAlgn="base" latinLnBrk="0" hangingPunct="1">
              <a:lnSpc>
                <a:spcPct val="100000"/>
              </a:lnSpc>
              <a:spcBef>
                <a:spcPct val="0"/>
              </a:spcBef>
              <a:spcAft>
                <a:spcPts val="0"/>
              </a:spcAft>
              <a:buClrTx/>
              <a:buSzTx/>
              <a:buFontTx/>
              <a:buNone/>
              <a:tabLst/>
              <a:defRPr/>
            </a:pPr>
            <a:endParaRPr kumimoji="0" lang="fi-FI" sz="1100" b="0" i="0" u="none" strike="noStrike" kern="1200" cap="none" spc="0" normalizeH="0" baseline="0" noProof="0" dirty="0">
              <a:ln>
                <a:noFill/>
              </a:ln>
              <a:solidFill>
                <a:srgbClr val="000000"/>
              </a:solidFill>
              <a:effectLst/>
              <a:uLnTx/>
              <a:uFillTx/>
              <a:latin typeface="Arial" charset="-52"/>
              <a:ea typeface="+mn-ea"/>
              <a:cs typeface="Arial" charset="-52"/>
            </a:endParaRPr>
          </a:p>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alueellinen yritystoimintatilasto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a:t>
            </a:r>
            <a:r>
              <a:rPr lang="fi-FI" sz="1000" dirty="0">
                <a:solidFill>
                  <a:srgbClr val="000000"/>
                </a:solidFill>
                <a:latin typeface="Arial" charset="-52"/>
                <a:cs typeface="Arial" charset="-52"/>
              </a:rPr>
              <a:t>6</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.3.2025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graphicFrame>
        <p:nvGraphicFramePr>
          <p:cNvPr id="2" name="Taulukko 1">
            <a:extLst>
              <a:ext uri="{FF2B5EF4-FFF2-40B4-BE49-F238E27FC236}">
                <a16:creationId xmlns:a16="http://schemas.microsoft.com/office/drawing/2014/main" id="{9CAE3406-00DB-D705-E8B1-F5DC1C611034}"/>
              </a:ext>
            </a:extLst>
          </p:cNvPr>
          <p:cNvGraphicFramePr>
            <a:graphicFrameLocks noGrp="1"/>
          </p:cNvGraphicFramePr>
          <p:nvPr>
            <p:extLst>
              <p:ext uri="{D42A27DB-BD31-4B8C-83A1-F6EECF244321}">
                <p14:modId xmlns:p14="http://schemas.microsoft.com/office/powerpoint/2010/main" val="604683973"/>
              </p:ext>
            </p:extLst>
          </p:nvPr>
        </p:nvGraphicFramePr>
        <p:xfrm>
          <a:off x="839416" y="1124744"/>
          <a:ext cx="8784974" cy="4724603"/>
        </p:xfrm>
        <a:graphic>
          <a:graphicData uri="http://schemas.openxmlformats.org/drawingml/2006/table">
            <a:tbl>
              <a:tblPr firstRow="1" lastRow="1" bandRow="1">
                <a:tableStyleId>{5C22544A-7EE6-4342-B048-85BDC9FD1C3A}</a:tableStyleId>
              </a:tblPr>
              <a:tblGrid>
                <a:gridCol w="2232248">
                  <a:extLst>
                    <a:ext uri="{9D8B030D-6E8A-4147-A177-3AD203B41FA5}">
                      <a16:colId xmlns:a16="http://schemas.microsoft.com/office/drawing/2014/main" val="4281852686"/>
                    </a:ext>
                  </a:extLst>
                </a:gridCol>
                <a:gridCol w="1022991">
                  <a:extLst>
                    <a:ext uri="{9D8B030D-6E8A-4147-A177-3AD203B41FA5}">
                      <a16:colId xmlns:a16="http://schemas.microsoft.com/office/drawing/2014/main" val="1304855806"/>
                    </a:ext>
                  </a:extLst>
                </a:gridCol>
                <a:gridCol w="1105947">
                  <a:extLst>
                    <a:ext uri="{9D8B030D-6E8A-4147-A177-3AD203B41FA5}">
                      <a16:colId xmlns:a16="http://schemas.microsoft.com/office/drawing/2014/main" val="3518942271"/>
                    </a:ext>
                  </a:extLst>
                </a:gridCol>
                <a:gridCol w="1105947">
                  <a:extLst>
                    <a:ext uri="{9D8B030D-6E8A-4147-A177-3AD203B41FA5}">
                      <a16:colId xmlns:a16="http://schemas.microsoft.com/office/drawing/2014/main" val="4159374388"/>
                    </a:ext>
                  </a:extLst>
                </a:gridCol>
                <a:gridCol w="1105947">
                  <a:extLst>
                    <a:ext uri="{9D8B030D-6E8A-4147-A177-3AD203B41FA5}">
                      <a16:colId xmlns:a16="http://schemas.microsoft.com/office/drawing/2014/main" val="1545305182"/>
                    </a:ext>
                  </a:extLst>
                </a:gridCol>
                <a:gridCol w="1105947">
                  <a:extLst>
                    <a:ext uri="{9D8B030D-6E8A-4147-A177-3AD203B41FA5}">
                      <a16:colId xmlns:a16="http://schemas.microsoft.com/office/drawing/2014/main" val="79813970"/>
                    </a:ext>
                  </a:extLst>
                </a:gridCol>
                <a:gridCol w="1105947">
                  <a:extLst>
                    <a:ext uri="{9D8B030D-6E8A-4147-A177-3AD203B41FA5}">
                      <a16:colId xmlns:a16="http://schemas.microsoft.com/office/drawing/2014/main" val="1677527036"/>
                    </a:ext>
                  </a:extLst>
                </a:gridCol>
              </a:tblGrid>
              <a:tr h="432048">
                <a:tc>
                  <a:txBody>
                    <a:bodyPr/>
                    <a:lstStyle/>
                    <a:p>
                      <a:pPr algn="l" fontAlgn="b"/>
                      <a:r>
                        <a:rPr lang="fi-FI" sz="1600" u="none" strike="noStrike" dirty="0">
                          <a:effectLst/>
                        </a:rPr>
                        <a:t> Kunta</a:t>
                      </a:r>
                      <a:endParaRPr lang="fi-FI" sz="1600" b="0" i="0" u="none" strike="noStrike" dirty="0">
                        <a:solidFill>
                          <a:srgbClr val="000000"/>
                        </a:solidFill>
                        <a:effectLst/>
                        <a:latin typeface="Calibri" panose="020F0502020204030204" pitchFamily="34" charset="0"/>
                      </a:endParaRPr>
                    </a:p>
                  </a:txBody>
                  <a:tcPr marL="108000" marR="0" marT="0" marB="0" anchor="ctr"/>
                </a:tc>
                <a:tc>
                  <a:txBody>
                    <a:bodyPr/>
                    <a:lstStyle/>
                    <a:p>
                      <a:pPr algn="r" fontAlgn="b"/>
                      <a:r>
                        <a:rPr lang="fi-FI" sz="1600" u="none" strike="noStrike" dirty="0">
                          <a:effectLst/>
                        </a:rPr>
                        <a:t>2018</a:t>
                      </a:r>
                      <a:endParaRPr lang="fi-FI" sz="1600" b="1" i="0" u="none" strike="noStrike" dirty="0">
                        <a:solidFill>
                          <a:srgbClr val="000000"/>
                        </a:solidFill>
                        <a:effectLst/>
                        <a:latin typeface="Calibri" panose="020F0502020204030204" pitchFamily="34" charset="0"/>
                      </a:endParaRPr>
                    </a:p>
                  </a:txBody>
                  <a:tcPr marL="0" marR="108000" marT="0" marB="0" anchor="ctr"/>
                </a:tc>
                <a:tc>
                  <a:txBody>
                    <a:bodyPr/>
                    <a:lstStyle/>
                    <a:p>
                      <a:pPr algn="r" fontAlgn="b"/>
                      <a:r>
                        <a:rPr lang="fi-FI" sz="1600" u="none" strike="noStrike">
                          <a:effectLst/>
                        </a:rPr>
                        <a:t>2019</a:t>
                      </a:r>
                      <a:endParaRPr lang="fi-FI" sz="1600" b="1" i="0" u="none" strike="noStrike">
                        <a:solidFill>
                          <a:srgbClr val="000000"/>
                        </a:solidFill>
                        <a:effectLst/>
                        <a:latin typeface="Calibri" panose="020F0502020204030204" pitchFamily="34" charset="0"/>
                      </a:endParaRPr>
                    </a:p>
                  </a:txBody>
                  <a:tcPr marL="0" marR="108000" marT="0" marB="0" anchor="ctr"/>
                </a:tc>
                <a:tc>
                  <a:txBody>
                    <a:bodyPr/>
                    <a:lstStyle/>
                    <a:p>
                      <a:pPr algn="r" fontAlgn="b"/>
                      <a:r>
                        <a:rPr lang="fi-FI" sz="1600" u="none" strike="noStrike">
                          <a:effectLst/>
                        </a:rPr>
                        <a:t>2020</a:t>
                      </a:r>
                      <a:endParaRPr lang="fi-FI" sz="1600" b="1" i="0" u="none" strike="noStrike">
                        <a:solidFill>
                          <a:srgbClr val="000000"/>
                        </a:solidFill>
                        <a:effectLst/>
                        <a:latin typeface="Calibri" panose="020F0502020204030204" pitchFamily="34" charset="0"/>
                      </a:endParaRPr>
                    </a:p>
                  </a:txBody>
                  <a:tcPr marL="0" marR="108000" marT="0" marB="0" anchor="ctr"/>
                </a:tc>
                <a:tc>
                  <a:txBody>
                    <a:bodyPr/>
                    <a:lstStyle/>
                    <a:p>
                      <a:pPr algn="r" fontAlgn="b"/>
                      <a:r>
                        <a:rPr lang="fi-FI" sz="1600" u="none" strike="noStrike">
                          <a:effectLst/>
                        </a:rPr>
                        <a:t>2021</a:t>
                      </a:r>
                      <a:endParaRPr lang="fi-FI" sz="1600" b="1" i="0" u="none" strike="noStrike">
                        <a:solidFill>
                          <a:srgbClr val="000000"/>
                        </a:solidFill>
                        <a:effectLst/>
                        <a:latin typeface="Calibri" panose="020F0502020204030204" pitchFamily="34" charset="0"/>
                      </a:endParaRPr>
                    </a:p>
                  </a:txBody>
                  <a:tcPr marL="0" marR="108000" marT="0" marB="0" anchor="ctr"/>
                </a:tc>
                <a:tc>
                  <a:txBody>
                    <a:bodyPr/>
                    <a:lstStyle/>
                    <a:p>
                      <a:pPr algn="r" fontAlgn="b"/>
                      <a:r>
                        <a:rPr lang="fi-FI" sz="1600" u="none" strike="noStrike" dirty="0">
                          <a:effectLst/>
                        </a:rPr>
                        <a:t>2022</a:t>
                      </a:r>
                      <a:endParaRPr lang="fi-FI" sz="1600" b="1" i="0" u="none" strike="noStrike" dirty="0">
                        <a:solidFill>
                          <a:srgbClr val="000000"/>
                        </a:solidFill>
                        <a:effectLst/>
                        <a:latin typeface="Calibri" panose="020F0502020204030204" pitchFamily="34" charset="0"/>
                      </a:endParaRPr>
                    </a:p>
                  </a:txBody>
                  <a:tcPr marL="0" marR="108000" marT="0" marB="0" anchor="ctr"/>
                </a:tc>
                <a:tc>
                  <a:txBody>
                    <a:bodyPr/>
                    <a:lstStyle/>
                    <a:p>
                      <a:pPr algn="r" fontAlgn="b"/>
                      <a:r>
                        <a:rPr lang="fi-FI" sz="1600" b="1" i="0" u="none" strike="noStrike" dirty="0">
                          <a:solidFill>
                            <a:schemeClr val="bg1"/>
                          </a:solidFill>
                          <a:effectLst/>
                          <a:latin typeface="+mn-lt"/>
                        </a:rPr>
                        <a:t>2023</a:t>
                      </a:r>
                    </a:p>
                  </a:txBody>
                  <a:tcPr marL="0" marR="108000" marT="0" marB="0" anchor="ctr"/>
                </a:tc>
                <a:extLst>
                  <a:ext uri="{0D108BD9-81ED-4DB2-BD59-A6C34878D82A}">
                    <a16:rowId xmlns:a16="http://schemas.microsoft.com/office/drawing/2014/main" val="148672943"/>
                  </a:ext>
                </a:extLst>
              </a:tr>
              <a:tr h="332115">
                <a:tc>
                  <a:txBody>
                    <a:bodyPr/>
                    <a:lstStyle/>
                    <a:p>
                      <a:pPr algn="l" fontAlgn="b"/>
                      <a:r>
                        <a:rPr lang="fi-FI" sz="1600" b="1" i="0" u="none" strike="noStrike" dirty="0">
                          <a:solidFill>
                            <a:srgbClr val="000000"/>
                          </a:solidFill>
                          <a:effectLst/>
                          <a:latin typeface="+mn-lt"/>
                        </a:rPr>
                        <a:t>Enonkoski</a:t>
                      </a:r>
                    </a:p>
                  </a:txBody>
                  <a:tcPr marL="108000" marR="0" marT="0" marB="0" anchor="ctr"/>
                </a:tc>
                <a:tc>
                  <a:txBody>
                    <a:bodyPr/>
                    <a:lstStyle/>
                    <a:p>
                      <a:pPr algn="r" fontAlgn="b"/>
                      <a:r>
                        <a:rPr lang="fi-FI" sz="1600" b="0" i="0" u="none" strike="noStrike" dirty="0">
                          <a:solidFill>
                            <a:srgbClr val="000000"/>
                          </a:solidFill>
                          <a:effectLst/>
                          <a:latin typeface="+mn-lt"/>
                        </a:rPr>
                        <a:t>236</a:t>
                      </a:r>
                    </a:p>
                  </a:txBody>
                  <a:tcPr marL="0" marR="108000" marT="0" marB="0" anchor="ctr"/>
                </a:tc>
                <a:tc>
                  <a:txBody>
                    <a:bodyPr/>
                    <a:lstStyle/>
                    <a:p>
                      <a:pPr algn="r" fontAlgn="b"/>
                      <a:r>
                        <a:rPr lang="fi-FI" sz="1600" b="0" i="0" u="none" strike="noStrike">
                          <a:solidFill>
                            <a:srgbClr val="000000"/>
                          </a:solidFill>
                          <a:effectLst/>
                          <a:latin typeface="+mn-lt"/>
                        </a:rPr>
                        <a:t>242</a:t>
                      </a:r>
                    </a:p>
                  </a:txBody>
                  <a:tcPr marL="0" marR="108000" marT="0" marB="0" anchor="ctr"/>
                </a:tc>
                <a:tc>
                  <a:txBody>
                    <a:bodyPr/>
                    <a:lstStyle/>
                    <a:p>
                      <a:pPr algn="r" fontAlgn="b"/>
                      <a:r>
                        <a:rPr lang="fi-FI" sz="1600" b="0" i="0" u="none" strike="noStrike">
                          <a:solidFill>
                            <a:srgbClr val="000000"/>
                          </a:solidFill>
                          <a:effectLst/>
                          <a:latin typeface="+mn-lt"/>
                        </a:rPr>
                        <a:t>224</a:t>
                      </a:r>
                    </a:p>
                  </a:txBody>
                  <a:tcPr marL="0" marR="108000" marT="0" marB="0" anchor="ctr"/>
                </a:tc>
                <a:tc>
                  <a:txBody>
                    <a:bodyPr/>
                    <a:lstStyle/>
                    <a:p>
                      <a:pPr algn="r" fontAlgn="b"/>
                      <a:r>
                        <a:rPr lang="fi-FI" sz="1600" b="0" i="0" u="none" strike="noStrike">
                          <a:solidFill>
                            <a:srgbClr val="000000"/>
                          </a:solidFill>
                          <a:effectLst/>
                          <a:latin typeface="+mn-lt"/>
                        </a:rPr>
                        <a:t>234</a:t>
                      </a:r>
                    </a:p>
                  </a:txBody>
                  <a:tcPr marL="0" marR="108000" marT="0" marB="0" anchor="ctr"/>
                </a:tc>
                <a:tc>
                  <a:txBody>
                    <a:bodyPr/>
                    <a:lstStyle/>
                    <a:p>
                      <a:pPr algn="r" fontAlgn="b"/>
                      <a:r>
                        <a:rPr lang="fi-FI" sz="1600" b="0" i="0" u="none" strike="noStrike">
                          <a:solidFill>
                            <a:srgbClr val="000000"/>
                          </a:solidFill>
                          <a:effectLst/>
                          <a:latin typeface="+mn-lt"/>
                        </a:rPr>
                        <a:t>258</a:t>
                      </a:r>
                    </a:p>
                  </a:txBody>
                  <a:tcPr marL="0" marR="108000" marT="0" marB="0" anchor="ctr"/>
                </a:tc>
                <a:tc>
                  <a:txBody>
                    <a:bodyPr/>
                    <a:lstStyle/>
                    <a:p>
                      <a:pPr algn="r" fontAlgn="b"/>
                      <a:r>
                        <a:rPr lang="fi-FI" sz="1600" b="0" i="0" u="none" strike="noStrike" dirty="0">
                          <a:solidFill>
                            <a:srgbClr val="000000"/>
                          </a:solidFill>
                          <a:effectLst/>
                          <a:latin typeface="+mn-lt"/>
                        </a:rPr>
                        <a:t>239</a:t>
                      </a:r>
                    </a:p>
                  </a:txBody>
                  <a:tcPr marL="0" marR="108000" marT="0" marB="0" anchor="ctr"/>
                </a:tc>
                <a:extLst>
                  <a:ext uri="{0D108BD9-81ED-4DB2-BD59-A6C34878D82A}">
                    <a16:rowId xmlns:a16="http://schemas.microsoft.com/office/drawing/2014/main" val="4201652575"/>
                  </a:ext>
                </a:extLst>
              </a:tr>
              <a:tr h="315957">
                <a:tc>
                  <a:txBody>
                    <a:bodyPr/>
                    <a:lstStyle/>
                    <a:p>
                      <a:pPr algn="l" fontAlgn="b"/>
                      <a:r>
                        <a:rPr lang="fi-FI" sz="1600" b="1" i="0" u="none" strike="noStrike" dirty="0">
                          <a:solidFill>
                            <a:srgbClr val="000000"/>
                          </a:solidFill>
                          <a:effectLst/>
                          <a:latin typeface="+mn-lt"/>
                        </a:rPr>
                        <a:t>Hirvensalmi</a:t>
                      </a:r>
                    </a:p>
                  </a:txBody>
                  <a:tcPr marL="108000" marR="0" marT="0" marB="0" anchor="ctr"/>
                </a:tc>
                <a:tc>
                  <a:txBody>
                    <a:bodyPr/>
                    <a:lstStyle/>
                    <a:p>
                      <a:pPr algn="r" fontAlgn="b"/>
                      <a:r>
                        <a:rPr lang="fi-FI" sz="1600" b="0" i="0" u="none" strike="noStrike">
                          <a:solidFill>
                            <a:srgbClr val="000000"/>
                          </a:solidFill>
                          <a:effectLst/>
                          <a:latin typeface="+mn-lt"/>
                        </a:rPr>
                        <a:t>386</a:t>
                      </a:r>
                    </a:p>
                  </a:txBody>
                  <a:tcPr marL="0" marR="108000" marT="0" marB="0" anchor="ctr"/>
                </a:tc>
                <a:tc>
                  <a:txBody>
                    <a:bodyPr/>
                    <a:lstStyle/>
                    <a:p>
                      <a:pPr algn="r" fontAlgn="b"/>
                      <a:r>
                        <a:rPr lang="fi-FI" sz="1600" b="0" i="0" u="none" strike="noStrike" dirty="0">
                          <a:solidFill>
                            <a:srgbClr val="000000"/>
                          </a:solidFill>
                          <a:effectLst/>
                          <a:latin typeface="+mn-lt"/>
                        </a:rPr>
                        <a:t>373</a:t>
                      </a:r>
                    </a:p>
                  </a:txBody>
                  <a:tcPr marL="0" marR="108000" marT="0" marB="0" anchor="ctr"/>
                </a:tc>
                <a:tc>
                  <a:txBody>
                    <a:bodyPr/>
                    <a:lstStyle/>
                    <a:p>
                      <a:pPr algn="r" fontAlgn="b"/>
                      <a:r>
                        <a:rPr lang="fi-FI" sz="1600" b="0" i="0" u="none" strike="noStrike">
                          <a:solidFill>
                            <a:srgbClr val="000000"/>
                          </a:solidFill>
                          <a:effectLst/>
                          <a:latin typeface="+mn-lt"/>
                        </a:rPr>
                        <a:t>382</a:t>
                      </a:r>
                    </a:p>
                  </a:txBody>
                  <a:tcPr marL="0" marR="108000" marT="0" marB="0" anchor="ctr"/>
                </a:tc>
                <a:tc>
                  <a:txBody>
                    <a:bodyPr/>
                    <a:lstStyle/>
                    <a:p>
                      <a:pPr algn="r" fontAlgn="b"/>
                      <a:r>
                        <a:rPr lang="fi-FI" sz="1600" b="0" i="0" u="none" strike="noStrike">
                          <a:solidFill>
                            <a:srgbClr val="000000"/>
                          </a:solidFill>
                          <a:effectLst/>
                          <a:latin typeface="+mn-lt"/>
                        </a:rPr>
                        <a:t>376</a:t>
                      </a:r>
                    </a:p>
                  </a:txBody>
                  <a:tcPr marL="0" marR="108000" marT="0" marB="0" anchor="ctr"/>
                </a:tc>
                <a:tc>
                  <a:txBody>
                    <a:bodyPr/>
                    <a:lstStyle/>
                    <a:p>
                      <a:pPr algn="r" fontAlgn="b"/>
                      <a:r>
                        <a:rPr lang="fi-FI" sz="1600" b="0" i="0" u="none" strike="noStrike">
                          <a:solidFill>
                            <a:srgbClr val="000000"/>
                          </a:solidFill>
                          <a:effectLst/>
                          <a:latin typeface="+mn-lt"/>
                        </a:rPr>
                        <a:t>412</a:t>
                      </a:r>
                    </a:p>
                  </a:txBody>
                  <a:tcPr marL="0" marR="108000" marT="0" marB="0" anchor="ctr"/>
                </a:tc>
                <a:tc>
                  <a:txBody>
                    <a:bodyPr/>
                    <a:lstStyle/>
                    <a:p>
                      <a:pPr algn="r" fontAlgn="b"/>
                      <a:r>
                        <a:rPr lang="fi-FI" sz="1600" b="0" i="0" u="none" strike="noStrike" dirty="0">
                          <a:solidFill>
                            <a:srgbClr val="000000"/>
                          </a:solidFill>
                          <a:effectLst/>
                          <a:latin typeface="+mn-lt"/>
                        </a:rPr>
                        <a:t>398</a:t>
                      </a:r>
                    </a:p>
                  </a:txBody>
                  <a:tcPr marL="0" marR="108000" marT="0" marB="0" anchor="ctr"/>
                </a:tc>
                <a:extLst>
                  <a:ext uri="{0D108BD9-81ED-4DB2-BD59-A6C34878D82A}">
                    <a16:rowId xmlns:a16="http://schemas.microsoft.com/office/drawing/2014/main" val="2483451373"/>
                  </a:ext>
                </a:extLst>
              </a:tr>
              <a:tr h="315957">
                <a:tc>
                  <a:txBody>
                    <a:bodyPr/>
                    <a:lstStyle/>
                    <a:p>
                      <a:pPr algn="l" fontAlgn="b"/>
                      <a:r>
                        <a:rPr lang="fi-FI" sz="1600" b="1" i="0" u="none" strike="noStrike" dirty="0">
                          <a:solidFill>
                            <a:srgbClr val="000000"/>
                          </a:solidFill>
                          <a:effectLst/>
                          <a:latin typeface="+mn-lt"/>
                        </a:rPr>
                        <a:t>Juva</a:t>
                      </a:r>
                    </a:p>
                  </a:txBody>
                  <a:tcPr marL="108000" marR="0" marT="0" marB="0" anchor="ctr"/>
                </a:tc>
                <a:tc>
                  <a:txBody>
                    <a:bodyPr/>
                    <a:lstStyle/>
                    <a:p>
                      <a:pPr algn="r" fontAlgn="b"/>
                      <a:r>
                        <a:rPr lang="fi-FI" sz="1600" b="0" i="0" u="none" strike="noStrike" dirty="0">
                          <a:solidFill>
                            <a:srgbClr val="000000"/>
                          </a:solidFill>
                          <a:effectLst/>
                          <a:latin typeface="+mn-lt"/>
                        </a:rPr>
                        <a:t>1 130</a:t>
                      </a:r>
                    </a:p>
                  </a:txBody>
                  <a:tcPr marL="0" marR="108000" marT="0" marB="0" anchor="ctr"/>
                </a:tc>
                <a:tc>
                  <a:txBody>
                    <a:bodyPr/>
                    <a:lstStyle/>
                    <a:p>
                      <a:pPr algn="r" fontAlgn="b"/>
                      <a:r>
                        <a:rPr lang="fi-FI" sz="1600" b="0" i="0" u="none" strike="noStrike">
                          <a:solidFill>
                            <a:srgbClr val="000000"/>
                          </a:solidFill>
                          <a:effectLst/>
                          <a:latin typeface="+mn-lt"/>
                        </a:rPr>
                        <a:t>1 083</a:t>
                      </a:r>
                    </a:p>
                  </a:txBody>
                  <a:tcPr marL="0" marR="108000" marT="0" marB="0" anchor="ctr"/>
                </a:tc>
                <a:tc>
                  <a:txBody>
                    <a:bodyPr/>
                    <a:lstStyle/>
                    <a:p>
                      <a:pPr algn="r" fontAlgn="b"/>
                      <a:r>
                        <a:rPr lang="fi-FI" sz="1600" b="0" i="0" u="none" strike="noStrike">
                          <a:solidFill>
                            <a:srgbClr val="000000"/>
                          </a:solidFill>
                          <a:effectLst/>
                          <a:latin typeface="+mn-lt"/>
                        </a:rPr>
                        <a:t>1 042</a:t>
                      </a:r>
                    </a:p>
                  </a:txBody>
                  <a:tcPr marL="0" marR="108000" marT="0" marB="0" anchor="ctr"/>
                </a:tc>
                <a:tc>
                  <a:txBody>
                    <a:bodyPr/>
                    <a:lstStyle/>
                    <a:p>
                      <a:pPr algn="r" fontAlgn="b"/>
                      <a:r>
                        <a:rPr lang="fi-FI" sz="1600" b="0" i="0" u="none" strike="noStrike" dirty="0">
                          <a:solidFill>
                            <a:srgbClr val="000000"/>
                          </a:solidFill>
                          <a:effectLst/>
                          <a:latin typeface="+mn-lt"/>
                        </a:rPr>
                        <a:t>1 076</a:t>
                      </a:r>
                    </a:p>
                  </a:txBody>
                  <a:tcPr marL="0" marR="108000" marT="0" marB="0" anchor="ctr"/>
                </a:tc>
                <a:tc>
                  <a:txBody>
                    <a:bodyPr/>
                    <a:lstStyle/>
                    <a:p>
                      <a:pPr algn="r" fontAlgn="b"/>
                      <a:r>
                        <a:rPr lang="fi-FI" sz="1600" b="0" i="0" u="none" strike="noStrike">
                          <a:solidFill>
                            <a:srgbClr val="000000"/>
                          </a:solidFill>
                          <a:effectLst/>
                          <a:latin typeface="+mn-lt"/>
                        </a:rPr>
                        <a:t>1 193</a:t>
                      </a:r>
                    </a:p>
                  </a:txBody>
                  <a:tcPr marL="0" marR="108000" marT="0" marB="0" anchor="ctr"/>
                </a:tc>
                <a:tc>
                  <a:txBody>
                    <a:bodyPr/>
                    <a:lstStyle/>
                    <a:p>
                      <a:pPr algn="r" fontAlgn="b"/>
                      <a:r>
                        <a:rPr lang="fi-FI" sz="1600" b="0" i="0" u="none" strike="noStrike" dirty="0">
                          <a:solidFill>
                            <a:srgbClr val="000000"/>
                          </a:solidFill>
                          <a:effectLst/>
                          <a:latin typeface="+mn-lt"/>
                        </a:rPr>
                        <a:t>1 147</a:t>
                      </a:r>
                    </a:p>
                  </a:txBody>
                  <a:tcPr marL="0" marR="108000" marT="0" marB="0" anchor="ctr"/>
                </a:tc>
                <a:extLst>
                  <a:ext uri="{0D108BD9-81ED-4DB2-BD59-A6C34878D82A}">
                    <a16:rowId xmlns:a16="http://schemas.microsoft.com/office/drawing/2014/main" val="1417754163"/>
                  </a:ext>
                </a:extLst>
              </a:tr>
              <a:tr h="315957">
                <a:tc>
                  <a:txBody>
                    <a:bodyPr/>
                    <a:lstStyle/>
                    <a:p>
                      <a:pPr algn="l" fontAlgn="b"/>
                      <a:r>
                        <a:rPr lang="fi-FI" sz="1600" b="1" i="0" u="none" strike="noStrike">
                          <a:solidFill>
                            <a:srgbClr val="000000"/>
                          </a:solidFill>
                          <a:effectLst/>
                          <a:latin typeface="+mn-lt"/>
                        </a:rPr>
                        <a:t>Kangasniemi</a:t>
                      </a:r>
                    </a:p>
                  </a:txBody>
                  <a:tcPr marL="108000" marR="0" marT="0" marB="0" anchor="ctr"/>
                </a:tc>
                <a:tc>
                  <a:txBody>
                    <a:bodyPr/>
                    <a:lstStyle/>
                    <a:p>
                      <a:pPr algn="r" fontAlgn="b"/>
                      <a:r>
                        <a:rPr lang="fi-FI" sz="1600" b="0" i="0" u="none" strike="noStrike">
                          <a:solidFill>
                            <a:srgbClr val="000000"/>
                          </a:solidFill>
                          <a:effectLst/>
                          <a:latin typeface="+mn-lt"/>
                        </a:rPr>
                        <a:t>1 030</a:t>
                      </a:r>
                    </a:p>
                  </a:txBody>
                  <a:tcPr marL="0" marR="108000" marT="0" marB="0" anchor="ctr"/>
                </a:tc>
                <a:tc>
                  <a:txBody>
                    <a:bodyPr/>
                    <a:lstStyle/>
                    <a:p>
                      <a:pPr algn="r" fontAlgn="b"/>
                      <a:r>
                        <a:rPr lang="fi-FI" sz="1600" b="0" i="0" u="none" strike="noStrike">
                          <a:solidFill>
                            <a:srgbClr val="000000"/>
                          </a:solidFill>
                          <a:effectLst/>
                          <a:latin typeface="+mn-lt"/>
                        </a:rPr>
                        <a:t>977</a:t>
                      </a:r>
                    </a:p>
                  </a:txBody>
                  <a:tcPr marL="0" marR="108000" marT="0" marB="0" anchor="ctr"/>
                </a:tc>
                <a:tc>
                  <a:txBody>
                    <a:bodyPr/>
                    <a:lstStyle/>
                    <a:p>
                      <a:pPr algn="r" fontAlgn="b"/>
                      <a:r>
                        <a:rPr lang="fi-FI" sz="1600" b="0" i="0" u="none" strike="noStrike">
                          <a:solidFill>
                            <a:srgbClr val="000000"/>
                          </a:solidFill>
                          <a:effectLst/>
                          <a:latin typeface="+mn-lt"/>
                        </a:rPr>
                        <a:t>956</a:t>
                      </a:r>
                    </a:p>
                  </a:txBody>
                  <a:tcPr marL="0" marR="108000" marT="0" marB="0" anchor="ctr"/>
                </a:tc>
                <a:tc>
                  <a:txBody>
                    <a:bodyPr/>
                    <a:lstStyle/>
                    <a:p>
                      <a:pPr algn="r" fontAlgn="b"/>
                      <a:r>
                        <a:rPr lang="fi-FI" sz="1600" b="0" i="0" u="none" strike="noStrike">
                          <a:solidFill>
                            <a:srgbClr val="000000"/>
                          </a:solidFill>
                          <a:effectLst/>
                          <a:latin typeface="+mn-lt"/>
                        </a:rPr>
                        <a:t>1 004</a:t>
                      </a:r>
                    </a:p>
                  </a:txBody>
                  <a:tcPr marL="0" marR="108000" marT="0" marB="0" anchor="ctr"/>
                </a:tc>
                <a:tc>
                  <a:txBody>
                    <a:bodyPr/>
                    <a:lstStyle/>
                    <a:p>
                      <a:pPr algn="r" fontAlgn="b"/>
                      <a:r>
                        <a:rPr lang="fi-FI" sz="1600" b="0" i="0" u="none" strike="noStrike" dirty="0">
                          <a:solidFill>
                            <a:srgbClr val="000000"/>
                          </a:solidFill>
                          <a:effectLst/>
                          <a:latin typeface="+mn-lt"/>
                        </a:rPr>
                        <a:t>1 078</a:t>
                      </a:r>
                    </a:p>
                  </a:txBody>
                  <a:tcPr marL="0" marR="108000" marT="0" marB="0" anchor="ctr"/>
                </a:tc>
                <a:tc>
                  <a:txBody>
                    <a:bodyPr/>
                    <a:lstStyle/>
                    <a:p>
                      <a:pPr algn="r" fontAlgn="b"/>
                      <a:r>
                        <a:rPr lang="fi-FI" sz="1600" b="0" i="0" u="none" strike="noStrike" dirty="0">
                          <a:solidFill>
                            <a:srgbClr val="000000"/>
                          </a:solidFill>
                          <a:effectLst/>
                          <a:latin typeface="+mn-lt"/>
                        </a:rPr>
                        <a:t>1 007</a:t>
                      </a:r>
                    </a:p>
                  </a:txBody>
                  <a:tcPr marL="0" marR="108000" marT="0" marB="0" anchor="ctr"/>
                </a:tc>
                <a:extLst>
                  <a:ext uri="{0D108BD9-81ED-4DB2-BD59-A6C34878D82A}">
                    <a16:rowId xmlns:a16="http://schemas.microsoft.com/office/drawing/2014/main" val="3632794583"/>
                  </a:ext>
                </a:extLst>
              </a:tr>
              <a:tr h="315957">
                <a:tc>
                  <a:txBody>
                    <a:bodyPr/>
                    <a:lstStyle/>
                    <a:p>
                      <a:pPr algn="l" fontAlgn="b"/>
                      <a:r>
                        <a:rPr lang="fi-FI" sz="1600" b="1" i="0" u="none" strike="noStrike" dirty="0">
                          <a:solidFill>
                            <a:srgbClr val="000000"/>
                          </a:solidFill>
                          <a:effectLst/>
                          <a:latin typeface="+mn-lt"/>
                        </a:rPr>
                        <a:t>Mikkeli</a:t>
                      </a:r>
                    </a:p>
                  </a:txBody>
                  <a:tcPr marL="108000" marR="0" marT="0" marB="0" anchor="ctr"/>
                </a:tc>
                <a:tc>
                  <a:txBody>
                    <a:bodyPr/>
                    <a:lstStyle/>
                    <a:p>
                      <a:pPr algn="r" fontAlgn="b"/>
                      <a:r>
                        <a:rPr lang="fi-FI" sz="1600" b="0" i="0" u="none" strike="noStrike">
                          <a:solidFill>
                            <a:srgbClr val="000000"/>
                          </a:solidFill>
                          <a:effectLst/>
                          <a:latin typeface="+mn-lt"/>
                        </a:rPr>
                        <a:t>5 647</a:t>
                      </a:r>
                    </a:p>
                  </a:txBody>
                  <a:tcPr marL="0" marR="108000" marT="0" marB="0" anchor="ctr"/>
                </a:tc>
                <a:tc>
                  <a:txBody>
                    <a:bodyPr/>
                    <a:lstStyle/>
                    <a:p>
                      <a:pPr algn="r" fontAlgn="b"/>
                      <a:r>
                        <a:rPr lang="fi-FI" sz="1600" b="0" i="0" u="none" strike="noStrike">
                          <a:solidFill>
                            <a:srgbClr val="000000"/>
                          </a:solidFill>
                          <a:effectLst/>
                          <a:latin typeface="+mn-lt"/>
                        </a:rPr>
                        <a:t>5 548</a:t>
                      </a:r>
                    </a:p>
                  </a:txBody>
                  <a:tcPr marL="0" marR="108000" marT="0" marB="0" anchor="ctr"/>
                </a:tc>
                <a:tc>
                  <a:txBody>
                    <a:bodyPr/>
                    <a:lstStyle/>
                    <a:p>
                      <a:pPr algn="r" fontAlgn="b"/>
                      <a:r>
                        <a:rPr lang="fi-FI" sz="1600" b="0" i="0" u="none" strike="noStrike">
                          <a:solidFill>
                            <a:srgbClr val="000000"/>
                          </a:solidFill>
                          <a:effectLst/>
                          <a:latin typeface="+mn-lt"/>
                        </a:rPr>
                        <a:t>5 439</a:t>
                      </a:r>
                    </a:p>
                  </a:txBody>
                  <a:tcPr marL="0" marR="108000" marT="0" marB="0" anchor="ctr"/>
                </a:tc>
                <a:tc>
                  <a:txBody>
                    <a:bodyPr/>
                    <a:lstStyle/>
                    <a:p>
                      <a:pPr algn="r" fontAlgn="b"/>
                      <a:r>
                        <a:rPr lang="fi-FI" sz="1600" b="0" i="0" u="none" strike="noStrike">
                          <a:solidFill>
                            <a:srgbClr val="000000"/>
                          </a:solidFill>
                          <a:effectLst/>
                          <a:latin typeface="+mn-lt"/>
                        </a:rPr>
                        <a:t>5 484</a:t>
                      </a:r>
                    </a:p>
                  </a:txBody>
                  <a:tcPr marL="0" marR="108000" marT="0" marB="0" anchor="ctr"/>
                </a:tc>
                <a:tc>
                  <a:txBody>
                    <a:bodyPr/>
                    <a:lstStyle/>
                    <a:p>
                      <a:pPr algn="r" fontAlgn="b"/>
                      <a:r>
                        <a:rPr lang="fi-FI" sz="1600" b="0" i="0" u="none" strike="noStrike">
                          <a:solidFill>
                            <a:srgbClr val="000000"/>
                          </a:solidFill>
                          <a:effectLst/>
                          <a:latin typeface="+mn-lt"/>
                        </a:rPr>
                        <a:t>6 022</a:t>
                      </a:r>
                    </a:p>
                  </a:txBody>
                  <a:tcPr marL="0" marR="108000" marT="0" marB="0" anchor="ctr"/>
                </a:tc>
                <a:tc>
                  <a:txBody>
                    <a:bodyPr/>
                    <a:lstStyle/>
                    <a:p>
                      <a:pPr algn="r" fontAlgn="b"/>
                      <a:r>
                        <a:rPr lang="fi-FI" sz="1600" b="0" i="0" u="none" strike="noStrike" dirty="0">
                          <a:solidFill>
                            <a:srgbClr val="000000"/>
                          </a:solidFill>
                          <a:effectLst/>
                          <a:latin typeface="+mn-lt"/>
                        </a:rPr>
                        <a:t>5 812</a:t>
                      </a:r>
                    </a:p>
                  </a:txBody>
                  <a:tcPr marL="0" marR="108000" marT="0" marB="0" anchor="ctr"/>
                </a:tc>
                <a:extLst>
                  <a:ext uri="{0D108BD9-81ED-4DB2-BD59-A6C34878D82A}">
                    <a16:rowId xmlns:a16="http://schemas.microsoft.com/office/drawing/2014/main" val="3442675682"/>
                  </a:ext>
                </a:extLst>
              </a:tr>
              <a:tr h="315957">
                <a:tc>
                  <a:txBody>
                    <a:bodyPr/>
                    <a:lstStyle/>
                    <a:p>
                      <a:pPr algn="l" fontAlgn="b"/>
                      <a:r>
                        <a:rPr lang="fi-FI" sz="1600" b="1" i="0" u="none" strike="noStrike">
                          <a:solidFill>
                            <a:srgbClr val="000000"/>
                          </a:solidFill>
                          <a:effectLst/>
                          <a:latin typeface="+mn-lt"/>
                        </a:rPr>
                        <a:t>Mäntyharju *</a:t>
                      </a:r>
                    </a:p>
                  </a:txBody>
                  <a:tcPr marL="108000" marR="0" marT="0" marB="0" anchor="ctr"/>
                </a:tc>
                <a:tc>
                  <a:txBody>
                    <a:bodyPr/>
                    <a:lstStyle/>
                    <a:p>
                      <a:pPr algn="r" fontAlgn="b"/>
                      <a:r>
                        <a:rPr lang="fi-FI" sz="1600" b="0" i="0" u="none" strike="noStrike">
                          <a:solidFill>
                            <a:srgbClr val="000000"/>
                          </a:solidFill>
                          <a:effectLst/>
                          <a:latin typeface="+mn-lt"/>
                        </a:rPr>
                        <a:t>852</a:t>
                      </a:r>
                    </a:p>
                  </a:txBody>
                  <a:tcPr marL="0" marR="108000" marT="0" marB="0" anchor="ctr"/>
                </a:tc>
                <a:tc>
                  <a:txBody>
                    <a:bodyPr/>
                    <a:lstStyle/>
                    <a:p>
                      <a:pPr algn="r" fontAlgn="b"/>
                      <a:r>
                        <a:rPr lang="fi-FI" sz="1600" b="0" i="0" u="none" strike="noStrike">
                          <a:solidFill>
                            <a:srgbClr val="000000"/>
                          </a:solidFill>
                          <a:effectLst/>
                          <a:latin typeface="+mn-lt"/>
                        </a:rPr>
                        <a:t>866</a:t>
                      </a:r>
                    </a:p>
                  </a:txBody>
                  <a:tcPr marL="0" marR="108000" marT="0" marB="0" anchor="ctr"/>
                </a:tc>
                <a:tc>
                  <a:txBody>
                    <a:bodyPr/>
                    <a:lstStyle/>
                    <a:p>
                      <a:pPr algn="r" fontAlgn="b"/>
                      <a:r>
                        <a:rPr lang="fi-FI" sz="1600" b="0" i="0" u="none" strike="noStrike">
                          <a:solidFill>
                            <a:srgbClr val="000000"/>
                          </a:solidFill>
                          <a:effectLst/>
                          <a:latin typeface="+mn-lt"/>
                        </a:rPr>
                        <a:t>838</a:t>
                      </a:r>
                    </a:p>
                  </a:txBody>
                  <a:tcPr marL="0" marR="108000" marT="0" marB="0" anchor="ctr"/>
                </a:tc>
                <a:tc>
                  <a:txBody>
                    <a:bodyPr/>
                    <a:lstStyle/>
                    <a:p>
                      <a:pPr algn="r" fontAlgn="b"/>
                      <a:r>
                        <a:rPr lang="fi-FI" sz="1600" b="0" i="0" u="none" strike="noStrike">
                          <a:solidFill>
                            <a:srgbClr val="000000"/>
                          </a:solidFill>
                          <a:effectLst/>
                          <a:latin typeface="+mn-lt"/>
                        </a:rPr>
                        <a:t>861</a:t>
                      </a:r>
                    </a:p>
                  </a:txBody>
                  <a:tcPr marL="0" marR="108000" marT="0" marB="0" anchor="ctr"/>
                </a:tc>
                <a:tc>
                  <a:txBody>
                    <a:bodyPr/>
                    <a:lstStyle/>
                    <a:p>
                      <a:pPr algn="r" fontAlgn="b"/>
                      <a:r>
                        <a:rPr lang="fi-FI" sz="1600" b="0" i="0" u="none" strike="noStrike">
                          <a:solidFill>
                            <a:srgbClr val="000000"/>
                          </a:solidFill>
                          <a:effectLst/>
                          <a:latin typeface="+mn-lt"/>
                        </a:rPr>
                        <a:t>926</a:t>
                      </a:r>
                    </a:p>
                  </a:txBody>
                  <a:tcPr marL="0" marR="108000" marT="0" marB="0" anchor="ctr"/>
                </a:tc>
                <a:tc>
                  <a:txBody>
                    <a:bodyPr/>
                    <a:lstStyle/>
                    <a:p>
                      <a:pPr algn="r" fontAlgn="b"/>
                      <a:r>
                        <a:rPr lang="fi-FI" sz="1600" b="0" i="0" u="none" strike="noStrike">
                          <a:solidFill>
                            <a:srgbClr val="000000"/>
                          </a:solidFill>
                          <a:effectLst/>
                          <a:latin typeface="+mn-lt"/>
                        </a:rPr>
                        <a:t>891</a:t>
                      </a:r>
                    </a:p>
                  </a:txBody>
                  <a:tcPr marL="0" marR="108000" marT="0" marB="0" anchor="ctr"/>
                </a:tc>
                <a:extLst>
                  <a:ext uri="{0D108BD9-81ED-4DB2-BD59-A6C34878D82A}">
                    <a16:rowId xmlns:a16="http://schemas.microsoft.com/office/drawing/2014/main" val="1809385137"/>
                  </a:ext>
                </a:extLst>
              </a:tr>
              <a:tr h="315957">
                <a:tc>
                  <a:txBody>
                    <a:bodyPr/>
                    <a:lstStyle/>
                    <a:p>
                      <a:pPr algn="l" fontAlgn="b"/>
                      <a:r>
                        <a:rPr lang="fi-FI" sz="1600" b="1" i="0" u="none" strike="noStrike" dirty="0">
                          <a:solidFill>
                            <a:srgbClr val="000000"/>
                          </a:solidFill>
                          <a:effectLst/>
                          <a:latin typeface="+mn-lt"/>
                        </a:rPr>
                        <a:t>Pertunmaa *</a:t>
                      </a:r>
                    </a:p>
                  </a:txBody>
                  <a:tcPr marL="108000" marR="0" marT="0" marB="0" anchor="ctr"/>
                </a:tc>
                <a:tc>
                  <a:txBody>
                    <a:bodyPr/>
                    <a:lstStyle/>
                    <a:p>
                      <a:pPr algn="r" fontAlgn="b"/>
                      <a:r>
                        <a:rPr lang="fi-FI" sz="1600" b="0" i="0" u="none" strike="noStrike">
                          <a:solidFill>
                            <a:srgbClr val="000000"/>
                          </a:solidFill>
                          <a:effectLst/>
                          <a:latin typeface="+mn-lt"/>
                        </a:rPr>
                        <a:t>347</a:t>
                      </a:r>
                    </a:p>
                  </a:txBody>
                  <a:tcPr marL="0" marR="108000" marT="0" marB="0" anchor="ctr"/>
                </a:tc>
                <a:tc>
                  <a:txBody>
                    <a:bodyPr/>
                    <a:lstStyle/>
                    <a:p>
                      <a:pPr algn="r" fontAlgn="b"/>
                      <a:r>
                        <a:rPr lang="fi-FI" sz="1600" b="0" i="0" u="none" strike="noStrike">
                          <a:solidFill>
                            <a:srgbClr val="000000"/>
                          </a:solidFill>
                          <a:effectLst/>
                          <a:latin typeface="+mn-lt"/>
                        </a:rPr>
                        <a:t>359</a:t>
                      </a:r>
                    </a:p>
                  </a:txBody>
                  <a:tcPr marL="0" marR="108000" marT="0" marB="0" anchor="ctr"/>
                </a:tc>
                <a:tc>
                  <a:txBody>
                    <a:bodyPr/>
                    <a:lstStyle/>
                    <a:p>
                      <a:pPr algn="r" fontAlgn="b"/>
                      <a:r>
                        <a:rPr lang="fi-FI" sz="1600" b="0" i="0" u="none" strike="noStrike">
                          <a:solidFill>
                            <a:srgbClr val="000000"/>
                          </a:solidFill>
                          <a:effectLst/>
                          <a:latin typeface="+mn-lt"/>
                        </a:rPr>
                        <a:t>342</a:t>
                      </a:r>
                    </a:p>
                  </a:txBody>
                  <a:tcPr marL="0" marR="108000" marT="0" marB="0" anchor="ctr"/>
                </a:tc>
                <a:tc>
                  <a:txBody>
                    <a:bodyPr/>
                    <a:lstStyle/>
                    <a:p>
                      <a:pPr algn="r" fontAlgn="b"/>
                      <a:r>
                        <a:rPr lang="fi-FI" sz="1600" b="0" i="0" u="none" strike="noStrike">
                          <a:solidFill>
                            <a:srgbClr val="000000"/>
                          </a:solidFill>
                          <a:effectLst/>
                          <a:latin typeface="+mn-lt"/>
                        </a:rPr>
                        <a:t>339</a:t>
                      </a:r>
                    </a:p>
                  </a:txBody>
                  <a:tcPr marL="0" marR="108000" marT="0" marB="0" anchor="ctr"/>
                </a:tc>
                <a:tc>
                  <a:txBody>
                    <a:bodyPr/>
                    <a:lstStyle/>
                    <a:p>
                      <a:pPr algn="r" fontAlgn="b"/>
                      <a:r>
                        <a:rPr lang="fi-FI" sz="1600" b="0" i="0" u="none" strike="noStrike">
                          <a:solidFill>
                            <a:srgbClr val="000000"/>
                          </a:solidFill>
                          <a:effectLst/>
                          <a:latin typeface="+mn-lt"/>
                        </a:rPr>
                        <a:t>388</a:t>
                      </a:r>
                    </a:p>
                  </a:txBody>
                  <a:tcPr marL="0" marR="108000" marT="0" marB="0" anchor="ctr"/>
                </a:tc>
                <a:tc>
                  <a:txBody>
                    <a:bodyPr/>
                    <a:lstStyle/>
                    <a:p>
                      <a:pPr algn="r" fontAlgn="b"/>
                      <a:r>
                        <a:rPr lang="fi-FI" sz="1600" b="0" i="0" u="none" strike="noStrike" dirty="0">
                          <a:solidFill>
                            <a:srgbClr val="000000"/>
                          </a:solidFill>
                          <a:effectLst/>
                          <a:latin typeface="+mn-lt"/>
                        </a:rPr>
                        <a:t>371</a:t>
                      </a:r>
                    </a:p>
                  </a:txBody>
                  <a:tcPr marL="0" marR="108000" marT="0" marB="0" anchor="ctr"/>
                </a:tc>
                <a:extLst>
                  <a:ext uri="{0D108BD9-81ED-4DB2-BD59-A6C34878D82A}">
                    <a16:rowId xmlns:a16="http://schemas.microsoft.com/office/drawing/2014/main" val="1727978846"/>
                  </a:ext>
                </a:extLst>
              </a:tr>
              <a:tr h="315957">
                <a:tc>
                  <a:txBody>
                    <a:bodyPr/>
                    <a:lstStyle/>
                    <a:p>
                      <a:pPr algn="l" fontAlgn="b"/>
                      <a:r>
                        <a:rPr lang="fi-FI" sz="1600" b="1" i="0" u="none" strike="noStrike" dirty="0">
                          <a:solidFill>
                            <a:srgbClr val="000000"/>
                          </a:solidFill>
                          <a:effectLst/>
                          <a:latin typeface="+mn-lt"/>
                        </a:rPr>
                        <a:t>Pieksämäki</a:t>
                      </a:r>
                    </a:p>
                  </a:txBody>
                  <a:tcPr marL="108000" marR="0" marT="0" marB="0" anchor="ctr"/>
                </a:tc>
                <a:tc>
                  <a:txBody>
                    <a:bodyPr/>
                    <a:lstStyle/>
                    <a:p>
                      <a:pPr algn="r" fontAlgn="b"/>
                      <a:r>
                        <a:rPr lang="fi-FI" sz="1600" b="0" i="0" u="none" strike="noStrike">
                          <a:solidFill>
                            <a:srgbClr val="000000"/>
                          </a:solidFill>
                          <a:effectLst/>
                          <a:latin typeface="+mn-lt"/>
                        </a:rPr>
                        <a:t>1 986</a:t>
                      </a:r>
                    </a:p>
                  </a:txBody>
                  <a:tcPr marL="0" marR="108000" marT="0" marB="0" anchor="ctr"/>
                </a:tc>
                <a:tc>
                  <a:txBody>
                    <a:bodyPr/>
                    <a:lstStyle/>
                    <a:p>
                      <a:pPr algn="r" fontAlgn="b"/>
                      <a:r>
                        <a:rPr lang="fi-FI" sz="1600" b="0" i="0" u="none" strike="noStrike">
                          <a:solidFill>
                            <a:srgbClr val="000000"/>
                          </a:solidFill>
                          <a:effectLst/>
                          <a:latin typeface="+mn-lt"/>
                        </a:rPr>
                        <a:t>1 943</a:t>
                      </a:r>
                    </a:p>
                  </a:txBody>
                  <a:tcPr marL="0" marR="108000" marT="0" marB="0" anchor="ctr"/>
                </a:tc>
                <a:tc>
                  <a:txBody>
                    <a:bodyPr/>
                    <a:lstStyle/>
                    <a:p>
                      <a:pPr algn="r" fontAlgn="b"/>
                      <a:r>
                        <a:rPr lang="fi-FI" sz="1600" b="0" i="0" u="none" strike="noStrike">
                          <a:solidFill>
                            <a:srgbClr val="000000"/>
                          </a:solidFill>
                          <a:effectLst/>
                          <a:latin typeface="+mn-lt"/>
                        </a:rPr>
                        <a:t>1 908</a:t>
                      </a:r>
                    </a:p>
                  </a:txBody>
                  <a:tcPr marL="0" marR="108000" marT="0" marB="0" anchor="ctr"/>
                </a:tc>
                <a:tc>
                  <a:txBody>
                    <a:bodyPr/>
                    <a:lstStyle/>
                    <a:p>
                      <a:pPr algn="r" fontAlgn="b"/>
                      <a:r>
                        <a:rPr lang="fi-FI" sz="1600" b="0" i="0" u="none" strike="noStrike">
                          <a:solidFill>
                            <a:srgbClr val="000000"/>
                          </a:solidFill>
                          <a:effectLst/>
                          <a:latin typeface="+mn-lt"/>
                        </a:rPr>
                        <a:t>1 967</a:t>
                      </a:r>
                    </a:p>
                  </a:txBody>
                  <a:tcPr marL="0" marR="108000" marT="0" marB="0" anchor="ctr"/>
                </a:tc>
                <a:tc>
                  <a:txBody>
                    <a:bodyPr/>
                    <a:lstStyle/>
                    <a:p>
                      <a:pPr algn="r" fontAlgn="b"/>
                      <a:r>
                        <a:rPr lang="fi-FI" sz="1600" b="0" i="0" u="none" strike="noStrike">
                          <a:solidFill>
                            <a:srgbClr val="000000"/>
                          </a:solidFill>
                          <a:effectLst/>
                          <a:latin typeface="+mn-lt"/>
                        </a:rPr>
                        <a:t>2 094</a:t>
                      </a:r>
                    </a:p>
                  </a:txBody>
                  <a:tcPr marL="0" marR="108000" marT="0" marB="0" anchor="ctr"/>
                </a:tc>
                <a:tc>
                  <a:txBody>
                    <a:bodyPr/>
                    <a:lstStyle/>
                    <a:p>
                      <a:pPr algn="r" fontAlgn="b"/>
                      <a:r>
                        <a:rPr lang="fi-FI" sz="1600" b="0" i="0" u="none" strike="noStrike" dirty="0">
                          <a:solidFill>
                            <a:srgbClr val="000000"/>
                          </a:solidFill>
                          <a:effectLst/>
                          <a:latin typeface="+mn-lt"/>
                        </a:rPr>
                        <a:t>1 988</a:t>
                      </a:r>
                    </a:p>
                  </a:txBody>
                  <a:tcPr marL="0" marR="108000" marT="0" marB="0" anchor="ctr"/>
                </a:tc>
                <a:extLst>
                  <a:ext uri="{0D108BD9-81ED-4DB2-BD59-A6C34878D82A}">
                    <a16:rowId xmlns:a16="http://schemas.microsoft.com/office/drawing/2014/main" val="4185028538"/>
                  </a:ext>
                </a:extLst>
              </a:tr>
              <a:tr h="315957">
                <a:tc>
                  <a:txBody>
                    <a:bodyPr/>
                    <a:lstStyle/>
                    <a:p>
                      <a:pPr algn="l" fontAlgn="b"/>
                      <a:r>
                        <a:rPr lang="fi-FI" sz="1600" b="1" i="0" u="none" strike="noStrike">
                          <a:solidFill>
                            <a:srgbClr val="000000"/>
                          </a:solidFill>
                          <a:effectLst/>
                          <a:latin typeface="+mn-lt"/>
                        </a:rPr>
                        <a:t>Puumala</a:t>
                      </a:r>
                    </a:p>
                  </a:txBody>
                  <a:tcPr marL="108000" marR="0" marT="0" marB="0" anchor="ctr"/>
                </a:tc>
                <a:tc>
                  <a:txBody>
                    <a:bodyPr/>
                    <a:lstStyle/>
                    <a:p>
                      <a:pPr algn="r" fontAlgn="b"/>
                      <a:r>
                        <a:rPr lang="fi-FI" sz="1600" b="0" i="0" u="none" strike="noStrike">
                          <a:solidFill>
                            <a:srgbClr val="000000"/>
                          </a:solidFill>
                          <a:effectLst/>
                          <a:latin typeface="+mn-lt"/>
                        </a:rPr>
                        <a:t>471</a:t>
                      </a:r>
                    </a:p>
                  </a:txBody>
                  <a:tcPr marL="0" marR="108000" marT="0" marB="0" anchor="ctr"/>
                </a:tc>
                <a:tc>
                  <a:txBody>
                    <a:bodyPr/>
                    <a:lstStyle/>
                    <a:p>
                      <a:pPr algn="r" fontAlgn="b"/>
                      <a:r>
                        <a:rPr lang="fi-FI" sz="1600" b="0" i="0" u="none" strike="noStrike">
                          <a:solidFill>
                            <a:srgbClr val="000000"/>
                          </a:solidFill>
                          <a:effectLst/>
                          <a:latin typeface="+mn-lt"/>
                        </a:rPr>
                        <a:t>459</a:t>
                      </a:r>
                    </a:p>
                  </a:txBody>
                  <a:tcPr marL="0" marR="108000" marT="0" marB="0" anchor="ctr"/>
                </a:tc>
                <a:tc>
                  <a:txBody>
                    <a:bodyPr/>
                    <a:lstStyle/>
                    <a:p>
                      <a:pPr algn="r" fontAlgn="b"/>
                      <a:r>
                        <a:rPr lang="fi-FI" sz="1600" b="0" i="0" u="none" strike="noStrike">
                          <a:solidFill>
                            <a:srgbClr val="000000"/>
                          </a:solidFill>
                          <a:effectLst/>
                          <a:latin typeface="+mn-lt"/>
                        </a:rPr>
                        <a:t>436</a:t>
                      </a:r>
                    </a:p>
                  </a:txBody>
                  <a:tcPr marL="0" marR="108000" marT="0" marB="0" anchor="ctr"/>
                </a:tc>
                <a:tc>
                  <a:txBody>
                    <a:bodyPr/>
                    <a:lstStyle/>
                    <a:p>
                      <a:pPr algn="r" fontAlgn="b"/>
                      <a:r>
                        <a:rPr lang="fi-FI" sz="1600" b="0" i="0" u="none" strike="noStrike">
                          <a:solidFill>
                            <a:srgbClr val="000000"/>
                          </a:solidFill>
                          <a:effectLst/>
                          <a:latin typeface="+mn-lt"/>
                        </a:rPr>
                        <a:t>459</a:t>
                      </a:r>
                    </a:p>
                  </a:txBody>
                  <a:tcPr marL="0" marR="108000" marT="0" marB="0" anchor="ctr"/>
                </a:tc>
                <a:tc>
                  <a:txBody>
                    <a:bodyPr/>
                    <a:lstStyle/>
                    <a:p>
                      <a:pPr algn="r" fontAlgn="b"/>
                      <a:r>
                        <a:rPr lang="fi-FI" sz="1600" b="0" i="0" u="none" strike="noStrike">
                          <a:solidFill>
                            <a:srgbClr val="000000"/>
                          </a:solidFill>
                          <a:effectLst/>
                          <a:latin typeface="+mn-lt"/>
                        </a:rPr>
                        <a:t>493</a:t>
                      </a:r>
                    </a:p>
                  </a:txBody>
                  <a:tcPr marL="0" marR="108000" marT="0" marB="0" anchor="ctr"/>
                </a:tc>
                <a:tc>
                  <a:txBody>
                    <a:bodyPr/>
                    <a:lstStyle/>
                    <a:p>
                      <a:pPr algn="r" fontAlgn="b"/>
                      <a:r>
                        <a:rPr lang="fi-FI" sz="1600" b="0" i="0" u="none" strike="noStrike" dirty="0">
                          <a:solidFill>
                            <a:srgbClr val="000000"/>
                          </a:solidFill>
                          <a:effectLst/>
                          <a:latin typeface="+mn-lt"/>
                        </a:rPr>
                        <a:t>486</a:t>
                      </a:r>
                    </a:p>
                  </a:txBody>
                  <a:tcPr marL="0" marR="108000" marT="0" marB="0" anchor="ctr"/>
                </a:tc>
                <a:extLst>
                  <a:ext uri="{0D108BD9-81ED-4DB2-BD59-A6C34878D82A}">
                    <a16:rowId xmlns:a16="http://schemas.microsoft.com/office/drawing/2014/main" val="3736934907"/>
                  </a:ext>
                </a:extLst>
              </a:tr>
              <a:tr h="315957">
                <a:tc>
                  <a:txBody>
                    <a:bodyPr/>
                    <a:lstStyle/>
                    <a:p>
                      <a:pPr algn="l" fontAlgn="b"/>
                      <a:r>
                        <a:rPr lang="fi-FI" sz="1600" b="1" i="0" u="none" strike="noStrike">
                          <a:solidFill>
                            <a:srgbClr val="000000"/>
                          </a:solidFill>
                          <a:effectLst/>
                          <a:latin typeface="+mn-lt"/>
                        </a:rPr>
                        <a:t>Rantasalmi</a:t>
                      </a:r>
                    </a:p>
                  </a:txBody>
                  <a:tcPr marL="108000" marR="0" marT="0" marB="0" anchor="ctr"/>
                </a:tc>
                <a:tc>
                  <a:txBody>
                    <a:bodyPr/>
                    <a:lstStyle/>
                    <a:p>
                      <a:pPr algn="r" fontAlgn="b"/>
                      <a:r>
                        <a:rPr lang="fi-FI" sz="1600" b="0" i="0" u="none" strike="noStrike">
                          <a:solidFill>
                            <a:srgbClr val="000000"/>
                          </a:solidFill>
                          <a:effectLst/>
                          <a:latin typeface="+mn-lt"/>
                        </a:rPr>
                        <a:t>618</a:t>
                      </a:r>
                    </a:p>
                  </a:txBody>
                  <a:tcPr marL="0" marR="108000" marT="0" marB="0" anchor="ctr"/>
                </a:tc>
                <a:tc>
                  <a:txBody>
                    <a:bodyPr/>
                    <a:lstStyle/>
                    <a:p>
                      <a:pPr algn="r" fontAlgn="b"/>
                      <a:r>
                        <a:rPr lang="fi-FI" sz="1600" b="0" i="0" u="none" strike="noStrike">
                          <a:solidFill>
                            <a:srgbClr val="000000"/>
                          </a:solidFill>
                          <a:effectLst/>
                          <a:latin typeface="+mn-lt"/>
                        </a:rPr>
                        <a:t>625</a:t>
                      </a:r>
                    </a:p>
                  </a:txBody>
                  <a:tcPr marL="0" marR="108000" marT="0" marB="0" anchor="ctr"/>
                </a:tc>
                <a:tc>
                  <a:txBody>
                    <a:bodyPr/>
                    <a:lstStyle/>
                    <a:p>
                      <a:pPr algn="r" fontAlgn="b"/>
                      <a:r>
                        <a:rPr lang="fi-FI" sz="1600" b="0" i="0" u="none" strike="noStrike">
                          <a:solidFill>
                            <a:srgbClr val="000000"/>
                          </a:solidFill>
                          <a:effectLst/>
                          <a:latin typeface="+mn-lt"/>
                        </a:rPr>
                        <a:t>603</a:t>
                      </a:r>
                    </a:p>
                  </a:txBody>
                  <a:tcPr marL="0" marR="108000" marT="0" marB="0" anchor="ctr"/>
                </a:tc>
                <a:tc>
                  <a:txBody>
                    <a:bodyPr/>
                    <a:lstStyle/>
                    <a:p>
                      <a:pPr algn="r" fontAlgn="b"/>
                      <a:r>
                        <a:rPr lang="fi-FI" sz="1600" b="0" i="0" u="none" strike="noStrike">
                          <a:solidFill>
                            <a:srgbClr val="000000"/>
                          </a:solidFill>
                          <a:effectLst/>
                          <a:latin typeface="+mn-lt"/>
                        </a:rPr>
                        <a:t>639</a:t>
                      </a:r>
                    </a:p>
                  </a:txBody>
                  <a:tcPr marL="0" marR="108000" marT="0" marB="0" anchor="ctr"/>
                </a:tc>
                <a:tc>
                  <a:txBody>
                    <a:bodyPr/>
                    <a:lstStyle/>
                    <a:p>
                      <a:pPr algn="r" fontAlgn="b"/>
                      <a:r>
                        <a:rPr lang="fi-FI" sz="1600" b="0" i="0" u="none" strike="noStrike">
                          <a:solidFill>
                            <a:srgbClr val="000000"/>
                          </a:solidFill>
                          <a:effectLst/>
                          <a:latin typeface="+mn-lt"/>
                        </a:rPr>
                        <a:t>699</a:t>
                      </a:r>
                    </a:p>
                  </a:txBody>
                  <a:tcPr marL="0" marR="108000" marT="0" marB="0" anchor="ctr"/>
                </a:tc>
                <a:tc>
                  <a:txBody>
                    <a:bodyPr/>
                    <a:lstStyle/>
                    <a:p>
                      <a:pPr algn="r" fontAlgn="b"/>
                      <a:r>
                        <a:rPr lang="fi-FI" sz="1600" b="0" i="0" u="none" strike="noStrike">
                          <a:solidFill>
                            <a:srgbClr val="000000"/>
                          </a:solidFill>
                          <a:effectLst/>
                          <a:latin typeface="+mn-lt"/>
                        </a:rPr>
                        <a:t>663</a:t>
                      </a:r>
                    </a:p>
                  </a:txBody>
                  <a:tcPr marL="0" marR="108000" marT="0" marB="0" anchor="ctr"/>
                </a:tc>
                <a:extLst>
                  <a:ext uri="{0D108BD9-81ED-4DB2-BD59-A6C34878D82A}">
                    <a16:rowId xmlns:a16="http://schemas.microsoft.com/office/drawing/2014/main" val="2907423489"/>
                  </a:ext>
                </a:extLst>
              </a:tr>
              <a:tr h="315957">
                <a:tc>
                  <a:txBody>
                    <a:bodyPr/>
                    <a:lstStyle/>
                    <a:p>
                      <a:pPr algn="l" fontAlgn="b"/>
                      <a:r>
                        <a:rPr lang="fi-FI" sz="1600" b="1" i="0" u="none" strike="noStrike" dirty="0">
                          <a:solidFill>
                            <a:srgbClr val="000000"/>
                          </a:solidFill>
                          <a:effectLst/>
                          <a:latin typeface="+mn-lt"/>
                        </a:rPr>
                        <a:t>Savonlinna</a:t>
                      </a:r>
                    </a:p>
                  </a:txBody>
                  <a:tcPr marL="108000" marR="0" marT="0" marB="0" anchor="ctr"/>
                </a:tc>
                <a:tc>
                  <a:txBody>
                    <a:bodyPr/>
                    <a:lstStyle/>
                    <a:p>
                      <a:pPr algn="r" fontAlgn="b"/>
                      <a:r>
                        <a:rPr lang="fi-FI" sz="1600" b="0" i="0" u="none" strike="noStrike">
                          <a:solidFill>
                            <a:srgbClr val="000000"/>
                          </a:solidFill>
                          <a:effectLst/>
                          <a:latin typeface="+mn-lt"/>
                        </a:rPr>
                        <a:t>3 686</a:t>
                      </a:r>
                    </a:p>
                  </a:txBody>
                  <a:tcPr marL="0" marR="108000" marT="0" marB="0" anchor="ctr"/>
                </a:tc>
                <a:tc>
                  <a:txBody>
                    <a:bodyPr/>
                    <a:lstStyle/>
                    <a:p>
                      <a:pPr algn="r" fontAlgn="b"/>
                      <a:r>
                        <a:rPr lang="fi-FI" sz="1600" b="0" i="0" u="none" strike="noStrike">
                          <a:solidFill>
                            <a:srgbClr val="000000"/>
                          </a:solidFill>
                          <a:effectLst/>
                          <a:latin typeface="+mn-lt"/>
                        </a:rPr>
                        <a:t>3 533</a:t>
                      </a:r>
                    </a:p>
                  </a:txBody>
                  <a:tcPr marL="0" marR="108000" marT="0" marB="0" anchor="ctr"/>
                </a:tc>
                <a:tc>
                  <a:txBody>
                    <a:bodyPr/>
                    <a:lstStyle/>
                    <a:p>
                      <a:pPr algn="r" fontAlgn="b"/>
                      <a:r>
                        <a:rPr lang="fi-FI" sz="1600" b="0" i="0" u="none" strike="noStrike">
                          <a:solidFill>
                            <a:srgbClr val="000000"/>
                          </a:solidFill>
                          <a:effectLst/>
                          <a:latin typeface="+mn-lt"/>
                        </a:rPr>
                        <a:t>3 475</a:t>
                      </a:r>
                    </a:p>
                  </a:txBody>
                  <a:tcPr marL="0" marR="108000" marT="0" marB="0" anchor="ctr"/>
                </a:tc>
                <a:tc>
                  <a:txBody>
                    <a:bodyPr/>
                    <a:lstStyle/>
                    <a:p>
                      <a:pPr algn="r" fontAlgn="b"/>
                      <a:r>
                        <a:rPr lang="fi-FI" sz="1600" b="0" i="0" u="none" strike="noStrike">
                          <a:solidFill>
                            <a:srgbClr val="000000"/>
                          </a:solidFill>
                          <a:effectLst/>
                          <a:latin typeface="+mn-lt"/>
                        </a:rPr>
                        <a:t>3 507</a:t>
                      </a:r>
                    </a:p>
                  </a:txBody>
                  <a:tcPr marL="0" marR="108000" marT="0" marB="0" anchor="ctr"/>
                </a:tc>
                <a:tc>
                  <a:txBody>
                    <a:bodyPr/>
                    <a:lstStyle/>
                    <a:p>
                      <a:pPr algn="r" fontAlgn="b"/>
                      <a:r>
                        <a:rPr lang="fi-FI" sz="1600" b="0" i="0" u="none" strike="noStrike">
                          <a:solidFill>
                            <a:srgbClr val="000000"/>
                          </a:solidFill>
                          <a:effectLst/>
                          <a:latin typeface="+mn-lt"/>
                        </a:rPr>
                        <a:t>3 798</a:t>
                      </a:r>
                    </a:p>
                  </a:txBody>
                  <a:tcPr marL="0" marR="108000" marT="0" marB="0" anchor="ctr"/>
                </a:tc>
                <a:tc>
                  <a:txBody>
                    <a:bodyPr/>
                    <a:lstStyle/>
                    <a:p>
                      <a:pPr algn="r" fontAlgn="b"/>
                      <a:r>
                        <a:rPr lang="fi-FI" sz="1600" b="0" i="0" u="none" strike="noStrike" dirty="0">
                          <a:solidFill>
                            <a:srgbClr val="000000"/>
                          </a:solidFill>
                          <a:effectLst/>
                          <a:latin typeface="+mn-lt"/>
                        </a:rPr>
                        <a:t>3 678</a:t>
                      </a:r>
                    </a:p>
                  </a:txBody>
                  <a:tcPr marL="0" marR="108000" marT="0" marB="0" anchor="ctr"/>
                </a:tc>
                <a:extLst>
                  <a:ext uri="{0D108BD9-81ED-4DB2-BD59-A6C34878D82A}">
                    <a16:rowId xmlns:a16="http://schemas.microsoft.com/office/drawing/2014/main" val="2700681530"/>
                  </a:ext>
                </a:extLst>
              </a:tr>
              <a:tr h="315957">
                <a:tc>
                  <a:txBody>
                    <a:bodyPr/>
                    <a:lstStyle/>
                    <a:p>
                      <a:pPr algn="l" fontAlgn="b"/>
                      <a:r>
                        <a:rPr lang="fi-FI" sz="1600" b="1" i="0" u="none" strike="noStrike" dirty="0">
                          <a:solidFill>
                            <a:srgbClr val="000000"/>
                          </a:solidFill>
                          <a:effectLst/>
                          <a:latin typeface="+mn-lt"/>
                        </a:rPr>
                        <a:t>Sulkava</a:t>
                      </a:r>
                    </a:p>
                  </a:txBody>
                  <a:tcPr marL="108000" marR="0" marT="0" marB="0" anchor="ctr"/>
                </a:tc>
                <a:tc>
                  <a:txBody>
                    <a:bodyPr/>
                    <a:lstStyle/>
                    <a:p>
                      <a:pPr algn="r" fontAlgn="b"/>
                      <a:r>
                        <a:rPr lang="fi-FI" sz="1600" b="0" i="0" u="none" strike="noStrike">
                          <a:solidFill>
                            <a:srgbClr val="000000"/>
                          </a:solidFill>
                          <a:effectLst/>
                          <a:latin typeface="+mn-lt"/>
                        </a:rPr>
                        <a:t>473</a:t>
                      </a:r>
                    </a:p>
                  </a:txBody>
                  <a:tcPr marL="0" marR="108000" marT="0" marB="0" anchor="ctr"/>
                </a:tc>
                <a:tc>
                  <a:txBody>
                    <a:bodyPr/>
                    <a:lstStyle/>
                    <a:p>
                      <a:pPr algn="r" fontAlgn="b"/>
                      <a:r>
                        <a:rPr lang="fi-FI" sz="1600" b="0" i="0" u="none" strike="noStrike">
                          <a:solidFill>
                            <a:srgbClr val="000000"/>
                          </a:solidFill>
                          <a:effectLst/>
                          <a:latin typeface="+mn-lt"/>
                        </a:rPr>
                        <a:t>475</a:t>
                      </a:r>
                    </a:p>
                  </a:txBody>
                  <a:tcPr marL="0" marR="108000" marT="0" marB="0" anchor="ctr"/>
                </a:tc>
                <a:tc>
                  <a:txBody>
                    <a:bodyPr/>
                    <a:lstStyle/>
                    <a:p>
                      <a:pPr algn="r" fontAlgn="b"/>
                      <a:r>
                        <a:rPr lang="fi-FI" sz="1600" b="0" i="0" u="none" strike="noStrike">
                          <a:solidFill>
                            <a:srgbClr val="000000"/>
                          </a:solidFill>
                          <a:effectLst/>
                          <a:latin typeface="+mn-lt"/>
                        </a:rPr>
                        <a:t>491</a:t>
                      </a:r>
                    </a:p>
                  </a:txBody>
                  <a:tcPr marL="0" marR="108000" marT="0" marB="0" anchor="ctr"/>
                </a:tc>
                <a:tc>
                  <a:txBody>
                    <a:bodyPr/>
                    <a:lstStyle/>
                    <a:p>
                      <a:pPr algn="r" fontAlgn="b"/>
                      <a:r>
                        <a:rPr lang="fi-FI" sz="1600" b="0" i="0" u="none" strike="noStrike">
                          <a:solidFill>
                            <a:srgbClr val="000000"/>
                          </a:solidFill>
                          <a:effectLst/>
                          <a:latin typeface="+mn-lt"/>
                        </a:rPr>
                        <a:t>490</a:t>
                      </a:r>
                    </a:p>
                  </a:txBody>
                  <a:tcPr marL="0" marR="108000" marT="0" marB="0" anchor="ctr"/>
                </a:tc>
                <a:tc>
                  <a:txBody>
                    <a:bodyPr/>
                    <a:lstStyle/>
                    <a:p>
                      <a:pPr algn="r" fontAlgn="b"/>
                      <a:r>
                        <a:rPr lang="fi-FI" sz="1600" b="0" i="0" u="none" strike="noStrike">
                          <a:solidFill>
                            <a:srgbClr val="000000"/>
                          </a:solidFill>
                          <a:effectLst/>
                          <a:latin typeface="+mn-lt"/>
                        </a:rPr>
                        <a:t>483</a:t>
                      </a:r>
                    </a:p>
                  </a:txBody>
                  <a:tcPr marL="0" marR="108000" marT="0" marB="0" anchor="ctr"/>
                </a:tc>
                <a:tc>
                  <a:txBody>
                    <a:bodyPr/>
                    <a:lstStyle/>
                    <a:p>
                      <a:pPr algn="r" fontAlgn="b"/>
                      <a:r>
                        <a:rPr lang="fi-FI" sz="1600" b="0" i="0" u="none" strike="noStrike" dirty="0">
                          <a:solidFill>
                            <a:srgbClr val="000000"/>
                          </a:solidFill>
                          <a:effectLst/>
                          <a:latin typeface="+mn-lt"/>
                        </a:rPr>
                        <a:t>482</a:t>
                      </a:r>
                    </a:p>
                  </a:txBody>
                  <a:tcPr marL="0" marR="108000" marT="0" marB="0" anchor="ctr"/>
                </a:tc>
                <a:extLst>
                  <a:ext uri="{0D108BD9-81ED-4DB2-BD59-A6C34878D82A}">
                    <a16:rowId xmlns:a16="http://schemas.microsoft.com/office/drawing/2014/main" val="758024457"/>
                  </a:ext>
                </a:extLst>
              </a:tr>
              <a:tr h="484913">
                <a:tc>
                  <a:txBody>
                    <a:bodyPr/>
                    <a:lstStyle/>
                    <a:p>
                      <a:pPr algn="l" fontAlgn="b"/>
                      <a:r>
                        <a:rPr lang="fi-FI" sz="1600" b="1" i="0" u="none" strike="noStrike" dirty="0">
                          <a:solidFill>
                            <a:schemeClr val="bg1"/>
                          </a:solidFill>
                          <a:effectLst/>
                          <a:latin typeface="+mn-lt"/>
                        </a:rPr>
                        <a:t>Etelä-Savo yhteensä</a:t>
                      </a:r>
                    </a:p>
                  </a:txBody>
                  <a:tcPr marL="108000" marR="0" marT="0" marB="0" anchor="ctr"/>
                </a:tc>
                <a:tc>
                  <a:txBody>
                    <a:bodyPr/>
                    <a:lstStyle/>
                    <a:p>
                      <a:pPr algn="r" fontAlgn="b"/>
                      <a:r>
                        <a:rPr lang="fi-FI" sz="1600" b="1" i="0" u="none" strike="noStrike">
                          <a:solidFill>
                            <a:schemeClr val="bg1"/>
                          </a:solidFill>
                          <a:effectLst/>
                          <a:latin typeface="+mn-lt"/>
                        </a:rPr>
                        <a:t>16 862</a:t>
                      </a:r>
                    </a:p>
                  </a:txBody>
                  <a:tcPr marL="0" marR="108000" marT="0" marB="0" anchor="ctr"/>
                </a:tc>
                <a:tc>
                  <a:txBody>
                    <a:bodyPr/>
                    <a:lstStyle/>
                    <a:p>
                      <a:pPr algn="r" fontAlgn="b"/>
                      <a:r>
                        <a:rPr lang="fi-FI" sz="1600" b="1" i="0" u="none" strike="noStrike">
                          <a:solidFill>
                            <a:schemeClr val="bg1"/>
                          </a:solidFill>
                          <a:effectLst/>
                          <a:latin typeface="+mn-lt"/>
                        </a:rPr>
                        <a:t>16 483</a:t>
                      </a:r>
                    </a:p>
                  </a:txBody>
                  <a:tcPr marL="0" marR="108000" marT="0" marB="0" anchor="ctr"/>
                </a:tc>
                <a:tc>
                  <a:txBody>
                    <a:bodyPr/>
                    <a:lstStyle/>
                    <a:p>
                      <a:pPr algn="r" fontAlgn="b"/>
                      <a:r>
                        <a:rPr lang="fi-FI" sz="1600" b="1" i="0" u="none" strike="noStrike">
                          <a:solidFill>
                            <a:schemeClr val="bg1"/>
                          </a:solidFill>
                          <a:effectLst/>
                          <a:latin typeface="+mn-lt"/>
                        </a:rPr>
                        <a:t>16 136</a:t>
                      </a:r>
                    </a:p>
                  </a:txBody>
                  <a:tcPr marL="0" marR="108000" marT="0" marB="0" anchor="ctr"/>
                </a:tc>
                <a:tc>
                  <a:txBody>
                    <a:bodyPr/>
                    <a:lstStyle/>
                    <a:p>
                      <a:pPr algn="r" fontAlgn="b"/>
                      <a:r>
                        <a:rPr lang="fi-FI" sz="1600" b="1" i="0" u="none" strike="noStrike">
                          <a:solidFill>
                            <a:schemeClr val="bg1"/>
                          </a:solidFill>
                          <a:effectLst/>
                          <a:latin typeface="+mn-lt"/>
                        </a:rPr>
                        <a:t>16 436</a:t>
                      </a:r>
                    </a:p>
                  </a:txBody>
                  <a:tcPr marL="0" marR="108000" marT="0" marB="0" anchor="ctr"/>
                </a:tc>
                <a:tc>
                  <a:txBody>
                    <a:bodyPr/>
                    <a:lstStyle/>
                    <a:p>
                      <a:pPr algn="r" fontAlgn="b"/>
                      <a:r>
                        <a:rPr lang="fi-FI" sz="1600" b="1" i="0" u="none" strike="noStrike" dirty="0">
                          <a:solidFill>
                            <a:schemeClr val="bg1"/>
                          </a:solidFill>
                          <a:effectLst/>
                          <a:latin typeface="+mn-lt"/>
                        </a:rPr>
                        <a:t>17 844</a:t>
                      </a:r>
                    </a:p>
                  </a:txBody>
                  <a:tcPr marL="0" marR="108000" marT="0" marB="0" anchor="ctr"/>
                </a:tc>
                <a:tc>
                  <a:txBody>
                    <a:bodyPr/>
                    <a:lstStyle/>
                    <a:p>
                      <a:pPr algn="r" fontAlgn="b"/>
                      <a:r>
                        <a:rPr lang="fi-FI" sz="1600" b="1" i="0" u="none" strike="noStrike" dirty="0">
                          <a:solidFill>
                            <a:schemeClr val="bg1"/>
                          </a:solidFill>
                          <a:effectLst/>
                          <a:latin typeface="+mn-lt"/>
                        </a:rPr>
                        <a:t>17 162</a:t>
                      </a:r>
                    </a:p>
                  </a:txBody>
                  <a:tcPr marL="0" marR="108000" marT="0" marB="0" anchor="ctr"/>
                </a:tc>
                <a:extLst>
                  <a:ext uri="{0D108BD9-81ED-4DB2-BD59-A6C34878D82A}">
                    <a16:rowId xmlns:a16="http://schemas.microsoft.com/office/drawing/2014/main" val="1629222927"/>
                  </a:ext>
                </a:extLst>
              </a:tr>
            </a:tbl>
          </a:graphicData>
        </a:graphic>
      </p:graphicFrame>
    </p:spTree>
    <p:extLst>
      <p:ext uri="{BB962C8B-B14F-4D97-AF65-F5344CB8AC3E}">
        <p14:creationId xmlns:p14="http://schemas.microsoft.com/office/powerpoint/2010/main" val="2865458525"/>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53235</TotalTime>
  <Words>207</Words>
  <Application>Microsoft Office PowerPoint</Application>
  <PresentationFormat>Laajakuva</PresentationFormat>
  <Paragraphs>110</Paragraphs>
  <Slides>3</Slides>
  <Notes>3</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3</vt:i4>
      </vt:variant>
    </vt:vector>
  </HeadingPairs>
  <TitlesOfParts>
    <vt:vector size="7" baseType="lpstr">
      <vt:lpstr>Arial</vt:lpstr>
      <vt:lpstr>Calibri</vt:lpstr>
      <vt:lpstr>Times New Roman</vt:lpstr>
      <vt:lpstr>ESAVO</vt:lpstr>
      <vt:lpstr>Yritysten toimipaikat Etelä-Savossa 2018-2023</vt:lpstr>
      <vt:lpstr>Yritysten toimipaikat Etelä-Savossa kunnittain 2018-2023</vt:lpstr>
      <vt:lpstr>Yritysten toimipaikat Etelä-Savossa kunnittain 2018 - 2023</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Yritysten toimipaikat</dc:title>
  <dc:creator>Jaana Kokkonen</dc:creator>
  <cp:lastModifiedBy>Jaana Kokkonen</cp:lastModifiedBy>
  <cp:revision>268</cp:revision>
  <dcterms:created xsi:type="dcterms:W3CDTF">2020-02-25T14:36:39Z</dcterms:created>
  <dcterms:modified xsi:type="dcterms:W3CDTF">2025-03-06T13:56:04Z</dcterms:modified>
</cp:coreProperties>
</file>