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 id="2147483741" r:id="rId2"/>
    <p:sldMasterId id="2147483753" r:id="rId3"/>
  </p:sldMasterIdLst>
  <p:notesMasterIdLst>
    <p:notesMasterId r:id="rId20"/>
  </p:notesMasterIdLst>
  <p:sldIdLst>
    <p:sldId id="1168" r:id="rId4"/>
    <p:sldId id="869" r:id="rId5"/>
    <p:sldId id="971" r:id="rId6"/>
    <p:sldId id="968" r:id="rId7"/>
    <p:sldId id="970" r:id="rId8"/>
    <p:sldId id="969" r:id="rId9"/>
    <p:sldId id="1172" r:id="rId10"/>
    <p:sldId id="256" r:id="rId11"/>
    <p:sldId id="1169" r:id="rId12"/>
    <p:sldId id="1170" r:id="rId13"/>
    <p:sldId id="1171" r:id="rId14"/>
    <p:sldId id="261" r:id="rId15"/>
    <p:sldId id="803" r:id="rId16"/>
    <p:sldId id="856" r:id="rId17"/>
    <p:sldId id="858" r:id="rId18"/>
    <p:sldId id="31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FE4"/>
    <a:srgbClr val="C9D4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68B91A-8871-40FD-AEE1-36BBAA190AA2}" v="4" dt="2024-03-11T06:36:12.0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78" autoAdjust="0"/>
    <p:restoredTop sz="95033" autoAdjust="0"/>
  </p:normalViewPr>
  <p:slideViewPr>
    <p:cSldViewPr showGuides="1">
      <p:cViewPr varScale="1">
        <p:scale>
          <a:sx n="74" d="100"/>
          <a:sy n="74" d="100"/>
        </p:scale>
        <p:origin x="86" y="2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microsoft.com/office/2015/10/relationships/revisionInfo" Target="revisionInfo.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ana Kokkonen" userId="fd0ea1af-346e-4258-bc54-cec630bd1122" providerId="ADAL" clId="{C168B91A-8871-40FD-AEE1-36BBAA190AA2}"/>
    <pc:docChg chg="undo redo custSel modSld sldOrd">
      <pc:chgData name="Jaana Kokkonen" userId="fd0ea1af-346e-4258-bc54-cec630bd1122" providerId="ADAL" clId="{C168B91A-8871-40FD-AEE1-36BBAA190AA2}" dt="2024-03-11T06:36:12.055" v="18" actId="962"/>
      <pc:docMkLst>
        <pc:docMk/>
      </pc:docMkLst>
      <pc:sldChg chg="ord">
        <pc:chgData name="Jaana Kokkonen" userId="fd0ea1af-346e-4258-bc54-cec630bd1122" providerId="ADAL" clId="{C168B91A-8871-40FD-AEE1-36BBAA190AA2}" dt="2024-03-11T06:27:32.014" v="14"/>
        <pc:sldMkLst>
          <pc:docMk/>
          <pc:sldMk cId="405076034" sldId="312"/>
        </pc:sldMkLst>
      </pc:sldChg>
      <pc:sldChg chg="ord">
        <pc:chgData name="Jaana Kokkonen" userId="fd0ea1af-346e-4258-bc54-cec630bd1122" providerId="ADAL" clId="{C168B91A-8871-40FD-AEE1-36BBAA190AA2}" dt="2024-03-11T06:27:32.014" v="14"/>
        <pc:sldMkLst>
          <pc:docMk/>
          <pc:sldMk cId="1467957244" sldId="803"/>
        </pc:sldMkLst>
      </pc:sldChg>
      <pc:sldChg chg="ord">
        <pc:chgData name="Jaana Kokkonen" userId="fd0ea1af-346e-4258-bc54-cec630bd1122" providerId="ADAL" clId="{C168B91A-8871-40FD-AEE1-36BBAA190AA2}" dt="2024-03-11T06:27:32.014" v="14"/>
        <pc:sldMkLst>
          <pc:docMk/>
          <pc:sldMk cId="3162652610" sldId="856"/>
        </pc:sldMkLst>
      </pc:sldChg>
      <pc:sldChg chg="ord">
        <pc:chgData name="Jaana Kokkonen" userId="fd0ea1af-346e-4258-bc54-cec630bd1122" providerId="ADAL" clId="{C168B91A-8871-40FD-AEE1-36BBAA190AA2}" dt="2024-03-11T06:27:32.014" v="14"/>
        <pc:sldMkLst>
          <pc:docMk/>
          <pc:sldMk cId="819888285" sldId="858"/>
        </pc:sldMkLst>
      </pc:sldChg>
      <pc:sldChg chg="modSp mod">
        <pc:chgData name="Jaana Kokkonen" userId="fd0ea1af-346e-4258-bc54-cec630bd1122" providerId="ADAL" clId="{C168B91A-8871-40FD-AEE1-36BBAA190AA2}" dt="2024-03-11T06:27:09.058" v="10"/>
        <pc:sldMkLst>
          <pc:docMk/>
          <pc:sldMk cId="9434166" sldId="1168"/>
        </pc:sldMkLst>
        <pc:spChg chg="mod">
          <ac:chgData name="Jaana Kokkonen" userId="fd0ea1af-346e-4258-bc54-cec630bd1122" providerId="ADAL" clId="{C168B91A-8871-40FD-AEE1-36BBAA190AA2}" dt="2024-03-11T06:27:09.058" v="10"/>
          <ac:spMkLst>
            <pc:docMk/>
            <pc:sldMk cId="9434166" sldId="1168"/>
            <ac:spMk id="2" creationId="{69C54355-7A35-A0B1-8ADD-F5F726ADB164}"/>
          </ac:spMkLst>
        </pc:spChg>
      </pc:sldChg>
      <pc:sldChg chg="modSp">
        <pc:chgData name="Jaana Kokkonen" userId="fd0ea1af-346e-4258-bc54-cec630bd1122" providerId="ADAL" clId="{C168B91A-8871-40FD-AEE1-36BBAA190AA2}" dt="2024-03-11T06:35:23.647" v="16" actId="962"/>
        <pc:sldMkLst>
          <pc:docMk/>
          <pc:sldMk cId="221298138" sldId="1170"/>
        </pc:sldMkLst>
        <pc:graphicFrameChg chg="mod">
          <ac:chgData name="Jaana Kokkonen" userId="fd0ea1af-346e-4258-bc54-cec630bd1122" providerId="ADAL" clId="{C168B91A-8871-40FD-AEE1-36BBAA190AA2}" dt="2024-03-11T06:35:23.647" v="16" actId="962"/>
          <ac:graphicFrameMkLst>
            <pc:docMk/>
            <pc:sldMk cId="221298138" sldId="1170"/>
            <ac:graphicFrameMk id="4" creationId="{491A8CA4-5445-EB89-8331-F3494AC93389}"/>
          </ac:graphicFrameMkLst>
        </pc:graphicFrameChg>
      </pc:sldChg>
      <pc:sldChg chg="modSp">
        <pc:chgData name="Jaana Kokkonen" userId="fd0ea1af-346e-4258-bc54-cec630bd1122" providerId="ADAL" clId="{C168B91A-8871-40FD-AEE1-36BBAA190AA2}" dt="2024-03-11T06:36:12.055" v="18" actId="962"/>
        <pc:sldMkLst>
          <pc:docMk/>
          <pc:sldMk cId="807087220" sldId="1171"/>
        </pc:sldMkLst>
        <pc:graphicFrameChg chg="mod">
          <ac:chgData name="Jaana Kokkonen" userId="fd0ea1af-346e-4258-bc54-cec630bd1122" providerId="ADAL" clId="{C168B91A-8871-40FD-AEE1-36BBAA190AA2}" dt="2024-03-11T06:36:12.055" v="18" actId="962"/>
          <ac:graphicFrameMkLst>
            <pc:docMk/>
            <pc:sldMk cId="807087220" sldId="1171"/>
            <ac:graphicFrameMk id="4" creationId="{5EFBC196-4D06-60AA-127F-0D09F067BCD5}"/>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1600" b="1" dirty="0"/>
              <a:t>Etelä-Savon</a:t>
            </a:r>
            <a:r>
              <a:rPr lang="fi-FI" sz="1600" b="1" baseline="0" dirty="0"/>
              <a:t> yrityskanta toimialoittain 2013 - q2/2023</a:t>
            </a:r>
          </a:p>
          <a:p>
            <a:pPr>
              <a:defRPr/>
            </a:pPr>
            <a:r>
              <a:rPr lang="fi-FI" sz="1600" b="0" baseline="0" dirty="0"/>
              <a:t>Yrityskanta yhteensä 9017 (v.2013) ja 10218 (v.2023)</a:t>
            </a:r>
          </a:p>
          <a:p>
            <a:pPr>
              <a:defRPr/>
            </a:pPr>
            <a:r>
              <a:rPr lang="fi-FI" baseline="0" dirty="0"/>
              <a:t>Lähde: Tilastokeskus / Aloittaneet ja lopettaneet yritykset </a:t>
            </a:r>
            <a:endParaRPr lang="fi-FI"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'001_11yq_2023q2'!$C$3</c:f>
              <c:strCache>
                <c:ptCount val="1"/>
                <c:pt idx="0">
                  <c:v>2013Q1</c:v>
                </c:pt>
              </c:strCache>
            </c:strRef>
          </c:tx>
          <c:spPr>
            <a:solidFill>
              <a:schemeClr val="accent1"/>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'001_11yq_2023q2'!$C$4:$C$22</c:f>
              <c:numCache>
                <c:formatCode>0</c:formatCode>
                <c:ptCount val="19"/>
                <c:pt idx="0">
                  <c:v>1159</c:v>
                </c:pt>
                <c:pt idx="1">
                  <c:v>29</c:v>
                </c:pt>
                <c:pt idx="2">
                  <c:v>776</c:v>
                </c:pt>
                <c:pt idx="3">
                  <c:v>33</c:v>
                </c:pt>
                <c:pt idx="4">
                  <c:v>63</c:v>
                </c:pt>
                <c:pt idx="5">
                  <c:v>1361</c:v>
                </c:pt>
                <c:pt idx="6">
                  <c:v>1313</c:v>
                </c:pt>
                <c:pt idx="7">
                  <c:v>713</c:v>
                </c:pt>
                <c:pt idx="8">
                  <c:v>411</c:v>
                </c:pt>
                <c:pt idx="9">
                  <c:v>181</c:v>
                </c:pt>
                <c:pt idx="10">
                  <c:v>62</c:v>
                </c:pt>
                <c:pt idx="11">
                  <c:v>579</c:v>
                </c:pt>
                <c:pt idx="12">
                  <c:v>814</c:v>
                </c:pt>
                <c:pt idx="13">
                  <c:v>445</c:v>
                </c:pt>
                <c:pt idx="14">
                  <c:v>1</c:v>
                </c:pt>
                <c:pt idx="15">
                  <c:v>79</c:v>
                </c:pt>
                <c:pt idx="16">
                  <c:v>275</c:v>
                </c:pt>
                <c:pt idx="17">
                  <c:v>167</c:v>
                </c:pt>
                <c:pt idx="18">
                  <c:v>544</c:v>
                </c:pt>
              </c:numCache>
            </c:numRef>
          </c:val>
          <c:extLst>
            <c:ext xmlns:c16="http://schemas.microsoft.com/office/drawing/2014/chart" uri="{C3380CC4-5D6E-409C-BE32-E72D297353CC}">
              <c16:uniqueId val="{00000000-B7A4-427E-BFF7-5AD84EFAF39E}"/>
            </c:ext>
          </c:extLst>
        </c:ser>
        <c:ser>
          <c:idx val="1"/>
          <c:order val="1"/>
          <c:tx>
            <c:strRef>
              <c:f>'001_11yq_2023q2'!$D$3</c:f>
              <c:strCache>
                <c:ptCount val="1"/>
                <c:pt idx="0">
                  <c:v>2013Q2</c:v>
                </c:pt>
              </c:strCache>
            </c:strRef>
          </c:tx>
          <c:spPr>
            <a:solidFill>
              <a:schemeClr val="accent2"/>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'001_11yq_2023q2'!$D$4:$D$22</c:f>
              <c:numCache>
                <c:formatCode>0</c:formatCode>
                <c:ptCount val="19"/>
                <c:pt idx="0">
                  <c:v>1165</c:v>
                </c:pt>
                <c:pt idx="1">
                  <c:v>29</c:v>
                </c:pt>
                <c:pt idx="2">
                  <c:v>780</c:v>
                </c:pt>
                <c:pt idx="3">
                  <c:v>33</c:v>
                </c:pt>
                <c:pt idx="4">
                  <c:v>63</c:v>
                </c:pt>
                <c:pt idx="5">
                  <c:v>1371</c:v>
                </c:pt>
                <c:pt idx="6">
                  <c:v>1316</c:v>
                </c:pt>
                <c:pt idx="7">
                  <c:v>717</c:v>
                </c:pt>
                <c:pt idx="8">
                  <c:v>416</c:v>
                </c:pt>
                <c:pt idx="9">
                  <c:v>182</c:v>
                </c:pt>
                <c:pt idx="10">
                  <c:v>65</c:v>
                </c:pt>
                <c:pt idx="11">
                  <c:v>584</c:v>
                </c:pt>
                <c:pt idx="12">
                  <c:v>813</c:v>
                </c:pt>
                <c:pt idx="13">
                  <c:v>445</c:v>
                </c:pt>
                <c:pt idx="14">
                  <c:v>1</c:v>
                </c:pt>
                <c:pt idx="15">
                  <c:v>82</c:v>
                </c:pt>
                <c:pt idx="16">
                  <c:v>275</c:v>
                </c:pt>
                <c:pt idx="17">
                  <c:v>172</c:v>
                </c:pt>
                <c:pt idx="18">
                  <c:v>551</c:v>
                </c:pt>
              </c:numCache>
            </c:numRef>
          </c:val>
          <c:extLst>
            <c:ext xmlns:c16="http://schemas.microsoft.com/office/drawing/2014/chart" uri="{C3380CC4-5D6E-409C-BE32-E72D297353CC}">
              <c16:uniqueId val="{00000001-B7A4-427E-BFF7-5AD84EFAF39E}"/>
            </c:ext>
          </c:extLst>
        </c:ser>
        <c:ser>
          <c:idx val="2"/>
          <c:order val="2"/>
          <c:tx>
            <c:strRef>
              <c:f>'001_11yq_2023q2'!$E$3</c:f>
              <c:strCache>
                <c:ptCount val="1"/>
                <c:pt idx="0">
                  <c:v>2013Q3</c:v>
                </c:pt>
              </c:strCache>
            </c:strRef>
          </c:tx>
          <c:spPr>
            <a:solidFill>
              <a:schemeClr val="accent3"/>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'001_11yq_2023q2'!$E$4:$E$22</c:f>
              <c:numCache>
                <c:formatCode>0</c:formatCode>
                <c:ptCount val="19"/>
                <c:pt idx="0">
                  <c:v>1176</c:v>
                </c:pt>
                <c:pt idx="1">
                  <c:v>29</c:v>
                </c:pt>
                <c:pt idx="2">
                  <c:v>775</c:v>
                </c:pt>
                <c:pt idx="3">
                  <c:v>34</c:v>
                </c:pt>
                <c:pt idx="4">
                  <c:v>62</c:v>
                </c:pt>
                <c:pt idx="5">
                  <c:v>1372</c:v>
                </c:pt>
                <c:pt idx="6">
                  <c:v>1324</c:v>
                </c:pt>
                <c:pt idx="7">
                  <c:v>718</c:v>
                </c:pt>
                <c:pt idx="8">
                  <c:v>414</c:v>
                </c:pt>
                <c:pt idx="9">
                  <c:v>185</c:v>
                </c:pt>
                <c:pt idx="10">
                  <c:v>67</c:v>
                </c:pt>
                <c:pt idx="11">
                  <c:v>589</c:v>
                </c:pt>
                <c:pt idx="12">
                  <c:v>812</c:v>
                </c:pt>
                <c:pt idx="13">
                  <c:v>444</c:v>
                </c:pt>
                <c:pt idx="14">
                  <c:v>1</c:v>
                </c:pt>
                <c:pt idx="15">
                  <c:v>83</c:v>
                </c:pt>
                <c:pt idx="16">
                  <c:v>284</c:v>
                </c:pt>
                <c:pt idx="17">
                  <c:v>178</c:v>
                </c:pt>
                <c:pt idx="18">
                  <c:v>555</c:v>
                </c:pt>
              </c:numCache>
            </c:numRef>
          </c:val>
          <c:extLst>
            <c:ext xmlns:c16="http://schemas.microsoft.com/office/drawing/2014/chart" uri="{C3380CC4-5D6E-409C-BE32-E72D297353CC}">
              <c16:uniqueId val="{00000002-B7A4-427E-BFF7-5AD84EFAF39E}"/>
            </c:ext>
          </c:extLst>
        </c:ser>
        <c:ser>
          <c:idx val="3"/>
          <c:order val="3"/>
          <c:tx>
            <c:strRef>
              <c:f>'001_11yq_2023q2'!$F$3</c:f>
              <c:strCache>
                <c:ptCount val="1"/>
                <c:pt idx="0">
                  <c:v>2013Q4</c:v>
                </c:pt>
              </c:strCache>
            </c:strRef>
          </c:tx>
          <c:spPr>
            <a:solidFill>
              <a:schemeClr val="accent4"/>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'001_11yq_2023q2'!$F$4:$F$22</c:f>
              <c:numCache>
                <c:formatCode>0</c:formatCode>
                <c:ptCount val="19"/>
                <c:pt idx="0">
                  <c:v>1177</c:v>
                </c:pt>
                <c:pt idx="1">
                  <c:v>29</c:v>
                </c:pt>
                <c:pt idx="2">
                  <c:v>774</c:v>
                </c:pt>
                <c:pt idx="3">
                  <c:v>34</c:v>
                </c:pt>
                <c:pt idx="4">
                  <c:v>62</c:v>
                </c:pt>
                <c:pt idx="5">
                  <c:v>1369</c:v>
                </c:pt>
                <c:pt idx="6">
                  <c:v>1323</c:v>
                </c:pt>
                <c:pt idx="7">
                  <c:v>718</c:v>
                </c:pt>
                <c:pt idx="8">
                  <c:v>414</c:v>
                </c:pt>
                <c:pt idx="9">
                  <c:v>182</c:v>
                </c:pt>
                <c:pt idx="10">
                  <c:v>67</c:v>
                </c:pt>
                <c:pt idx="11">
                  <c:v>595</c:v>
                </c:pt>
                <c:pt idx="12">
                  <c:v>815</c:v>
                </c:pt>
                <c:pt idx="13">
                  <c:v>448</c:v>
                </c:pt>
                <c:pt idx="14">
                  <c:v>1</c:v>
                </c:pt>
                <c:pt idx="15">
                  <c:v>84</c:v>
                </c:pt>
                <c:pt idx="16">
                  <c:v>285</c:v>
                </c:pt>
                <c:pt idx="17">
                  <c:v>177</c:v>
                </c:pt>
                <c:pt idx="18">
                  <c:v>559</c:v>
                </c:pt>
              </c:numCache>
            </c:numRef>
          </c:val>
          <c:extLst>
            <c:ext xmlns:c16="http://schemas.microsoft.com/office/drawing/2014/chart" uri="{C3380CC4-5D6E-409C-BE32-E72D297353CC}">
              <c16:uniqueId val="{00000003-B7A4-427E-BFF7-5AD84EFAF39E}"/>
            </c:ext>
          </c:extLst>
        </c:ser>
        <c:ser>
          <c:idx val="4"/>
          <c:order val="4"/>
          <c:tx>
            <c:strRef>
              <c:f>'001_11yq_2023q2'!$G$3</c:f>
              <c:strCache>
                <c:ptCount val="1"/>
                <c:pt idx="0">
                  <c:v>2014Q1</c:v>
                </c:pt>
              </c:strCache>
            </c:strRef>
          </c:tx>
          <c:spPr>
            <a:solidFill>
              <a:schemeClr val="accent5"/>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'001_11yq_2023q2'!$G$4:$G$22</c:f>
              <c:numCache>
                <c:formatCode>0</c:formatCode>
                <c:ptCount val="19"/>
                <c:pt idx="0">
                  <c:v>1181</c:v>
                </c:pt>
                <c:pt idx="1">
                  <c:v>30</c:v>
                </c:pt>
                <c:pt idx="2">
                  <c:v>761</c:v>
                </c:pt>
                <c:pt idx="3">
                  <c:v>34</c:v>
                </c:pt>
                <c:pt idx="4">
                  <c:v>62</c:v>
                </c:pt>
                <c:pt idx="5">
                  <c:v>1362</c:v>
                </c:pt>
                <c:pt idx="6">
                  <c:v>1299</c:v>
                </c:pt>
                <c:pt idx="7">
                  <c:v>710</c:v>
                </c:pt>
                <c:pt idx="8">
                  <c:v>416</c:v>
                </c:pt>
                <c:pt idx="9">
                  <c:v>180</c:v>
                </c:pt>
                <c:pt idx="10">
                  <c:v>68</c:v>
                </c:pt>
                <c:pt idx="11">
                  <c:v>597</c:v>
                </c:pt>
                <c:pt idx="12">
                  <c:v>812</c:v>
                </c:pt>
                <c:pt idx="13">
                  <c:v>442</c:v>
                </c:pt>
                <c:pt idx="14">
                  <c:v>1</c:v>
                </c:pt>
                <c:pt idx="15">
                  <c:v>83</c:v>
                </c:pt>
                <c:pt idx="16">
                  <c:v>284</c:v>
                </c:pt>
                <c:pt idx="17">
                  <c:v>187</c:v>
                </c:pt>
                <c:pt idx="18">
                  <c:v>550</c:v>
                </c:pt>
              </c:numCache>
            </c:numRef>
          </c:val>
          <c:extLst>
            <c:ext xmlns:c16="http://schemas.microsoft.com/office/drawing/2014/chart" uri="{C3380CC4-5D6E-409C-BE32-E72D297353CC}">
              <c16:uniqueId val="{00000004-B7A4-427E-BFF7-5AD84EFAF39E}"/>
            </c:ext>
          </c:extLst>
        </c:ser>
        <c:ser>
          <c:idx val="5"/>
          <c:order val="5"/>
          <c:tx>
            <c:strRef>
              <c:f>'001_11yq_2023q2'!$H$3</c:f>
              <c:strCache>
                <c:ptCount val="1"/>
                <c:pt idx="0">
                  <c:v>2014Q2</c:v>
                </c:pt>
              </c:strCache>
            </c:strRef>
          </c:tx>
          <c:spPr>
            <a:solidFill>
              <a:schemeClr val="accent6"/>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'001_11yq_2023q2'!$H$4:$H$22</c:f>
              <c:numCache>
                <c:formatCode>0</c:formatCode>
                <c:ptCount val="19"/>
                <c:pt idx="0">
                  <c:v>1194</c:v>
                </c:pt>
                <c:pt idx="1">
                  <c:v>31</c:v>
                </c:pt>
                <c:pt idx="2">
                  <c:v>758</c:v>
                </c:pt>
                <c:pt idx="3">
                  <c:v>34</c:v>
                </c:pt>
                <c:pt idx="4">
                  <c:v>62</c:v>
                </c:pt>
                <c:pt idx="5">
                  <c:v>1362</c:v>
                </c:pt>
                <c:pt idx="6">
                  <c:v>1287</c:v>
                </c:pt>
                <c:pt idx="7">
                  <c:v>702</c:v>
                </c:pt>
                <c:pt idx="8">
                  <c:v>423</c:v>
                </c:pt>
                <c:pt idx="9">
                  <c:v>181</c:v>
                </c:pt>
                <c:pt idx="10">
                  <c:v>69</c:v>
                </c:pt>
                <c:pt idx="11">
                  <c:v>603</c:v>
                </c:pt>
                <c:pt idx="12">
                  <c:v>814</c:v>
                </c:pt>
                <c:pt idx="13">
                  <c:v>442</c:v>
                </c:pt>
                <c:pt idx="14">
                  <c:v>1</c:v>
                </c:pt>
                <c:pt idx="15">
                  <c:v>85</c:v>
                </c:pt>
                <c:pt idx="16">
                  <c:v>292</c:v>
                </c:pt>
                <c:pt idx="17">
                  <c:v>190</c:v>
                </c:pt>
                <c:pt idx="18">
                  <c:v>556</c:v>
                </c:pt>
              </c:numCache>
            </c:numRef>
          </c:val>
          <c:extLst>
            <c:ext xmlns:c16="http://schemas.microsoft.com/office/drawing/2014/chart" uri="{C3380CC4-5D6E-409C-BE32-E72D297353CC}">
              <c16:uniqueId val="{00000005-B7A4-427E-BFF7-5AD84EFAF39E}"/>
            </c:ext>
          </c:extLst>
        </c:ser>
        <c:ser>
          <c:idx val="6"/>
          <c:order val="6"/>
          <c:tx>
            <c:strRef>
              <c:f>'001_11yq_2023q2'!$I$3</c:f>
              <c:strCache>
                <c:ptCount val="1"/>
                <c:pt idx="0">
                  <c:v>2014Q3</c:v>
                </c:pt>
              </c:strCache>
            </c:strRef>
          </c:tx>
          <c:spPr>
            <a:solidFill>
              <a:schemeClr val="accent1">
                <a:lumMod val="6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'001_11yq_2023q2'!$I$4:$I$22</c:f>
              <c:numCache>
                <c:formatCode>0</c:formatCode>
                <c:ptCount val="19"/>
                <c:pt idx="0">
                  <c:v>1192</c:v>
                </c:pt>
                <c:pt idx="1">
                  <c:v>31</c:v>
                </c:pt>
                <c:pt idx="2">
                  <c:v>762</c:v>
                </c:pt>
                <c:pt idx="3">
                  <c:v>35</c:v>
                </c:pt>
                <c:pt idx="4">
                  <c:v>62</c:v>
                </c:pt>
                <c:pt idx="5">
                  <c:v>1359</c:v>
                </c:pt>
                <c:pt idx="6">
                  <c:v>1293</c:v>
                </c:pt>
                <c:pt idx="7">
                  <c:v>701</c:v>
                </c:pt>
                <c:pt idx="8">
                  <c:v>420</c:v>
                </c:pt>
                <c:pt idx="9">
                  <c:v>180</c:v>
                </c:pt>
                <c:pt idx="10">
                  <c:v>68</c:v>
                </c:pt>
                <c:pt idx="11">
                  <c:v>601</c:v>
                </c:pt>
                <c:pt idx="12">
                  <c:v>824</c:v>
                </c:pt>
                <c:pt idx="13">
                  <c:v>439</c:v>
                </c:pt>
                <c:pt idx="14">
                  <c:v>1</c:v>
                </c:pt>
                <c:pt idx="15">
                  <c:v>83</c:v>
                </c:pt>
                <c:pt idx="16">
                  <c:v>297</c:v>
                </c:pt>
                <c:pt idx="17">
                  <c:v>192</c:v>
                </c:pt>
                <c:pt idx="18">
                  <c:v>562</c:v>
                </c:pt>
              </c:numCache>
            </c:numRef>
          </c:val>
          <c:extLst>
            <c:ext xmlns:c16="http://schemas.microsoft.com/office/drawing/2014/chart" uri="{C3380CC4-5D6E-409C-BE32-E72D297353CC}">
              <c16:uniqueId val="{00000006-B7A4-427E-BFF7-5AD84EFAF39E}"/>
            </c:ext>
          </c:extLst>
        </c:ser>
        <c:ser>
          <c:idx val="7"/>
          <c:order val="7"/>
          <c:tx>
            <c:strRef>
              <c:f>'001_11yq_2023q2'!$J$3</c:f>
              <c:strCache>
                <c:ptCount val="1"/>
                <c:pt idx="0">
                  <c:v>2014Q4</c:v>
                </c:pt>
              </c:strCache>
            </c:strRef>
          </c:tx>
          <c:spPr>
            <a:solidFill>
              <a:schemeClr val="accent2">
                <a:lumMod val="6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'001_11yq_2023q2'!$J$4:$J$22</c:f>
              <c:numCache>
                <c:formatCode>0</c:formatCode>
                <c:ptCount val="19"/>
                <c:pt idx="0">
                  <c:v>1187</c:v>
                </c:pt>
                <c:pt idx="1">
                  <c:v>32</c:v>
                </c:pt>
                <c:pt idx="2">
                  <c:v>763</c:v>
                </c:pt>
                <c:pt idx="3">
                  <c:v>35</c:v>
                </c:pt>
                <c:pt idx="4">
                  <c:v>61</c:v>
                </c:pt>
                <c:pt idx="5">
                  <c:v>1349</c:v>
                </c:pt>
                <c:pt idx="6">
                  <c:v>1295</c:v>
                </c:pt>
                <c:pt idx="7">
                  <c:v>708</c:v>
                </c:pt>
                <c:pt idx="8">
                  <c:v>410</c:v>
                </c:pt>
                <c:pt idx="9">
                  <c:v>181</c:v>
                </c:pt>
                <c:pt idx="10">
                  <c:v>68</c:v>
                </c:pt>
                <c:pt idx="11">
                  <c:v>602</c:v>
                </c:pt>
                <c:pt idx="12">
                  <c:v>824</c:v>
                </c:pt>
                <c:pt idx="13">
                  <c:v>441</c:v>
                </c:pt>
                <c:pt idx="14">
                  <c:v>1</c:v>
                </c:pt>
                <c:pt idx="15">
                  <c:v>83</c:v>
                </c:pt>
                <c:pt idx="16">
                  <c:v>295</c:v>
                </c:pt>
                <c:pt idx="17">
                  <c:v>186</c:v>
                </c:pt>
                <c:pt idx="18">
                  <c:v>555</c:v>
                </c:pt>
              </c:numCache>
            </c:numRef>
          </c:val>
          <c:extLst>
            <c:ext xmlns:c16="http://schemas.microsoft.com/office/drawing/2014/chart" uri="{C3380CC4-5D6E-409C-BE32-E72D297353CC}">
              <c16:uniqueId val="{00000007-B7A4-427E-BFF7-5AD84EFAF39E}"/>
            </c:ext>
          </c:extLst>
        </c:ser>
        <c:ser>
          <c:idx val="8"/>
          <c:order val="8"/>
          <c:tx>
            <c:strRef>
              <c:f>'001_11yq_2023q2'!$K$3</c:f>
              <c:strCache>
                <c:ptCount val="1"/>
                <c:pt idx="0">
                  <c:v>2015Q1</c:v>
                </c:pt>
              </c:strCache>
            </c:strRef>
          </c:tx>
          <c:spPr>
            <a:solidFill>
              <a:schemeClr val="accent3">
                <a:lumMod val="6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'001_11yq_2023q2'!$K$4:$K$22</c:f>
              <c:numCache>
                <c:formatCode>0</c:formatCode>
                <c:ptCount val="19"/>
                <c:pt idx="0">
                  <c:v>1190</c:v>
                </c:pt>
                <c:pt idx="1">
                  <c:v>32</c:v>
                </c:pt>
                <c:pt idx="2">
                  <c:v>747</c:v>
                </c:pt>
                <c:pt idx="3">
                  <c:v>36</c:v>
                </c:pt>
                <c:pt idx="4">
                  <c:v>63</c:v>
                </c:pt>
                <c:pt idx="5">
                  <c:v>1332</c:v>
                </c:pt>
                <c:pt idx="6">
                  <c:v>1269</c:v>
                </c:pt>
                <c:pt idx="7">
                  <c:v>698</c:v>
                </c:pt>
                <c:pt idx="8">
                  <c:v>408</c:v>
                </c:pt>
                <c:pt idx="9">
                  <c:v>170</c:v>
                </c:pt>
                <c:pt idx="10">
                  <c:v>69</c:v>
                </c:pt>
                <c:pt idx="11">
                  <c:v>606</c:v>
                </c:pt>
                <c:pt idx="12">
                  <c:v>832</c:v>
                </c:pt>
                <c:pt idx="13">
                  <c:v>434</c:v>
                </c:pt>
                <c:pt idx="14">
                  <c:v>1</c:v>
                </c:pt>
                <c:pt idx="15">
                  <c:v>84</c:v>
                </c:pt>
                <c:pt idx="16">
                  <c:v>302</c:v>
                </c:pt>
                <c:pt idx="17">
                  <c:v>187</c:v>
                </c:pt>
                <c:pt idx="18">
                  <c:v>552</c:v>
                </c:pt>
              </c:numCache>
            </c:numRef>
          </c:val>
          <c:extLst>
            <c:ext xmlns:c16="http://schemas.microsoft.com/office/drawing/2014/chart" uri="{C3380CC4-5D6E-409C-BE32-E72D297353CC}">
              <c16:uniqueId val="{00000008-B7A4-427E-BFF7-5AD84EFAF39E}"/>
            </c:ext>
          </c:extLst>
        </c:ser>
        <c:ser>
          <c:idx val="9"/>
          <c:order val="9"/>
          <c:tx>
            <c:strRef>
              <c:f>'001_11yq_2023q2'!$L$3</c:f>
              <c:strCache>
                <c:ptCount val="1"/>
                <c:pt idx="0">
                  <c:v>2015Q2</c:v>
                </c:pt>
              </c:strCache>
            </c:strRef>
          </c:tx>
          <c:spPr>
            <a:solidFill>
              <a:schemeClr val="accent4">
                <a:lumMod val="6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'001_11yq_2023q2'!$L$4:$L$22</c:f>
              <c:numCache>
                <c:formatCode>0</c:formatCode>
                <c:ptCount val="19"/>
                <c:pt idx="0">
                  <c:v>1197</c:v>
                </c:pt>
                <c:pt idx="1">
                  <c:v>32</c:v>
                </c:pt>
                <c:pt idx="2">
                  <c:v>749</c:v>
                </c:pt>
                <c:pt idx="3">
                  <c:v>36</c:v>
                </c:pt>
                <c:pt idx="4">
                  <c:v>63</c:v>
                </c:pt>
                <c:pt idx="5">
                  <c:v>1329</c:v>
                </c:pt>
                <c:pt idx="6">
                  <c:v>1273</c:v>
                </c:pt>
                <c:pt idx="7">
                  <c:v>699</c:v>
                </c:pt>
                <c:pt idx="8">
                  <c:v>415</c:v>
                </c:pt>
                <c:pt idx="9">
                  <c:v>166</c:v>
                </c:pt>
                <c:pt idx="10">
                  <c:v>70</c:v>
                </c:pt>
                <c:pt idx="11">
                  <c:v>609</c:v>
                </c:pt>
                <c:pt idx="12">
                  <c:v>833</c:v>
                </c:pt>
                <c:pt idx="13">
                  <c:v>433</c:v>
                </c:pt>
                <c:pt idx="14">
                  <c:v>1</c:v>
                </c:pt>
                <c:pt idx="15">
                  <c:v>85</c:v>
                </c:pt>
                <c:pt idx="16">
                  <c:v>306</c:v>
                </c:pt>
                <c:pt idx="17">
                  <c:v>188</c:v>
                </c:pt>
                <c:pt idx="18">
                  <c:v>559</c:v>
                </c:pt>
              </c:numCache>
            </c:numRef>
          </c:val>
          <c:extLst>
            <c:ext xmlns:c16="http://schemas.microsoft.com/office/drawing/2014/chart" uri="{C3380CC4-5D6E-409C-BE32-E72D297353CC}">
              <c16:uniqueId val="{00000009-B7A4-427E-BFF7-5AD84EFAF39E}"/>
            </c:ext>
          </c:extLst>
        </c:ser>
        <c:ser>
          <c:idx val="10"/>
          <c:order val="10"/>
          <c:tx>
            <c:strRef>
              <c:f>'001_11yq_2023q2'!$M$3</c:f>
              <c:strCache>
                <c:ptCount val="1"/>
                <c:pt idx="0">
                  <c:v>2015Q3</c:v>
                </c:pt>
              </c:strCache>
            </c:strRef>
          </c:tx>
          <c:spPr>
            <a:solidFill>
              <a:schemeClr val="accent5">
                <a:lumMod val="6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'001_11yq_2023q2'!$M$4:$M$22</c:f>
              <c:numCache>
                <c:formatCode>0</c:formatCode>
                <c:ptCount val="19"/>
                <c:pt idx="0">
                  <c:v>1192</c:v>
                </c:pt>
                <c:pt idx="1">
                  <c:v>32</c:v>
                </c:pt>
                <c:pt idx="2">
                  <c:v>750</c:v>
                </c:pt>
                <c:pt idx="3">
                  <c:v>35</c:v>
                </c:pt>
                <c:pt idx="4">
                  <c:v>63</c:v>
                </c:pt>
                <c:pt idx="5">
                  <c:v>1331</c:v>
                </c:pt>
                <c:pt idx="6">
                  <c:v>1262</c:v>
                </c:pt>
                <c:pt idx="7">
                  <c:v>699</c:v>
                </c:pt>
                <c:pt idx="8">
                  <c:v>414</c:v>
                </c:pt>
                <c:pt idx="9">
                  <c:v>166</c:v>
                </c:pt>
                <c:pt idx="10">
                  <c:v>70</c:v>
                </c:pt>
                <c:pt idx="11">
                  <c:v>612</c:v>
                </c:pt>
                <c:pt idx="12">
                  <c:v>837</c:v>
                </c:pt>
                <c:pt idx="13">
                  <c:v>434</c:v>
                </c:pt>
                <c:pt idx="14">
                  <c:v>1</c:v>
                </c:pt>
                <c:pt idx="15">
                  <c:v>86</c:v>
                </c:pt>
                <c:pt idx="16">
                  <c:v>307</c:v>
                </c:pt>
                <c:pt idx="17">
                  <c:v>190</c:v>
                </c:pt>
                <c:pt idx="18">
                  <c:v>560</c:v>
                </c:pt>
              </c:numCache>
            </c:numRef>
          </c:val>
          <c:extLst>
            <c:ext xmlns:c16="http://schemas.microsoft.com/office/drawing/2014/chart" uri="{C3380CC4-5D6E-409C-BE32-E72D297353CC}">
              <c16:uniqueId val="{0000000A-B7A4-427E-BFF7-5AD84EFAF39E}"/>
            </c:ext>
          </c:extLst>
        </c:ser>
        <c:ser>
          <c:idx val="11"/>
          <c:order val="11"/>
          <c:tx>
            <c:strRef>
              <c:f>'001_11yq_2023q2'!$N$3</c:f>
              <c:strCache>
                <c:ptCount val="1"/>
                <c:pt idx="0">
                  <c:v>2015Q4</c:v>
                </c:pt>
              </c:strCache>
            </c:strRef>
          </c:tx>
          <c:spPr>
            <a:solidFill>
              <a:schemeClr val="accent6">
                <a:lumMod val="6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'001_11yq_2023q2'!$N$4:$N$22</c:f>
              <c:numCache>
                <c:formatCode>0</c:formatCode>
                <c:ptCount val="19"/>
                <c:pt idx="0">
                  <c:v>1191</c:v>
                </c:pt>
                <c:pt idx="1">
                  <c:v>32</c:v>
                </c:pt>
                <c:pt idx="2">
                  <c:v>754</c:v>
                </c:pt>
                <c:pt idx="3">
                  <c:v>35</c:v>
                </c:pt>
                <c:pt idx="4">
                  <c:v>64</c:v>
                </c:pt>
                <c:pt idx="5">
                  <c:v>1319</c:v>
                </c:pt>
                <c:pt idx="6">
                  <c:v>1252</c:v>
                </c:pt>
                <c:pt idx="7">
                  <c:v>697</c:v>
                </c:pt>
                <c:pt idx="8">
                  <c:v>416</c:v>
                </c:pt>
                <c:pt idx="9">
                  <c:v>168</c:v>
                </c:pt>
                <c:pt idx="10">
                  <c:v>69</c:v>
                </c:pt>
                <c:pt idx="11">
                  <c:v>616</c:v>
                </c:pt>
                <c:pt idx="12">
                  <c:v>844</c:v>
                </c:pt>
                <c:pt idx="13">
                  <c:v>436</c:v>
                </c:pt>
                <c:pt idx="14">
                  <c:v>1</c:v>
                </c:pt>
                <c:pt idx="15">
                  <c:v>87</c:v>
                </c:pt>
                <c:pt idx="16">
                  <c:v>309</c:v>
                </c:pt>
                <c:pt idx="17">
                  <c:v>193</c:v>
                </c:pt>
                <c:pt idx="18">
                  <c:v>562</c:v>
                </c:pt>
              </c:numCache>
            </c:numRef>
          </c:val>
          <c:extLst>
            <c:ext xmlns:c16="http://schemas.microsoft.com/office/drawing/2014/chart" uri="{C3380CC4-5D6E-409C-BE32-E72D297353CC}">
              <c16:uniqueId val="{0000000B-B7A4-427E-BFF7-5AD84EFAF39E}"/>
            </c:ext>
          </c:extLst>
        </c:ser>
        <c:ser>
          <c:idx val="12"/>
          <c:order val="12"/>
          <c:tx>
            <c:strRef>
              <c:f>'001_11yq_2023q2'!$O$3</c:f>
              <c:strCache>
                <c:ptCount val="1"/>
                <c:pt idx="0">
                  <c:v>2016Q1</c:v>
                </c:pt>
              </c:strCache>
            </c:strRef>
          </c:tx>
          <c:spPr>
            <a:solidFill>
              <a:schemeClr val="accent1">
                <a:lumMod val="80000"/>
                <a:lumOff val="2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'001_11yq_2023q2'!$O$4:$O$22</c:f>
              <c:numCache>
                <c:formatCode>0</c:formatCode>
                <c:ptCount val="19"/>
                <c:pt idx="0">
                  <c:v>1196</c:v>
                </c:pt>
                <c:pt idx="1">
                  <c:v>31</c:v>
                </c:pt>
                <c:pt idx="2">
                  <c:v>757</c:v>
                </c:pt>
                <c:pt idx="3">
                  <c:v>36</c:v>
                </c:pt>
                <c:pt idx="4">
                  <c:v>63</c:v>
                </c:pt>
                <c:pt idx="5">
                  <c:v>1315</c:v>
                </c:pt>
                <c:pt idx="6">
                  <c:v>1240</c:v>
                </c:pt>
                <c:pt idx="7">
                  <c:v>689</c:v>
                </c:pt>
                <c:pt idx="8">
                  <c:v>420</c:v>
                </c:pt>
                <c:pt idx="9">
                  <c:v>168</c:v>
                </c:pt>
                <c:pt idx="10">
                  <c:v>70</c:v>
                </c:pt>
                <c:pt idx="11">
                  <c:v>604</c:v>
                </c:pt>
                <c:pt idx="12">
                  <c:v>839</c:v>
                </c:pt>
                <c:pt idx="13">
                  <c:v>433</c:v>
                </c:pt>
                <c:pt idx="14">
                  <c:v>1</c:v>
                </c:pt>
                <c:pt idx="15">
                  <c:v>88</c:v>
                </c:pt>
                <c:pt idx="16">
                  <c:v>309</c:v>
                </c:pt>
                <c:pt idx="17">
                  <c:v>195</c:v>
                </c:pt>
                <c:pt idx="18">
                  <c:v>557</c:v>
                </c:pt>
              </c:numCache>
            </c:numRef>
          </c:val>
          <c:extLst>
            <c:ext xmlns:c16="http://schemas.microsoft.com/office/drawing/2014/chart" uri="{C3380CC4-5D6E-409C-BE32-E72D297353CC}">
              <c16:uniqueId val="{0000000C-B7A4-427E-BFF7-5AD84EFAF39E}"/>
            </c:ext>
          </c:extLst>
        </c:ser>
        <c:ser>
          <c:idx val="13"/>
          <c:order val="13"/>
          <c:tx>
            <c:strRef>
              <c:f>'001_11yq_2023q2'!$P$3</c:f>
              <c:strCache>
                <c:ptCount val="1"/>
                <c:pt idx="0">
                  <c:v>2016Q2</c:v>
                </c:pt>
              </c:strCache>
            </c:strRef>
          </c:tx>
          <c:spPr>
            <a:solidFill>
              <a:schemeClr val="accent2">
                <a:lumMod val="80000"/>
                <a:lumOff val="2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'001_11yq_2023q2'!$P$4:$P$22</c:f>
              <c:numCache>
                <c:formatCode>0</c:formatCode>
                <c:ptCount val="19"/>
                <c:pt idx="0">
                  <c:v>1196</c:v>
                </c:pt>
                <c:pt idx="1">
                  <c:v>30</c:v>
                </c:pt>
                <c:pt idx="2">
                  <c:v>758</c:v>
                </c:pt>
                <c:pt idx="3">
                  <c:v>36</c:v>
                </c:pt>
                <c:pt idx="4">
                  <c:v>62</c:v>
                </c:pt>
                <c:pt idx="5">
                  <c:v>1334</c:v>
                </c:pt>
                <c:pt idx="6">
                  <c:v>1249</c:v>
                </c:pt>
                <c:pt idx="7">
                  <c:v>690</c:v>
                </c:pt>
                <c:pt idx="8">
                  <c:v>429</c:v>
                </c:pt>
                <c:pt idx="9">
                  <c:v>173</c:v>
                </c:pt>
                <c:pt idx="10">
                  <c:v>70</c:v>
                </c:pt>
                <c:pt idx="11">
                  <c:v>605</c:v>
                </c:pt>
                <c:pt idx="12">
                  <c:v>855</c:v>
                </c:pt>
                <c:pt idx="13">
                  <c:v>435</c:v>
                </c:pt>
                <c:pt idx="14">
                  <c:v>1</c:v>
                </c:pt>
                <c:pt idx="15">
                  <c:v>88</c:v>
                </c:pt>
                <c:pt idx="16">
                  <c:v>312</c:v>
                </c:pt>
                <c:pt idx="17">
                  <c:v>199</c:v>
                </c:pt>
                <c:pt idx="18">
                  <c:v>558</c:v>
                </c:pt>
              </c:numCache>
            </c:numRef>
          </c:val>
          <c:extLst>
            <c:ext xmlns:c16="http://schemas.microsoft.com/office/drawing/2014/chart" uri="{C3380CC4-5D6E-409C-BE32-E72D297353CC}">
              <c16:uniqueId val="{0000000D-B7A4-427E-BFF7-5AD84EFAF39E}"/>
            </c:ext>
          </c:extLst>
        </c:ser>
        <c:ser>
          <c:idx val="14"/>
          <c:order val="14"/>
          <c:tx>
            <c:strRef>
              <c:f>'001_11yq_2023q2'!$Q$3</c:f>
              <c:strCache>
                <c:ptCount val="1"/>
                <c:pt idx="0">
                  <c:v>2016Q3</c:v>
                </c:pt>
              </c:strCache>
            </c:strRef>
          </c:tx>
          <c:spPr>
            <a:solidFill>
              <a:schemeClr val="accent3">
                <a:lumMod val="80000"/>
                <a:lumOff val="2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'001_11yq_2023q2'!$Q$4:$Q$22</c:f>
              <c:numCache>
                <c:formatCode>0</c:formatCode>
                <c:ptCount val="19"/>
                <c:pt idx="0">
                  <c:v>1201</c:v>
                </c:pt>
                <c:pt idx="1">
                  <c:v>30</c:v>
                </c:pt>
                <c:pt idx="2">
                  <c:v>759</c:v>
                </c:pt>
                <c:pt idx="3">
                  <c:v>35</c:v>
                </c:pt>
                <c:pt idx="4">
                  <c:v>63</c:v>
                </c:pt>
                <c:pt idx="5">
                  <c:v>1335</c:v>
                </c:pt>
                <c:pt idx="6">
                  <c:v>1241</c:v>
                </c:pt>
                <c:pt idx="7">
                  <c:v>687</c:v>
                </c:pt>
                <c:pt idx="8">
                  <c:v>425</c:v>
                </c:pt>
                <c:pt idx="9">
                  <c:v>173</c:v>
                </c:pt>
                <c:pt idx="10">
                  <c:v>70</c:v>
                </c:pt>
                <c:pt idx="11">
                  <c:v>606</c:v>
                </c:pt>
                <c:pt idx="12">
                  <c:v>864</c:v>
                </c:pt>
                <c:pt idx="13">
                  <c:v>435</c:v>
                </c:pt>
                <c:pt idx="14">
                  <c:v>1</c:v>
                </c:pt>
                <c:pt idx="15">
                  <c:v>93</c:v>
                </c:pt>
                <c:pt idx="16">
                  <c:v>306</c:v>
                </c:pt>
                <c:pt idx="17">
                  <c:v>203</c:v>
                </c:pt>
                <c:pt idx="18">
                  <c:v>555</c:v>
                </c:pt>
              </c:numCache>
            </c:numRef>
          </c:val>
          <c:extLst>
            <c:ext xmlns:c16="http://schemas.microsoft.com/office/drawing/2014/chart" uri="{C3380CC4-5D6E-409C-BE32-E72D297353CC}">
              <c16:uniqueId val="{0000000E-B7A4-427E-BFF7-5AD84EFAF39E}"/>
            </c:ext>
          </c:extLst>
        </c:ser>
        <c:ser>
          <c:idx val="15"/>
          <c:order val="15"/>
          <c:tx>
            <c:strRef>
              <c:f>'001_11yq_2023q2'!$R$3</c:f>
              <c:strCache>
                <c:ptCount val="1"/>
                <c:pt idx="0">
                  <c:v>2016Q4</c:v>
                </c:pt>
              </c:strCache>
            </c:strRef>
          </c:tx>
          <c:spPr>
            <a:solidFill>
              <a:schemeClr val="accent4">
                <a:lumMod val="80000"/>
                <a:lumOff val="2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'001_11yq_2023q2'!$R$4:$R$22</c:f>
              <c:numCache>
                <c:formatCode>0</c:formatCode>
                <c:ptCount val="19"/>
                <c:pt idx="0">
                  <c:v>1198</c:v>
                </c:pt>
                <c:pt idx="1">
                  <c:v>29</c:v>
                </c:pt>
                <c:pt idx="2">
                  <c:v>760</c:v>
                </c:pt>
                <c:pt idx="3">
                  <c:v>35</c:v>
                </c:pt>
                <c:pt idx="4">
                  <c:v>63</c:v>
                </c:pt>
                <c:pt idx="5">
                  <c:v>1343</c:v>
                </c:pt>
                <c:pt idx="6">
                  <c:v>1241</c:v>
                </c:pt>
                <c:pt idx="7">
                  <c:v>686</c:v>
                </c:pt>
                <c:pt idx="8">
                  <c:v>428</c:v>
                </c:pt>
                <c:pt idx="9">
                  <c:v>174</c:v>
                </c:pt>
                <c:pt idx="10">
                  <c:v>67</c:v>
                </c:pt>
                <c:pt idx="11">
                  <c:v>611</c:v>
                </c:pt>
                <c:pt idx="12">
                  <c:v>865</c:v>
                </c:pt>
                <c:pt idx="13">
                  <c:v>442</c:v>
                </c:pt>
                <c:pt idx="14">
                  <c:v>1</c:v>
                </c:pt>
                <c:pt idx="15">
                  <c:v>94</c:v>
                </c:pt>
                <c:pt idx="16">
                  <c:v>306</c:v>
                </c:pt>
                <c:pt idx="17">
                  <c:v>207</c:v>
                </c:pt>
                <c:pt idx="18">
                  <c:v>559</c:v>
                </c:pt>
              </c:numCache>
            </c:numRef>
          </c:val>
          <c:extLst>
            <c:ext xmlns:c16="http://schemas.microsoft.com/office/drawing/2014/chart" uri="{C3380CC4-5D6E-409C-BE32-E72D297353CC}">
              <c16:uniqueId val="{0000000F-B7A4-427E-BFF7-5AD84EFAF39E}"/>
            </c:ext>
          </c:extLst>
        </c:ser>
        <c:ser>
          <c:idx val="16"/>
          <c:order val="16"/>
          <c:tx>
            <c:strRef>
              <c:f>'001_11yq_2023q2'!$S$3</c:f>
              <c:strCache>
                <c:ptCount val="1"/>
                <c:pt idx="0">
                  <c:v>2017Q1</c:v>
                </c:pt>
              </c:strCache>
            </c:strRef>
          </c:tx>
          <c:spPr>
            <a:solidFill>
              <a:schemeClr val="accent5">
                <a:lumMod val="80000"/>
                <a:lumOff val="2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'001_11yq_2023q2'!$S$4:$S$22</c:f>
              <c:numCache>
                <c:formatCode>0</c:formatCode>
                <c:ptCount val="19"/>
                <c:pt idx="0">
                  <c:v>1200</c:v>
                </c:pt>
                <c:pt idx="1">
                  <c:v>30</c:v>
                </c:pt>
                <c:pt idx="2">
                  <c:v>751</c:v>
                </c:pt>
                <c:pt idx="3">
                  <c:v>35</c:v>
                </c:pt>
                <c:pt idx="4">
                  <c:v>64</c:v>
                </c:pt>
                <c:pt idx="5">
                  <c:v>1335</c:v>
                </c:pt>
                <c:pt idx="6">
                  <c:v>1224</c:v>
                </c:pt>
                <c:pt idx="7">
                  <c:v>678</c:v>
                </c:pt>
                <c:pt idx="8">
                  <c:v>431</c:v>
                </c:pt>
                <c:pt idx="9">
                  <c:v>179</c:v>
                </c:pt>
                <c:pt idx="10">
                  <c:v>66</c:v>
                </c:pt>
                <c:pt idx="11">
                  <c:v>608</c:v>
                </c:pt>
                <c:pt idx="12">
                  <c:v>872</c:v>
                </c:pt>
                <c:pt idx="13">
                  <c:v>443</c:v>
                </c:pt>
                <c:pt idx="14">
                  <c:v>1</c:v>
                </c:pt>
                <c:pt idx="15">
                  <c:v>93</c:v>
                </c:pt>
                <c:pt idx="16">
                  <c:v>312</c:v>
                </c:pt>
                <c:pt idx="17">
                  <c:v>209</c:v>
                </c:pt>
                <c:pt idx="18">
                  <c:v>558</c:v>
                </c:pt>
              </c:numCache>
            </c:numRef>
          </c:val>
          <c:extLst>
            <c:ext xmlns:c16="http://schemas.microsoft.com/office/drawing/2014/chart" uri="{C3380CC4-5D6E-409C-BE32-E72D297353CC}">
              <c16:uniqueId val="{00000010-B7A4-427E-BFF7-5AD84EFAF39E}"/>
            </c:ext>
          </c:extLst>
        </c:ser>
        <c:ser>
          <c:idx val="17"/>
          <c:order val="17"/>
          <c:tx>
            <c:strRef>
              <c:f>'001_11yq_2023q2'!$T$3</c:f>
              <c:strCache>
                <c:ptCount val="1"/>
                <c:pt idx="0">
                  <c:v>2017Q2</c:v>
                </c:pt>
              </c:strCache>
            </c:strRef>
          </c:tx>
          <c:spPr>
            <a:solidFill>
              <a:schemeClr val="accent6">
                <a:lumMod val="80000"/>
                <a:lumOff val="2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'001_11yq_2023q2'!$T$4:$T$22</c:f>
              <c:numCache>
                <c:formatCode>General</c:formatCode>
                <c:ptCount val="1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numCache>
            </c:numRef>
          </c:val>
          <c:extLst>
            <c:ext xmlns:c16="http://schemas.microsoft.com/office/drawing/2014/chart" uri="{C3380CC4-5D6E-409C-BE32-E72D297353CC}">
              <c16:uniqueId val="{00000011-B7A4-427E-BFF7-5AD84EFAF39E}"/>
            </c:ext>
          </c:extLst>
        </c:ser>
        <c:ser>
          <c:idx val="18"/>
          <c:order val="18"/>
          <c:tx>
            <c:strRef>
              <c:f>'001_11yq_2023q2'!$U$3</c:f>
              <c:strCache>
                <c:ptCount val="1"/>
                <c:pt idx="0">
                  <c:v>2017Q3</c:v>
                </c:pt>
              </c:strCache>
            </c:strRef>
          </c:tx>
          <c:spPr>
            <a:solidFill>
              <a:schemeClr val="accent1">
                <a:lumMod val="8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'001_11yq_2023q2'!$U$4:$U$22</c:f>
              <c:numCache>
                <c:formatCode>General</c:formatCode>
                <c:ptCount val="1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numCache>
            </c:numRef>
          </c:val>
          <c:extLst>
            <c:ext xmlns:c16="http://schemas.microsoft.com/office/drawing/2014/chart" uri="{C3380CC4-5D6E-409C-BE32-E72D297353CC}">
              <c16:uniqueId val="{00000012-B7A4-427E-BFF7-5AD84EFAF39E}"/>
            </c:ext>
          </c:extLst>
        </c:ser>
        <c:ser>
          <c:idx val="19"/>
          <c:order val="19"/>
          <c:tx>
            <c:strRef>
              <c:f>'001_11yq_2023q2'!$V$3</c:f>
              <c:strCache>
                <c:ptCount val="1"/>
                <c:pt idx="0">
                  <c:v>2017Q4</c:v>
                </c:pt>
              </c:strCache>
            </c:strRef>
          </c:tx>
          <c:spPr>
            <a:solidFill>
              <a:schemeClr val="accent2">
                <a:lumMod val="8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'001_11yq_2023q2'!$V$4:$V$22</c:f>
              <c:numCache>
                <c:formatCode>General</c:formatCode>
                <c:ptCount val="1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numCache>
            </c:numRef>
          </c:val>
          <c:extLst>
            <c:ext xmlns:c16="http://schemas.microsoft.com/office/drawing/2014/chart" uri="{C3380CC4-5D6E-409C-BE32-E72D297353CC}">
              <c16:uniqueId val="{00000013-B7A4-427E-BFF7-5AD84EFAF39E}"/>
            </c:ext>
          </c:extLst>
        </c:ser>
        <c:ser>
          <c:idx val="20"/>
          <c:order val="20"/>
          <c:tx>
            <c:strRef>
              <c:f>'001_11yq_2023q2'!$W$3</c:f>
              <c:strCache>
                <c:ptCount val="1"/>
                <c:pt idx="0">
                  <c:v>2018Q1</c:v>
                </c:pt>
              </c:strCache>
            </c:strRef>
          </c:tx>
          <c:spPr>
            <a:solidFill>
              <a:schemeClr val="accent3">
                <a:lumMod val="8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'001_11yq_2023q2'!$W$4:$W$22</c:f>
              <c:numCache>
                <c:formatCode>0</c:formatCode>
                <c:ptCount val="19"/>
                <c:pt idx="0">
                  <c:v>1204</c:v>
                </c:pt>
                <c:pt idx="1">
                  <c:v>30</c:v>
                </c:pt>
                <c:pt idx="2">
                  <c:v>740</c:v>
                </c:pt>
                <c:pt idx="3">
                  <c:v>37</c:v>
                </c:pt>
                <c:pt idx="4">
                  <c:v>64</c:v>
                </c:pt>
                <c:pt idx="5">
                  <c:v>1330</c:v>
                </c:pt>
                <c:pt idx="6">
                  <c:v>1205</c:v>
                </c:pt>
                <c:pt idx="7">
                  <c:v>658</c:v>
                </c:pt>
                <c:pt idx="8">
                  <c:v>435</c:v>
                </c:pt>
                <c:pt idx="9">
                  <c:v>181</c:v>
                </c:pt>
                <c:pt idx="10">
                  <c:v>63</c:v>
                </c:pt>
                <c:pt idx="11">
                  <c:v>609</c:v>
                </c:pt>
                <c:pt idx="12">
                  <c:v>894</c:v>
                </c:pt>
                <c:pt idx="13">
                  <c:v>446</c:v>
                </c:pt>
                <c:pt idx="14">
                  <c:v>1</c:v>
                </c:pt>
                <c:pt idx="15">
                  <c:v>95</c:v>
                </c:pt>
                <c:pt idx="16">
                  <c:v>306</c:v>
                </c:pt>
                <c:pt idx="17">
                  <c:v>221</c:v>
                </c:pt>
                <c:pt idx="18">
                  <c:v>576</c:v>
                </c:pt>
              </c:numCache>
            </c:numRef>
          </c:val>
          <c:extLst>
            <c:ext xmlns:c16="http://schemas.microsoft.com/office/drawing/2014/chart" uri="{C3380CC4-5D6E-409C-BE32-E72D297353CC}">
              <c16:uniqueId val="{00000014-B7A4-427E-BFF7-5AD84EFAF39E}"/>
            </c:ext>
          </c:extLst>
        </c:ser>
        <c:ser>
          <c:idx val="21"/>
          <c:order val="21"/>
          <c:tx>
            <c:strRef>
              <c:f>'001_11yq_2023q2'!$X$3</c:f>
              <c:strCache>
                <c:ptCount val="1"/>
                <c:pt idx="0">
                  <c:v>2018Q2</c:v>
                </c:pt>
              </c:strCache>
            </c:strRef>
          </c:tx>
          <c:spPr>
            <a:solidFill>
              <a:schemeClr val="accent4">
                <a:lumMod val="8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'001_11yq_2023q2'!$X$4:$X$22</c:f>
              <c:numCache>
                <c:formatCode>0</c:formatCode>
                <c:ptCount val="19"/>
                <c:pt idx="0">
                  <c:v>1216</c:v>
                </c:pt>
                <c:pt idx="1">
                  <c:v>30</c:v>
                </c:pt>
                <c:pt idx="2">
                  <c:v>750</c:v>
                </c:pt>
                <c:pt idx="3">
                  <c:v>37</c:v>
                </c:pt>
                <c:pt idx="4">
                  <c:v>64</c:v>
                </c:pt>
                <c:pt idx="5">
                  <c:v>1344</c:v>
                </c:pt>
                <c:pt idx="6">
                  <c:v>1210</c:v>
                </c:pt>
                <c:pt idx="7">
                  <c:v>664</c:v>
                </c:pt>
                <c:pt idx="8">
                  <c:v>440</c:v>
                </c:pt>
                <c:pt idx="9">
                  <c:v>184</c:v>
                </c:pt>
                <c:pt idx="10">
                  <c:v>62</c:v>
                </c:pt>
                <c:pt idx="11">
                  <c:v>611</c:v>
                </c:pt>
                <c:pt idx="12">
                  <c:v>900</c:v>
                </c:pt>
                <c:pt idx="13">
                  <c:v>456</c:v>
                </c:pt>
                <c:pt idx="14">
                  <c:v>1</c:v>
                </c:pt>
                <c:pt idx="15">
                  <c:v>99</c:v>
                </c:pt>
                <c:pt idx="16">
                  <c:v>308</c:v>
                </c:pt>
                <c:pt idx="17">
                  <c:v>227</c:v>
                </c:pt>
                <c:pt idx="18">
                  <c:v>584</c:v>
                </c:pt>
              </c:numCache>
            </c:numRef>
          </c:val>
          <c:extLst>
            <c:ext xmlns:c16="http://schemas.microsoft.com/office/drawing/2014/chart" uri="{C3380CC4-5D6E-409C-BE32-E72D297353CC}">
              <c16:uniqueId val="{00000015-B7A4-427E-BFF7-5AD84EFAF39E}"/>
            </c:ext>
          </c:extLst>
        </c:ser>
        <c:ser>
          <c:idx val="22"/>
          <c:order val="22"/>
          <c:tx>
            <c:strRef>
              <c:f>'001_11yq_2023q2'!$Y$3</c:f>
              <c:strCache>
                <c:ptCount val="1"/>
                <c:pt idx="0">
                  <c:v>2018Q3</c:v>
                </c:pt>
              </c:strCache>
            </c:strRef>
          </c:tx>
          <c:spPr>
            <a:solidFill>
              <a:schemeClr val="accent5">
                <a:lumMod val="8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'001_11yq_2023q2'!$Y$4:$Y$22</c:f>
              <c:numCache>
                <c:formatCode>0</c:formatCode>
                <c:ptCount val="19"/>
                <c:pt idx="0">
                  <c:v>1223</c:v>
                </c:pt>
                <c:pt idx="1">
                  <c:v>30</c:v>
                </c:pt>
                <c:pt idx="2">
                  <c:v>749</c:v>
                </c:pt>
                <c:pt idx="3">
                  <c:v>36</c:v>
                </c:pt>
                <c:pt idx="4">
                  <c:v>64</c:v>
                </c:pt>
                <c:pt idx="5">
                  <c:v>1349</c:v>
                </c:pt>
                <c:pt idx="6">
                  <c:v>1214</c:v>
                </c:pt>
                <c:pt idx="7">
                  <c:v>666</c:v>
                </c:pt>
                <c:pt idx="8">
                  <c:v>445</c:v>
                </c:pt>
                <c:pt idx="9">
                  <c:v>185</c:v>
                </c:pt>
                <c:pt idx="10">
                  <c:v>64</c:v>
                </c:pt>
                <c:pt idx="11">
                  <c:v>613</c:v>
                </c:pt>
                <c:pt idx="12">
                  <c:v>908</c:v>
                </c:pt>
                <c:pt idx="13">
                  <c:v>471</c:v>
                </c:pt>
                <c:pt idx="14">
                  <c:v>1</c:v>
                </c:pt>
                <c:pt idx="15">
                  <c:v>103</c:v>
                </c:pt>
                <c:pt idx="16">
                  <c:v>310</c:v>
                </c:pt>
                <c:pt idx="17">
                  <c:v>230</c:v>
                </c:pt>
                <c:pt idx="18">
                  <c:v>592</c:v>
                </c:pt>
              </c:numCache>
            </c:numRef>
          </c:val>
          <c:extLst>
            <c:ext xmlns:c16="http://schemas.microsoft.com/office/drawing/2014/chart" uri="{C3380CC4-5D6E-409C-BE32-E72D297353CC}">
              <c16:uniqueId val="{00000016-B7A4-427E-BFF7-5AD84EFAF39E}"/>
            </c:ext>
          </c:extLst>
        </c:ser>
        <c:ser>
          <c:idx val="23"/>
          <c:order val="23"/>
          <c:tx>
            <c:strRef>
              <c:f>'001_11yq_2023q2'!$Z$3</c:f>
              <c:strCache>
                <c:ptCount val="1"/>
                <c:pt idx="0">
                  <c:v>2018Q4</c:v>
                </c:pt>
              </c:strCache>
            </c:strRef>
          </c:tx>
          <c:spPr>
            <a:solidFill>
              <a:schemeClr val="accent6">
                <a:lumMod val="8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'001_11yq_2023q2'!$Z$4:$Z$22</c:f>
              <c:numCache>
                <c:formatCode>0</c:formatCode>
                <c:ptCount val="19"/>
                <c:pt idx="0">
                  <c:v>1226</c:v>
                </c:pt>
                <c:pt idx="1">
                  <c:v>30</c:v>
                </c:pt>
                <c:pt idx="2">
                  <c:v>749</c:v>
                </c:pt>
                <c:pt idx="3">
                  <c:v>36</c:v>
                </c:pt>
                <c:pt idx="4">
                  <c:v>64</c:v>
                </c:pt>
                <c:pt idx="5">
                  <c:v>1363</c:v>
                </c:pt>
                <c:pt idx="6">
                  <c:v>1217</c:v>
                </c:pt>
                <c:pt idx="7">
                  <c:v>667</c:v>
                </c:pt>
                <c:pt idx="8">
                  <c:v>450</c:v>
                </c:pt>
                <c:pt idx="9">
                  <c:v>185</c:v>
                </c:pt>
                <c:pt idx="10">
                  <c:v>64</c:v>
                </c:pt>
                <c:pt idx="11">
                  <c:v>614</c:v>
                </c:pt>
                <c:pt idx="12">
                  <c:v>913</c:v>
                </c:pt>
                <c:pt idx="13">
                  <c:v>480</c:v>
                </c:pt>
                <c:pt idx="14">
                  <c:v>1</c:v>
                </c:pt>
                <c:pt idx="15">
                  <c:v>108</c:v>
                </c:pt>
                <c:pt idx="16">
                  <c:v>310</c:v>
                </c:pt>
                <c:pt idx="17">
                  <c:v>237</c:v>
                </c:pt>
                <c:pt idx="18">
                  <c:v>595</c:v>
                </c:pt>
              </c:numCache>
            </c:numRef>
          </c:val>
          <c:extLst>
            <c:ext xmlns:c16="http://schemas.microsoft.com/office/drawing/2014/chart" uri="{C3380CC4-5D6E-409C-BE32-E72D297353CC}">
              <c16:uniqueId val="{00000017-B7A4-427E-BFF7-5AD84EFAF39E}"/>
            </c:ext>
          </c:extLst>
        </c:ser>
        <c:ser>
          <c:idx val="24"/>
          <c:order val="24"/>
          <c:tx>
            <c:strRef>
              <c:f>'001_11yq_2023q2'!$AA$3</c:f>
              <c:strCache>
                <c:ptCount val="1"/>
                <c:pt idx="0">
                  <c:v>2019Q1</c:v>
                </c:pt>
              </c:strCache>
            </c:strRef>
          </c:tx>
          <c:spPr>
            <a:solidFill>
              <a:schemeClr val="accent1">
                <a:lumMod val="60000"/>
                <a:lumOff val="4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'001_11yq_2023q2'!$AA$4:$AA$22</c:f>
              <c:numCache>
                <c:formatCode>0</c:formatCode>
                <c:ptCount val="19"/>
                <c:pt idx="0">
                  <c:v>1214</c:v>
                </c:pt>
                <c:pt idx="1">
                  <c:v>29</c:v>
                </c:pt>
                <c:pt idx="2">
                  <c:v>754</c:v>
                </c:pt>
                <c:pt idx="3">
                  <c:v>37</c:v>
                </c:pt>
                <c:pt idx="4">
                  <c:v>63</c:v>
                </c:pt>
                <c:pt idx="5">
                  <c:v>1359</c:v>
                </c:pt>
                <c:pt idx="6">
                  <c:v>1207</c:v>
                </c:pt>
                <c:pt idx="7">
                  <c:v>655</c:v>
                </c:pt>
                <c:pt idx="8">
                  <c:v>447</c:v>
                </c:pt>
                <c:pt idx="9">
                  <c:v>198</c:v>
                </c:pt>
                <c:pt idx="10">
                  <c:v>61</c:v>
                </c:pt>
                <c:pt idx="11">
                  <c:v>618</c:v>
                </c:pt>
                <c:pt idx="12">
                  <c:v>921</c:v>
                </c:pt>
                <c:pt idx="13">
                  <c:v>479</c:v>
                </c:pt>
                <c:pt idx="14">
                  <c:v>1</c:v>
                </c:pt>
                <c:pt idx="15">
                  <c:v>114</c:v>
                </c:pt>
                <c:pt idx="16">
                  <c:v>316</c:v>
                </c:pt>
                <c:pt idx="17">
                  <c:v>241</c:v>
                </c:pt>
                <c:pt idx="18">
                  <c:v>602</c:v>
                </c:pt>
              </c:numCache>
            </c:numRef>
          </c:val>
          <c:extLst>
            <c:ext xmlns:c16="http://schemas.microsoft.com/office/drawing/2014/chart" uri="{C3380CC4-5D6E-409C-BE32-E72D297353CC}">
              <c16:uniqueId val="{00000018-B7A4-427E-BFF7-5AD84EFAF39E}"/>
            </c:ext>
          </c:extLst>
        </c:ser>
        <c:ser>
          <c:idx val="25"/>
          <c:order val="25"/>
          <c:tx>
            <c:strRef>
              <c:f>'001_11yq_2023q2'!$AB$3</c:f>
              <c:strCache>
                <c:ptCount val="1"/>
                <c:pt idx="0">
                  <c:v>2019Q2</c:v>
                </c:pt>
              </c:strCache>
            </c:strRef>
          </c:tx>
          <c:spPr>
            <a:solidFill>
              <a:schemeClr val="accent2">
                <a:lumMod val="60000"/>
                <a:lumOff val="4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'001_11yq_2023q2'!$AB$4:$AB$22</c:f>
              <c:numCache>
                <c:formatCode>0</c:formatCode>
                <c:ptCount val="19"/>
                <c:pt idx="0">
                  <c:v>1225</c:v>
                </c:pt>
                <c:pt idx="1">
                  <c:v>30</c:v>
                </c:pt>
                <c:pt idx="2">
                  <c:v>747</c:v>
                </c:pt>
                <c:pt idx="3">
                  <c:v>37</c:v>
                </c:pt>
                <c:pt idx="4">
                  <c:v>64</c:v>
                </c:pt>
                <c:pt idx="5">
                  <c:v>1363</c:v>
                </c:pt>
                <c:pt idx="6">
                  <c:v>1205</c:v>
                </c:pt>
                <c:pt idx="7">
                  <c:v>651</c:v>
                </c:pt>
                <c:pt idx="8">
                  <c:v>455</c:v>
                </c:pt>
                <c:pt idx="9">
                  <c:v>196</c:v>
                </c:pt>
                <c:pt idx="10">
                  <c:v>62</c:v>
                </c:pt>
                <c:pt idx="11">
                  <c:v>618</c:v>
                </c:pt>
                <c:pt idx="12">
                  <c:v>921</c:v>
                </c:pt>
                <c:pt idx="13">
                  <c:v>485</c:v>
                </c:pt>
                <c:pt idx="14">
                  <c:v>1</c:v>
                </c:pt>
                <c:pt idx="15">
                  <c:v>113</c:v>
                </c:pt>
                <c:pt idx="16">
                  <c:v>318</c:v>
                </c:pt>
                <c:pt idx="17">
                  <c:v>245</c:v>
                </c:pt>
                <c:pt idx="18">
                  <c:v>612</c:v>
                </c:pt>
              </c:numCache>
            </c:numRef>
          </c:val>
          <c:extLst>
            <c:ext xmlns:c16="http://schemas.microsoft.com/office/drawing/2014/chart" uri="{C3380CC4-5D6E-409C-BE32-E72D297353CC}">
              <c16:uniqueId val="{00000019-B7A4-427E-BFF7-5AD84EFAF39E}"/>
            </c:ext>
          </c:extLst>
        </c:ser>
        <c:ser>
          <c:idx val="26"/>
          <c:order val="26"/>
          <c:tx>
            <c:strRef>
              <c:f>'001_11yq_2023q2'!$AC$3</c:f>
              <c:strCache>
                <c:ptCount val="1"/>
                <c:pt idx="0">
                  <c:v>2019Q3</c:v>
                </c:pt>
              </c:strCache>
            </c:strRef>
          </c:tx>
          <c:spPr>
            <a:solidFill>
              <a:schemeClr val="accent3">
                <a:lumMod val="60000"/>
                <a:lumOff val="4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'001_11yq_2023q2'!$AC$4:$AC$22</c:f>
              <c:numCache>
                <c:formatCode>0</c:formatCode>
                <c:ptCount val="19"/>
                <c:pt idx="0">
                  <c:v>1238</c:v>
                </c:pt>
                <c:pt idx="1">
                  <c:v>30</c:v>
                </c:pt>
                <c:pt idx="2">
                  <c:v>750</c:v>
                </c:pt>
                <c:pt idx="3">
                  <c:v>38</c:v>
                </c:pt>
                <c:pt idx="4">
                  <c:v>65</c:v>
                </c:pt>
                <c:pt idx="5">
                  <c:v>1365</c:v>
                </c:pt>
                <c:pt idx="6">
                  <c:v>1208</c:v>
                </c:pt>
                <c:pt idx="7">
                  <c:v>653</c:v>
                </c:pt>
                <c:pt idx="8">
                  <c:v>453</c:v>
                </c:pt>
                <c:pt idx="9">
                  <c:v>200</c:v>
                </c:pt>
                <c:pt idx="10">
                  <c:v>61</c:v>
                </c:pt>
                <c:pt idx="11">
                  <c:v>624</c:v>
                </c:pt>
                <c:pt idx="12">
                  <c:v>937</c:v>
                </c:pt>
                <c:pt idx="13">
                  <c:v>493</c:v>
                </c:pt>
                <c:pt idx="14">
                  <c:v>1</c:v>
                </c:pt>
                <c:pt idx="15">
                  <c:v>119</c:v>
                </c:pt>
                <c:pt idx="16">
                  <c:v>319</c:v>
                </c:pt>
                <c:pt idx="17">
                  <c:v>253</c:v>
                </c:pt>
                <c:pt idx="18">
                  <c:v>625</c:v>
                </c:pt>
              </c:numCache>
            </c:numRef>
          </c:val>
          <c:extLst>
            <c:ext xmlns:c16="http://schemas.microsoft.com/office/drawing/2014/chart" uri="{C3380CC4-5D6E-409C-BE32-E72D297353CC}">
              <c16:uniqueId val="{0000001A-B7A4-427E-BFF7-5AD84EFAF39E}"/>
            </c:ext>
          </c:extLst>
        </c:ser>
        <c:ser>
          <c:idx val="27"/>
          <c:order val="27"/>
          <c:tx>
            <c:strRef>
              <c:f>'001_11yq_2023q2'!$AD$3</c:f>
              <c:strCache>
                <c:ptCount val="1"/>
                <c:pt idx="0">
                  <c:v>2019Q4</c:v>
                </c:pt>
              </c:strCache>
            </c:strRef>
          </c:tx>
          <c:spPr>
            <a:solidFill>
              <a:schemeClr val="accent4">
                <a:lumMod val="60000"/>
                <a:lumOff val="4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'001_11yq_2023q2'!$AD$4:$AD$22</c:f>
              <c:numCache>
                <c:formatCode>0</c:formatCode>
                <c:ptCount val="19"/>
                <c:pt idx="0">
                  <c:v>1243</c:v>
                </c:pt>
                <c:pt idx="1">
                  <c:v>29</c:v>
                </c:pt>
                <c:pt idx="2">
                  <c:v>755</c:v>
                </c:pt>
                <c:pt idx="3">
                  <c:v>38</c:v>
                </c:pt>
                <c:pt idx="4">
                  <c:v>65</c:v>
                </c:pt>
                <c:pt idx="5">
                  <c:v>1371</c:v>
                </c:pt>
                <c:pt idx="6">
                  <c:v>1220</c:v>
                </c:pt>
                <c:pt idx="7">
                  <c:v>653</c:v>
                </c:pt>
                <c:pt idx="8">
                  <c:v>454</c:v>
                </c:pt>
                <c:pt idx="9">
                  <c:v>201</c:v>
                </c:pt>
                <c:pt idx="10">
                  <c:v>61</c:v>
                </c:pt>
                <c:pt idx="11">
                  <c:v>627</c:v>
                </c:pt>
                <c:pt idx="12">
                  <c:v>940</c:v>
                </c:pt>
                <c:pt idx="13">
                  <c:v>496</c:v>
                </c:pt>
                <c:pt idx="14">
                  <c:v>1</c:v>
                </c:pt>
                <c:pt idx="15">
                  <c:v>120</c:v>
                </c:pt>
                <c:pt idx="16">
                  <c:v>320</c:v>
                </c:pt>
                <c:pt idx="17">
                  <c:v>265</c:v>
                </c:pt>
                <c:pt idx="18">
                  <c:v>636</c:v>
                </c:pt>
              </c:numCache>
            </c:numRef>
          </c:val>
          <c:extLst>
            <c:ext xmlns:c16="http://schemas.microsoft.com/office/drawing/2014/chart" uri="{C3380CC4-5D6E-409C-BE32-E72D297353CC}">
              <c16:uniqueId val="{0000001B-B7A4-427E-BFF7-5AD84EFAF39E}"/>
            </c:ext>
          </c:extLst>
        </c:ser>
        <c:ser>
          <c:idx val="28"/>
          <c:order val="28"/>
          <c:tx>
            <c:strRef>
              <c:f>'001_11yq_2023q2'!$AE$3</c:f>
              <c:strCache>
                <c:ptCount val="1"/>
                <c:pt idx="0">
                  <c:v>2020Q1</c:v>
                </c:pt>
              </c:strCache>
            </c:strRef>
          </c:tx>
          <c:spPr>
            <a:solidFill>
              <a:schemeClr val="accent5">
                <a:lumMod val="60000"/>
                <a:lumOff val="4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'001_11yq_2023q2'!$AE$4:$AE$22</c:f>
              <c:numCache>
                <c:formatCode>0</c:formatCode>
                <c:ptCount val="19"/>
                <c:pt idx="0">
                  <c:v>1253</c:v>
                </c:pt>
                <c:pt idx="1">
                  <c:v>29</c:v>
                </c:pt>
                <c:pt idx="2">
                  <c:v>761</c:v>
                </c:pt>
                <c:pt idx="3">
                  <c:v>39</c:v>
                </c:pt>
                <c:pt idx="4">
                  <c:v>65</c:v>
                </c:pt>
                <c:pt idx="5">
                  <c:v>1381</c:v>
                </c:pt>
                <c:pt idx="6">
                  <c:v>1229</c:v>
                </c:pt>
                <c:pt idx="7">
                  <c:v>651</c:v>
                </c:pt>
                <c:pt idx="8">
                  <c:v>457</c:v>
                </c:pt>
                <c:pt idx="9">
                  <c:v>202</c:v>
                </c:pt>
                <c:pt idx="10">
                  <c:v>60</c:v>
                </c:pt>
                <c:pt idx="11">
                  <c:v>632</c:v>
                </c:pt>
                <c:pt idx="12">
                  <c:v>957</c:v>
                </c:pt>
                <c:pt idx="13">
                  <c:v>495</c:v>
                </c:pt>
                <c:pt idx="14">
                  <c:v>1</c:v>
                </c:pt>
                <c:pt idx="15">
                  <c:v>121</c:v>
                </c:pt>
                <c:pt idx="16">
                  <c:v>334</c:v>
                </c:pt>
                <c:pt idx="17">
                  <c:v>272</c:v>
                </c:pt>
                <c:pt idx="18">
                  <c:v>645</c:v>
                </c:pt>
              </c:numCache>
            </c:numRef>
          </c:val>
          <c:extLst>
            <c:ext xmlns:c16="http://schemas.microsoft.com/office/drawing/2014/chart" uri="{C3380CC4-5D6E-409C-BE32-E72D297353CC}">
              <c16:uniqueId val="{0000001C-B7A4-427E-BFF7-5AD84EFAF39E}"/>
            </c:ext>
          </c:extLst>
        </c:ser>
        <c:ser>
          <c:idx val="29"/>
          <c:order val="29"/>
          <c:tx>
            <c:strRef>
              <c:f>'001_11yq_2023q2'!$AF$3</c:f>
              <c:strCache>
                <c:ptCount val="1"/>
                <c:pt idx="0">
                  <c:v>2020Q2</c:v>
                </c:pt>
              </c:strCache>
            </c:strRef>
          </c:tx>
          <c:spPr>
            <a:solidFill>
              <a:schemeClr val="accent6">
                <a:lumMod val="60000"/>
                <a:lumOff val="4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'001_11yq_2023q2'!$AF$4:$AF$22</c:f>
              <c:numCache>
                <c:formatCode>0</c:formatCode>
                <c:ptCount val="19"/>
                <c:pt idx="0">
                  <c:v>1252</c:v>
                </c:pt>
                <c:pt idx="1">
                  <c:v>29</c:v>
                </c:pt>
                <c:pt idx="2">
                  <c:v>759</c:v>
                </c:pt>
                <c:pt idx="3">
                  <c:v>39</c:v>
                </c:pt>
                <c:pt idx="4">
                  <c:v>67</c:v>
                </c:pt>
                <c:pt idx="5">
                  <c:v>1373</c:v>
                </c:pt>
                <c:pt idx="6">
                  <c:v>1225</c:v>
                </c:pt>
                <c:pt idx="7">
                  <c:v>649</c:v>
                </c:pt>
                <c:pt idx="8">
                  <c:v>460</c:v>
                </c:pt>
                <c:pt idx="9">
                  <c:v>204</c:v>
                </c:pt>
                <c:pt idx="10">
                  <c:v>61</c:v>
                </c:pt>
                <c:pt idx="11">
                  <c:v>634</c:v>
                </c:pt>
                <c:pt idx="12">
                  <c:v>957</c:v>
                </c:pt>
                <c:pt idx="13">
                  <c:v>500</c:v>
                </c:pt>
                <c:pt idx="14">
                  <c:v>1</c:v>
                </c:pt>
                <c:pt idx="15">
                  <c:v>122</c:v>
                </c:pt>
                <c:pt idx="16">
                  <c:v>331</c:v>
                </c:pt>
                <c:pt idx="17">
                  <c:v>273</c:v>
                </c:pt>
                <c:pt idx="18">
                  <c:v>646</c:v>
                </c:pt>
              </c:numCache>
            </c:numRef>
          </c:val>
          <c:extLst>
            <c:ext xmlns:c16="http://schemas.microsoft.com/office/drawing/2014/chart" uri="{C3380CC4-5D6E-409C-BE32-E72D297353CC}">
              <c16:uniqueId val="{0000001D-B7A4-427E-BFF7-5AD84EFAF39E}"/>
            </c:ext>
          </c:extLst>
        </c:ser>
        <c:ser>
          <c:idx val="30"/>
          <c:order val="30"/>
          <c:tx>
            <c:strRef>
              <c:f>'001_11yq_2023q2'!$AG$3</c:f>
              <c:strCache>
                <c:ptCount val="1"/>
                <c:pt idx="0">
                  <c:v>2020Q3</c:v>
                </c:pt>
              </c:strCache>
            </c:strRef>
          </c:tx>
          <c:spPr>
            <a:solidFill>
              <a:schemeClr val="accent1">
                <a:lumMod val="5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'001_11yq_2023q2'!$AG$4:$AG$22</c:f>
              <c:numCache>
                <c:formatCode>0</c:formatCode>
                <c:ptCount val="19"/>
                <c:pt idx="0">
                  <c:v>1260</c:v>
                </c:pt>
                <c:pt idx="1">
                  <c:v>29</c:v>
                </c:pt>
                <c:pt idx="2">
                  <c:v>766</c:v>
                </c:pt>
                <c:pt idx="3">
                  <c:v>38</c:v>
                </c:pt>
                <c:pt idx="4">
                  <c:v>67</c:v>
                </c:pt>
                <c:pt idx="5">
                  <c:v>1381</c:v>
                </c:pt>
                <c:pt idx="6">
                  <c:v>1230</c:v>
                </c:pt>
                <c:pt idx="7">
                  <c:v>647</c:v>
                </c:pt>
                <c:pt idx="8">
                  <c:v>457</c:v>
                </c:pt>
                <c:pt idx="9">
                  <c:v>205</c:v>
                </c:pt>
                <c:pt idx="10">
                  <c:v>61</c:v>
                </c:pt>
                <c:pt idx="11">
                  <c:v>633</c:v>
                </c:pt>
                <c:pt idx="12">
                  <c:v>968</c:v>
                </c:pt>
                <c:pt idx="13">
                  <c:v>507</c:v>
                </c:pt>
                <c:pt idx="14">
                  <c:v>2</c:v>
                </c:pt>
                <c:pt idx="15">
                  <c:v>122</c:v>
                </c:pt>
                <c:pt idx="16">
                  <c:v>336</c:v>
                </c:pt>
                <c:pt idx="17">
                  <c:v>274</c:v>
                </c:pt>
                <c:pt idx="18">
                  <c:v>650</c:v>
                </c:pt>
              </c:numCache>
            </c:numRef>
          </c:val>
          <c:extLst>
            <c:ext xmlns:c16="http://schemas.microsoft.com/office/drawing/2014/chart" uri="{C3380CC4-5D6E-409C-BE32-E72D297353CC}">
              <c16:uniqueId val="{0000001E-B7A4-427E-BFF7-5AD84EFAF39E}"/>
            </c:ext>
          </c:extLst>
        </c:ser>
        <c:ser>
          <c:idx val="31"/>
          <c:order val="31"/>
          <c:tx>
            <c:strRef>
              <c:f>'001_11yq_2023q2'!$AH$3</c:f>
              <c:strCache>
                <c:ptCount val="1"/>
                <c:pt idx="0">
                  <c:v>2020Q4</c:v>
                </c:pt>
              </c:strCache>
            </c:strRef>
          </c:tx>
          <c:spPr>
            <a:solidFill>
              <a:schemeClr val="accent2">
                <a:lumMod val="5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'001_11yq_2023q2'!$AH$4:$AH$22</c:f>
              <c:numCache>
                <c:formatCode>0</c:formatCode>
                <c:ptCount val="19"/>
                <c:pt idx="0">
                  <c:v>1264</c:v>
                </c:pt>
                <c:pt idx="1">
                  <c:v>29</c:v>
                </c:pt>
                <c:pt idx="2">
                  <c:v>768</c:v>
                </c:pt>
                <c:pt idx="3">
                  <c:v>38</c:v>
                </c:pt>
                <c:pt idx="4">
                  <c:v>72</c:v>
                </c:pt>
                <c:pt idx="5">
                  <c:v>1384</c:v>
                </c:pt>
                <c:pt idx="6">
                  <c:v>1240</c:v>
                </c:pt>
                <c:pt idx="7">
                  <c:v>653</c:v>
                </c:pt>
                <c:pt idx="8">
                  <c:v>468</c:v>
                </c:pt>
                <c:pt idx="9">
                  <c:v>211</c:v>
                </c:pt>
                <c:pt idx="10">
                  <c:v>58</c:v>
                </c:pt>
                <c:pt idx="11">
                  <c:v>637</c:v>
                </c:pt>
                <c:pt idx="12">
                  <c:v>976</c:v>
                </c:pt>
                <c:pt idx="13">
                  <c:v>513</c:v>
                </c:pt>
                <c:pt idx="14">
                  <c:v>2</c:v>
                </c:pt>
                <c:pt idx="15">
                  <c:v>125</c:v>
                </c:pt>
                <c:pt idx="16">
                  <c:v>341</c:v>
                </c:pt>
                <c:pt idx="17">
                  <c:v>280</c:v>
                </c:pt>
                <c:pt idx="18">
                  <c:v>660</c:v>
                </c:pt>
              </c:numCache>
            </c:numRef>
          </c:val>
          <c:extLst>
            <c:ext xmlns:c16="http://schemas.microsoft.com/office/drawing/2014/chart" uri="{C3380CC4-5D6E-409C-BE32-E72D297353CC}">
              <c16:uniqueId val="{0000001F-B7A4-427E-BFF7-5AD84EFAF39E}"/>
            </c:ext>
          </c:extLst>
        </c:ser>
        <c:ser>
          <c:idx val="32"/>
          <c:order val="32"/>
          <c:tx>
            <c:strRef>
              <c:f>'001_11yq_2023q2'!$AI$3</c:f>
              <c:strCache>
                <c:ptCount val="1"/>
                <c:pt idx="0">
                  <c:v>2021Q1</c:v>
                </c:pt>
              </c:strCache>
            </c:strRef>
          </c:tx>
          <c:spPr>
            <a:solidFill>
              <a:schemeClr val="accent3">
                <a:lumMod val="5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'001_11yq_2023q2'!$AI$4:$AI$22</c:f>
              <c:numCache>
                <c:formatCode>0</c:formatCode>
                <c:ptCount val="19"/>
                <c:pt idx="0">
                  <c:v>1274</c:v>
                </c:pt>
                <c:pt idx="1">
                  <c:v>28</c:v>
                </c:pt>
                <c:pt idx="2">
                  <c:v>768</c:v>
                </c:pt>
                <c:pt idx="3">
                  <c:v>38</c:v>
                </c:pt>
                <c:pt idx="4">
                  <c:v>72</c:v>
                </c:pt>
                <c:pt idx="5">
                  <c:v>1394</c:v>
                </c:pt>
                <c:pt idx="6">
                  <c:v>1244</c:v>
                </c:pt>
                <c:pt idx="7">
                  <c:v>656</c:v>
                </c:pt>
                <c:pt idx="8">
                  <c:v>469</c:v>
                </c:pt>
                <c:pt idx="9">
                  <c:v>221</c:v>
                </c:pt>
                <c:pt idx="10">
                  <c:v>61</c:v>
                </c:pt>
                <c:pt idx="11">
                  <c:v>644</c:v>
                </c:pt>
                <c:pt idx="12">
                  <c:v>989</c:v>
                </c:pt>
                <c:pt idx="13">
                  <c:v>531</c:v>
                </c:pt>
                <c:pt idx="14">
                  <c:v>1</c:v>
                </c:pt>
                <c:pt idx="15">
                  <c:v>126</c:v>
                </c:pt>
                <c:pt idx="16">
                  <c:v>348</c:v>
                </c:pt>
                <c:pt idx="17">
                  <c:v>289</c:v>
                </c:pt>
                <c:pt idx="18">
                  <c:v>658</c:v>
                </c:pt>
              </c:numCache>
            </c:numRef>
          </c:val>
          <c:extLst>
            <c:ext xmlns:c16="http://schemas.microsoft.com/office/drawing/2014/chart" uri="{C3380CC4-5D6E-409C-BE32-E72D297353CC}">
              <c16:uniqueId val="{00000020-B7A4-427E-BFF7-5AD84EFAF39E}"/>
            </c:ext>
          </c:extLst>
        </c:ser>
        <c:ser>
          <c:idx val="33"/>
          <c:order val="33"/>
          <c:tx>
            <c:strRef>
              <c:f>'001_11yq_2023q2'!$AJ$3</c:f>
              <c:strCache>
                <c:ptCount val="1"/>
                <c:pt idx="0">
                  <c:v>2021Q2</c:v>
                </c:pt>
              </c:strCache>
            </c:strRef>
          </c:tx>
          <c:spPr>
            <a:solidFill>
              <a:schemeClr val="accent4">
                <a:lumMod val="5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'001_11yq_2023q2'!$AJ$4:$AJ$22</c:f>
              <c:numCache>
                <c:formatCode>0</c:formatCode>
                <c:ptCount val="19"/>
                <c:pt idx="0">
                  <c:v>1279</c:v>
                </c:pt>
                <c:pt idx="1">
                  <c:v>28</c:v>
                </c:pt>
                <c:pt idx="2">
                  <c:v>769</c:v>
                </c:pt>
                <c:pt idx="3">
                  <c:v>38</c:v>
                </c:pt>
                <c:pt idx="4">
                  <c:v>72</c:v>
                </c:pt>
                <c:pt idx="5">
                  <c:v>1397</c:v>
                </c:pt>
                <c:pt idx="6">
                  <c:v>1248</c:v>
                </c:pt>
                <c:pt idx="7">
                  <c:v>653</c:v>
                </c:pt>
                <c:pt idx="8">
                  <c:v>471</c:v>
                </c:pt>
                <c:pt idx="9">
                  <c:v>227</c:v>
                </c:pt>
                <c:pt idx="10">
                  <c:v>62</c:v>
                </c:pt>
                <c:pt idx="11">
                  <c:v>651</c:v>
                </c:pt>
                <c:pt idx="12">
                  <c:v>987</c:v>
                </c:pt>
                <c:pt idx="13">
                  <c:v>541</c:v>
                </c:pt>
                <c:pt idx="14">
                  <c:v>1</c:v>
                </c:pt>
                <c:pt idx="15">
                  <c:v>129</c:v>
                </c:pt>
                <c:pt idx="16">
                  <c:v>343</c:v>
                </c:pt>
                <c:pt idx="17">
                  <c:v>289</c:v>
                </c:pt>
                <c:pt idx="18">
                  <c:v>654</c:v>
                </c:pt>
              </c:numCache>
            </c:numRef>
          </c:val>
          <c:extLst>
            <c:ext xmlns:c16="http://schemas.microsoft.com/office/drawing/2014/chart" uri="{C3380CC4-5D6E-409C-BE32-E72D297353CC}">
              <c16:uniqueId val="{00000021-B7A4-427E-BFF7-5AD84EFAF39E}"/>
            </c:ext>
          </c:extLst>
        </c:ser>
        <c:ser>
          <c:idx val="34"/>
          <c:order val="34"/>
          <c:tx>
            <c:strRef>
              <c:f>'001_11yq_2023q2'!$AK$3</c:f>
              <c:strCache>
                <c:ptCount val="1"/>
                <c:pt idx="0">
                  <c:v>2021Q3</c:v>
                </c:pt>
              </c:strCache>
            </c:strRef>
          </c:tx>
          <c:spPr>
            <a:solidFill>
              <a:schemeClr val="accent5">
                <a:lumMod val="5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'001_11yq_2023q2'!$AK$4:$AK$22</c:f>
              <c:numCache>
                <c:formatCode>0</c:formatCode>
                <c:ptCount val="19"/>
                <c:pt idx="0">
                  <c:v>1281</c:v>
                </c:pt>
                <c:pt idx="1">
                  <c:v>28</c:v>
                </c:pt>
                <c:pt idx="2">
                  <c:v>777</c:v>
                </c:pt>
                <c:pt idx="3">
                  <c:v>39</c:v>
                </c:pt>
                <c:pt idx="4">
                  <c:v>73</c:v>
                </c:pt>
                <c:pt idx="5">
                  <c:v>1401</c:v>
                </c:pt>
                <c:pt idx="6">
                  <c:v>1257</c:v>
                </c:pt>
                <c:pt idx="7">
                  <c:v>654</c:v>
                </c:pt>
                <c:pt idx="8">
                  <c:v>470</c:v>
                </c:pt>
                <c:pt idx="9">
                  <c:v>228</c:v>
                </c:pt>
                <c:pt idx="10">
                  <c:v>65</c:v>
                </c:pt>
                <c:pt idx="11">
                  <c:v>655</c:v>
                </c:pt>
                <c:pt idx="12">
                  <c:v>991</c:v>
                </c:pt>
                <c:pt idx="13">
                  <c:v>543</c:v>
                </c:pt>
                <c:pt idx="14">
                  <c:v>2</c:v>
                </c:pt>
                <c:pt idx="15">
                  <c:v>128</c:v>
                </c:pt>
                <c:pt idx="16">
                  <c:v>346</c:v>
                </c:pt>
                <c:pt idx="17">
                  <c:v>296</c:v>
                </c:pt>
                <c:pt idx="18">
                  <c:v>660</c:v>
                </c:pt>
              </c:numCache>
            </c:numRef>
          </c:val>
          <c:extLst>
            <c:ext xmlns:c16="http://schemas.microsoft.com/office/drawing/2014/chart" uri="{C3380CC4-5D6E-409C-BE32-E72D297353CC}">
              <c16:uniqueId val="{00000022-B7A4-427E-BFF7-5AD84EFAF39E}"/>
            </c:ext>
          </c:extLst>
        </c:ser>
        <c:ser>
          <c:idx val="35"/>
          <c:order val="35"/>
          <c:tx>
            <c:strRef>
              <c:f>'001_11yq_2023q2'!$AL$3</c:f>
              <c:strCache>
                <c:ptCount val="1"/>
                <c:pt idx="0">
                  <c:v>2021Q4</c:v>
                </c:pt>
              </c:strCache>
            </c:strRef>
          </c:tx>
          <c:spPr>
            <a:solidFill>
              <a:schemeClr val="accent6">
                <a:lumMod val="5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'001_11yq_2023q2'!$AL$4:$AL$22</c:f>
              <c:numCache>
                <c:formatCode>0</c:formatCode>
                <c:ptCount val="19"/>
                <c:pt idx="0">
                  <c:v>1287</c:v>
                </c:pt>
                <c:pt idx="1">
                  <c:v>28</c:v>
                </c:pt>
                <c:pt idx="2">
                  <c:v>781</c:v>
                </c:pt>
                <c:pt idx="3">
                  <c:v>39</c:v>
                </c:pt>
                <c:pt idx="4">
                  <c:v>74</c:v>
                </c:pt>
                <c:pt idx="5">
                  <c:v>1416</c:v>
                </c:pt>
                <c:pt idx="6">
                  <c:v>1258</c:v>
                </c:pt>
                <c:pt idx="7">
                  <c:v>656</c:v>
                </c:pt>
                <c:pt idx="8">
                  <c:v>467</c:v>
                </c:pt>
                <c:pt idx="9">
                  <c:v>230</c:v>
                </c:pt>
                <c:pt idx="10">
                  <c:v>67</c:v>
                </c:pt>
                <c:pt idx="11">
                  <c:v>657</c:v>
                </c:pt>
                <c:pt idx="12">
                  <c:v>1003</c:v>
                </c:pt>
                <c:pt idx="13">
                  <c:v>544</c:v>
                </c:pt>
                <c:pt idx="14">
                  <c:v>2</c:v>
                </c:pt>
                <c:pt idx="15">
                  <c:v>133</c:v>
                </c:pt>
                <c:pt idx="16">
                  <c:v>345</c:v>
                </c:pt>
                <c:pt idx="17">
                  <c:v>301</c:v>
                </c:pt>
                <c:pt idx="18">
                  <c:v>669</c:v>
                </c:pt>
              </c:numCache>
            </c:numRef>
          </c:val>
          <c:extLst>
            <c:ext xmlns:c16="http://schemas.microsoft.com/office/drawing/2014/chart" uri="{C3380CC4-5D6E-409C-BE32-E72D297353CC}">
              <c16:uniqueId val="{00000023-B7A4-427E-BFF7-5AD84EFAF39E}"/>
            </c:ext>
          </c:extLst>
        </c:ser>
        <c:ser>
          <c:idx val="36"/>
          <c:order val="36"/>
          <c:tx>
            <c:strRef>
              <c:f>'001_11yq_2023q2'!$AM$3</c:f>
              <c:strCache>
                <c:ptCount val="1"/>
                <c:pt idx="0">
                  <c:v>2022Q1</c:v>
                </c:pt>
              </c:strCache>
            </c:strRef>
          </c:tx>
          <c:spPr>
            <a:solidFill>
              <a:schemeClr val="accent1">
                <a:lumMod val="70000"/>
                <a:lumOff val="3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'001_11yq_2023q2'!$AM$4:$AM$22</c:f>
              <c:numCache>
                <c:formatCode>0</c:formatCode>
                <c:ptCount val="19"/>
                <c:pt idx="0">
                  <c:v>1301</c:v>
                </c:pt>
                <c:pt idx="1">
                  <c:v>28</c:v>
                </c:pt>
                <c:pt idx="2">
                  <c:v>794</c:v>
                </c:pt>
                <c:pt idx="3">
                  <c:v>39</c:v>
                </c:pt>
                <c:pt idx="4">
                  <c:v>74</c:v>
                </c:pt>
                <c:pt idx="5">
                  <c:v>1415</c:v>
                </c:pt>
                <c:pt idx="6">
                  <c:v>1251</c:v>
                </c:pt>
                <c:pt idx="7">
                  <c:v>652</c:v>
                </c:pt>
                <c:pt idx="8">
                  <c:v>475</c:v>
                </c:pt>
                <c:pt idx="9">
                  <c:v>226</c:v>
                </c:pt>
                <c:pt idx="10">
                  <c:v>68</c:v>
                </c:pt>
                <c:pt idx="11">
                  <c:v>656</c:v>
                </c:pt>
                <c:pt idx="12">
                  <c:v>1012</c:v>
                </c:pt>
                <c:pt idx="13">
                  <c:v>554</c:v>
                </c:pt>
                <c:pt idx="14">
                  <c:v>2</c:v>
                </c:pt>
                <c:pt idx="15">
                  <c:v>143</c:v>
                </c:pt>
                <c:pt idx="16">
                  <c:v>347</c:v>
                </c:pt>
                <c:pt idx="17">
                  <c:v>301</c:v>
                </c:pt>
                <c:pt idx="18">
                  <c:v>676</c:v>
                </c:pt>
              </c:numCache>
            </c:numRef>
          </c:val>
          <c:extLst>
            <c:ext xmlns:c16="http://schemas.microsoft.com/office/drawing/2014/chart" uri="{C3380CC4-5D6E-409C-BE32-E72D297353CC}">
              <c16:uniqueId val="{00000024-B7A4-427E-BFF7-5AD84EFAF39E}"/>
            </c:ext>
          </c:extLst>
        </c:ser>
        <c:ser>
          <c:idx val="37"/>
          <c:order val="37"/>
          <c:tx>
            <c:strRef>
              <c:f>'001_11yq_2023q2'!$AN$3</c:f>
              <c:strCache>
                <c:ptCount val="1"/>
                <c:pt idx="0">
                  <c:v>2022Q2</c:v>
                </c:pt>
              </c:strCache>
            </c:strRef>
          </c:tx>
          <c:spPr>
            <a:solidFill>
              <a:schemeClr val="accent2">
                <a:lumMod val="70000"/>
                <a:lumOff val="3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'001_11yq_2023q2'!$AN$4:$AN$22</c:f>
              <c:numCache>
                <c:formatCode>0</c:formatCode>
                <c:ptCount val="19"/>
                <c:pt idx="0">
                  <c:v>1318</c:v>
                </c:pt>
                <c:pt idx="1">
                  <c:v>28</c:v>
                </c:pt>
                <c:pt idx="2">
                  <c:v>792</c:v>
                </c:pt>
                <c:pt idx="3">
                  <c:v>39</c:v>
                </c:pt>
                <c:pt idx="4">
                  <c:v>74</c:v>
                </c:pt>
                <c:pt idx="5">
                  <c:v>1425</c:v>
                </c:pt>
                <c:pt idx="6">
                  <c:v>1248</c:v>
                </c:pt>
                <c:pt idx="7">
                  <c:v>644</c:v>
                </c:pt>
                <c:pt idx="8">
                  <c:v>482</c:v>
                </c:pt>
                <c:pt idx="9">
                  <c:v>230</c:v>
                </c:pt>
                <c:pt idx="10">
                  <c:v>69</c:v>
                </c:pt>
                <c:pt idx="11">
                  <c:v>659</c:v>
                </c:pt>
                <c:pt idx="12">
                  <c:v>993</c:v>
                </c:pt>
                <c:pt idx="13">
                  <c:v>564</c:v>
                </c:pt>
                <c:pt idx="14">
                  <c:v>2</c:v>
                </c:pt>
                <c:pt idx="15">
                  <c:v>144</c:v>
                </c:pt>
                <c:pt idx="16">
                  <c:v>345</c:v>
                </c:pt>
                <c:pt idx="17">
                  <c:v>301</c:v>
                </c:pt>
                <c:pt idx="18">
                  <c:v>687</c:v>
                </c:pt>
              </c:numCache>
            </c:numRef>
          </c:val>
          <c:extLst>
            <c:ext xmlns:c16="http://schemas.microsoft.com/office/drawing/2014/chart" uri="{C3380CC4-5D6E-409C-BE32-E72D297353CC}">
              <c16:uniqueId val="{00000025-B7A4-427E-BFF7-5AD84EFAF39E}"/>
            </c:ext>
          </c:extLst>
        </c:ser>
        <c:ser>
          <c:idx val="38"/>
          <c:order val="38"/>
          <c:tx>
            <c:strRef>
              <c:f>'001_11yq_2023q2'!$AO$3</c:f>
              <c:strCache>
                <c:ptCount val="1"/>
                <c:pt idx="0">
                  <c:v>2022Q3</c:v>
                </c:pt>
              </c:strCache>
            </c:strRef>
          </c:tx>
          <c:spPr>
            <a:solidFill>
              <a:schemeClr val="accent3">
                <a:lumMod val="70000"/>
                <a:lumOff val="3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'001_11yq_2023q2'!$AO$4:$AO$22</c:f>
              <c:numCache>
                <c:formatCode>0</c:formatCode>
                <c:ptCount val="19"/>
                <c:pt idx="0">
                  <c:v>1321</c:v>
                </c:pt>
                <c:pt idx="1">
                  <c:v>28</c:v>
                </c:pt>
                <c:pt idx="2">
                  <c:v>801</c:v>
                </c:pt>
                <c:pt idx="3">
                  <c:v>39</c:v>
                </c:pt>
                <c:pt idx="4">
                  <c:v>75</c:v>
                </c:pt>
                <c:pt idx="5">
                  <c:v>1439</c:v>
                </c:pt>
                <c:pt idx="6">
                  <c:v>1244</c:v>
                </c:pt>
                <c:pt idx="7">
                  <c:v>644</c:v>
                </c:pt>
                <c:pt idx="8">
                  <c:v>487</c:v>
                </c:pt>
                <c:pt idx="9">
                  <c:v>232</c:v>
                </c:pt>
                <c:pt idx="10">
                  <c:v>72</c:v>
                </c:pt>
                <c:pt idx="11">
                  <c:v>660</c:v>
                </c:pt>
                <c:pt idx="12">
                  <c:v>1013</c:v>
                </c:pt>
                <c:pt idx="13">
                  <c:v>568</c:v>
                </c:pt>
                <c:pt idx="14">
                  <c:v>2</c:v>
                </c:pt>
                <c:pt idx="15">
                  <c:v>154</c:v>
                </c:pt>
                <c:pt idx="16">
                  <c:v>343</c:v>
                </c:pt>
                <c:pt idx="17">
                  <c:v>307</c:v>
                </c:pt>
                <c:pt idx="18">
                  <c:v>686</c:v>
                </c:pt>
              </c:numCache>
            </c:numRef>
          </c:val>
          <c:extLst>
            <c:ext xmlns:c16="http://schemas.microsoft.com/office/drawing/2014/chart" uri="{C3380CC4-5D6E-409C-BE32-E72D297353CC}">
              <c16:uniqueId val="{00000026-B7A4-427E-BFF7-5AD84EFAF39E}"/>
            </c:ext>
          </c:extLst>
        </c:ser>
        <c:ser>
          <c:idx val="39"/>
          <c:order val="39"/>
          <c:tx>
            <c:strRef>
              <c:f>'001_11yq_2023q2'!$AP$3</c:f>
              <c:strCache>
                <c:ptCount val="1"/>
                <c:pt idx="0">
                  <c:v>2022Q4</c:v>
                </c:pt>
              </c:strCache>
            </c:strRef>
          </c:tx>
          <c:spPr>
            <a:solidFill>
              <a:schemeClr val="accent4">
                <a:lumMod val="70000"/>
                <a:lumOff val="3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'001_11yq_2023q2'!$AP$4:$AP$22</c:f>
              <c:numCache>
                <c:formatCode>0</c:formatCode>
                <c:ptCount val="19"/>
                <c:pt idx="0">
                  <c:v>1327</c:v>
                </c:pt>
                <c:pt idx="1">
                  <c:v>28</c:v>
                </c:pt>
                <c:pt idx="2">
                  <c:v>802</c:v>
                </c:pt>
                <c:pt idx="3">
                  <c:v>39</c:v>
                </c:pt>
                <c:pt idx="4">
                  <c:v>75</c:v>
                </c:pt>
                <c:pt idx="5">
                  <c:v>1438</c:v>
                </c:pt>
                <c:pt idx="6">
                  <c:v>1258</c:v>
                </c:pt>
                <c:pt idx="7">
                  <c:v>645</c:v>
                </c:pt>
                <c:pt idx="8">
                  <c:v>489</c:v>
                </c:pt>
                <c:pt idx="9">
                  <c:v>231</c:v>
                </c:pt>
                <c:pt idx="10">
                  <c:v>73</c:v>
                </c:pt>
                <c:pt idx="11">
                  <c:v>667</c:v>
                </c:pt>
                <c:pt idx="12">
                  <c:v>1016</c:v>
                </c:pt>
                <c:pt idx="13">
                  <c:v>573</c:v>
                </c:pt>
                <c:pt idx="14">
                  <c:v>2</c:v>
                </c:pt>
                <c:pt idx="15">
                  <c:v>157</c:v>
                </c:pt>
                <c:pt idx="16">
                  <c:v>349</c:v>
                </c:pt>
                <c:pt idx="17">
                  <c:v>305</c:v>
                </c:pt>
                <c:pt idx="18">
                  <c:v>686</c:v>
                </c:pt>
              </c:numCache>
            </c:numRef>
          </c:val>
          <c:extLst>
            <c:ext xmlns:c16="http://schemas.microsoft.com/office/drawing/2014/chart" uri="{C3380CC4-5D6E-409C-BE32-E72D297353CC}">
              <c16:uniqueId val="{00000027-B7A4-427E-BFF7-5AD84EFAF39E}"/>
            </c:ext>
          </c:extLst>
        </c:ser>
        <c:ser>
          <c:idx val="40"/>
          <c:order val="40"/>
          <c:tx>
            <c:strRef>
              <c:f>'001_11yq_2023q2'!$AQ$3</c:f>
              <c:strCache>
                <c:ptCount val="1"/>
                <c:pt idx="0">
                  <c:v>2023Q1</c:v>
                </c:pt>
              </c:strCache>
            </c:strRef>
          </c:tx>
          <c:spPr>
            <a:solidFill>
              <a:schemeClr val="accent5">
                <a:lumMod val="70000"/>
                <a:lumOff val="3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'001_11yq_2023q2'!$AQ$4:$AQ$22</c:f>
              <c:numCache>
                <c:formatCode>0</c:formatCode>
                <c:ptCount val="19"/>
                <c:pt idx="0">
                  <c:v>1343</c:v>
                </c:pt>
                <c:pt idx="1">
                  <c:v>28</c:v>
                </c:pt>
                <c:pt idx="2">
                  <c:v>808</c:v>
                </c:pt>
                <c:pt idx="3">
                  <c:v>40</c:v>
                </c:pt>
                <c:pt idx="4">
                  <c:v>74</c:v>
                </c:pt>
                <c:pt idx="5">
                  <c:v>1435</c:v>
                </c:pt>
                <c:pt idx="6">
                  <c:v>1254</c:v>
                </c:pt>
                <c:pt idx="7">
                  <c:v>648</c:v>
                </c:pt>
                <c:pt idx="8">
                  <c:v>481</c:v>
                </c:pt>
                <c:pt idx="9">
                  <c:v>237</c:v>
                </c:pt>
                <c:pt idx="10">
                  <c:v>71</c:v>
                </c:pt>
                <c:pt idx="11">
                  <c:v>665</c:v>
                </c:pt>
                <c:pt idx="12">
                  <c:v>1024</c:v>
                </c:pt>
                <c:pt idx="13">
                  <c:v>579</c:v>
                </c:pt>
                <c:pt idx="14">
                  <c:v>2</c:v>
                </c:pt>
                <c:pt idx="15">
                  <c:v>154</c:v>
                </c:pt>
                <c:pt idx="16">
                  <c:v>354</c:v>
                </c:pt>
                <c:pt idx="17">
                  <c:v>310</c:v>
                </c:pt>
                <c:pt idx="18">
                  <c:v>682</c:v>
                </c:pt>
              </c:numCache>
            </c:numRef>
          </c:val>
          <c:extLst>
            <c:ext xmlns:c16="http://schemas.microsoft.com/office/drawing/2014/chart" uri="{C3380CC4-5D6E-409C-BE32-E72D297353CC}">
              <c16:uniqueId val="{00000028-B7A4-427E-BFF7-5AD84EFAF39E}"/>
            </c:ext>
          </c:extLst>
        </c:ser>
        <c:ser>
          <c:idx val="41"/>
          <c:order val="41"/>
          <c:tx>
            <c:strRef>
              <c:f>'001_11yq_2023q2'!$AR$3</c:f>
              <c:strCache>
                <c:ptCount val="1"/>
                <c:pt idx="0">
                  <c:v>2023Q2</c:v>
                </c:pt>
              </c:strCache>
            </c:strRef>
          </c:tx>
          <c:spPr>
            <a:solidFill>
              <a:schemeClr val="accent6">
                <a:lumMod val="70000"/>
                <a:lumOff val="30000"/>
              </a:schemeClr>
            </a:solidFill>
            <a:ln>
              <a:noFill/>
            </a:ln>
            <a:effectLst/>
          </c:spPr>
          <c:invertIfNegative val="0"/>
          <c:cat>
            <c:strRef>
              <c:f>'001_11yq_2023q2'!$B$4:$B$22</c:f>
              <c:strCache>
                <c:ptCount val="19"/>
                <c:pt idx="0">
                  <c:v>A Maatalous, metsätalous ja kalatalous (01-03)</c:v>
                </c:pt>
                <c:pt idx="1">
                  <c:v>B Kaivostoiminta ja louhinta (05-09)</c:v>
                </c:pt>
                <c:pt idx="2">
                  <c:v>C Teollisuus (10-33)</c:v>
                </c:pt>
                <c:pt idx="3">
                  <c:v>D Sähkö-, kaasu- ja lämpöhuolto, jäähdytysliiketoiminta (35)</c:v>
                </c:pt>
                <c:pt idx="4">
                  <c:v>E Vesihuolto, viemäri- ja jätevesihuolto, jätehuolto ja muu ympäristön puhtaanapito (36-39)</c:v>
                </c:pt>
                <c:pt idx="5">
                  <c:v>F Rakentaminen (41-43)</c:v>
                </c:pt>
                <c:pt idx="6">
                  <c:v>G Tukku- ja vähittäiskauppa; moottoriajoneuvojen ja moottoripyörien korjaus (45-47)</c:v>
                </c:pt>
                <c:pt idx="7">
                  <c:v>H Kuljetus ja varastointi (49-53)</c:v>
                </c:pt>
                <c:pt idx="8">
                  <c:v>I Majoitus- ja ravitsemistoiminta (55-56)</c:v>
                </c:pt>
                <c:pt idx="9">
                  <c:v>J Informaatio ja viestintä (58-63)</c:v>
                </c:pt>
                <c:pt idx="10">
                  <c:v>K Rahoitus- ja vakuutustoiminta (64-66)</c:v>
                </c:pt>
                <c:pt idx="11">
                  <c:v>L Kiinteistöalan toiminta (68)</c:v>
                </c:pt>
                <c:pt idx="12">
                  <c:v>M Ammatillinen, tieteellinen ja tekninen toiminta (69-75)</c:v>
                </c:pt>
                <c:pt idx="13">
                  <c:v>N Hallinto- ja tukipalvelutoiminta (77-82)</c:v>
                </c:pt>
                <c:pt idx="14">
                  <c:v>O Julkinen hallinto ja maanpuolustus; pakollinen sosiaalivakuutus (84)</c:v>
                </c:pt>
                <c:pt idx="15">
                  <c:v>P Koulutus (85)</c:v>
                </c:pt>
                <c:pt idx="16">
                  <c:v>Q Terveys- ja sosiaalipalvelut (86-88)</c:v>
                </c:pt>
                <c:pt idx="17">
                  <c:v>R Taiteet, viihde ja virkistys (90-93)</c:v>
                </c:pt>
                <c:pt idx="18">
                  <c:v>S Muu palvelutoiminta (94-96)</c:v>
                </c:pt>
              </c:strCache>
            </c:strRef>
          </c:cat>
          <c:val>
            <c:numRef>
              <c:f>'001_11yq_2023q2'!$AR$4:$AR$22</c:f>
              <c:numCache>
                <c:formatCode>0</c:formatCode>
                <c:ptCount val="19"/>
                <c:pt idx="0">
                  <c:v>1342</c:v>
                </c:pt>
                <c:pt idx="1">
                  <c:v>29</c:v>
                </c:pt>
                <c:pt idx="2">
                  <c:v>809</c:v>
                </c:pt>
                <c:pt idx="3">
                  <c:v>42</c:v>
                </c:pt>
                <c:pt idx="4">
                  <c:v>73</c:v>
                </c:pt>
                <c:pt idx="5">
                  <c:v>1445</c:v>
                </c:pt>
                <c:pt idx="6">
                  <c:v>1257</c:v>
                </c:pt>
                <c:pt idx="7">
                  <c:v>644</c:v>
                </c:pt>
                <c:pt idx="8">
                  <c:v>485</c:v>
                </c:pt>
                <c:pt idx="9">
                  <c:v>243</c:v>
                </c:pt>
                <c:pt idx="10">
                  <c:v>69</c:v>
                </c:pt>
                <c:pt idx="11">
                  <c:v>666</c:v>
                </c:pt>
                <c:pt idx="12">
                  <c:v>1026</c:v>
                </c:pt>
                <c:pt idx="13">
                  <c:v>572</c:v>
                </c:pt>
                <c:pt idx="14">
                  <c:v>2</c:v>
                </c:pt>
                <c:pt idx="15">
                  <c:v>158</c:v>
                </c:pt>
                <c:pt idx="16">
                  <c:v>352</c:v>
                </c:pt>
                <c:pt idx="17">
                  <c:v>308</c:v>
                </c:pt>
                <c:pt idx="18">
                  <c:v>689</c:v>
                </c:pt>
              </c:numCache>
            </c:numRef>
          </c:val>
          <c:extLst>
            <c:ext xmlns:c16="http://schemas.microsoft.com/office/drawing/2014/chart" uri="{C3380CC4-5D6E-409C-BE32-E72D297353CC}">
              <c16:uniqueId val="{00000029-B7A4-427E-BFF7-5AD84EFAF39E}"/>
            </c:ext>
          </c:extLst>
        </c:ser>
        <c:dLbls>
          <c:showLegendKey val="0"/>
          <c:showVal val="0"/>
          <c:showCatName val="0"/>
          <c:showSerName val="0"/>
          <c:showPercent val="0"/>
          <c:showBubbleSize val="0"/>
        </c:dLbls>
        <c:gapWidth val="219"/>
        <c:overlap val="-27"/>
        <c:axId val="443379776"/>
        <c:axId val="1108199584"/>
      </c:barChart>
      <c:catAx>
        <c:axId val="443379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108199584"/>
        <c:crosses val="autoZero"/>
        <c:auto val="1"/>
        <c:lblAlgn val="ctr"/>
        <c:lblOffset val="100"/>
        <c:noMultiLvlLbl val="0"/>
      </c:catAx>
      <c:valAx>
        <c:axId val="11081995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443379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1600" b="1" dirty="0"/>
              <a:t>Yritysten liikevaihdon suhdannekehitys alueilla 2000-q3/2023, A-X kaikki toimialat, </a:t>
            </a:r>
          </a:p>
          <a:p>
            <a:pPr>
              <a:defRPr/>
            </a:pPr>
            <a:r>
              <a:rPr lang="fi-FI" sz="1600" b="1" dirty="0"/>
              <a:t>trendisarja, 2015=100</a:t>
            </a:r>
          </a:p>
          <a:p>
            <a:pPr>
              <a:defRPr/>
            </a:pPr>
            <a:r>
              <a:rPr lang="fi-FI" dirty="0"/>
              <a:t>Lähde: Toimiala </a:t>
            </a:r>
            <a:r>
              <a:rPr lang="fi-FI" dirty="0" err="1"/>
              <a:t>online</a:t>
            </a:r>
            <a:r>
              <a:rPr lang="fi-FI" dirty="0"/>
              <a:t> /</a:t>
            </a:r>
            <a:r>
              <a:rPr lang="fi-FI" baseline="0" dirty="0"/>
              <a:t> Tilastokeskus</a:t>
            </a:r>
            <a:endParaRPr lang="fi-FI"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t8634_008!$B$5</c:f>
              <c:strCache>
                <c:ptCount val="1"/>
                <c:pt idx="0">
                  <c:v>Koko maa</c:v>
                </c:pt>
              </c:strCache>
            </c:strRef>
          </c:tx>
          <c:spPr>
            <a:ln w="28575" cap="rnd">
              <a:solidFill>
                <a:schemeClr val="accent1"/>
              </a:solidFill>
              <a:prstDash val="dash"/>
              <a:round/>
            </a:ln>
            <a:effectLst/>
          </c:spPr>
          <c:marker>
            <c:symbol val="none"/>
          </c:marker>
          <c:cat>
            <c:multiLvlStrRef>
              <c:f>t8634_008!$C$3:$CS$4</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t8634_008!$C$5:$CS$5</c:f>
              <c:numCache>
                <c:formatCode>0.0</c:formatCode>
                <c:ptCount val="95"/>
                <c:pt idx="0">
                  <c:v>66.099999999999994</c:v>
                </c:pt>
                <c:pt idx="1">
                  <c:v>67.900000000000006</c:v>
                </c:pt>
                <c:pt idx="2">
                  <c:v>69.599999999999994</c:v>
                </c:pt>
                <c:pt idx="3">
                  <c:v>70.8</c:v>
                </c:pt>
                <c:pt idx="4">
                  <c:v>71.3</c:v>
                </c:pt>
                <c:pt idx="5">
                  <c:v>71.099999999999994</c:v>
                </c:pt>
                <c:pt idx="6">
                  <c:v>70.8</c:v>
                </c:pt>
                <c:pt idx="7">
                  <c:v>70.5</c:v>
                </c:pt>
                <c:pt idx="8">
                  <c:v>70.7</c:v>
                </c:pt>
                <c:pt idx="9">
                  <c:v>71.3</c:v>
                </c:pt>
                <c:pt idx="10">
                  <c:v>71.900000000000006</c:v>
                </c:pt>
                <c:pt idx="11">
                  <c:v>72.5</c:v>
                </c:pt>
                <c:pt idx="12">
                  <c:v>72.900000000000006</c:v>
                </c:pt>
                <c:pt idx="13">
                  <c:v>73.3</c:v>
                </c:pt>
                <c:pt idx="14">
                  <c:v>73.8</c:v>
                </c:pt>
                <c:pt idx="15">
                  <c:v>74.599999999999994</c:v>
                </c:pt>
                <c:pt idx="16">
                  <c:v>75.3</c:v>
                </c:pt>
                <c:pt idx="17">
                  <c:v>76.3</c:v>
                </c:pt>
                <c:pt idx="18">
                  <c:v>77.2</c:v>
                </c:pt>
                <c:pt idx="19">
                  <c:v>78</c:v>
                </c:pt>
                <c:pt idx="20">
                  <c:v>78.8</c:v>
                </c:pt>
                <c:pt idx="21">
                  <c:v>79.599999999999994</c:v>
                </c:pt>
                <c:pt idx="22">
                  <c:v>81.3</c:v>
                </c:pt>
                <c:pt idx="23">
                  <c:v>83.3</c:v>
                </c:pt>
                <c:pt idx="24">
                  <c:v>85.7</c:v>
                </c:pt>
                <c:pt idx="25">
                  <c:v>88.3</c:v>
                </c:pt>
                <c:pt idx="26">
                  <c:v>90.4</c:v>
                </c:pt>
                <c:pt idx="27">
                  <c:v>92.1</c:v>
                </c:pt>
                <c:pt idx="28">
                  <c:v>93.9</c:v>
                </c:pt>
                <c:pt idx="29">
                  <c:v>95.8</c:v>
                </c:pt>
                <c:pt idx="30">
                  <c:v>97.8</c:v>
                </c:pt>
                <c:pt idx="31">
                  <c:v>100</c:v>
                </c:pt>
                <c:pt idx="32">
                  <c:v>102</c:v>
                </c:pt>
                <c:pt idx="33">
                  <c:v>103.6</c:v>
                </c:pt>
                <c:pt idx="34">
                  <c:v>104.4</c:v>
                </c:pt>
                <c:pt idx="35">
                  <c:v>98.9</c:v>
                </c:pt>
                <c:pt idx="36">
                  <c:v>85.9</c:v>
                </c:pt>
                <c:pt idx="37">
                  <c:v>85.5</c:v>
                </c:pt>
                <c:pt idx="38">
                  <c:v>86</c:v>
                </c:pt>
                <c:pt idx="39">
                  <c:v>87.2</c:v>
                </c:pt>
                <c:pt idx="40">
                  <c:v>89.2</c:v>
                </c:pt>
                <c:pt idx="41">
                  <c:v>92.1</c:v>
                </c:pt>
                <c:pt idx="42">
                  <c:v>94.8</c:v>
                </c:pt>
                <c:pt idx="43">
                  <c:v>97.5</c:v>
                </c:pt>
                <c:pt idx="44">
                  <c:v>99.4</c:v>
                </c:pt>
                <c:pt idx="45">
                  <c:v>100.8</c:v>
                </c:pt>
                <c:pt idx="46">
                  <c:v>102.2</c:v>
                </c:pt>
                <c:pt idx="47">
                  <c:v>102.9</c:v>
                </c:pt>
                <c:pt idx="48">
                  <c:v>103.5</c:v>
                </c:pt>
                <c:pt idx="49">
                  <c:v>103.5</c:v>
                </c:pt>
                <c:pt idx="50">
                  <c:v>102.9</c:v>
                </c:pt>
                <c:pt idx="51">
                  <c:v>102.4</c:v>
                </c:pt>
                <c:pt idx="52">
                  <c:v>101.7</c:v>
                </c:pt>
                <c:pt idx="53">
                  <c:v>101.3</c:v>
                </c:pt>
                <c:pt idx="54">
                  <c:v>101.2</c:v>
                </c:pt>
                <c:pt idx="55">
                  <c:v>101.2</c:v>
                </c:pt>
                <c:pt idx="56">
                  <c:v>101.2</c:v>
                </c:pt>
                <c:pt idx="57">
                  <c:v>101.2</c:v>
                </c:pt>
                <c:pt idx="58">
                  <c:v>101.1</c:v>
                </c:pt>
                <c:pt idx="59">
                  <c:v>100.7</c:v>
                </c:pt>
                <c:pt idx="60">
                  <c:v>100.3</c:v>
                </c:pt>
                <c:pt idx="61">
                  <c:v>100.1</c:v>
                </c:pt>
                <c:pt idx="62">
                  <c:v>99.8</c:v>
                </c:pt>
                <c:pt idx="63">
                  <c:v>99.8</c:v>
                </c:pt>
                <c:pt idx="64">
                  <c:v>100.2</c:v>
                </c:pt>
                <c:pt idx="65">
                  <c:v>101.2</c:v>
                </c:pt>
                <c:pt idx="66">
                  <c:v>102.6</c:v>
                </c:pt>
                <c:pt idx="67">
                  <c:v>104.3</c:v>
                </c:pt>
                <c:pt idx="68">
                  <c:v>106.1</c:v>
                </c:pt>
                <c:pt idx="69">
                  <c:v>107.7</c:v>
                </c:pt>
                <c:pt idx="70">
                  <c:v>109.2</c:v>
                </c:pt>
                <c:pt idx="71">
                  <c:v>110.7</c:v>
                </c:pt>
                <c:pt idx="72">
                  <c:v>112.3</c:v>
                </c:pt>
                <c:pt idx="73">
                  <c:v>113.8</c:v>
                </c:pt>
                <c:pt idx="74">
                  <c:v>115.2</c:v>
                </c:pt>
                <c:pt idx="75">
                  <c:v>116.4</c:v>
                </c:pt>
                <c:pt idx="76">
                  <c:v>117.3</c:v>
                </c:pt>
                <c:pt idx="77">
                  <c:v>117.9</c:v>
                </c:pt>
                <c:pt idx="78">
                  <c:v>117.9</c:v>
                </c:pt>
                <c:pt idx="79">
                  <c:v>117.4</c:v>
                </c:pt>
                <c:pt idx="80">
                  <c:v>116.1</c:v>
                </c:pt>
                <c:pt idx="81">
                  <c:v>114.8</c:v>
                </c:pt>
                <c:pt idx="82">
                  <c:v>114.5</c:v>
                </c:pt>
                <c:pt idx="83">
                  <c:v>115</c:v>
                </c:pt>
                <c:pt idx="84">
                  <c:v>117.4</c:v>
                </c:pt>
                <c:pt idx="85">
                  <c:v>121</c:v>
                </c:pt>
                <c:pt idx="86">
                  <c:v>125.7</c:v>
                </c:pt>
                <c:pt idx="87">
                  <c:v>131.6</c:v>
                </c:pt>
                <c:pt idx="88">
                  <c:v>137.4</c:v>
                </c:pt>
                <c:pt idx="89">
                  <c:v>142.5</c:v>
                </c:pt>
                <c:pt idx="90">
                  <c:v>145.30000000000001</c:v>
                </c:pt>
                <c:pt idx="91">
                  <c:v>145.4</c:v>
                </c:pt>
                <c:pt idx="92">
                  <c:v>143.6</c:v>
                </c:pt>
                <c:pt idx="93">
                  <c:v>140.80000000000001</c:v>
                </c:pt>
                <c:pt idx="94">
                  <c:v>138</c:v>
                </c:pt>
              </c:numCache>
            </c:numRef>
          </c:val>
          <c:smooth val="0"/>
          <c:extLst>
            <c:ext xmlns:c16="http://schemas.microsoft.com/office/drawing/2014/chart" uri="{C3380CC4-5D6E-409C-BE32-E72D297353CC}">
              <c16:uniqueId val="{00000000-9B85-4375-90CE-D9F638045758}"/>
            </c:ext>
          </c:extLst>
        </c:ser>
        <c:ser>
          <c:idx val="1"/>
          <c:order val="1"/>
          <c:tx>
            <c:strRef>
              <c:f>t8634_008!$B$6</c:f>
              <c:strCache>
                <c:ptCount val="1"/>
                <c:pt idx="0">
                  <c:v>Etelä-Savon maakunta</c:v>
                </c:pt>
              </c:strCache>
            </c:strRef>
          </c:tx>
          <c:spPr>
            <a:ln w="38100" cap="rnd">
              <a:solidFill>
                <a:schemeClr val="accent2"/>
              </a:solidFill>
              <a:round/>
            </a:ln>
            <a:effectLst/>
          </c:spPr>
          <c:marker>
            <c:symbol val="none"/>
          </c:marker>
          <c:cat>
            <c:multiLvlStrRef>
              <c:f>t8634_008!$C$3:$CS$4</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t8634_008!$C$6:$CS$6</c:f>
              <c:numCache>
                <c:formatCode>0.0</c:formatCode>
                <c:ptCount val="95"/>
                <c:pt idx="0">
                  <c:v>65.7</c:v>
                </c:pt>
                <c:pt idx="1">
                  <c:v>66</c:v>
                </c:pt>
                <c:pt idx="2">
                  <c:v>66.900000000000006</c:v>
                </c:pt>
                <c:pt idx="3">
                  <c:v>67.599999999999994</c:v>
                </c:pt>
                <c:pt idx="4">
                  <c:v>68.2</c:v>
                </c:pt>
                <c:pt idx="5">
                  <c:v>68.900000000000006</c:v>
                </c:pt>
                <c:pt idx="6">
                  <c:v>69.599999999999994</c:v>
                </c:pt>
                <c:pt idx="7">
                  <c:v>70.900000000000006</c:v>
                </c:pt>
                <c:pt idx="8">
                  <c:v>71.5</c:v>
                </c:pt>
                <c:pt idx="9">
                  <c:v>72.8</c:v>
                </c:pt>
                <c:pt idx="10">
                  <c:v>73.8</c:v>
                </c:pt>
                <c:pt idx="11">
                  <c:v>73.7</c:v>
                </c:pt>
                <c:pt idx="12">
                  <c:v>74.099999999999994</c:v>
                </c:pt>
                <c:pt idx="13">
                  <c:v>74.8</c:v>
                </c:pt>
                <c:pt idx="14">
                  <c:v>75.2</c:v>
                </c:pt>
                <c:pt idx="15">
                  <c:v>75</c:v>
                </c:pt>
                <c:pt idx="16">
                  <c:v>75.5</c:v>
                </c:pt>
                <c:pt idx="17">
                  <c:v>76.599999999999994</c:v>
                </c:pt>
                <c:pt idx="18">
                  <c:v>76.8</c:v>
                </c:pt>
                <c:pt idx="19">
                  <c:v>77.599999999999994</c:v>
                </c:pt>
                <c:pt idx="20">
                  <c:v>80</c:v>
                </c:pt>
                <c:pt idx="21">
                  <c:v>80.7</c:v>
                </c:pt>
                <c:pt idx="22">
                  <c:v>82.6</c:v>
                </c:pt>
                <c:pt idx="23">
                  <c:v>84.5</c:v>
                </c:pt>
                <c:pt idx="24">
                  <c:v>85.2</c:v>
                </c:pt>
                <c:pt idx="25">
                  <c:v>86.3</c:v>
                </c:pt>
                <c:pt idx="26">
                  <c:v>88.3</c:v>
                </c:pt>
                <c:pt idx="27">
                  <c:v>90.1</c:v>
                </c:pt>
                <c:pt idx="28">
                  <c:v>91.7</c:v>
                </c:pt>
                <c:pt idx="29">
                  <c:v>93.1</c:v>
                </c:pt>
                <c:pt idx="30">
                  <c:v>93.5</c:v>
                </c:pt>
                <c:pt idx="31">
                  <c:v>95.7</c:v>
                </c:pt>
                <c:pt idx="32">
                  <c:v>97.9</c:v>
                </c:pt>
                <c:pt idx="33">
                  <c:v>97.7</c:v>
                </c:pt>
                <c:pt idx="34">
                  <c:v>96.3</c:v>
                </c:pt>
                <c:pt idx="35">
                  <c:v>94.4</c:v>
                </c:pt>
                <c:pt idx="36">
                  <c:v>84.4</c:v>
                </c:pt>
                <c:pt idx="37">
                  <c:v>83.6</c:v>
                </c:pt>
                <c:pt idx="38">
                  <c:v>84.2</c:v>
                </c:pt>
                <c:pt idx="39">
                  <c:v>84.9</c:v>
                </c:pt>
                <c:pt idx="40">
                  <c:v>86.4</c:v>
                </c:pt>
                <c:pt idx="41">
                  <c:v>88.9</c:v>
                </c:pt>
                <c:pt idx="42">
                  <c:v>91.6</c:v>
                </c:pt>
                <c:pt idx="43">
                  <c:v>94.8</c:v>
                </c:pt>
                <c:pt idx="44">
                  <c:v>97.5</c:v>
                </c:pt>
                <c:pt idx="45">
                  <c:v>99.5</c:v>
                </c:pt>
                <c:pt idx="46">
                  <c:v>100.3</c:v>
                </c:pt>
                <c:pt idx="47">
                  <c:v>100.2</c:v>
                </c:pt>
                <c:pt idx="48">
                  <c:v>100.1</c:v>
                </c:pt>
                <c:pt idx="49">
                  <c:v>100.5</c:v>
                </c:pt>
                <c:pt idx="50">
                  <c:v>100.1</c:v>
                </c:pt>
                <c:pt idx="51">
                  <c:v>99.9</c:v>
                </c:pt>
                <c:pt idx="52">
                  <c:v>100</c:v>
                </c:pt>
                <c:pt idx="53">
                  <c:v>100.8</c:v>
                </c:pt>
                <c:pt idx="54">
                  <c:v>101</c:v>
                </c:pt>
                <c:pt idx="55">
                  <c:v>100.8</c:v>
                </c:pt>
                <c:pt idx="56">
                  <c:v>100.3</c:v>
                </c:pt>
                <c:pt idx="57">
                  <c:v>100.5</c:v>
                </c:pt>
                <c:pt idx="58">
                  <c:v>99.8</c:v>
                </c:pt>
                <c:pt idx="59">
                  <c:v>99.3</c:v>
                </c:pt>
                <c:pt idx="60">
                  <c:v>98.9</c:v>
                </c:pt>
                <c:pt idx="61">
                  <c:v>99.4</c:v>
                </c:pt>
                <c:pt idx="62">
                  <c:v>100.2</c:v>
                </c:pt>
                <c:pt idx="63">
                  <c:v>101.2</c:v>
                </c:pt>
                <c:pt idx="64">
                  <c:v>102.8</c:v>
                </c:pt>
                <c:pt idx="65">
                  <c:v>102.6</c:v>
                </c:pt>
                <c:pt idx="66">
                  <c:v>103.6</c:v>
                </c:pt>
                <c:pt idx="67">
                  <c:v>103.7</c:v>
                </c:pt>
                <c:pt idx="68">
                  <c:v>104.9</c:v>
                </c:pt>
                <c:pt idx="69">
                  <c:v>106</c:v>
                </c:pt>
                <c:pt idx="70">
                  <c:v>107.3</c:v>
                </c:pt>
                <c:pt idx="71">
                  <c:v>108.1</c:v>
                </c:pt>
                <c:pt idx="72">
                  <c:v>108.7</c:v>
                </c:pt>
                <c:pt idx="73">
                  <c:v>109.8</c:v>
                </c:pt>
                <c:pt idx="74">
                  <c:v>110.8</c:v>
                </c:pt>
                <c:pt idx="75">
                  <c:v>112.9</c:v>
                </c:pt>
                <c:pt idx="76">
                  <c:v>113.4</c:v>
                </c:pt>
                <c:pt idx="77">
                  <c:v>113.1</c:v>
                </c:pt>
                <c:pt idx="78">
                  <c:v>113.8</c:v>
                </c:pt>
                <c:pt idx="79">
                  <c:v>113.2</c:v>
                </c:pt>
                <c:pt idx="80">
                  <c:v>110.3</c:v>
                </c:pt>
                <c:pt idx="81">
                  <c:v>110.4</c:v>
                </c:pt>
                <c:pt idx="82">
                  <c:v>112.7</c:v>
                </c:pt>
                <c:pt idx="83">
                  <c:v>114.4</c:v>
                </c:pt>
                <c:pt idx="84">
                  <c:v>116.7</c:v>
                </c:pt>
                <c:pt idx="85">
                  <c:v>119.6</c:v>
                </c:pt>
                <c:pt idx="86">
                  <c:v>121.8</c:v>
                </c:pt>
                <c:pt idx="87">
                  <c:v>125.5</c:v>
                </c:pt>
                <c:pt idx="88">
                  <c:v>129.80000000000001</c:v>
                </c:pt>
                <c:pt idx="89">
                  <c:v>132.19999999999999</c:v>
                </c:pt>
                <c:pt idx="90">
                  <c:v>134.19999999999999</c:v>
                </c:pt>
                <c:pt idx="91">
                  <c:v>134.5</c:v>
                </c:pt>
                <c:pt idx="92">
                  <c:v>134.9</c:v>
                </c:pt>
                <c:pt idx="93">
                  <c:v>133.9</c:v>
                </c:pt>
                <c:pt idx="94">
                  <c:v>132</c:v>
                </c:pt>
              </c:numCache>
            </c:numRef>
          </c:val>
          <c:smooth val="0"/>
          <c:extLst>
            <c:ext xmlns:c16="http://schemas.microsoft.com/office/drawing/2014/chart" uri="{C3380CC4-5D6E-409C-BE32-E72D297353CC}">
              <c16:uniqueId val="{00000001-9B85-4375-90CE-D9F638045758}"/>
            </c:ext>
          </c:extLst>
        </c:ser>
        <c:ser>
          <c:idx val="2"/>
          <c:order val="2"/>
          <c:tx>
            <c:strRef>
              <c:f>t8634_008!$B$7</c:f>
              <c:strCache>
                <c:ptCount val="1"/>
                <c:pt idx="0">
                  <c:v>Mikkelin seutukunta</c:v>
                </c:pt>
              </c:strCache>
            </c:strRef>
          </c:tx>
          <c:spPr>
            <a:ln w="28575" cap="rnd">
              <a:solidFill>
                <a:schemeClr val="accent3"/>
              </a:solidFill>
              <a:round/>
            </a:ln>
            <a:effectLst/>
          </c:spPr>
          <c:marker>
            <c:symbol val="triangle"/>
            <c:size val="6"/>
            <c:spPr>
              <a:solidFill>
                <a:schemeClr val="accent3"/>
              </a:solidFill>
              <a:ln w="9525">
                <a:solidFill>
                  <a:schemeClr val="accent3"/>
                </a:solidFill>
              </a:ln>
              <a:effectLst/>
            </c:spPr>
          </c:marker>
          <c:cat>
            <c:multiLvlStrRef>
              <c:f>t8634_008!$C$3:$CS$4</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t8634_008!$C$7:$CS$7</c:f>
              <c:numCache>
                <c:formatCode>0.0</c:formatCode>
                <c:ptCount val="95"/>
                <c:pt idx="0">
                  <c:v>63.1</c:v>
                </c:pt>
                <c:pt idx="1">
                  <c:v>64.099999999999994</c:v>
                </c:pt>
                <c:pt idx="2">
                  <c:v>65.2</c:v>
                </c:pt>
                <c:pt idx="3">
                  <c:v>66.599999999999994</c:v>
                </c:pt>
                <c:pt idx="4">
                  <c:v>67.8</c:v>
                </c:pt>
                <c:pt idx="5">
                  <c:v>68.5</c:v>
                </c:pt>
                <c:pt idx="6">
                  <c:v>68.8</c:v>
                </c:pt>
                <c:pt idx="7">
                  <c:v>69.5</c:v>
                </c:pt>
                <c:pt idx="8">
                  <c:v>69.5</c:v>
                </c:pt>
                <c:pt idx="9">
                  <c:v>70.8</c:v>
                </c:pt>
                <c:pt idx="10">
                  <c:v>71.599999999999994</c:v>
                </c:pt>
                <c:pt idx="11">
                  <c:v>72.3</c:v>
                </c:pt>
                <c:pt idx="12">
                  <c:v>73.8</c:v>
                </c:pt>
                <c:pt idx="13">
                  <c:v>74</c:v>
                </c:pt>
                <c:pt idx="14">
                  <c:v>74.8</c:v>
                </c:pt>
                <c:pt idx="15">
                  <c:v>74.599999999999994</c:v>
                </c:pt>
                <c:pt idx="16">
                  <c:v>74.7</c:v>
                </c:pt>
                <c:pt idx="17">
                  <c:v>75.099999999999994</c:v>
                </c:pt>
                <c:pt idx="18">
                  <c:v>75.5</c:v>
                </c:pt>
                <c:pt idx="19">
                  <c:v>76.3</c:v>
                </c:pt>
                <c:pt idx="20">
                  <c:v>77.400000000000006</c:v>
                </c:pt>
                <c:pt idx="21">
                  <c:v>77.8</c:v>
                </c:pt>
                <c:pt idx="22">
                  <c:v>79</c:v>
                </c:pt>
                <c:pt idx="23">
                  <c:v>80.8</c:v>
                </c:pt>
                <c:pt idx="24">
                  <c:v>82.5</c:v>
                </c:pt>
                <c:pt idx="25">
                  <c:v>84.2</c:v>
                </c:pt>
                <c:pt idx="26">
                  <c:v>86.1</c:v>
                </c:pt>
                <c:pt idx="27">
                  <c:v>87.5</c:v>
                </c:pt>
                <c:pt idx="28">
                  <c:v>89.1</c:v>
                </c:pt>
                <c:pt idx="29">
                  <c:v>90.3</c:v>
                </c:pt>
                <c:pt idx="30">
                  <c:v>90.7</c:v>
                </c:pt>
                <c:pt idx="31">
                  <c:v>93.2</c:v>
                </c:pt>
                <c:pt idx="32">
                  <c:v>95</c:v>
                </c:pt>
                <c:pt idx="33">
                  <c:v>93.9</c:v>
                </c:pt>
                <c:pt idx="34">
                  <c:v>93</c:v>
                </c:pt>
                <c:pt idx="35">
                  <c:v>89.1</c:v>
                </c:pt>
                <c:pt idx="36">
                  <c:v>84.4</c:v>
                </c:pt>
                <c:pt idx="37">
                  <c:v>83</c:v>
                </c:pt>
                <c:pt idx="38">
                  <c:v>83.2</c:v>
                </c:pt>
                <c:pt idx="39">
                  <c:v>84.5</c:v>
                </c:pt>
                <c:pt idx="40">
                  <c:v>85.4</c:v>
                </c:pt>
                <c:pt idx="41">
                  <c:v>89</c:v>
                </c:pt>
                <c:pt idx="42">
                  <c:v>90.6</c:v>
                </c:pt>
                <c:pt idx="43">
                  <c:v>93.9</c:v>
                </c:pt>
                <c:pt idx="44">
                  <c:v>97.4</c:v>
                </c:pt>
                <c:pt idx="45">
                  <c:v>99.4</c:v>
                </c:pt>
                <c:pt idx="46">
                  <c:v>100.2</c:v>
                </c:pt>
                <c:pt idx="47">
                  <c:v>99.6</c:v>
                </c:pt>
                <c:pt idx="48">
                  <c:v>99.2</c:v>
                </c:pt>
                <c:pt idx="49">
                  <c:v>99.6</c:v>
                </c:pt>
                <c:pt idx="50">
                  <c:v>99.8</c:v>
                </c:pt>
                <c:pt idx="51">
                  <c:v>98.8</c:v>
                </c:pt>
                <c:pt idx="52">
                  <c:v>100.2</c:v>
                </c:pt>
                <c:pt idx="53">
                  <c:v>101.2</c:v>
                </c:pt>
                <c:pt idx="54">
                  <c:v>101.6</c:v>
                </c:pt>
                <c:pt idx="55">
                  <c:v>101.8</c:v>
                </c:pt>
                <c:pt idx="56">
                  <c:v>100</c:v>
                </c:pt>
                <c:pt idx="57">
                  <c:v>100.1</c:v>
                </c:pt>
                <c:pt idx="58">
                  <c:v>98.9</c:v>
                </c:pt>
                <c:pt idx="59">
                  <c:v>98.3</c:v>
                </c:pt>
                <c:pt idx="60">
                  <c:v>99.6</c:v>
                </c:pt>
                <c:pt idx="61">
                  <c:v>99.4</c:v>
                </c:pt>
                <c:pt idx="62">
                  <c:v>99.9</c:v>
                </c:pt>
                <c:pt idx="63">
                  <c:v>100.7</c:v>
                </c:pt>
                <c:pt idx="64">
                  <c:v>101.9</c:v>
                </c:pt>
                <c:pt idx="65">
                  <c:v>102.4</c:v>
                </c:pt>
                <c:pt idx="66">
                  <c:v>103.8</c:v>
                </c:pt>
                <c:pt idx="67">
                  <c:v>104.2</c:v>
                </c:pt>
                <c:pt idx="68">
                  <c:v>105.7</c:v>
                </c:pt>
                <c:pt idx="69">
                  <c:v>106.6</c:v>
                </c:pt>
                <c:pt idx="70">
                  <c:v>108.3</c:v>
                </c:pt>
                <c:pt idx="71">
                  <c:v>109.4</c:v>
                </c:pt>
                <c:pt idx="72">
                  <c:v>110.4</c:v>
                </c:pt>
                <c:pt idx="73">
                  <c:v>112.1</c:v>
                </c:pt>
                <c:pt idx="74">
                  <c:v>112.4</c:v>
                </c:pt>
                <c:pt idx="75">
                  <c:v>114</c:v>
                </c:pt>
                <c:pt idx="76">
                  <c:v>115</c:v>
                </c:pt>
                <c:pt idx="77">
                  <c:v>114.1</c:v>
                </c:pt>
                <c:pt idx="78">
                  <c:v>113.9</c:v>
                </c:pt>
                <c:pt idx="79">
                  <c:v>113.6</c:v>
                </c:pt>
                <c:pt idx="80">
                  <c:v>109</c:v>
                </c:pt>
                <c:pt idx="81">
                  <c:v>108.8</c:v>
                </c:pt>
                <c:pt idx="82">
                  <c:v>112.8</c:v>
                </c:pt>
                <c:pt idx="83">
                  <c:v>114.6</c:v>
                </c:pt>
                <c:pt idx="84">
                  <c:v>117.5</c:v>
                </c:pt>
                <c:pt idx="85">
                  <c:v>120.7</c:v>
                </c:pt>
                <c:pt idx="86">
                  <c:v>123.4</c:v>
                </c:pt>
                <c:pt idx="87">
                  <c:v>128.1</c:v>
                </c:pt>
                <c:pt idx="88">
                  <c:v>131.6</c:v>
                </c:pt>
                <c:pt idx="89">
                  <c:v>133.6</c:v>
                </c:pt>
                <c:pt idx="90">
                  <c:v>136.5</c:v>
                </c:pt>
                <c:pt idx="91">
                  <c:v>135.4</c:v>
                </c:pt>
                <c:pt idx="92">
                  <c:v>136.80000000000001</c:v>
                </c:pt>
                <c:pt idx="93">
                  <c:v>135.1</c:v>
                </c:pt>
                <c:pt idx="94">
                  <c:v>130.9</c:v>
                </c:pt>
              </c:numCache>
            </c:numRef>
          </c:val>
          <c:smooth val="0"/>
          <c:extLst>
            <c:ext xmlns:c16="http://schemas.microsoft.com/office/drawing/2014/chart" uri="{C3380CC4-5D6E-409C-BE32-E72D297353CC}">
              <c16:uniqueId val="{00000002-9B85-4375-90CE-D9F638045758}"/>
            </c:ext>
          </c:extLst>
        </c:ser>
        <c:ser>
          <c:idx val="3"/>
          <c:order val="3"/>
          <c:tx>
            <c:strRef>
              <c:f>t8634_008!$B$8</c:f>
              <c:strCache>
                <c:ptCount val="1"/>
                <c:pt idx="0">
                  <c:v>Savonlinnan seutukunta</c:v>
                </c:pt>
              </c:strCache>
            </c:strRef>
          </c:tx>
          <c:spPr>
            <a:ln w="28575" cap="rnd">
              <a:solidFill>
                <a:schemeClr val="accent4"/>
              </a:solidFill>
              <a:round/>
            </a:ln>
            <a:effectLst/>
          </c:spPr>
          <c:marker>
            <c:symbol val="x"/>
            <c:size val="5"/>
            <c:spPr>
              <a:noFill/>
              <a:ln w="9525">
                <a:solidFill>
                  <a:schemeClr val="accent4"/>
                </a:solidFill>
              </a:ln>
              <a:effectLst/>
            </c:spPr>
          </c:marker>
          <c:cat>
            <c:multiLvlStrRef>
              <c:f>t8634_008!$C$3:$CS$4</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t8634_008!$C$8:$CS$8</c:f>
              <c:numCache>
                <c:formatCode>0.0</c:formatCode>
                <c:ptCount val="95"/>
                <c:pt idx="0">
                  <c:v>75.7</c:v>
                </c:pt>
                <c:pt idx="1">
                  <c:v>70.2</c:v>
                </c:pt>
                <c:pt idx="2">
                  <c:v>71.3</c:v>
                </c:pt>
                <c:pt idx="3">
                  <c:v>71.8</c:v>
                </c:pt>
                <c:pt idx="4">
                  <c:v>72.099999999999994</c:v>
                </c:pt>
                <c:pt idx="5">
                  <c:v>72.5</c:v>
                </c:pt>
                <c:pt idx="6">
                  <c:v>73.5</c:v>
                </c:pt>
                <c:pt idx="7">
                  <c:v>74.599999999999994</c:v>
                </c:pt>
                <c:pt idx="8">
                  <c:v>75.2</c:v>
                </c:pt>
                <c:pt idx="9">
                  <c:v>76.099999999999994</c:v>
                </c:pt>
                <c:pt idx="10">
                  <c:v>77.099999999999994</c:v>
                </c:pt>
                <c:pt idx="11">
                  <c:v>78.2</c:v>
                </c:pt>
                <c:pt idx="12">
                  <c:v>78.8</c:v>
                </c:pt>
                <c:pt idx="13">
                  <c:v>79.599999999999994</c:v>
                </c:pt>
                <c:pt idx="14">
                  <c:v>80.099999999999994</c:v>
                </c:pt>
                <c:pt idx="15">
                  <c:v>80.7</c:v>
                </c:pt>
                <c:pt idx="16">
                  <c:v>82.1</c:v>
                </c:pt>
                <c:pt idx="17">
                  <c:v>83.2</c:v>
                </c:pt>
                <c:pt idx="18">
                  <c:v>83.4</c:v>
                </c:pt>
                <c:pt idx="19">
                  <c:v>84.5</c:v>
                </c:pt>
                <c:pt idx="20">
                  <c:v>86.7</c:v>
                </c:pt>
                <c:pt idx="21">
                  <c:v>88.3</c:v>
                </c:pt>
                <c:pt idx="22">
                  <c:v>89.6</c:v>
                </c:pt>
                <c:pt idx="23">
                  <c:v>91.5</c:v>
                </c:pt>
                <c:pt idx="24">
                  <c:v>93</c:v>
                </c:pt>
                <c:pt idx="25">
                  <c:v>94.3</c:v>
                </c:pt>
                <c:pt idx="26">
                  <c:v>96.7</c:v>
                </c:pt>
                <c:pt idx="27">
                  <c:v>99.3</c:v>
                </c:pt>
                <c:pt idx="28">
                  <c:v>101.5</c:v>
                </c:pt>
                <c:pt idx="29">
                  <c:v>103.4</c:v>
                </c:pt>
                <c:pt idx="30">
                  <c:v>103.7</c:v>
                </c:pt>
                <c:pt idx="31">
                  <c:v>104.2</c:v>
                </c:pt>
                <c:pt idx="32">
                  <c:v>104.8</c:v>
                </c:pt>
                <c:pt idx="33">
                  <c:v>104.7</c:v>
                </c:pt>
                <c:pt idx="34">
                  <c:v>103.5</c:v>
                </c:pt>
                <c:pt idx="35">
                  <c:v>102.6</c:v>
                </c:pt>
                <c:pt idx="36">
                  <c:v>84</c:v>
                </c:pt>
                <c:pt idx="37">
                  <c:v>84.4</c:v>
                </c:pt>
                <c:pt idx="38">
                  <c:v>85.8</c:v>
                </c:pt>
                <c:pt idx="39">
                  <c:v>86.9</c:v>
                </c:pt>
                <c:pt idx="40">
                  <c:v>88.6</c:v>
                </c:pt>
                <c:pt idx="41">
                  <c:v>90.9</c:v>
                </c:pt>
                <c:pt idx="42">
                  <c:v>93.7</c:v>
                </c:pt>
                <c:pt idx="43">
                  <c:v>96.5</c:v>
                </c:pt>
                <c:pt idx="44">
                  <c:v>98.3</c:v>
                </c:pt>
                <c:pt idx="45">
                  <c:v>100.1</c:v>
                </c:pt>
                <c:pt idx="46">
                  <c:v>101.5</c:v>
                </c:pt>
                <c:pt idx="47">
                  <c:v>101.9</c:v>
                </c:pt>
                <c:pt idx="48">
                  <c:v>101.7</c:v>
                </c:pt>
                <c:pt idx="49">
                  <c:v>101.1</c:v>
                </c:pt>
                <c:pt idx="50">
                  <c:v>100.5</c:v>
                </c:pt>
                <c:pt idx="51">
                  <c:v>99.9</c:v>
                </c:pt>
                <c:pt idx="52">
                  <c:v>99.4</c:v>
                </c:pt>
                <c:pt idx="53">
                  <c:v>99.2</c:v>
                </c:pt>
                <c:pt idx="54">
                  <c:v>99.1</c:v>
                </c:pt>
                <c:pt idx="55">
                  <c:v>99</c:v>
                </c:pt>
                <c:pt idx="56">
                  <c:v>98.5</c:v>
                </c:pt>
                <c:pt idx="57">
                  <c:v>98.3</c:v>
                </c:pt>
                <c:pt idx="58">
                  <c:v>98.4</c:v>
                </c:pt>
                <c:pt idx="59">
                  <c:v>98.9</c:v>
                </c:pt>
                <c:pt idx="60">
                  <c:v>99.1</c:v>
                </c:pt>
                <c:pt idx="61">
                  <c:v>99.7</c:v>
                </c:pt>
                <c:pt idx="62">
                  <c:v>100.4</c:v>
                </c:pt>
                <c:pt idx="63">
                  <c:v>101.2</c:v>
                </c:pt>
                <c:pt idx="64">
                  <c:v>102.4</c:v>
                </c:pt>
                <c:pt idx="65">
                  <c:v>103.3</c:v>
                </c:pt>
                <c:pt idx="66">
                  <c:v>104.3</c:v>
                </c:pt>
                <c:pt idx="67">
                  <c:v>104.4</c:v>
                </c:pt>
                <c:pt idx="68">
                  <c:v>105.1</c:v>
                </c:pt>
                <c:pt idx="69">
                  <c:v>105.8</c:v>
                </c:pt>
                <c:pt idx="70">
                  <c:v>106.6</c:v>
                </c:pt>
                <c:pt idx="71">
                  <c:v>106.8</c:v>
                </c:pt>
                <c:pt idx="72">
                  <c:v>107.1</c:v>
                </c:pt>
                <c:pt idx="73">
                  <c:v>108.2</c:v>
                </c:pt>
                <c:pt idx="74">
                  <c:v>109.8</c:v>
                </c:pt>
                <c:pt idx="75">
                  <c:v>112.4</c:v>
                </c:pt>
                <c:pt idx="76">
                  <c:v>113.9</c:v>
                </c:pt>
                <c:pt idx="77">
                  <c:v>114.7</c:v>
                </c:pt>
                <c:pt idx="78">
                  <c:v>115.8</c:v>
                </c:pt>
                <c:pt idx="79">
                  <c:v>116.1</c:v>
                </c:pt>
                <c:pt idx="80">
                  <c:v>115.8</c:v>
                </c:pt>
                <c:pt idx="81">
                  <c:v>116.8</c:v>
                </c:pt>
                <c:pt idx="82">
                  <c:v>118.3</c:v>
                </c:pt>
                <c:pt idx="83">
                  <c:v>120.2</c:v>
                </c:pt>
                <c:pt idx="84">
                  <c:v>122.8</c:v>
                </c:pt>
                <c:pt idx="85">
                  <c:v>125.7</c:v>
                </c:pt>
                <c:pt idx="86">
                  <c:v>128</c:v>
                </c:pt>
                <c:pt idx="87">
                  <c:v>131.6</c:v>
                </c:pt>
                <c:pt idx="88">
                  <c:v>136.19999999999999</c:v>
                </c:pt>
                <c:pt idx="89">
                  <c:v>139.80000000000001</c:v>
                </c:pt>
                <c:pt idx="90">
                  <c:v>142.6</c:v>
                </c:pt>
                <c:pt idx="91">
                  <c:v>143.6</c:v>
                </c:pt>
                <c:pt idx="92">
                  <c:v>143.4</c:v>
                </c:pt>
                <c:pt idx="93">
                  <c:v>143.30000000000001</c:v>
                </c:pt>
                <c:pt idx="94">
                  <c:v>143.6</c:v>
                </c:pt>
              </c:numCache>
            </c:numRef>
          </c:val>
          <c:smooth val="0"/>
          <c:extLst>
            <c:ext xmlns:c16="http://schemas.microsoft.com/office/drawing/2014/chart" uri="{C3380CC4-5D6E-409C-BE32-E72D297353CC}">
              <c16:uniqueId val="{00000003-9B85-4375-90CE-D9F638045758}"/>
            </c:ext>
          </c:extLst>
        </c:ser>
        <c:dLbls>
          <c:showLegendKey val="0"/>
          <c:showVal val="0"/>
          <c:showCatName val="0"/>
          <c:showSerName val="0"/>
          <c:showPercent val="0"/>
          <c:showBubbleSize val="0"/>
        </c:dLbls>
        <c:smooth val="0"/>
        <c:axId val="1868640943"/>
        <c:axId val="191637743"/>
      </c:lineChart>
      <c:catAx>
        <c:axId val="18686409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191637743"/>
        <c:crosses val="autoZero"/>
        <c:auto val="1"/>
        <c:lblAlgn val="ctr"/>
        <c:lblOffset val="100"/>
        <c:noMultiLvlLbl val="0"/>
      </c:catAx>
      <c:valAx>
        <c:axId val="191637743"/>
        <c:scaling>
          <c:orientation val="minMax"/>
          <c:min val="6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8686409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1600" b="1"/>
              <a:t>Etelä-Savon yritysten</a:t>
            </a:r>
            <a:r>
              <a:rPr lang="fi-FI" sz="1600" b="1" baseline="0"/>
              <a:t> liikevaihdon suhdannekehitys toimialoittain 2000-q3/2023, trendisarja, 2015=100</a:t>
            </a:r>
          </a:p>
          <a:p>
            <a:pPr>
              <a:defRPr/>
            </a:pPr>
            <a:r>
              <a:rPr lang="fi-FI" baseline="0"/>
              <a:t>Lähde: Toimiala online / Tilastokeskus</a:t>
            </a:r>
            <a:endParaRPr lang="fi-FI"/>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T8634_004!$B$12</c:f>
              <c:strCache>
                <c:ptCount val="1"/>
                <c:pt idx="0">
                  <c:v>A-X Kaikki toimialat</c:v>
                </c:pt>
              </c:strCache>
            </c:strRef>
          </c:tx>
          <c:spPr>
            <a:ln w="28575" cap="rnd">
              <a:solidFill>
                <a:schemeClr val="accent1"/>
              </a:solidFill>
              <a:prstDash val="dash"/>
              <a:round/>
            </a:ln>
            <a:effectLst/>
          </c:spPr>
          <c:marker>
            <c:symbol val="none"/>
          </c:marker>
          <c:cat>
            <c:multiLvlStrRef>
              <c:f>T8634_004!$C$10:$CS$11</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T8634_004!$C$12:$CS$12</c:f>
              <c:numCache>
                <c:formatCode>0.0</c:formatCode>
                <c:ptCount val="95"/>
                <c:pt idx="0">
                  <c:v>65.7</c:v>
                </c:pt>
                <c:pt idx="1">
                  <c:v>66</c:v>
                </c:pt>
                <c:pt idx="2">
                  <c:v>66.900000000000006</c:v>
                </c:pt>
                <c:pt idx="3">
                  <c:v>67.599999999999994</c:v>
                </c:pt>
                <c:pt idx="4">
                  <c:v>68.2</c:v>
                </c:pt>
                <c:pt idx="5">
                  <c:v>68.900000000000006</c:v>
                </c:pt>
                <c:pt idx="6">
                  <c:v>69.599999999999994</c:v>
                </c:pt>
                <c:pt idx="7">
                  <c:v>70.900000000000006</c:v>
                </c:pt>
                <c:pt idx="8">
                  <c:v>71.5</c:v>
                </c:pt>
                <c:pt idx="9">
                  <c:v>72.8</c:v>
                </c:pt>
                <c:pt idx="10">
                  <c:v>73.8</c:v>
                </c:pt>
                <c:pt idx="11">
                  <c:v>73.7</c:v>
                </c:pt>
                <c:pt idx="12">
                  <c:v>74.099999999999994</c:v>
                </c:pt>
                <c:pt idx="13">
                  <c:v>74.8</c:v>
                </c:pt>
                <c:pt idx="14">
                  <c:v>75.2</c:v>
                </c:pt>
                <c:pt idx="15">
                  <c:v>75</c:v>
                </c:pt>
                <c:pt idx="16">
                  <c:v>75.5</c:v>
                </c:pt>
                <c:pt idx="17">
                  <c:v>76.599999999999994</c:v>
                </c:pt>
                <c:pt idx="18">
                  <c:v>76.8</c:v>
                </c:pt>
                <c:pt idx="19">
                  <c:v>77.599999999999994</c:v>
                </c:pt>
                <c:pt idx="20">
                  <c:v>80</c:v>
                </c:pt>
                <c:pt idx="21">
                  <c:v>80.7</c:v>
                </c:pt>
                <c:pt idx="22">
                  <c:v>82.6</c:v>
                </c:pt>
                <c:pt idx="23">
                  <c:v>84.5</c:v>
                </c:pt>
                <c:pt idx="24">
                  <c:v>85.2</c:v>
                </c:pt>
                <c:pt idx="25">
                  <c:v>86.3</c:v>
                </c:pt>
                <c:pt idx="26">
                  <c:v>88.3</c:v>
                </c:pt>
                <c:pt idx="27">
                  <c:v>90.1</c:v>
                </c:pt>
                <c:pt idx="28">
                  <c:v>91.7</c:v>
                </c:pt>
                <c:pt idx="29">
                  <c:v>93.1</c:v>
                </c:pt>
                <c:pt idx="30">
                  <c:v>93.5</c:v>
                </c:pt>
                <c:pt idx="31">
                  <c:v>95.7</c:v>
                </c:pt>
                <c:pt idx="32">
                  <c:v>97.9</c:v>
                </c:pt>
                <c:pt idx="33">
                  <c:v>97.7</c:v>
                </c:pt>
                <c:pt idx="34">
                  <c:v>96.3</c:v>
                </c:pt>
                <c:pt idx="35">
                  <c:v>94.4</c:v>
                </c:pt>
                <c:pt idx="36">
                  <c:v>84.4</c:v>
                </c:pt>
                <c:pt idx="37">
                  <c:v>83.6</c:v>
                </c:pt>
                <c:pt idx="38">
                  <c:v>84.2</c:v>
                </c:pt>
                <c:pt idx="39">
                  <c:v>84.9</c:v>
                </c:pt>
                <c:pt idx="40">
                  <c:v>86.4</c:v>
                </c:pt>
                <c:pt idx="41">
                  <c:v>88.9</c:v>
                </c:pt>
                <c:pt idx="42">
                  <c:v>91.6</c:v>
                </c:pt>
                <c:pt idx="43">
                  <c:v>94.8</c:v>
                </c:pt>
                <c:pt idx="44">
                  <c:v>97.5</c:v>
                </c:pt>
                <c:pt idx="45">
                  <c:v>99.5</c:v>
                </c:pt>
                <c:pt idx="46">
                  <c:v>100.3</c:v>
                </c:pt>
                <c:pt idx="47">
                  <c:v>100.2</c:v>
                </c:pt>
                <c:pt idx="48">
                  <c:v>100.1</c:v>
                </c:pt>
                <c:pt idx="49">
                  <c:v>100.5</c:v>
                </c:pt>
                <c:pt idx="50">
                  <c:v>100.1</c:v>
                </c:pt>
                <c:pt idx="51">
                  <c:v>99.9</c:v>
                </c:pt>
                <c:pt idx="52">
                  <c:v>100</c:v>
                </c:pt>
                <c:pt idx="53">
                  <c:v>100.8</c:v>
                </c:pt>
                <c:pt idx="54">
                  <c:v>101</c:v>
                </c:pt>
                <c:pt idx="55">
                  <c:v>100.8</c:v>
                </c:pt>
                <c:pt idx="56">
                  <c:v>100.3</c:v>
                </c:pt>
                <c:pt idx="57">
                  <c:v>100.5</c:v>
                </c:pt>
                <c:pt idx="58">
                  <c:v>99.8</c:v>
                </c:pt>
                <c:pt idx="59">
                  <c:v>99.3</c:v>
                </c:pt>
                <c:pt idx="60">
                  <c:v>98.9</c:v>
                </c:pt>
                <c:pt idx="61">
                  <c:v>99.4</c:v>
                </c:pt>
                <c:pt idx="62">
                  <c:v>100.2</c:v>
                </c:pt>
                <c:pt idx="63">
                  <c:v>101.2</c:v>
                </c:pt>
                <c:pt idx="64">
                  <c:v>102.8</c:v>
                </c:pt>
                <c:pt idx="65">
                  <c:v>102.6</c:v>
                </c:pt>
                <c:pt idx="66">
                  <c:v>103.6</c:v>
                </c:pt>
                <c:pt idx="67">
                  <c:v>103.7</c:v>
                </c:pt>
                <c:pt idx="68">
                  <c:v>104.9</c:v>
                </c:pt>
                <c:pt idx="69">
                  <c:v>106</c:v>
                </c:pt>
                <c:pt idx="70">
                  <c:v>107.3</c:v>
                </c:pt>
                <c:pt idx="71">
                  <c:v>108.1</c:v>
                </c:pt>
                <c:pt idx="72">
                  <c:v>108.7</c:v>
                </c:pt>
                <c:pt idx="73">
                  <c:v>109.8</c:v>
                </c:pt>
                <c:pt idx="74">
                  <c:v>110.8</c:v>
                </c:pt>
                <c:pt idx="75">
                  <c:v>112.9</c:v>
                </c:pt>
                <c:pt idx="76">
                  <c:v>113.4</c:v>
                </c:pt>
                <c:pt idx="77">
                  <c:v>113.1</c:v>
                </c:pt>
                <c:pt idx="78">
                  <c:v>113.8</c:v>
                </c:pt>
                <c:pt idx="79">
                  <c:v>113.2</c:v>
                </c:pt>
                <c:pt idx="80">
                  <c:v>110.3</c:v>
                </c:pt>
                <c:pt idx="81">
                  <c:v>110.4</c:v>
                </c:pt>
                <c:pt idx="82">
                  <c:v>112.7</c:v>
                </c:pt>
                <c:pt idx="83">
                  <c:v>114.4</c:v>
                </c:pt>
                <c:pt idx="84">
                  <c:v>116.7</c:v>
                </c:pt>
                <c:pt idx="85">
                  <c:v>119.6</c:v>
                </c:pt>
                <c:pt idx="86">
                  <c:v>121.8</c:v>
                </c:pt>
                <c:pt idx="87">
                  <c:v>125.5</c:v>
                </c:pt>
                <c:pt idx="88">
                  <c:v>129.80000000000001</c:v>
                </c:pt>
                <c:pt idx="89">
                  <c:v>132.19999999999999</c:v>
                </c:pt>
                <c:pt idx="90">
                  <c:v>134.19999999999999</c:v>
                </c:pt>
                <c:pt idx="91">
                  <c:v>134.5</c:v>
                </c:pt>
                <c:pt idx="92">
                  <c:v>134.9</c:v>
                </c:pt>
                <c:pt idx="93">
                  <c:v>133.9</c:v>
                </c:pt>
                <c:pt idx="94">
                  <c:v>132</c:v>
                </c:pt>
              </c:numCache>
            </c:numRef>
          </c:val>
          <c:smooth val="0"/>
          <c:extLst>
            <c:ext xmlns:c16="http://schemas.microsoft.com/office/drawing/2014/chart" uri="{C3380CC4-5D6E-409C-BE32-E72D297353CC}">
              <c16:uniqueId val="{00000000-DDBD-4D0D-BF15-40E9B705EE66}"/>
            </c:ext>
          </c:extLst>
        </c:ser>
        <c:ser>
          <c:idx val="1"/>
          <c:order val="1"/>
          <c:tx>
            <c:strRef>
              <c:f>T8634_004!$B$13</c:f>
              <c:strCache>
                <c:ptCount val="1"/>
                <c:pt idx="0">
                  <c:v>C Teollisuus</c:v>
                </c:pt>
              </c:strCache>
            </c:strRef>
          </c:tx>
          <c:spPr>
            <a:ln w="28575" cap="rnd">
              <a:solidFill>
                <a:schemeClr val="accent2"/>
              </a:solidFill>
              <a:round/>
            </a:ln>
            <a:effectLst/>
          </c:spPr>
          <c:marker>
            <c:symbol val="none"/>
          </c:marker>
          <c:cat>
            <c:multiLvlStrRef>
              <c:f>T8634_004!$C$10:$CS$11</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T8634_004!$C$13:$CS$13</c:f>
              <c:numCache>
                <c:formatCode>0.0</c:formatCode>
                <c:ptCount val="95"/>
                <c:pt idx="0">
                  <c:v>82.2</c:v>
                </c:pt>
                <c:pt idx="1">
                  <c:v>83.9</c:v>
                </c:pt>
                <c:pt idx="2">
                  <c:v>86.4</c:v>
                </c:pt>
                <c:pt idx="3">
                  <c:v>88.5</c:v>
                </c:pt>
                <c:pt idx="4">
                  <c:v>90.2</c:v>
                </c:pt>
                <c:pt idx="5">
                  <c:v>91.3</c:v>
                </c:pt>
                <c:pt idx="6">
                  <c:v>91</c:v>
                </c:pt>
                <c:pt idx="7">
                  <c:v>91.5</c:v>
                </c:pt>
                <c:pt idx="8">
                  <c:v>91.7</c:v>
                </c:pt>
                <c:pt idx="9">
                  <c:v>94.8</c:v>
                </c:pt>
                <c:pt idx="10">
                  <c:v>98</c:v>
                </c:pt>
                <c:pt idx="11">
                  <c:v>98</c:v>
                </c:pt>
                <c:pt idx="12">
                  <c:v>96.2</c:v>
                </c:pt>
                <c:pt idx="13">
                  <c:v>95</c:v>
                </c:pt>
                <c:pt idx="14">
                  <c:v>95.7</c:v>
                </c:pt>
                <c:pt idx="15">
                  <c:v>95.5</c:v>
                </c:pt>
                <c:pt idx="16">
                  <c:v>95.7</c:v>
                </c:pt>
                <c:pt idx="17">
                  <c:v>95.9</c:v>
                </c:pt>
                <c:pt idx="18">
                  <c:v>95</c:v>
                </c:pt>
                <c:pt idx="19">
                  <c:v>94.2</c:v>
                </c:pt>
                <c:pt idx="20">
                  <c:v>94.3</c:v>
                </c:pt>
                <c:pt idx="21">
                  <c:v>95.7</c:v>
                </c:pt>
                <c:pt idx="22">
                  <c:v>105.8</c:v>
                </c:pt>
                <c:pt idx="23">
                  <c:v>111.7</c:v>
                </c:pt>
                <c:pt idx="24">
                  <c:v>109.2</c:v>
                </c:pt>
                <c:pt idx="25">
                  <c:v>107.6</c:v>
                </c:pt>
                <c:pt idx="26">
                  <c:v>111.2</c:v>
                </c:pt>
                <c:pt idx="27">
                  <c:v>115.8</c:v>
                </c:pt>
                <c:pt idx="28">
                  <c:v>118.3</c:v>
                </c:pt>
                <c:pt idx="29">
                  <c:v>117.9</c:v>
                </c:pt>
                <c:pt idx="30">
                  <c:v>115.2</c:v>
                </c:pt>
                <c:pt idx="31">
                  <c:v>117.2</c:v>
                </c:pt>
                <c:pt idx="32">
                  <c:v>119.4</c:v>
                </c:pt>
                <c:pt idx="33">
                  <c:v>116.6</c:v>
                </c:pt>
                <c:pt idx="34">
                  <c:v>111.4</c:v>
                </c:pt>
                <c:pt idx="35">
                  <c:v>108.1</c:v>
                </c:pt>
                <c:pt idx="36">
                  <c:v>84.4</c:v>
                </c:pt>
                <c:pt idx="37">
                  <c:v>82.3</c:v>
                </c:pt>
                <c:pt idx="38">
                  <c:v>83.9</c:v>
                </c:pt>
                <c:pt idx="39">
                  <c:v>84.4</c:v>
                </c:pt>
                <c:pt idx="40">
                  <c:v>86.4</c:v>
                </c:pt>
                <c:pt idx="41">
                  <c:v>89.7</c:v>
                </c:pt>
                <c:pt idx="42">
                  <c:v>93.5</c:v>
                </c:pt>
                <c:pt idx="43">
                  <c:v>97.4</c:v>
                </c:pt>
                <c:pt idx="44">
                  <c:v>100.7</c:v>
                </c:pt>
                <c:pt idx="45">
                  <c:v>103.5</c:v>
                </c:pt>
                <c:pt idx="46">
                  <c:v>104.6</c:v>
                </c:pt>
                <c:pt idx="47">
                  <c:v>103.2</c:v>
                </c:pt>
                <c:pt idx="48">
                  <c:v>102.2</c:v>
                </c:pt>
                <c:pt idx="49">
                  <c:v>103.1</c:v>
                </c:pt>
                <c:pt idx="50">
                  <c:v>102.6</c:v>
                </c:pt>
                <c:pt idx="51">
                  <c:v>99.4</c:v>
                </c:pt>
                <c:pt idx="52">
                  <c:v>98.6</c:v>
                </c:pt>
                <c:pt idx="53">
                  <c:v>97.8</c:v>
                </c:pt>
                <c:pt idx="54">
                  <c:v>97.5</c:v>
                </c:pt>
                <c:pt idx="55">
                  <c:v>98.7</c:v>
                </c:pt>
                <c:pt idx="56">
                  <c:v>99.5</c:v>
                </c:pt>
                <c:pt idx="57">
                  <c:v>100.7</c:v>
                </c:pt>
                <c:pt idx="58">
                  <c:v>99.7</c:v>
                </c:pt>
                <c:pt idx="59">
                  <c:v>99.6</c:v>
                </c:pt>
                <c:pt idx="60">
                  <c:v>98.9</c:v>
                </c:pt>
                <c:pt idx="61">
                  <c:v>100</c:v>
                </c:pt>
                <c:pt idx="62">
                  <c:v>100.7</c:v>
                </c:pt>
                <c:pt idx="63">
                  <c:v>101.4</c:v>
                </c:pt>
                <c:pt idx="64">
                  <c:v>103.7</c:v>
                </c:pt>
                <c:pt idx="65">
                  <c:v>105.1</c:v>
                </c:pt>
                <c:pt idx="66">
                  <c:v>107.7</c:v>
                </c:pt>
                <c:pt idx="67">
                  <c:v>110.1</c:v>
                </c:pt>
                <c:pt idx="68">
                  <c:v>112.5</c:v>
                </c:pt>
                <c:pt idx="69">
                  <c:v>114.1</c:v>
                </c:pt>
                <c:pt idx="70">
                  <c:v>114.6</c:v>
                </c:pt>
                <c:pt idx="71">
                  <c:v>113.3</c:v>
                </c:pt>
                <c:pt idx="72">
                  <c:v>111.8</c:v>
                </c:pt>
                <c:pt idx="73">
                  <c:v>113.3</c:v>
                </c:pt>
                <c:pt idx="74">
                  <c:v>115.5</c:v>
                </c:pt>
                <c:pt idx="75">
                  <c:v>119</c:v>
                </c:pt>
                <c:pt idx="76">
                  <c:v>120.1</c:v>
                </c:pt>
                <c:pt idx="77">
                  <c:v>119.4</c:v>
                </c:pt>
                <c:pt idx="78">
                  <c:v>120.2</c:v>
                </c:pt>
                <c:pt idx="79">
                  <c:v>119.1</c:v>
                </c:pt>
                <c:pt idx="80">
                  <c:v>117.7</c:v>
                </c:pt>
                <c:pt idx="81">
                  <c:v>117</c:v>
                </c:pt>
                <c:pt idx="82">
                  <c:v>117.7</c:v>
                </c:pt>
                <c:pt idx="83">
                  <c:v>118.5</c:v>
                </c:pt>
                <c:pt idx="84">
                  <c:v>123.1</c:v>
                </c:pt>
                <c:pt idx="85">
                  <c:v>129.5</c:v>
                </c:pt>
                <c:pt idx="86">
                  <c:v>134.9</c:v>
                </c:pt>
                <c:pt idx="87">
                  <c:v>143.6</c:v>
                </c:pt>
                <c:pt idx="88">
                  <c:v>152</c:v>
                </c:pt>
                <c:pt idx="89">
                  <c:v>154.30000000000001</c:v>
                </c:pt>
                <c:pt idx="90">
                  <c:v>155</c:v>
                </c:pt>
                <c:pt idx="91">
                  <c:v>153.19999999999999</c:v>
                </c:pt>
                <c:pt idx="92">
                  <c:v>151.4</c:v>
                </c:pt>
                <c:pt idx="93">
                  <c:v>149.69999999999999</c:v>
                </c:pt>
                <c:pt idx="94">
                  <c:v>147</c:v>
                </c:pt>
              </c:numCache>
            </c:numRef>
          </c:val>
          <c:smooth val="0"/>
          <c:extLst>
            <c:ext xmlns:c16="http://schemas.microsoft.com/office/drawing/2014/chart" uri="{C3380CC4-5D6E-409C-BE32-E72D297353CC}">
              <c16:uniqueId val="{00000001-DDBD-4D0D-BF15-40E9B705EE66}"/>
            </c:ext>
          </c:extLst>
        </c:ser>
        <c:ser>
          <c:idx val="2"/>
          <c:order val="2"/>
          <c:tx>
            <c:strRef>
              <c:f>T8634_004!$B$14</c:f>
              <c:strCache>
                <c:ptCount val="1"/>
                <c:pt idx="0">
                  <c:v>F Rakentaminen</c:v>
                </c:pt>
              </c:strCache>
            </c:strRef>
          </c:tx>
          <c:spPr>
            <a:ln w="28575" cap="rnd">
              <a:solidFill>
                <a:schemeClr val="accent3"/>
              </a:solidFill>
              <a:prstDash val="sysDash"/>
              <a:round/>
            </a:ln>
            <a:effectLst/>
          </c:spPr>
          <c:marker>
            <c:symbol val="none"/>
          </c:marker>
          <c:cat>
            <c:multiLvlStrRef>
              <c:f>T8634_004!$C$10:$CS$11</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T8634_004!$C$14:$CS$14</c:f>
              <c:numCache>
                <c:formatCode>0.0</c:formatCode>
                <c:ptCount val="95"/>
                <c:pt idx="0">
                  <c:v>48.2</c:v>
                </c:pt>
                <c:pt idx="1">
                  <c:v>47.2</c:v>
                </c:pt>
                <c:pt idx="2">
                  <c:v>47.9</c:v>
                </c:pt>
                <c:pt idx="3">
                  <c:v>48.9</c:v>
                </c:pt>
                <c:pt idx="4">
                  <c:v>50</c:v>
                </c:pt>
                <c:pt idx="5">
                  <c:v>52.6</c:v>
                </c:pt>
                <c:pt idx="6">
                  <c:v>53.5</c:v>
                </c:pt>
                <c:pt idx="7">
                  <c:v>54.6</c:v>
                </c:pt>
                <c:pt idx="8">
                  <c:v>54.9</c:v>
                </c:pt>
                <c:pt idx="9">
                  <c:v>53.5</c:v>
                </c:pt>
                <c:pt idx="10">
                  <c:v>52.6</c:v>
                </c:pt>
                <c:pt idx="11">
                  <c:v>52.4</c:v>
                </c:pt>
                <c:pt idx="12">
                  <c:v>53.9</c:v>
                </c:pt>
                <c:pt idx="13">
                  <c:v>54.5</c:v>
                </c:pt>
                <c:pt idx="14">
                  <c:v>55.1</c:v>
                </c:pt>
                <c:pt idx="15">
                  <c:v>55.8</c:v>
                </c:pt>
                <c:pt idx="16">
                  <c:v>56.4</c:v>
                </c:pt>
                <c:pt idx="17">
                  <c:v>58.8</c:v>
                </c:pt>
                <c:pt idx="18">
                  <c:v>60.5</c:v>
                </c:pt>
                <c:pt idx="19">
                  <c:v>60.8</c:v>
                </c:pt>
                <c:pt idx="20">
                  <c:v>61.4</c:v>
                </c:pt>
                <c:pt idx="21">
                  <c:v>62.9</c:v>
                </c:pt>
                <c:pt idx="22">
                  <c:v>65.5</c:v>
                </c:pt>
                <c:pt idx="23">
                  <c:v>67.2</c:v>
                </c:pt>
                <c:pt idx="24">
                  <c:v>69.900000000000006</c:v>
                </c:pt>
                <c:pt idx="25">
                  <c:v>73.3</c:v>
                </c:pt>
                <c:pt idx="26">
                  <c:v>74.2</c:v>
                </c:pt>
                <c:pt idx="27">
                  <c:v>76.400000000000006</c:v>
                </c:pt>
                <c:pt idx="28">
                  <c:v>81.5</c:v>
                </c:pt>
                <c:pt idx="29">
                  <c:v>82.8</c:v>
                </c:pt>
                <c:pt idx="30">
                  <c:v>83.2</c:v>
                </c:pt>
                <c:pt idx="31">
                  <c:v>86.1</c:v>
                </c:pt>
                <c:pt idx="32">
                  <c:v>89.1</c:v>
                </c:pt>
                <c:pt idx="33">
                  <c:v>91.7</c:v>
                </c:pt>
                <c:pt idx="34">
                  <c:v>94</c:v>
                </c:pt>
                <c:pt idx="35">
                  <c:v>92.4</c:v>
                </c:pt>
                <c:pt idx="36">
                  <c:v>87.8</c:v>
                </c:pt>
                <c:pt idx="37">
                  <c:v>84.3</c:v>
                </c:pt>
                <c:pt idx="38">
                  <c:v>81.5</c:v>
                </c:pt>
                <c:pt idx="39">
                  <c:v>81.3</c:v>
                </c:pt>
                <c:pt idx="40">
                  <c:v>82.3</c:v>
                </c:pt>
                <c:pt idx="41">
                  <c:v>85.8</c:v>
                </c:pt>
                <c:pt idx="42">
                  <c:v>90.3</c:v>
                </c:pt>
                <c:pt idx="43">
                  <c:v>93.7</c:v>
                </c:pt>
                <c:pt idx="44">
                  <c:v>95.8</c:v>
                </c:pt>
                <c:pt idx="45">
                  <c:v>96.2</c:v>
                </c:pt>
                <c:pt idx="46">
                  <c:v>96.6</c:v>
                </c:pt>
                <c:pt idx="47">
                  <c:v>97.2</c:v>
                </c:pt>
                <c:pt idx="48">
                  <c:v>96.8</c:v>
                </c:pt>
                <c:pt idx="49">
                  <c:v>94.9</c:v>
                </c:pt>
                <c:pt idx="50">
                  <c:v>93.3</c:v>
                </c:pt>
                <c:pt idx="51">
                  <c:v>92.3</c:v>
                </c:pt>
                <c:pt idx="52">
                  <c:v>92.4</c:v>
                </c:pt>
                <c:pt idx="53">
                  <c:v>98.3</c:v>
                </c:pt>
                <c:pt idx="54">
                  <c:v>102.5</c:v>
                </c:pt>
                <c:pt idx="55">
                  <c:v>101.6</c:v>
                </c:pt>
                <c:pt idx="56">
                  <c:v>98.3</c:v>
                </c:pt>
                <c:pt idx="57">
                  <c:v>96.9</c:v>
                </c:pt>
                <c:pt idx="58">
                  <c:v>95.5</c:v>
                </c:pt>
                <c:pt idx="59">
                  <c:v>96.3</c:v>
                </c:pt>
                <c:pt idx="60">
                  <c:v>97.5</c:v>
                </c:pt>
                <c:pt idx="61">
                  <c:v>97.4</c:v>
                </c:pt>
                <c:pt idx="62">
                  <c:v>97.9</c:v>
                </c:pt>
                <c:pt idx="63">
                  <c:v>100.5</c:v>
                </c:pt>
                <c:pt idx="64">
                  <c:v>97.4</c:v>
                </c:pt>
                <c:pt idx="65">
                  <c:v>97.5</c:v>
                </c:pt>
                <c:pt idx="66">
                  <c:v>100.4</c:v>
                </c:pt>
                <c:pt idx="67">
                  <c:v>102.3</c:v>
                </c:pt>
                <c:pt idx="68">
                  <c:v>105.7</c:v>
                </c:pt>
                <c:pt idx="69">
                  <c:v>106.5</c:v>
                </c:pt>
                <c:pt idx="70">
                  <c:v>109.5</c:v>
                </c:pt>
                <c:pt idx="71">
                  <c:v>108.9</c:v>
                </c:pt>
                <c:pt idx="72">
                  <c:v>109.3</c:v>
                </c:pt>
                <c:pt idx="73">
                  <c:v>112.4</c:v>
                </c:pt>
                <c:pt idx="74">
                  <c:v>116.5</c:v>
                </c:pt>
                <c:pt idx="75">
                  <c:v>119.2</c:v>
                </c:pt>
                <c:pt idx="76">
                  <c:v>119.2</c:v>
                </c:pt>
                <c:pt idx="77">
                  <c:v>116.2</c:v>
                </c:pt>
                <c:pt idx="78">
                  <c:v>118</c:v>
                </c:pt>
                <c:pt idx="79">
                  <c:v>122.4</c:v>
                </c:pt>
                <c:pt idx="80">
                  <c:v>125.3</c:v>
                </c:pt>
                <c:pt idx="81">
                  <c:v>124.2</c:v>
                </c:pt>
                <c:pt idx="82">
                  <c:v>121.3</c:v>
                </c:pt>
                <c:pt idx="83">
                  <c:v>120</c:v>
                </c:pt>
                <c:pt idx="84">
                  <c:v>122.2</c:v>
                </c:pt>
                <c:pt idx="85">
                  <c:v>125.6</c:v>
                </c:pt>
                <c:pt idx="86">
                  <c:v>123.5</c:v>
                </c:pt>
                <c:pt idx="87">
                  <c:v>123.5</c:v>
                </c:pt>
                <c:pt idx="88">
                  <c:v>129.5</c:v>
                </c:pt>
                <c:pt idx="89">
                  <c:v>132.5</c:v>
                </c:pt>
                <c:pt idx="90">
                  <c:v>131.19999999999999</c:v>
                </c:pt>
                <c:pt idx="91">
                  <c:v>129.69999999999999</c:v>
                </c:pt>
                <c:pt idx="92">
                  <c:v>127.8</c:v>
                </c:pt>
                <c:pt idx="93">
                  <c:v>126.7</c:v>
                </c:pt>
                <c:pt idx="94">
                  <c:v>129</c:v>
                </c:pt>
              </c:numCache>
            </c:numRef>
          </c:val>
          <c:smooth val="0"/>
          <c:extLst>
            <c:ext xmlns:c16="http://schemas.microsoft.com/office/drawing/2014/chart" uri="{C3380CC4-5D6E-409C-BE32-E72D297353CC}">
              <c16:uniqueId val="{00000002-DDBD-4D0D-BF15-40E9B705EE66}"/>
            </c:ext>
          </c:extLst>
        </c:ser>
        <c:ser>
          <c:idx val="3"/>
          <c:order val="3"/>
          <c:tx>
            <c:strRef>
              <c:f>T8634_004!$B$15</c:f>
              <c:strCache>
                <c:ptCount val="1"/>
                <c:pt idx="0">
                  <c:v>G Tukku- ja vähittäiskauppa</c:v>
                </c:pt>
              </c:strCache>
            </c:strRef>
          </c:tx>
          <c:spPr>
            <a:ln w="28575" cap="rnd">
              <a:solidFill>
                <a:schemeClr val="accent4"/>
              </a:solidFill>
              <a:round/>
            </a:ln>
            <a:effectLst/>
          </c:spPr>
          <c:marker>
            <c:symbol val="star"/>
            <c:size val="5"/>
            <c:spPr>
              <a:noFill/>
              <a:ln w="9525">
                <a:solidFill>
                  <a:schemeClr val="accent4"/>
                </a:solidFill>
              </a:ln>
              <a:effectLst/>
            </c:spPr>
          </c:marker>
          <c:cat>
            <c:multiLvlStrRef>
              <c:f>T8634_004!$C$10:$CS$11</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T8634_004!$C$15:$CS$15</c:f>
              <c:numCache>
                <c:formatCode>0.0</c:formatCode>
                <c:ptCount val="95"/>
                <c:pt idx="0">
                  <c:v>71</c:v>
                </c:pt>
                <c:pt idx="1">
                  <c:v>71.8</c:v>
                </c:pt>
                <c:pt idx="2">
                  <c:v>72.5</c:v>
                </c:pt>
                <c:pt idx="3">
                  <c:v>73.3</c:v>
                </c:pt>
                <c:pt idx="4">
                  <c:v>73.900000000000006</c:v>
                </c:pt>
                <c:pt idx="5">
                  <c:v>74.5</c:v>
                </c:pt>
                <c:pt idx="6">
                  <c:v>75.3</c:v>
                </c:pt>
                <c:pt idx="7">
                  <c:v>76</c:v>
                </c:pt>
                <c:pt idx="8">
                  <c:v>76.2</c:v>
                </c:pt>
                <c:pt idx="9">
                  <c:v>77.3</c:v>
                </c:pt>
                <c:pt idx="10">
                  <c:v>78</c:v>
                </c:pt>
                <c:pt idx="11">
                  <c:v>79</c:v>
                </c:pt>
                <c:pt idx="12">
                  <c:v>79.900000000000006</c:v>
                </c:pt>
                <c:pt idx="13">
                  <c:v>80.5</c:v>
                </c:pt>
                <c:pt idx="14">
                  <c:v>81.3</c:v>
                </c:pt>
                <c:pt idx="15">
                  <c:v>81.8</c:v>
                </c:pt>
                <c:pt idx="16">
                  <c:v>82.5</c:v>
                </c:pt>
                <c:pt idx="17">
                  <c:v>82.4</c:v>
                </c:pt>
                <c:pt idx="18">
                  <c:v>82.2</c:v>
                </c:pt>
                <c:pt idx="19">
                  <c:v>83</c:v>
                </c:pt>
                <c:pt idx="20">
                  <c:v>84.6</c:v>
                </c:pt>
                <c:pt idx="21">
                  <c:v>85.9</c:v>
                </c:pt>
                <c:pt idx="22">
                  <c:v>86.6</c:v>
                </c:pt>
                <c:pt idx="23">
                  <c:v>87.7</c:v>
                </c:pt>
                <c:pt idx="24">
                  <c:v>89.3</c:v>
                </c:pt>
                <c:pt idx="25">
                  <c:v>90.8</c:v>
                </c:pt>
                <c:pt idx="26">
                  <c:v>92.5</c:v>
                </c:pt>
                <c:pt idx="27">
                  <c:v>93.6</c:v>
                </c:pt>
                <c:pt idx="28">
                  <c:v>94.1</c:v>
                </c:pt>
                <c:pt idx="29">
                  <c:v>94.8</c:v>
                </c:pt>
                <c:pt idx="30">
                  <c:v>96.3</c:v>
                </c:pt>
                <c:pt idx="31">
                  <c:v>97.8</c:v>
                </c:pt>
                <c:pt idx="32">
                  <c:v>99.1</c:v>
                </c:pt>
                <c:pt idx="33">
                  <c:v>99.1</c:v>
                </c:pt>
                <c:pt idx="34">
                  <c:v>97.9</c:v>
                </c:pt>
                <c:pt idx="35">
                  <c:v>96</c:v>
                </c:pt>
                <c:pt idx="36">
                  <c:v>93.7</c:v>
                </c:pt>
                <c:pt idx="37">
                  <c:v>92.3</c:v>
                </c:pt>
                <c:pt idx="38">
                  <c:v>91.9</c:v>
                </c:pt>
                <c:pt idx="39">
                  <c:v>92.4</c:v>
                </c:pt>
                <c:pt idx="40">
                  <c:v>93.3</c:v>
                </c:pt>
                <c:pt idx="41">
                  <c:v>95</c:v>
                </c:pt>
                <c:pt idx="42">
                  <c:v>96.8</c:v>
                </c:pt>
                <c:pt idx="43">
                  <c:v>98.9</c:v>
                </c:pt>
                <c:pt idx="44">
                  <c:v>101.4</c:v>
                </c:pt>
                <c:pt idx="45">
                  <c:v>103.5</c:v>
                </c:pt>
                <c:pt idx="46">
                  <c:v>104.7</c:v>
                </c:pt>
                <c:pt idx="47">
                  <c:v>105.4</c:v>
                </c:pt>
                <c:pt idx="48">
                  <c:v>105.2</c:v>
                </c:pt>
                <c:pt idx="49">
                  <c:v>104.7</c:v>
                </c:pt>
                <c:pt idx="50">
                  <c:v>104.6</c:v>
                </c:pt>
                <c:pt idx="51">
                  <c:v>104</c:v>
                </c:pt>
                <c:pt idx="52">
                  <c:v>103.5</c:v>
                </c:pt>
                <c:pt idx="53">
                  <c:v>103.9</c:v>
                </c:pt>
                <c:pt idx="54">
                  <c:v>104</c:v>
                </c:pt>
                <c:pt idx="55">
                  <c:v>103.9</c:v>
                </c:pt>
                <c:pt idx="56">
                  <c:v>103.2</c:v>
                </c:pt>
                <c:pt idx="57">
                  <c:v>102.4</c:v>
                </c:pt>
                <c:pt idx="58">
                  <c:v>102</c:v>
                </c:pt>
                <c:pt idx="59">
                  <c:v>101</c:v>
                </c:pt>
                <c:pt idx="60">
                  <c:v>100.6</c:v>
                </c:pt>
                <c:pt idx="61">
                  <c:v>99.8</c:v>
                </c:pt>
                <c:pt idx="62">
                  <c:v>99.6</c:v>
                </c:pt>
                <c:pt idx="63">
                  <c:v>99.6</c:v>
                </c:pt>
                <c:pt idx="64">
                  <c:v>98.9</c:v>
                </c:pt>
                <c:pt idx="65">
                  <c:v>98.6</c:v>
                </c:pt>
                <c:pt idx="66">
                  <c:v>98.6</c:v>
                </c:pt>
                <c:pt idx="67">
                  <c:v>99.4</c:v>
                </c:pt>
                <c:pt idx="68">
                  <c:v>100.4</c:v>
                </c:pt>
                <c:pt idx="69">
                  <c:v>100.8</c:v>
                </c:pt>
                <c:pt idx="70">
                  <c:v>101.5</c:v>
                </c:pt>
                <c:pt idx="71">
                  <c:v>102.2</c:v>
                </c:pt>
                <c:pt idx="72">
                  <c:v>103.3</c:v>
                </c:pt>
                <c:pt idx="73">
                  <c:v>103.9</c:v>
                </c:pt>
                <c:pt idx="74">
                  <c:v>103.9</c:v>
                </c:pt>
                <c:pt idx="75">
                  <c:v>104.4</c:v>
                </c:pt>
                <c:pt idx="76">
                  <c:v>104.3</c:v>
                </c:pt>
                <c:pt idx="77">
                  <c:v>104.6</c:v>
                </c:pt>
                <c:pt idx="78">
                  <c:v>104.8</c:v>
                </c:pt>
                <c:pt idx="79">
                  <c:v>104.6</c:v>
                </c:pt>
                <c:pt idx="80">
                  <c:v>104.7</c:v>
                </c:pt>
                <c:pt idx="81">
                  <c:v>105.3</c:v>
                </c:pt>
                <c:pt idx="82">
                  <c:v>107.5</c:v>
                </c:pt>
                <c:pt idx="83">
                  <c:v>108.6</c:v>
                </c:pt>
                <c:pt idx="84">
                  <c:v>109.6</c:v>
                </c:pt>
                <c:pt idx="85">
                  <c:v>111.2</c:v>
                </c:pt>
                <c:pt idx="86">
                  <c:v>111.4</c:v>
                </c:pt>
                <c:pt idx="87">
                  <c:v>111.7</c:v>
                </c:pt>
                <c:pt idx="88">
                  <c:v>113</c:v>
                </c:pt>
                <c:pt idx="89">
                  <c:v>113.5</c:v>
                </c:pt>
                <c:pt idx="90">
                  <c:v>114.6</c:v>
                </c:pt>
                <c:pt idx="91">
                  <c:v>115.3</c:v>
                </c:pt>
                <c:pt idx="92">
                  <c:v>115.9</c:v>
                </c:pt>
                <c:pt idx="93">
                  <c:v>117</c:v>
                </c:pt>
                <c:pt idx="94">
                  <c:v>117.4</c:v>
                </c:pt>
              </c:numCache>
            </c:numRef>
          </c:val>
          <c:smooth val="0"/>
          <c:extLst>
            <c:ext xmlns:c16="http://schemas.microsoft.com/office/drawing/2014/chart" uri="{C3380CC4-5D6E-409C-BE32-E72D297353CC}">
              <c16:uniqueId val="{00000003-DDBD-4D0D-BF15-40E9B705EE66}"/>
            </c:ext>
          </c:extLst>
        </c:ser>
        <c:ser>
          <c:idx val="4"/>
          <c:order val="4"/>
          <c:tx>
            <c:strRef>
              <c:f>T8634_004!$B$16</c:f>
              <c:strCache>
                <c:ptCount val="1"/>
                <c:pt idx="0">
                  <c:v>Muut palvelut (H, I, J, L, M, N, R, S)</c:v>
                </c:pt>
              </c:strCache>
            </c:strRef>
          </c:tx>
          <c:spPr>
            <a:ln w="28575" cap="rnd">
              <a:solidFill>
                <a:schemeClr val="accent5"/>
              </a:solidFill>
              <a:round/>
            </a:ln>
            <a:effectLst/>
          </c:spPr>
          <c:marker>
            <c:symbol val="square"/>
            <c:size val="6"/>
            <c:spPr>
              <a:solidFill>
                <a:schemeClr val="accent5"/>
              </a:solidFill>
              <a:ln w="9525">
                <a:solidFill>
                  <a:schemeClr val="accent5"/>
                </a:solidFill>
              </a:ln>
              <a:effectLst/>
            </c:spPr>
          </c:marker>
          <c:cat>
            <c:multiLvlStrRef>
              <c:f>T8634_004!$C$10:$CS$11</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T8634_004!$C$16:$CS$16</c:f>
              <c:numCache>
                <c:formatCode>0.0</c:formatCode>
                <c:ptCount val="95"/>
                <c:pt idx="0">
                  <c:v>55.4</c:v>
                </c:pt>
                <c:pt idx="1">
                  <c:v>56.7</c:v>
                </c:pt>
                <c:pt idx="2">
                  <c:v>58.1</c:v>
                </c:pt>
                <c:pt idx="3">
                  <c:v>59.3</c:v>
                </c:pt>
                <c:pt idx="4">
                  <c:v>60.1</c:v>
                </c:pt>
                <c:pt idx="5">
                  <c:v>60.8</c:v>
                </c:pt>
                <c:pt idx="6">
                  <c:v>61.4</c:v>
                </c:pt>
                <c:pt idx="7">
                  <c:v>61.9</c:v>
                </c:pt>
                <c:pt idx="8">
                  <c:v>62.5</c:v>
                </c:pt>
                <c:pt idx="9">
                  <c:v>63.2</c:v>
                </c:pt>
                <c:pt idx="10">
                  <c:v>63.6</c:v>
                </c:pt>
                <c:pt idx="11">
                  <c:v>64.2</c:v>
                </c:pt>
                <c:pt idx="12">
                  <c:v>64.900000000000006</c:v>
                </c:pt>
                <c:pt idx="13">
                  <c:v>65.2</c:v>
                </c:pt>
                <c:pt idx="14">
                  <c:v>65.3</c:v>
                </c:pt>
                <c:pt idx="15">
                  <c:v>65.400000000000006</c:v>
                </c:pt>
                <c:pt idx="16">
                  <c:v>65.8</c:v>
                </c:pt>
                <c:pt idx="17">
                  <c:v>66.599999999999994</c:v>
                </c:pt>
                <c:pt idx="18">
                  <c:v>67.599999999999994</c:v>
                </c:pt>
                <c:pt idx="19">
                  <c:v>68.900000000000006</c:v>
                </c:pt>
                <c:pt idx="20">
                  <c:v>70.2</c:v>
                </c:pt>
                <c:pt idx="21">
                  <c:v>71.2</c:v>
                </c:pt>
                <c:pt idx="22">
                  <c:v>72.599999999999994</c:v>
                </c:pt>
                <c:pt idx="23">
                  <c:v>74</c:v>
                </c:pt>
                <c:pt idx="24">
                  <c:v>75.5</c:v>
                </c:pt>
                <c:pt idx="25">
                  <c:v>76.900000000000006</c:v>
                </c:pt>
                <c:pt idx="26">
                  <c:v>78.099999999999994</c:v>
                </c:pt>
                <c:pt idx="27">
                  <c:v>79.5</c:v>
                </c:pt>
                <c:pt idx="28">
                  <c:v>81.099999999999994</c:v>
                </c:pt>
                <c:pt idx="29">
                  <c:v>82.9</c:v>
                </c:pt>
                <c:pt idx="30">
                  <c:v>84.6</c:v>
                </c:pt>
                <c:pt idx="31">
                  <c:v>86.1</c:v>
                </c:pt>
                <c:pt idx="32">
                  <c:v>87.7</c:v>
                </c:pt>
                <c:pt idx="33">
                  <c:v>89</c:v>
                </c:pt>
                <c:pt idx="34">
                  <c:v>90.2</c:v>
                </c:pt>
                <c:pt idx="35">
                  <c:v>86.1</c:v>
                </c:pt>
                <c:pt idx="36">
                  <c:v>83.8</c:v>
                </c:pt>
                <c:pt idx="37">
                  <c:v>84</c:v>
                </c:pt>
                <c:pt idx="38">
                  <c:v>84.5</c:v>
                </c:pt>
                <c:pt idx="39">
                  <c:v>85</c:v>
                </c:pt>
                <c:pt idx="40">
                  <c:v>85.9</c:v>
                </c:pt>
                <c:pt idx="41">
                  <c:v>86.9</c:v>
                </c:pt>
                <c:pt idx="42">
                  <c:v>88.1</c:v>
                </c:pt>
                <c:pt idx="43">
                  <c:v>89.7</c:v>
                </c:pt>
                <c:pt idx="44">
                  <c:v>91.5</c:v>
                </c:pt>
                <c:pt idx="45">
                  <c:v>93.3</c:v>
                </c:pt>
                <c:pt idx="46">
                  <c:v>94.9</c:v>
                </c:pt>
                <c:pt idx="47">
                  <c:v>96.2</c:v>
                </c:pt>
                <c:pt idx="48">
                  <c:v>96.9</c:v>
                </c:pt>
                <c:pt idx="49">
                  <c:v>97.3</c:v>
                </c:pt>
                <c:pt idx="50">
                  <c:v>97.7</c:v>
                </c:pt>
                <c:pt idx="51">
                  <c:v>98</c:v>
                </c:pt>
                <c:pt idx="52">
                  <c:v>98.4</c:v>
                </c:pt>
                <c:pt idx="53">
                  <c:v>99</c:v>
                </c:pt>
                <c:pt idx="54">
                  <c:v>98.9</c:v>
                </c:pt>
                <c:pt idx="55">
                  <c:v>98.2</c:v>
                </c:pt>
                <c:pt idx="56">
                  <c:v>97.6</c:v>
                </c:pt>
                <c:pt idx="57">
                  <c:v>97.4</c:v>
                </c:pt>
                <c:pt idx="58">
                  <c:v>97.4</c:v>
                </c:pt>
                <c:pt idx="59">
                  <c:v>97.5</c:v>
                </c:pt>
                <c:pt idx="60">
                  <c:v>98.1</c:v>
                </c:pt>
                <c:pt idx="61">
                  <c:v>99</c:v>
                </c:pt>
                <c:pt idx="62">
                  <c:v>100.1</c:v>
                </c:pt>
                <c:pt idx="63">
                  <c:v>101.1</c:v>
                </c:pt>
                <c:pt idx="64">
                  <c:v>101.6</c:v>
                </c:pt>
                <c:pt idx="65">
                  <c:v>101.7</c:v>
                </c:pt>
                <c:pt idx="66">
                  <c:v>101.8</c:v>
                </c:pt>
                <c:pt idx="67">
                  <c:v>102.1</c:v>
                </c:pt>
                <c:pt idx="68">
                  <c:v>102.6</c:v>
                </c:pt>
                <c:pt idx="69">
                  <c:v>103.3</c:v>
                </c:pt>
                <c:pt idx="70">
                  <c:v>104.2</c:v>
                </c:pt>
                <c:pt idx="71">
                  <c:v>104.9</c:v>
                </c:pt>
                <c:pt idx="72">
                  <c:v>105.5</c:v>
                </c:pt>
                <c:pt idx="73">
                  <c:v>106.3</c:v>
                </c:pt>
                <c:pt idx="74">
                  <c:v>106.9</c:v>
                </c:pt>
                <c:pt idx="75">
                  <c:v>107.7</c:v>
                </c:pt>
                <c:pt idx="76">
                  <c:v>108.3</c:v>
                </c:pt>
                <c:pt idx="77">
                  <c:v>108</c:v>
                </c:pt>
                <c:pt idx="78">
                  <c:v>106.4</c:v>
                </c:pt>
                <c:pt idx="79">
                  <c:v>104.5</c:v>
                </c:pt>
                <c:pt idx="80">
                  <c:v>102.1</c:v>
                </c:pt>
                <c:pt idx="81">
                  <c:v>100.3</c:v>
                </c:pt>
                <c:pt idx="82">
                  <c:v>101.2</c:v>
                </c:pt>
                <c:pt idx="83">
                  <c:v>102.6</c:v>
                </c:pt>
                <c:pt idx="84">
                  <c:v>104.5</c:v>
                </c:pt>
                <c:pt idx="85">
                  <c:v>106.9</c:v>
                </c:pt>
                <c:pt idx="86">
                  <c:v>108.9</c:v>
                </c:pt>
                <c:pt idx="87">
                  <c:v>111.3</c:v>
                </c:pt>
                <c:pt idx="88">
                  <c:v>114.3</c:v>
                </c:pt>
                <c:pt idx="89">
                  <c:v>117.3</c:v>
                </c:pt>
                <c:pt idx="90">
                  <c:v>119.1</c:v>
                </c:pt>
                <c:pt idx="91">
                  <c:v>120.2</c:v>
                </c:pt>
                <c:pt idx="92">
                  <c:v>121</c:v>
                </c:pt>
                <c:pt idx="93">
                  <c:v>121.8</c:v>
                </c:pt>
                <c:pt idx="94">
                  <c:v>122.6</c:v>
                </c:pt>
              </c:numCache>
            </c:numRef>
          </c:val>
          <c:smooth val="0"/>
          <c:extLst>
            <c:ext xmlns:c16="http://schemas.microsoft.com/office/drawing/2014/chart" uri="{C3380CC4-5D6E-409C-BE32-E72D297353CC}">
              <c16:uniqueId val="{00000004-DDBD-4D0D-BF15-40E9B705EE66}"/>
            </c:ext>
          </c:extLst>
        </c:ser>
        <c:dLbls>
          <c:showLegendKey val="0"/>
          <c:showVal val="0"/>
          <c:showCatName val="0"/>
          <c:showSerName val="0"/>
          <c:showPercent val="0"/>
          <c:showBubbleSize val="0"/>
        </c:dLbls>
        <c:smooth val="0"/>
        <c:axId val="1623851168"/>
        <c:axId val="1622593024"/>
      </c:lineChart>
      <c:catAx>
        <c:axId val="1623851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fi-FI"/>
          </a:p>
        </c:txPr>
        <c:crossAx val="1622593024"/>
        <c:crosses val="autoZero"/>
        <c:auto val="1"/>
        <c:lblAlgn val="ctr"/>
        <c:lblOffset val="100"/>
        <c:noMultiLvlLbl val="0"/>
      </c:catAx>
      <c:valAx>
        <c:axId val="1622593024"/>
        <c:scaling>
          <c:orientation val="minMax"/>
          <c:max val="160"/>
          <c:min val="4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623851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1600" b="1"/>
              <a:t>Teollisuusyritysten</a:t>
            </a:r>
            <a:r>
              <a:rPr lang="fi-FI" sz="1600" b="1" baseline="0"/>
              <a:t> (C) liikevaihdon ja vientiliikevaihdon suhdannekehitys 2000 - q3/2023</a:t>
            </a:r>
          </a:p>
          <a:p>
            <a:pPr>
              <a:defRPr/>
            </a:pPr>
            <a:r>
              <a:rPr lang="fi-FI" sz="1600" b="1" baseline="0"/>
              <a:t>trendisarja, 2015=100</a:t>
            </a:r>
          </a:p>
          <a:p>
            <a:pPr>
              <a:defRPr/>
            </a:pPr>
            <a:r>
              <a:rPr lang="fi-FI" baseline="0"/>
              <a:t>Lähde: Toimiala online / Tilastokeskus</a:t>
            </a:r>
            <a:endParaRPr lang="fi-FI"/>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T8634_003!$D$5</c:f>
              <c:strCache>
                <c:ptCount val="1"/>
                <c:pt idx="0">
                  <c:v>Liikevaihto Etelä-Savo</c:v>
                </c:pt>
              </c:strCache>
            </c:strRef>
          </c:tx>
          <c:spPr>
            <a:ln w="28575" cap="rnd">
              <a:solidFill>
                <a:schemeClr val="accent1"/>
              </a:solidFill>
              <a:round/>
            </a:ln>
            <a:effectLst/>
          </c:spPr>
          <c:marker>
            <c:symbol val="none"/>
          </c:marker>
          <c:cat>
            <c:multiLvlStrRef>
              <c:f>T8634_003!$E$3:$CU$4</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T8634_003!$E$5:$CU$5</c:f>
              <c:numCache>
                <c:formatCode>0.0</c:formatCode>
                <c:ptCount val="95"/>
                <c:pt idx="0">
                  <c:v>82.2</c:v>
                </c:pt>
                <c:pt idx="1">
                  <c:v>83.9</c:v>
                </c:pt>
                <c:pt idx="2">
                  <c:v>86.4</c:v>
                </c:pt>
                <c:pt idx="3">
                  <c:v>88.5</c:v>
                </c:pt>
                <c:pt idx="4">
                  <c:v>90.2</c:v>
                </c:pt>
                <c:pt idx="5">
                  <c:v>91.3</c:v>
                </c:pt>
                <c:pt idx="6">
                  <c:v>91</c:v>
                </c:pt>
                <c:pt idx="7">
                  <c:v>91.5</c:v>
                </c:pt>
                <c:pt idx="8">
                  <c:v>91.7</c:v>
                </c:pt>
                <c:pt idx="9">
                  <c:v>94.8</c:v>
                </c:pt>
                <c:pt idx="10">
                  <c:v>98</c:v>
                </c:pt>
                <c:pt idx="11">
                  <c:v>98</c:v>
                </c:pt>
                <c:pt idx="12">
                  <c:v>96.2</c:v>
                </c:pt>
                <c:pt idx="13">
                  <c:v>95</c:v>
                </c:pt>
                <c:pt idx="14">
                  <c:v>95.7</c:v>
                </c:pt>
                <c:pt idx="15">
                  <c:v>95.5</c:v>
                </c:pt>
                <c:pt idx="16">
                  <c:v>95.7</c:v>
                </c:pt>
                <c:pt idx="17">
                  <c:v>95.9</c:v>
                </c:pt>
                <c:pt idx="18">
                  <c:v>95</c:v>
                </c:pt>
                <c:pt idx="19">
                  <c:v>94.2</c:v>
                </c:pt>
                <c:pt idx="20">
                  <c:v>94.3</c:v>
                </c:pt>
                <c:pt idx="21">
                  <c:v>95.7</c:v>
                </c:pt>
                <c:pt idx="22">
                  <c:v>105.8</c:v>
                </c:pt>
                <c:pt idx="23">
                  <c:v>111.7</c:v>
                </c:pt>
                <c:pt idx="24">
                  <c:v>109.2</c:v>
                </c:pt>
                <c:pt idx="25">
                  <c:v>107.6</c:v>
                </c:pt>
                <c:pt idx="26">
                  <c:v>111.2</c:v>
                </c:pt>
                <c:pt idx="27">
                  <c:v>115.8</c:v>
                </c:pt>
                <c:pt idx="28">
                  <c:v>118.3</c:v>
                </c:pt>
                <c:pt idx="29">
                  <c:v>117.9</c:v>
                </c:pt>
                <c:pt idx="30">
                  <c:v>115.2</c:v>
                </c:pt>
                <c:pt idx="31">
                  <c:v>117.2</c:v>
                </c:pt>
                <c:pt idx="32">
                  <c:v>119.4</c:v>
                </c:pt>
                <c:pt idx="33">
                  <c:v>116.6</c:v>
                </c:pt>
                <c:pt idx="34">
                  <c:v>111.4</c:v>
                </c:pt>
                <c:pt idx="35">
                  <c:v>108.1</c:v>
                </c:pt>
                <c:pt idx="36">
                  <c:v>84.4</c:v>
                </c:pt>
                <c:pt idx="37">
                  <c:v>82.3</c:v>
                </c:pt>
                <c:pt idx="38">
                  <c:v>83.9</c:v>
                </c:pt>
                <c:pt idx="39">
                  <c:v>84.4</c:v>
                </c:pt>
                <c:pt idx="40">
                  <c:v>86.4</c:v>
                </c:pt>
                <c:pt idx="41">
                  <c:v>89.7</c:v>
                </c:pt>
                <c:pt idx="42">
                  <c:v>93.5</c:v>
                </c:pt>
                <c:pt idx="43">
                  <c:v>97.4</c:v>
                </c:pt>
                <c:pt idx="44">
                  <c:v>100.7</c:v>
                </c:pt>
                <c:pt idx="45">
                  <c:v>103.5</c:v>
                </c:pt>
                <c:pt idx="46">
                  <c:v>104.6</c:v>
                </c:pt>
                <c:pt idx="47">
                  <c:v>103.2</c:v>
                </c:pt>
                <c:pt idx="48">
                  <c:v>102.2</c:v>
                </c:pt>
                <c:pt idx="49">
                  <c:v>103.1</c:v>
                </c:pt>
                <c:pt idx="50">
                  <c:v>102.6</c:v>
                </c:pt>
                <c:pt idx="51">
                  <c:v>99.4</c:v>
                </c:pt>
                <c:pt idx="52">
                  <c:v>98.6</c:v>
                </c:pt>
                <c:pt idx="53">
                  <c:v>97.8</c:v>
                </c:pt>
                <c:pt idx="54">
                  <c:v>97.5</c:v>
                </c:pt>
                <c:pt idx="55">
                  <c:v>98.7</c:v>
                </c:pt>
                <c:pt idx="56">
                  <c:v>99.5</c:v>
                </c:pt>
                <c:pt idx="57">
                  <c:v>100.7</c:v>
                </c:pt>
                <c:pt idx="58">
                  <c:v>99.7</c:v>
                </c:pt>
                <c:pt idx="59">
                  <c:v>99.6</c:v>
                </c:pt>
                <c:pt idx="60">
                  <c:v>98.9</c:v>
                </c:pt>
                <c:pt idx="61">
                  <c:v>100</c:v>
                </c:pt>
                <c:pt idx="62">
                  <c:v>100.7</c:v>
                </c:pt>
                <c:pt idx="63">
                  <c:v>101.4</c:v>
                </c:pt>
                <c:pt idx="64">
                  <c:v>103.7</c:v>
                </c:pt>
                <c:pt idx="65">
                  <c:v>105.1</c:v>
                </c:pt>
                <c:pt idx="66">
                  <c:v>107.7</c:v>
                </c:pt>
                <c:pt idx="67">
                  <c:v>110.1</c:v>
                </c:pt>
                <c:pt idx="68">
                  <c:v>112.5</c:v>
                </c:pt>
                <c:pt idx="69">
                  <c:v>114.1</c:v>
                </c:pt>
                <c:pt idx="70">
                  <c:v>114.6</c:v>
                </c:pt>
                <c:pt idx="71">
                  <c:v>113.3</c:v>
                </c:pt>
                <c:pt idx="72">
                  <c:v>111.8</c:v>
                </c:pt>
                <c:pt idx="73">
                  <c:v>113.3</c:v>
                </c:pt>
                <c:pt idx="74">
                  <c:v>115.5</c:v>
                </c:pt>
                <c:pt idx="75">
                  <c:v>119</c:v>
                </c:pt>
                <c:pt idx="76">
                  <c:v>120.1</c:v>
                </c:pt>
                <c:pt idx="77">
                  <c:v>119.4</c:v>
                </c:pt>
                <c:pt idx="78">
                  <c:v>120.2</c:v>
                </c:pt>
                <c:pt idx="79">
                  <c:v>119.1</c:v>
                </c:pt>
                <c:pt idx="80">
                  <c:v>117.7</c:v>
                </c:pt>
                <c:pt idx="81">
                  <c:v>117</c:v>
                </c:pt>
                <c:pt idx="82">
                  <c:v>117.7</c:v>
                </c:pt>
                <c:pt idx="83">
                  <c:v>118.5</c:v>
                </c:pt>
                <c:pt idx="84">
                  <c:v>123.1</c:v>
                </c:pt>
                <c:pt idx="85">
                  <c:v>129.5</c:v>
                </c:pt>
                <c:pt idx="86">
                  <c:v>134.9</c:v>
                </c:pt>
                <c:pt idx="87">
                  <c:v>143.6</c:v>
                </c:pt>
                <c:pt idx="88">
                  <c:v>152</c:v>
                </c:pt>
                <c:pt idx="89">
                  <c:v>154.30000000000001</c:v>
                </c:pt>
                <c:pt idx="90">
                  <c:v>155</c:v>
                </c:pt>
                <c:pt idx="91">
                  <c:v>153.19999999999999</c:v>
                </c:pt>
                <c:pt idx="92">
                  <c:v>151.4</c:v>
                </c:pt>
                <c:pt idx="93">
                  <c:v>149.69999999999999</c:v>
                </c:pt>
                <c:pt idx="94">
                  <c:v>147</c:v>
                </c:pt>
              </c:numCache>
            </c:numRef>
          </c:val>
          <c:smooth val="0"/>
          <c:extLst>
            <c:ext xmlns:c16="http://schemas.microsoft.com/office/drawing/2014/chart" uri="{C3380CC4-5D6E-409C-BE32-E72D297353CC}">
              <c16:uniqueId val="{00000000-441B-4519-8DD1-E61CE26B576F}"/>
            </c:ext>
          </c:extLst>
        </c:ser>
        <c:ser>
          <c:idx val="1"/>
          <c:order val="1"/>
          <c:tx>
            <c:strRef>
              <c:f>T8634_003!$D$6</c:f>
              <c:strCache>
                <c:ptCount val="1"/>
                <c:pt idx="0">
                  <c:v>Vientiliikevaihto Etelä-Savo</c:v>
                </c:pt>
              </c:strCache>
            </c:strRef>
          </c:tx>
          <c:spPr>
            <a:ln w="28575" cap="rnd">
              <a:solidFill>
                <a:schemeClr val="accent2"/>
              </a:solidFill>
              <a:round/>
            </a:ln>
            <a:effectLst/>
          </c:spPr>
          <c:marker>
            <c:symbol val="none"/>
          </c:marker>
          <c:cat>
            <c:multiLvlStrRef>
              <c:f>T8634_003!$E$3:$CU$4</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T8634_003!$E$6:$CU$6</c:f>
              <c:numCache>
                <c:formatCode>0.0</c:formatCode>
                <c:ptCount val="95"/>
                <c:pt idx="0">
                  <c:v>95.8</c:v>
                </c:pt>
                <c:pt idx="1">
                  <c:v>79.3</c:v>
                </c:pt>
                <c:pt idx="2">
                  <c:v>81.599999999999994</c:v>
                </c:pt>
                <c:pt idx="3">
                  <c:v>83.9</c:v>
                </c:pt>
                <c:pt idx="4">
                  <c:v>84.1</c:v>
                </c:pt>
                <c:pt idx="5">
                  <c:v>84</c:v>
                </c:pt>
                <c:pt idx="6">
                  <c:v>83.7</c:v>
                </c:pt>
                <c:pt idx="7">
                  <c:v>84.8</c:v>
                </c:pt>
                <c:pt idx="8">
                  <c:v>85.4</c:v>
                </c:pt>
                <c:pt idx="9">
                  <c:v>88.2</c:v>
                </c:pt>
                <c:pt idx="10">
                  <c:v>91.6</c:v>
                </c:pt>
                <c:pt idx="11">
                  <c:v>92.5</c:v>
                </c:pt>
                <c:pt idx="12">
                  <c:v>91.5</c:v>
                </c:pt>
                <c:pt idx="13">
                  <c:v>90.9</c:v>
                </c:pt>
                <c:pt idx="14">
                  <c:v>90.8</c:v>
                </c:pt>
                <c:pt idx="15">
                  <c:v>90.4</c:v>
                </c:pt>
                <c:pt idx="16">
                  <c:v>89</c:v>
                </c:pt>
                <c:pt idx="17">
                  <c:v>88.1</c:v>
                </c:pt>
                <c:pt idx="18">
                  <c:v>86.1</c:v>
                </c:pt>
                <c:pt idx="19">
                  <c:v>85.9</c:v>
                </c:pt>
                <c:pt idx="20">
                  <c:v>88.6</c:v>
                </c:pt>
                <c:pt idx="21">
                  <c:v>91</c:v>
                </c:pt>
                <c:pt idx="22">
                  <c:v>94</c:v>
                </c:pt>
                <c:pt idx="23">
                  <c:v>95.8</c:v>
                </c:pt>
                <c:pt idx="24">
                  <c:v>94.6</c:v>
                </c:pt>
                <c:pt idx="25">
                  <c:v>93.3</c:v>
                </c:pt>
                <c:pt idx="26">
                  <c:v>94.6</c:v>
                </c:pt>
                <c:pt idx="27">
                  <c:v>96.7</c:v>
                </c:pt>
                <c:pt idx="28">
                  <c:v>101.7</c:v>
                </c:pt>
                <c:pt idx="29">
                  <c:v>104.8</c:v>
                </c:pt>
                <c:pt idx="30">
                  <c:v>103.1</c:v>
                </c:pt>
                <c:pt idx="31">
                  <c:v>105.2</c:v>
                </c:pt>
                <c:pt idx="32">
                  <c:v>106</c:v>
                </c:pt>
                <c:pt idx="33">
                  <c:v>104.2</c:v>
                </c:pt>
                <c:pt idx="34">
                  <c:v>100.4</c:v>
                </c:pt>
                <c:pt idx="35">
                  <c:v>99.1</c:v>
                </c:pt>
                <c:pt idx="36">
                  <c:v>70.5</c:v>
                </c:pt>
                <c:pt idx="37">
                  <c:v>69.599999999999994</c:v>
                </c:pt>
                <c:pt idx="38">
                  <c:v>71.400000000000006</c:v>
                </c:pt>
                <c:pt idx="39">
                  <c:v>75.099999999999994</c:v>
                </c:pt>
                <c:pt idx="40">
                  <c:v>79.900000000000006</c:v>
                </c:pt>
                <c:pt idx="41">
                  <c:v>82.2</c:v>
                </c:pt>
                <c:pt idx="42">
                  <c:v>85.1</c:v>
                </c:pt>
                <c:pt idx="43">
                  <c:v>88.8</c:v>
                </c:pt>
                <c:pt idx="44">
                  <c:v>91.9</c:v>
                </c:pt>
                <c:pt idx="45">
                  <c:v>94</c:v>
                </c:pt>
                <c:pt idx="46">
                  <c:v>95.5</c:v>
                </c:pt>
                <c:pt idx="47">
                  <c:v>94.6</c:v>
                </c:pt>
                <c:pt idx="48">
                  <c:v>94.6</c:v>
                </c:pt>
                <c:pt idx="49">
                  <c:v>97.9</c:v>
                </c:pt>
                <c:pt idx="50">
                  <c:v>100.5</c:v>
                </c:pt>
                <c:pt idx="51">
                  <c:v>98.4</c:v>
                </c:pt>
                <c:pt idx="52">
                  <c:v>96.6</c:v>
                </c:pt>
                <c:pt idx="53">
                  <c:v>96.9</c:v>
                </c:pt>
                <c:pt idx="54">
                  <c:v>98.3</c:v>
                </c:pt>
                <c:pt idx="55">
                  <c:v>98.6</c:v>
                </c:pt>
                <c:pt idx="56">
                  <c:v>98.1</c:v>
                </c:pt>
                <c:pt idx="57">
                  <c:v>99.4</c:v>
                </c:pt>
                <c:pt idx="58">
                  <c:v>98.3</c:v>
                </c:pt>
                <c:pt idx="59">
                  <c:v>98.3</c:v>
                </c:pt>
                <c:pt idx="60">
                  <c:v>98.8</c:v>
                </c:pt>
                <c:pt idx="61">
                  <c:v>99.6</c:v>
                </c:pt>
                <c:pt idx="62">
                  <c:v>101.2</c:v>
                </c:pt>
                <c:pt idx="63">
                  <c:v>103.1</c:v>
                </c:pt>
                <c:pt idx="64">
                  <c:v>105.7</c:v>
                </c:pt>
                <c:pt idx="65">
                  <c:v>107.5</c:v>
                </c:pt>
                <c:pt idx="66">
                  <c:v>110</c:v>
                </c:pt>
                <c:pt idx="67">
                  <c:v>110.8</c:v>
                </c:pt>
                <c:pt idx="68">
                  <c:v>112.7</c:v>
                </c:pt>
                <c:pt idx="69">
                  <c:v>113.8</c:v>
                </c:pt>
                <c:pt idx="70">
                  <c:v>113.3</c:v>
                </c:pt>
                <c:pt idx="71">
                  <c:v>111.5</c:v>
                </c:pt>
                <c:pt idx="72">
                  <c:v>110.4</c:v>
                </c:pt>
                <c:pt idx="73">
                  <c:v>111.9</c:v>
                </c:pt>
                <c:pt idx="74">
                  <c:v>113.9</c:v>
                </c:pt>
                <c:pt idx="75">
                  <c:v>115.8</c:v>
                </c:pt>
                <c:pt idx="76">
                  <c:v>117</c:v>
                </c:pt>
                <c:pt idx="77">
                  <c:v>115.8</c:v>
                </c:pt>
                <c:pt idx="78">
                  <c:v>115.9</c:v>
                </c:pt>
                <c:pt idx="79">
                  <c:v>114.8</c:v>
                </c:pt>
                <c:pt idx="80">
                  <c:v>111.1</c:v>
                </c:pt>
                <c:pt idx="81">
                  <c:v>111.3</c:v>
                </c:pt>
                <c:pt idx="82">
                  <c:v>114.6</c:v>
                </c:pt>
                <c:pt idx="83">
                  <c:v>118</c:v>
                </c:pt>
                <c:pt idx="84">
                  <c:v>125.7</c:v>
                </c:pt>
                <c:pt idx="85">
                  <c:v>134.9</c:v>
                </c:pt>
                <c:pt idx="86">
                  <c:v>144.30000000000001</c:v>
                </c:pt>
                <c:pt idx="87">
                  <c:v>152.6</c:v>
                </c:pt>
                <c:pt idx="88">
                  <c:v>160.80000000000001</c:v>
                </c:pt>
                <c:pt idx="89">
                  <c:v>161.80000000000001</c:v>
                </c:pt>
                <c:pt idx="90">
                  <c:v>158.69999999999999</c:v>
                </c:pt>
                <c:pt idx="91">
                  <c:v>156.5</c:v>
                </c:pt>
                <c:pt idx="92">
                  <c:v>153.6</c:v>
                </c:pt>
                <c:pt idx="93">
                  <c:v>152</c:v>
                </c:pt>
                <c:pt idx="94">
                  <c:v>149.4</c:v>
                </c:pt>
              </c:numCache>
            </c:numRef>
          </c:val>
          <c:smooth val="0"/>
          <c:extLst>
            <c:ext xmlns:c16="http://schemas.microsoft.com/office/drawing/2014/chart" uri="{C3380CC4-5D6E-409C-BE32-E72D297353CC}">
              <c16:uniqueId val="{00000001-441B-4519-8DD1-E61CE26B576F}"/>
            </c:ext>
          </c:extLst>
        </c:ser>
        <c:ser>
          <c:idx val="2"/>
          <c:order val="2"/>
          <c:tx>
            <c:strRef>
              <c:f>T8634_003!$D$7</c:f>
              <c:strCache>
                <c:ptCount val="1"/>
                <c:pt idx="0">
                  <c:v>Liikevaihto Koko maa</c:v>
                </c:pt>
              </c:strCache>
            </c:strRef>
          </c:tx>
          <c:spPr>
            <a:ln w="28575" cap="rnd">
              <a:solidFill>
                <a:schemeClr val="accent3"/>
              </a:solidFill>
              <a:prstDash val="dash"/>
              <a:round/>
            </a:ln>
            <a:effectLst/>
          </c:spPr>
          <c:marker>
            <c:symbol val="none"/>
          </c:marker>
          <c:cat>
            <c:multiLvlStrRef>
              <c:f>T8634_003!$E$3:$CU$4</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T8634_003!$E$7:$CU$7</c:f>
              <c:numCache>
                <c:formatCode>0.0</c:formatCode>
                <c:ptCount val="95"/>
                <c:pt idx="0">
                  <c:v>88.3</c:v>
                </c:pt>
                <c:pt idx="1">
                  <c:v>92</c:v>
                </c:pt>
                <c:pt idx="2">
                  <c:v>96.1</c:v>
                </c:pt>
                <c:pt idx="3">
                  <c:v>97.6</c:v>
                </c:pt>
                <c:pt idx="4">
                  <c:v>97.7</c:v>
                </c:pt>
                <c:pt idx="5">
                  <c:v>94.5</c:v>
                </c:pt>
                <c:pt idx="6">
                  <c:v>92.5</c:v>
                </c:pt>
                <c:pt idx="7">
                  <c:v>90.6</c:v>
                </c:pt>
                <c:pt idx="8">
                  <c:v>90.1</c:v>
                </c:pt>
                <c:pt idx="9">
                  <c:v>91.3</c:v>
                </c:pt>
                <c:pt idx="10">
                  <c:v>91</c:v>
                </c:pt>
                <c:pt idx="11">
                  <c:v>90.4</c:v>
                </c:pt>
                <c:pt idx="12">
                  <c:v>88.9</c:v>
                </c:pt>
                <c:pt idx="13">
                  <c:v>89</c:v>
                </c:pt>
                <c:pt idx="14">
                  <c:v>89.3</c:v>
                </c:pt>
                <c:pt idx="15">
                  <c:v>90.3</c:v>
                </c:pt>
                <c:pt idx="16">
                  <c:v>91.2</c:v>
                </c:pt>
                <c:pt idx="17">
                  <c:v>92.6</c:v>
                </c:pt>
                <c:pt idx="18">
                  <c:v>94.5</c:v>
                </c:pt>
                <c:pt idx="19">
                  <c:v>98</c:v>
                </c:pt>
                <c:pt idx="20">
                  <c:v>98.1</c:v>
                </c:pt>
                <c:pt idx="21">
                  <c:v>95.5</c:v>
                </c:pt>
                <c:pt idx="22">
                  <c:v>98.5</c:v>
                </c:pt>
                <c:pt idx="23">
                  <c:v>102.2</c:v>
                </c:pt>
                <c:pt idx="24">
                  <c:v>107.3</c:v>
                </c:pt>
                <c:pt idx="25">
                  <c:v>112.1</c:v>
                </c:pt>
                <c:pt idx="26">
                  <c:v>113</c:v>
                </c:pt>
                <c:pt idx="27">
                  <c:v>113.6</c:v>
                </c:pt>
                <c:pt idx="28">
                  <c:v>117.4</c:v>
                </c:pt>
                <c:pt idx="29">
                  <c:v>120.9</c:v>
                </c:pt>
                <c:pt idx="30">
                  <c:v>122</c:v>
                </c:pt>
                <c:pt idx="31">
                  <c:v>123.2</c:v>
                </c:pt>
                <c:pt idx="32">
                  <c:v>127.3</c:v>
                </c:pt>
                <c:pt idx="33">
                  <c:v>129.4</c:v>
                </c:pt>
                <c:pt idx="34">
                  <c:v>126.9</c:v>
                </c:pt>
                <c:pt idx="35">
                  <c:v>114.7</c:v>
                </c:pt>
                <c:pt idx="36">
                  <c:v>92.5</c:v>
                </c:pt>
                <c:pt idx="37">
                  <c:v>91.5</c:v>
                </c:pt>
                <c:pt idx="38">
                  <c:v>93.1</c:v>
                </c:pt>
                <c:pt idx="39">
                  <c:v>94.4</c:v>
                </c:pt>
                <c:pt idx="40">
                  <c:v>96</c:v>
                </c:pt>
                <c:pt idx="41">
                  <c:v>100.5</c:v>
                </c:pt>
                <c:pt idx="42">
                  <c:v>104.4</c:v>
                </c:pt>
                <c:pt idx="43">
                  <c:v>109.2</c:v>
                </c:pt>
                <c:pt idx="44">
                  <c:v>110.7</c:v>
                </c:pt>
                <c:pt idx="45">
                  <c:v>110.2</c:v>
                </c:pt>
                <c:pt idx="46">
                  <c:v>111.2</c:v>
                </c:pt>
                <c:pt idx="47">
                  <c:v>113.3</c:v>
                </c:pt>
                <c:pt idx="48">
                  <c:v>113.5</c:v>
                </c:pt>
                <c:pt idx="49">
                  <c:v>111.8</c:v>
                </c:pt>
                <c:pt idx="50">
                  <c:v>110.7</c:v>
                </c:pt>
                <c:pt idx="51">
                  <c:v>109.3</c:v>
                </c:pt>
                <c:pt idx="52">
                  <c:v>107.1</c:v>
                </c:pt>
                <c:pt idx="53">
                  <c:v>106</c:v>
                </c:pt>
                <c:pt idx="54">
                  <c:v>106.4</c:v>
                </c:pt>
                <c:pt idx="55">
                  <c:v>105.3</c:v>
                </c:pt>
                <c:pt idx="56">
                  <c:v>103.9</c:v>
                </c:pt>
                <c:pt idx="57">
                  <c:v>104.3</c:v>
                </c:pt>
                <c:pt idx="58">
                  <c:v>104.1</c:v>
                </c:pt>
                <c:pt idx="59">
                  <c:v>102.1</c:v>
                </c:pt>
                <c:pt idx="60">
                  <c:v>100.6</c:v>
                </c:pt>
                <c:pt idx="61">
                  <c:v>100.3</c:v>
                </c:pt>
                <c:pt idx="62">
                  <c:v>99.4</c:v>
                </c:pt>
                <c:pt idx="63">
                  <c:v>98.8</c:v>
                </c:pt>
                <c:pt idx="64">
                  <c:v>98.5</c:v>
                </c:pt>
                <c:pt idx="65">
                  <c:v>100.5</c:v>
                </c:pt>
                <c:pt idx="66">
                  <c:v>101.7</c:v>
                </c:pt>
                <c:pt idx="67">
                  <c:v>104.1</c:v>
                </c:pt>
                <c:pt idx="68">
                  <c:v>107.3</c:v>
                </c:pt>
                <c:pt idx="69">
                  <c:v>108.3</c:v>
                </c:pt>
                <c:pt idx="70">
                  <c:v>108.8</c:v>
                </c:pt>
                <c:pt idx="71">
                  <c:v>110.9</c:v>
                </c:pt>
                <c:pt idx="72">
                  <c:v>113.1</c:v>
                </c:pt>
                <c:pt idx="73">
                  <c:v>114.6</c:v>
                </c:pt>
                <c:pt idx="74">
                  <c:v>116.8</c:v>
                </c:pt>
                <c:pt idx="75">
                  <c:v>117.2</c:v>
                </c:pt>
                <c:pt idx="76">
                  <c:v>118.7</c:v>
                </c:pt>
                <c:pt idx="77">
                  <c:v>120</c:v>
                </c:pt>
                <c:pt idx="78">
                  <c:v>119.5</c:v>
                </c:pt>
                <c:pt idx="79">
                  <c:v>117.9</c:v>
                </c:pt>
                <c:pt idx="80">
                  <c:v>114.7</c:v>
                </c:pt>
                <c:pt idx="81">
                  <c:v>110.4</c:v>
                </c:pt>
                <c:pt idx="82">
                  <c:v>111.3</c:v>
                </c:pt>
                <c:pt idx="83">
                  <c:v>113.6</c:v>
                </c:pt>
                <c:pt idx="84">
                  <c:v>116.6</c:v>
                </c:pt>
                <c:pt idx="85">
                  <c:v>122.6</c:v>
                </c:pt>
                <c:pt idx="86">
                  <c:v>129.4</c:v>
                </c:pt>
                <c:pt idx="87">
                  <c:v>137.80000000000001</c:v>
                </c:pt>
                <c:pt idx="88">
                  <c:v>148.19999999999999</c:v>
                </c:pt>
                <c:pt idx="89">
                  <c:v>157</c:v>
                </c:pt>
                <c:pt idx="90">
                  <c:v>158.9</c:v>
                </c:pt>
                <c:pt idx="91">
                  <c:v>155.6</c:v>
                </c:pt>
                <c:pt idx="92">
                  <c:v>149.9</c:v>
                </c:pt>
                <c:pt idx="93">
                  <c:v>143.69999999999999</c:v>
                </c:pt>
                <c:pt idx="94">
                  <c:v>140.5</c:v>
                </c:pt>
              </c:numCache>
            </c:numRef>
          </c:val>
          <c:smooth val="0"/>
          <c:extLst>
            <c:ext xmlns:c16="http://schemas.microsoft.com/office/drawing/2014/chart" uri="{C3380CC4-5D6E-409C-BE32-E72D297353CC}">
              <c16:uniqueId val="{00000002-441B-4519-8DD1-E61CE26B576F}"/>
            </c:ext>
          </c:extLst>
        </c:ser>
        <c:ser>
          <c:idx val="3"/>
          <c:order val="3"/>
          <c:tx>
            <c:strRef>
              <c:f>T8634_003!$D$8</c:f>
              <c:strCache>
                <c:ptCount val="1"/>
                <c:pt idx="0">
                  <c:v>Vientiliikevaihto Koko maa</c:v>
                </c:pt>
              </c:strCache>
            </c:strRef>
          </c:tx>
          <c:spPr>
            <a:ln w="28575" cap="rnd">
              <a:solidFill>
                <a:schemeClr val="accent4"/>
              </a:solidFill>
              <a:prstDash val="sysDot"/>
              <a:round/>
            </a:ln>
            <a:effectLst/>
          </c:spPr>
          <c:marker>
            <c:symbol val="none"/>
          </c:marker>
          <c:cat>
            <c:multiLvlStrRef>
              <c:f>T8634_003!$E$3:$CU$4</c:f>
              <c:multiLvlStrCache>
                <c:ptCount val="95"/>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pt idx="24">
                    <c:v>Q1</c:v>
                  </c:pt>
                  <c:pt idx="25">
                    <c:v>Q2</c:v>
                  </c:pt>
                  <c:pt idx="26">
                    <c:v>Q3</c:v>
                  </c:pt>
                  <c:pt idx="27">
                    <c:v>Q4</c:v>
                  </c:pt>
                  <c:pt idx="28">
                    <c:v>Q1</c:v>
                  </c:pt>
                  <c:pt idx="29">
                    <c:v>Q2</c:v>
                  </c:pt>
                  <c:pt idx="30">
                    <c:v>Q3</c:v>
                  </c:pt>
                  <c:pt idx="31">
                    <c:v>Q4</c:v>
                  </c:pt>
                  <c:pt idx="32">
                    <c:v>Q1</c:v>
                  </c:pt>
                  <c:pt idx="33">
                    <c:v>Q2</c:v>
                  </c:pt>
                  <c:pt idx="34">
                    <c:v>Q3</c:v>
                  </c:pt>
                  <c:pt idx="35">
                    <c:v>Q4</c:v>
                  </c:pt>
                  <c:pt idx="36">
                    <c:v>Q1</c:v>
                  </c:pt>
                  <c:pt idx="37">
                    <c:v>Q2</c:v>
                  </c:pt>
                  <c:pt idx="38">
                    <c:v>Q3</c:v>
                  </c:pt>
                  <c:pt idx="39">
                    <c:v>Q4</c:v>
                  </c:pt>
                  <c:pt idx="40">
                    <c:v>Q1</c:v>
                  </c:pt>
                  <c:pt idx="41">
                    <c:v>Q2</c:v>
                  </c:pt>
                  <c:pt idx="42">
                    <c:v>Q3</c:v>
                  </c:pt>
                  <c:pt idx="43">
                    <c:v>Q4</c:v>
                  </c:pt>
                  <c:pt idx="44">
                    <c:v>Q1</c:v>
                  </c:pt>
                  <c:pt idx="45">
                    <c:v>Q2</c:v>
                  </c:pt>
                  <c:pt idx="46">
                    <c:v>Q3</c:v>
                  </c:pt>
                  <c:pt idx="47">
                    <c:v>Q4</c:v>
                  </c:pt>
                  <c:pt idx="48">
                    <c:v>Q1</c:v>
                  </c:pt>
                  <c:pt idx="49">
                    <c:v>Q2</c:v>
                  </c:pt>
                  <c:pt idx="50">
                    <c:v>Q3</c:v>
                  </c:pt>
                  <c:pt idx="51">
                    <c:v>Q4</c:v>
                  </c:pt>
                  <c:pt idx="52">
                    <c:v>Q1</c:v>
                  </c:pt>
                  <c:pt idx="53">
                    <c:v>Q2</c:v>
                  </c:pt>
                  <c:pt idx="54">
                    <c:v>Q3</c:v>
                  </c:pt>
                  <c:pt idx="55">
                    <c:v>Q4</c:v>
                  </c:pt>
                  <c:pt idx="56">
                    <c:v>Q1</c:v>
                  </c:pt>
                  <c:pt idx="57">
                    <c:v>Q2</c:v>
                  </c:pt>
                  <c:pt idx="58">
                    <c:v>Q3</c:v>
                  </c:pt>
                  <c:pt idx="59">
                    <c:v>Q4</c:v>
                  </c:pt>
                  <c:pt idx="60">
                    <c:v>Q1</c:v>
                  </c:pt>
                  <c:pt idx="61">
                    <c:v>Q2</c:v>
                  </c:pt>
                  <c:pt idx="62">
                    <c:v>Q3</c:v>
                  </c:pt>
                  <c:pt idx="63">
                    <c:v>Q4</c:v>
                  </c:pt>
                  <c:pt idx="64">
                    <c:v>Q1</c:v>
                  </c:pt>
                  <c:pt idx="65">
                    <c:v>Q2</c:v>
                  </c:pt>
                  <c:pt idx="66">
                    <c:v>Q3</c:v>
                  </c:pt>
                  <c:pt idx="67">
                    <c:v>Q4</c:v>
                  </c:pt>
                  <c:pt idx="68">
                    <c:v>Q1</c:v>
                  </c:pt>
                  <c:pt idx="69">
                    <c:v>Q2</c:v>
                  </c:pt>
                  <c:pt idx="70">
                    <c:v>Q3</c:v>
                  </c:pt>
                  <c:pt idx="71">
                    <c:v>Q4</c:v>
                  </c:pt>
                  <c:pt idx="72">
                    <c:v>Q1</c:v>
                  </c:pt>
                  <c:pt idx="73">
                    <c:v>Q2</c:v>
                  </c:pt>
                  <c:pt idx="74">
                    <c:v>Q3</c:v>
                  </c:pt>
                  <c:pt idx="75">
                    <c:v>Q4</c:v>
                  </c:pt>
                  <c:pt idx="76">
                    <c:v>Q1</c:v>
                  </c:pt>
                  <c:pt idx="77">
                    <c:v>Q2</c:v>
                  </c:pt>
                  <c:pt idx="78">
                    <c:v>Q3</c:v>
                  </c:pt>
                  <c:pt idx="79">
                    <c:v>Q4</c:v>
                  </c:pt>
                  <c:pt idx="80">
                    <c:v>Q1</c:v>
                  </c:pt>
                  <c:pt idx="81">
                    <c:v>Q2</c:v>
                  </c:pt>
                  <c:pt idx="82">
                    <c:v>Q3</c:v>
                  </c:pt>
                  <c:pt idx="83">
                    <c:v>Q4</c:v>
                  </c:pt>
                  <c:pt idx="84">
                    <c:v>Q1</c:v>
                  </c:pt>
                  <c:pt idx="85">
                    <c:v>Q2</c:v>
                  </c:pt>
                  <c:pt idx="86">
                    <c:v>Q3</c:v>
                  </c:pt>
                  <c:pt idx="87">
                    <c:v>Q4</c:v>
                  </c:pt>
                  <c:pt idx="88">
                    <c:v>Q1</c:v>
                  </c:pt>
                  <c:pt idx="89">
                    <c:v>Q2</c:v>
                  </c:pt>
                  <c:pt idx="90">
                    <c:v>Q3</c:v>
                  </c:pt>
                  <c:pt idx="91">
                    <c:v>Q4</c:v>
                  </c:pt>
                  <c:pt idx="92">
                    <c:v>Q1</c:v>
                  </c:pt>
                  <c:pt idx="93">
                    <c:v>Q2</c:v>
                  </c:pt>
                  <c:pt idx="94">
                    <c:v>Q3</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pt idx="80">
                    <c:v>2020</c:v>
                  </c:pt>
                  <c:pt idx="84">
                    <c:v>2021</c:v>
                  </c:pt>
                  <c:pt idx="88">
                    <c:v>2022</c:v>
                  </c:pt>
                  <c:pt idx="92">
                    <c:v>2023</c:v>
                  </c:pt>
                </c:lvl>
              </c:multiLvlStrCache>
            </c:multiLvlStrRef>
          </c:cat>
          <c:val>
            <c:numRef>
              <c:f>T8634_003!$E$8:$CU$8</c:f>
              <c:numCache>
                <c:formatCode>0.0</c:formatCode>
                <c:ptCount val="95"/>
                <c:pt idx="0">
                  <c:v>84.9</c:v>
                </c:pt>
                <c:pt idx="1">
                  <c:v>89.7</c:v>
                </c:pt>
                <c:pt idx="2">
                  <c:v>94.6</c:v>
                </c:pt>
                <c:pt idx="3">
                  <c:v>94.8</c:v>
                </c:pt>
                <c:pt idx="4">
                  <c:v>94.4</c:v>
                </c:pt>
                <c:pt idx="5">
                  <c:v>91.3</c:v>
                </c:pt>
                <c:pt idx="6">
                  <c:v>90.1</c:v>
                </c:pt>
                <c:pt idx="7">
                  <c:v>90.1</c:v>
                </c:pt>
                <c:pt idx="8">
                  <c:v>89.7</c:v>
                </c:pt>
                <c:pt idx="9">
                  <c:v>91.3</c:v>
                </c:pt>
                <c:pt idx="10">
                  <c:v>90.9</c:v>
                </c:pt>
                <c:pt idx="11">
                  <c:v>89.9</c:v>
                </c:pt>
                <c:pt idx="12">
                  <c:v>87</c:v>
                </c:pt>
                <c:pt idx="13">
                  <c:v>87.5</c:v>
                </c:pt>
                <c:pt idx="14">
                  <c:v>87.8</c:v>
                </c:pt>
                <c:pt idx="15">
                  <c:v>89.7</c:v>
                </c:pt>
                <c:pt idx="16">
                  <c:v>90.9</c:v>
                </c:pt>
                <c:pt idx="17">
                  <c:v>91.5</c:v>
                </c:pt>
                <c:pt idx="18">
                  <c:v>93.9</c:v>
                </c:pt>
                <c:pt idx="19">
                  <c:v>97.9</c:v>
                </c:pt>
                <c:pt idx="20">
                  <c:v>98.1</c:v>
                </c:pt>
                <c:pt idx="21">
                  <c:v>94.4</c:v>
                </c:pt>
                <c:pt idx="22">
                  <c:v>97.8</c:v>
                </c:pt>
                <c:pt idx="23">
                  <c:v>102</c:v>
                </c:pt>
                <c:pt idx="24">
                  <c:v>109.1</c:v>
                </c:pt>
                <c:pt idx="25">
                  <c:v>115.8</c:v>
                </c:pt>
                <c:pt idx="26">
                  <c:v>116</c:v>
                </c:pt>
                <c:pt idx="27">
                  <c:v>116.3</c:v>
                </c:pt>
                <c:pt idx="28">
                  <c:v>120.4</c:v>
                </c:pt>
                <c:pt idx="29">
                  <c:v>124.8</c:v>
                </c:pt>
                <c:pt idx="30">
                  <c:v>124.4</c:v>
                </c:pt>
                <c:pt idx="31">
                  <c:v>125.8</c:v>
                </c:pt>
                <c:pt idx="32">
                  <c:v>130.1</c:v>
                </c:pt>
                <c:pt idx="33">
                  <c:v>130</c:v>
                </c:pt>
                <c:pt idx="34">
                  <c:v>127.3</c:v>
                </c:pt>
                <c:pt idx="35">
                  <c:v>118.7</c:v>
                </c:pt>
                <c:pt idx="36">
                  <c:v>89.1</c:v>
                </c:pt>
                <c:pt idx="37">
                  <c:v>89.9</c:v>
                </c:pt>
                <c:pt idx="38">
                  <c:v>91.8</c:v>
                </c:pt>
                <c:pt idx="39">
                  <c:v>93.6</c:v>
                </c:pt>
                <c:pt idx="40">
                  <c:v>95.3</c:v>
                </c:pt>
                <c:pt idx="41">
                  <c:v>99.5</c:v>
                </c:pt>
                <c:pt idx="42">
                  <c:v>103.4</c:v>
                </c:pt>
                <c:pt idx="43">
                  <c:v>108.5</c:v>
                </c:pt>
                <c:pt idx="44">
                  <c:v>109.5</c:v>
                </c:pt>
                <c:pt idx="45">
                  <c:v>107.2</c:v>
                </c:pt>
                <c:pt idx="46">
                  <c:v>108.8</c:v>
                </c:pt>
                <c:pt idx="47">
                  <c:v>111.1</c:v>
                </c:pt>
                <c:pt idx="48">
                  <c:v>111.1</c:v>
                </c:pt>
                <c:pt idx="49">
                  <c:v>111.4</c:v>
                </c:pt>
                <c:pt idx="50">
                  <c:v>110.2</c:v>
                </c:pt>
                <c:pt idx="51">
                  <c:v>108.9</c:v>
                </c:pt>
                <c:pt idx="52">
                  <c:v>107.1</c:v>
                </c:pt>
                <c:pt idx="53">
                  <c:v>105.6</c:v>
                </c:pt>
                <c:pt idx="54">
                  <c:v>106.9</c:v>
                </c:pt>
                <c:pt idx="55">
                  <c:v>107.1</c:v>
                </c:pt>
                <c:pt idx="56">
                  <c:v>104.9</c:v>
                </c:pt>
                <c:pt idx="57">
                  <c:v>105.5</c:v>
                </c:pt>
                <c:pt idx="58">
                  <c:v>105.4</c:v>
                </c:pt>
                <c:pt idx="59">
                  <c:v>104</c:v>
                </c:pt>
                <c:pt idx="60">
                  <c:v>101.9</c:v>
                </c:pt>
                <c:pt idx="61">
                  <c:v>100.5</c:v>
                </c:pt>
                <c:pt idx="62">
                  <c:v>98.8</c:v>
                </c:pt>
                <c:pt idx="63">
                  <c:v>98.1</c:v>
                </c:pt>
                <c:pt idx="64">
                  <c:v>98.1</c:v>
                </c:pt>
                <c:pt idx="65">
                  <c:v>99.5</c:v>
                </c:pt>
                <c:pt idx="66">
                  <c:v>101.4</c:v>
                </c:pt>
                <c:pt idx="67">
                  <c:v>103.6</c:v>
                </c:pt>
                <c:pt idx="68">
                  <c:v>107.4</c:v>
                </c:pt>
                <c:pt idx="69">
                  <c:v>109.3</c:v>
                </c:pt>
                <c:pt idx="70">
                  <c:v>109.7</c:v>
                </c:pt>
                <c:pt idx="71">
                  <c:v>112.1</c:v>
                </c:pt>
                <c:pt idx="72">
                  <c:v>115.9</c:v>
                </c:pt>
                <c:pt idx="73">
                  <c:v>117.7</c:v>
                </c:pt>
                <c:pt idx="74">
                  <c:v>120.2</c:v>
                </c:pt>
                <c:pt idx="75">
                  <c:v>120.5</c:v>
                </c:pt>
                <c:pt idx="76">
                  <c:v>122.6</c:v>
                </c:pt>
                <c:pt idx="77">
                  <c:v>125.3</c:v>
                </c:pt>
                <c:pt idx="78">
                  <c:v>124.7</c:v>
                </c:pt>
                <c:pt idx="79">
                  <c:v>124.1</c:v>
                </c:pt>
                <c:pt idx="80">
                  <c:v>119.7</c:v>
                </c:pt>
                <c:pt idx="81">
                  <c:v>115.3</c:v>
                </c:pt>
                <c:pt idx="82">
                  <c:v>116.6</c:v>
                </c:pt>
                <c:pt idx="83">
                  <c:v>119.9</c:v>
                </c:pt>
                <c:pt idx="84">
                  <c:v>122.7</c:v>
                </c:pt>
                <c:pt idx="85">
                  <c:v>128.4</c:v>
                </c:pt>
                <c:pt idx="86">
                  <c:v>137.19999999999999</c:v>
                </c:pt>
                <c:pt idx="87">
                  <c:v>147.4</c:v>
                </c:pt>
                <c:pt idx="88">
                  <c:v>161.4</c:v>
                </c:pt>
                <c:pt idx="89">
                  <c:v>170.8</c:v>
                </c:pt>
                <c:pt idx="90">
                  <c:v>171.8</c:v>
                </c:pt>
                <c:pt idx="91">
                  <c:v>166.3</c:v>
                </c:pt>
                <c:pt idx="92">
                  <c:v>159</c:v>
                </c:pt>
                <c:pt idx="93">
                  <c:v>153.19999999999999</c:v>
                </c:pt>
                <c:pt idx="94">
                  <c:v>149.4</c:v>
                </c:pt>
              </c:numCache>
            </c:numRef>
          </c:val>
          <c:smooth val="0"/>
          <c:extLst>
            <c:ext xmlns:c16="http://schemas.microsoft.com/office/drawing/2014/chart" uri="{C3380CC4-5D6E-409C-BE32-E72D297353CC}">
              <c16:uniqueId val="{00000003-441B-4519-8DD1-E61CE26B576F}"/>
            </c:ext>
          </c:extLst>
        </c:ser>
        <c:dLbls>
          <c:showLegendKey val="0"/>
          <c:showVal val="0"/>
          <c:showCatName val="0"/>
          <c:showSerName val="0"/>
          <c:showPercent val="0"/>
          <c:showBubbleSize val="0"/>
        </c:dLbls>
        <c:smooth val="0"/>
        <c:axId val="1552778463"/>
        <c:axId val="494014063"/>
      </c:lineChart>
      <c:catAx>
        <c:axId val="15527784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fi-FI"/>
          </a:p>
        </c:txPr>
        <c:crossAx val="494014063"/>
        <c:crosses val="autoZero"/>
        <c:auto val="1"/>
        <c:lblAlgn val="ctr"/>
        <c:lblOffset val="100"/>
        <c:noMultiLvlLbl val="0"/>
      </c:catAx>
      <c:valAx>
        <c:axId val="494014063"/>
        <c:scaling>
          <c:orientation val="minMax"/>
          <c:max val="180"/>
          <c:min val="6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5527784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4B5308-A2DB-426F-B38F-FB66DC37853D}" type="datetimeFigureOut">
              <a:rPr lang="fi-FI" smtClean="0"/>
              <a:t>26.2.2024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0C898E-0A42-4857-BA0E-2BFD33CA6F72}" type="slidenum">
              <a:rPr lang="fi-FI" smtClean="0"/>
              <a:t>‹#›</a:t>
            </a:fld>
            <a:endParaRPr lang="fi-FI"/>
          </a:p>
        </p:txBody>
      </p:sp>
    </p:spTree>
    <p:extLst>
      <p:ext uri="{BB962C8B-B14F-4D97-AF65-F5344CB8AC3E}">
        <p14:creationId xmlns:p14="http://schemas.microsoft.com/office/powerpoint/2010/main" val="1133117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19C122-1841-446F-A209-09DB18BC1FBD}"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8443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19C122-1841-446F-A209-09DB18BC1FBD}"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7415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19C122-1841-446F-A209-09DB18BC1FBD}"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7568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19C122-1841-446F-A209-09DB18BC1FBD}"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16003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1">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2036763"/>
            <a:ext cx="7983350" cy="2623210"/>
          </a:xfrm>
        </p:spPr>
        <p:txBody>
          <a:bodyPr anchor="t"/>
          <a:lstStyle>
            <a:lvl1pPr algn="l">
              <a:lnSpc>
                <a:spcPts val="7000"/>
              </a:lnSpc>
              <a:defRPr sz="6600">
                <a:latin typeface="+mn-lt"/>
              </a:defRPr>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3834000" y="4740322"/>
            <a:ext cx="798335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31111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373743"/>
            <a:ext cx="10200682" cy="562970"/>
          </a:xfrm>
        </p:spPr>
        <p:txBody>
          <a:bodyPr anchor="b"/>
          <a:lstStyle>
            <a:lvl1pPr algn="l">
              <a:lnSpc>
                <a:spcPts val="3000"/>
              </a:lnSpc>
              <a:defRPr sz="3000">
                <a:latin typeface="+mn-lt"/>
              </a:defRPr>
            </a:lvl1pPr>
          </a:lstStyle>
          <a:p>
            <a:r>
              <a:rPr lang="fi-FI"/>
              <a:t>Muokkaa ots. perustyyl. napsautt.</a:t>
            </a:r>
            <a:endParaRPr lang="fi-FI" dirty="0"/>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1052736"/>
            <a:ext cx="11448000" cy="4896544"/>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207262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va ja otsikko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91649" y="3734807"/>
            <a:ext cx="4823939" cy="1807156"/>
          </a:xfrm>
        </p:spPr>
        <p:txBody>
          <a:bodyPr anchor="t"/>
          <a:lstStyle>
            <a:lvl1pPr algn="l">
              <a:lnSpc>
                <a:spcPts val="3000"/>
              </a:lnSpc>
              <a:defRPr sz="3000">
                <a:latin typeface="+mn-lt"/>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pic>
        <p:nvPicPr>
          <p:cNvPr id="9" name="Kuva 8" descr="Kuva, joka sisältää kohteen piirtäminen&#10;&#10;Kuvaus luotu automaattisesti">
            <a:extLst>
              <a:ext uri="{FF2B5EF4-FFF2-40B4-BE49-F238E27FC236}">
                <a16:creationId xmlns:a16="http://schemas.microsoft.com/office/drawing/2014/main" id="{3B1DCAA7-5504-4BFF-84F4-D86AF05361F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21136" y="985012"/>
            <a:ext cx="1885749" cy="2484000"/>
          </a:xfrm>
          <a:prstGeom prst="rect">
            <a:avLst/>
          </a:prstGeom>
        </p:spPr>
      </p:pic>
    </p:spTree>
    <p:extLst>
      <p:ext uri="{BB962C8B-B14F-4D97-AF65-F5344CB8AC3E}">
        <p14:creationId xmlns:p14="http://schemas.microsoft.com/office/powerpoint/2010/main" val="3136096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va ja teksti 4">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8472306"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9000713" y="999390"/>
            <a:ext cx="2818603" cy="1691050"/>
          </a:xfrm>
        </p:spPr>
        <p:txBody>
          <a:bodyPr anchor="b"/>
          <a:lstStyle>
            <a:lvl1pPr algn="l">
              <a:lnSpc>
                <a:spcPct val="100000"/>
              </a:lnSpc>
              <a:defRPr sz="2800">
                <a:latin typeface="+mn-lt"/>
              </a:defRPr>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9000555" y="2801489"/>
            <a:ext cx="2818336" cy="314779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8129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Lainaus">
    <p:bg>
      <p:bgPr>
        <a:solidFill>
          <a:schemeClr val="tx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latin typeface="+mn-lt"/>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1026" name="Picture 2">
            <a:extLst>
              <a:ext uri="{FF2B5EF4-FFF2-40B4-BE49-F238E27FC236}">
                <a16:creationId xmlns:a16="http://schemas.microsoft.com/office/drawing/2014/main" id="{F0532742-A3E5-41DF-A0B9-24B28E9193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30826" y="6099086"/>
            <a:ext cx="1778158" cy="488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0622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Lainaus 2">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latin typeface="+mn-lt"/>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7" name="Picture 2">
            <a:extLst>
              <a:ext uri="{FF2B5EF4-FFF2-40B4-BE49-F238E27FC236}">
                <a16:creationId xmlns:a16="http://schemas.microsoft.com/office/drawing/2014/main" id="{51ADA24C-97F5-47AA-BC2A-7A5637C9898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30826" y="6099086"/>
            <a:ext cx="1778158" cy="488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5131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Lainaus 3">
    <p:bg>
      <p:bgPr>
        <a:solidFill>
          <a:schemeClr val="accent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latin typeface="+mn-lt"/>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7" name="Picture 2">
            <a:extLst>
              <a:ext uri="{FF2B5EF4-FFF2-40B4-BE49-F238E27FC236}">
                <a16:creationId xmlns:a16="http://schemas.microsoft.com/office/drawing/2014/main" id="{6A0A8996-526B-42FF-A9FF-093F09FDC5F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30826" y="6099086"/>
            <a:ext cx="1778158" cy="488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9081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ainaus 4">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tx1"/>
                </a:solidFill>
                <a:latin typeface="+mn-lt"/>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9" name="Kuva 8">
            <a:extLst>
              <a:ext uri="{FF2B5EF4-FFF2-40B4-BE49-F238E27FC236}">
                <a16:creationId xmlns:a16="http://schemas.microsoft.com/office/drawing/2014/main" id="{70258ED7-1B30-4578-B016-8F10B8FB41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22256" y="5915604"/>
            <a:ext cx="2088232" cy="773420"/>
          </a:xfrm>
          <a:prstGeom prst="rect">
            <a:avLst/>
          </a:prstGeom>
        </p:spPr>
      </p:pic>
    </p:spTree>
    <p:extLst>
      <p:ext uri="{BB962C8B-B14F-4D97-AF65-F5344CB8AC3E}">
        <p14:creationId xmlns:p14="http://schemas.microsoft.com/office/powerpoint/2010/main" val="37506808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61C2060-0562-36A2-B8FE-82E65D2933F6}"/>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DE179193-9CBB-63FB-0E67-7A0800A9A767}"/>
              </a:ext>
            </a:extLst>
          </p:cNvPr>
          <p:cNvSpPr>
            <a:spLocks noGrp="1"/>
          </p:cNvSpPr>
          <p:nvPr>
            <p:ph type="dt" sz="half" idx="10"/>
          </p:nvPr>
        </p:nvSpPr>
        <p:spPr/>
        <p:txBody>
          <a:bodyPr/>
          <a:lstStyle/>
          <a:p>
            <a:fld id="{EE56E3B1-3D4F-4C69-89BE-7AFEFEE4A543}" type="datetimeFigureOut">
              <a:rPr lang="fi-FI" smtClean="0"/>
              <a:t>26.2.2024</a:t>
            </a:fld>
            <a:endParaRPr lang="fi-FI"/>
          </a:p>
        </p:txBody>
      </p:sp>
      <p:sp>
        <p:nvSpPr>
          <p:cNvPr id="4" name="Alatunnisteen paikkamerkki 3">
            <a:extLst>
              <a:ext uri="{FF2B5EF4-FFF2-40B4-BE49-F238E27FC236}">
                <a16:creationId xmlns:a16="http://schemas.microsoft.com/office/drawing/2014/main" id="{441574BE-25DB-3E9A-0031-1A60C07F14A7}"/>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D5746415-426E-4A11-055A-D5BB55A3DF98}"/>
              </a:ext>
            </a:extLst>
          </p:cNvPr>
          <p:cNvSpPr>
            <a:spLocks noGrp="1"/>
          </p:cNvSpPr>
          <p:nvPr>
            <p:ph type="sldNum" sz="quarter" idx="12"/>
          </p:nvPr>
        </p:nvSpPr>
        <p:spPr/>
        <p:txBody>
          <a:bodyPr/>
          <a:lstStyle/>
          <a:p>
            <a:fld id="{9359669B-FF36-46FD-9C02-68B757090494}" type="slidenum">
              <a:rPr lang="fi-FI" smtClean="0"/>
              <a:t>‹#›</a:t>
            </a:fld>
            <a:endParaRPr lang="fi-FI"/>
          </a:p>
        </p:txBody>
      </p:sp>
    </p:spTree>
    <p:extLst>
      <p:ext uri="{BB962C8B-B14F-4D97-AF65-F5344CB8AC3E}">
        <p14:creationId xmlns:p14="http://schemas.microsoft.com/office/powerpoint/2010/main" val="36367896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7D047F5-DDB9-518D-70EE-C11F3097F70D}"/>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72FE129B-31AC-8F16-3B87-65B48767FC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220625EC-CA40-4094-009A-BC30A688CA81}"/>
              </a:ext>
            </a:extLst>
          </p:cNvPr>
          <p:cNvSpPr>
            <a:spLocks noGrp="1"/>
          </p:cNvSpPr>
          <p:nvPr>
            <p:ph type="dt" sz="half" idx="10"/>
          </p:nvPr>
        </p:nvSpPr>
        <p:spPr/>
        <p:txBody>
          <a:bodyPr/>
          <a:lstStyle/>
          <a:p>
            <a:fld id="{DA46D75A-8687-48CE-9609-CED617619955}" type="datetimeFigureOut">
              <a:rPr lang="fi-FI" smtClean="0"/>
              <a:t>26.2.2024</a:t>
            </a:fld>
            <a:endParaRPr lang="fi-FI"/>
          </a:p>
        </p:txBody>
      </p:sp>
      <p:sp>
        <p:nvSpPr>
          <p:cNvPr id="5" name="Alatunnisteen paikkamerkki 4">
            <a:extLst>
              <a:ext uri="{FF2B5EF4-FFF2-40B4-BE49-F238E27FC236}">
                <a16:creationId xmlns:a16="http://schemas.microsoft.com/office/drawing/2014/main" id="{B3FC1EDF-C83C-B839-9E6F-58DDACB109A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A9D4F94-1F90-F622-10FC-673B0530DB5E}"/>
              </a:ext>
            </a:extLst>
          </p:cNvPr>
          <p:cNvSpPr>
            <a:spLocks noGrp="1"/>
          </p:cNvSpPr>
          <p:nvPr>
            <p:ph type="sldNum" sz="quarter" idx="12"/>
          </p:nvPr>
        </p:nvSpPr>
        <p:spPr/>
        <p:txBody>
          <a:bodyPr/>
          <a:lstStyle/>
          <a:p>
            <a:fld id="{7E2047EB-6531-4480-B83C-CFE007D84277}" type="slidenum">
              <a:rPr lang="fi-FI" smtClean="0"/>
              <a:t>‹#›</a:t>
            </a:fld>
            <a:endParaRPr lang="fi-FI"/>
          </a:p>
        </p:txBody>
      </p:sp>
    </p:spTree>
    <p:extLst>
      <p:ext uri="{BB962C8B-B14F-4D97-AF65-F5344CB8AC3E}">
        <p14:creationId xmlns:p14="http://schemas.microsoft.com/office/powerpoint/2010/main" val="30985809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FF41378-8817-A675-E0D8-B1108364658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5B09B1A3-9DBE-535D-3AD2-718E66E98D6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08F83CC-3227-4A0B-DC81-0772EA814CF6}"/>
              </a:ext>
            </a:extLst>
          </p:cNvPr>
          <p:cNvSpPr>
            <a:spLocks noGrp="1"/>
          </p:cNvSpPr>
          <p:nvPr>
            <p:ph type="dt" sz="half" idx="10"/>
          </p:nvPr>
        </p:nvSpPr>
        <p:spPr/>
        <p:txBody>
          <a:bodyPr/>
          <a:lstStyle/>
          <a:p>
            <a:fld id="{DA46D75A-8687-48CE-9609-CED617619955}" type="datetimeFigureOut">
              <a:rPr lang="fi-FI" smtClean="0"/>
              <a:t>26.2.2024</a:t>
            </a:fld>
            <a:endParaRPr lang="fi-FI"/>
          </a:p>
        </p:txBody>
      </p:sp>
      <p:sp>
        <p:nvSpPr>
          <p:cNvPr id="5" name="Alatunnisteen paikkamerkki 4">
            <a:extLst>
              <a:ext uri="{FF2B5EF4-FFF2-40B4-BE49-F238E27FC236}">
                <a16:creationId xmlns:a16="http://schemas.microsoft.com/office/drawing/2014/main" id="{3D935910-946D-773A-DC36-946A289B410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BC590D6-87E8-1FB5-F995-A358AF194114}"/>
              </a:ext>
            </a:extLst>
          </p:cNvPr>
          <p:cNvSpPr>
            <a:spLocks noGrp="1"/>
          </p:cNvSpPr>
          <p:nvPr>
            <p:ph type="sldNum" sz="quarter" idx="12"/>
          </p:nvPr>
        </p:nvSpPr>
        <p:spPr/>
        <p:txBody>
          <a:bodyPr/>
          <a:lstStyle/>
          <a:p>
            <a:fld id="{7E2047EB-6531-4480-B83C-CFE007D84277}" type="slidenum">
              <a:rPr lang="fi-FI" smtClean="0"/>
              <a:t>‹#›</a:t>
            </a:fld>
            <a:endParaRPr lang="fi-FI"/>
          </a:p>
        </p:txBody>
      </p:sp>
    </p:spTree>
    <p:extLst>
      <p:ext uri="{BB962C8B-B14F-4D97-AF65-F5344CB8AC3E}">
        <p14:creationId xmlns:p14="http://schemas.microsoft.com/office/powerpoint/2010/main" val="4248567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E17326-2570-491B-8862-26E0B2C7E279}"/>
              </a:ext>
            </a:extLst>
          </p:cNvPr>
          <p:cNvSpPr>
            <a:spLocks noGrp="1"/>
          </p:cNvSpPr>
          <p:nvPr>
            <p:ph type="title"/>
          </p:nvPr>
        </p:nvSpPr>
        <p:spPr>
          <a:xfrm>
            <a:off x="3503712" y="1548000"/>
            <a:ext cx="8298000" cy="1736984"/>
          </a:xfrm>
        </p:spPr>
        <p:txBody>
          <a:bodyPr anchor="t"/>
          <a:lstStyle>
            <a:lvl1pPr>
              <a:defRPr sz="4000">
                <a:latin typeface="+mn-lt"/>
              </a:defRPr>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53C4BAA-863D-4C2B-A49E-6787B479BC66}"/>
              </a:ext>
            </a:extLst>
          </p:cNvPr>
          <p:cNvSpPr>
            <a:spLocks noGrp="1"/>
          </p:cNvSpPr>
          <p:nvPr>
            <p:ph idx="1"/>
          </p:nvPr>
        </p:nvSpPr>
        <p:spPr>
          <a:xfrm>
            <a:off x="3503712" y="3429000"/>
            <a:ext cx="8298000" cy="2043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35586A4B-B0D1-45E1-8161-745750AC3F01}"/>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F7F02EBB-2840-4B98-91F4-0BA5D03463F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D015DB-8E17-4D1B-B989-6CC39D597F13}"/>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7" name="Kuva 6" descr="Kuva, joka sisältää kohteen piirtäminen&#10;&#10;Kuvaus luotu automaattisesti">
            <a:extLst>
              <a:ext uri="{FF2B5EF4-FFF2-40B4-BE49-F238E27FC236}">
                <a16:creationId xmlns:a16="http://schemas.microsoft.com/office/drawing/2014/main" id="{448349B3-4682-4093-AE8F-B6A85A8C05D1}"/>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4049" y="1014158"/>
            <a:ext cx="3672000" cy="4844452"/>
          </a:xfrm>
          <a:prstGeom prst="rect">
            <a:avLst/>
          </a:prstGeom>
        </p:spPr>
      </p:pic>
    </p:spTree>
    <p:extLst>
      <p:ext uri="{BB962C8B-B14F-4D97-AF65-F5344CB8AC3E}">
        <p14:creationId xmlns:p14="http://schemas.microsoft.com/office/powerpoint/2010/main" val="1814742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FE5305D-C96F-E148-A96E-EE7FE5E941A4}"/>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1A459B0B-AE8A-B00E-B6E5-DB6F1F0F56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0FC37E82-DD71-EDFC-F357-D74EDB12EAD5}"/>
              </a:ext>
            </a:extLst>
          </p:cNvPr>
          <p:cNvSpPr>
            <a:spLocks noGrp="1"/>
          </p:cNvSpPr>
          <p:nvPr>
            <p:ph type="dt" sz="half" idx="10"/>
          </p:nvPr>
        </p:nvSpPr>
        <p:spPr/>
        <p:txBody>
          <a:bodyPr/>
          <a:lstStyle/>
          <a:p>
            <a:fld id="{DA46D75A-8687-48CE-9609-CED617619955}" type="datetimeFigureOut">
              <a:rPr lang="fi-FI" smtClean="0"/>
              <a:t>26.2.2024</a:t>
            </a:fld>
            <a:endParaRPr lang="fi-FI"/>
          </a:p>
        </p:txBody>
      </p:sp>
      <p:sp>
        <p:nvSpPr>
          <p:cNvPr id="5" name="Alatunnisteen paikkamerkki 4">
            <a:extLst>
              <a:ext uri="{FF2B5EF4-FFF2-40B4-BE49-F238E27FC236}">
                <a16:creationId xmlns:a16="http://schemas.microsoft.com/office/drawing/2014/main" id="{A7D0A838-89B5-AD81-7F06-D2604AEC1AB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BEE500F-3FD2-A4AE-ADDB-66615867490C}"/>
              </a:ext>
            </a:extLst>
          </p:cNvPr>
          <p:cNvSpPr>
            <a:spLocks noGrp="1"/>
          </p:cNvSpPr>
          <p:nvPr>
            <p:ph type="sldNum" sz="quarter" idx="12"/>
          </p:nvPr>
        </p:nvSpPr>
        <p:spPr/>
        <p:txBody>
          <a:bodyPr/>
          <a:lstStyle/>
          <a:p>
            <a:fld id="{7E2047EB-6531-4480-B83C-CFE007D84277}" type="slidenum">
              <a:rPr lang="fi-FI" smtClean="0"/>
              <a:t>‹#›</a:t>
            </a:fld>
            <a:endParaRPr lang="fi-FI"/>
          </a:p>
        </p:txBody>
      </p:sp>
    </p:spTree>
    <p:extLst>
      <p:ext uri="{BB962C8B-B14F-4D97-AF65-F5344CB8AC3E}">
        <p14:creationId xmlns:p14="http://schemas.microsoft.com/office/powerpoint/2010/main" val="30061160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1C08BC5-6889-2ACA-0D47-751C4BDF30CA}"/>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B78BE28C-B261-1961-6013-5563408500E8}"/>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13F90C2A-7B8E-5B65-B97D-2E22B2D77D5E}"/>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A6D81533-2634-5193-A4EC-F3C1DDBC8793}"/>
              </a:ext>
            </a:extLst>
          </p:cNvPr>
          <p:cNvSpPr>
            <a:spLocks noGrp="1"/>
          </p:cNvSpPr>
          <p:nvPr>
            <p:ph type="dt" sz="half" idx="10"/>
          </p:nvPr>
        </p:nvSpPr>
        <p:spPr/>
        <p:txBody>
          <a:bodyPr/>
          <a:lstStyle/>
          <a:p>
            <a:fld id="{DA46D75A-8687-48CE-9609-CED617619955}" type="datetimeFigureOut">
              <a:rPr lang="fi-FI" smtClean="0"/>
              <a:t>26.2.2024</a:t>
            </a:fld>
            <a:endParaRPr lang="fi-FI"/>
          </a:p>
        </p:txBody>
      </p:sp>
      <p:sp>
        <p:nvSpPr>
          <p:cNvPr id="6" name="Alatunnisteen paikkamerkki 5">
            <a:extLst>
              <a:ext uri="{FF2B5EF4-FFF2-40B4-BE49-F238E27FC236}">
                <a16:creationId xmlns:a16="http://schemas.microsoft.com/office/drawing/2014/main" id="{91C0029C-0AB7-B818-AA99-B1A318FE9A95}"/>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9AD226E1-707D-2D53-6E94-33A00BB93549}"/>
              </a:ext>
            </a:extLst>
          </p:cNvPr>
          <p:cNvSpPr>
            <a:spLocks noGrp="1"/>
          </p:cNvSpPr>
          <p:nvPr>
            <p:ph type="sldNum" sz="quarter" idx="12"/>
          </p:nvPr>
        </p:nvSpPr>
        <p:spPr/>
        <p:txBody>
          <a:bodyPr/>
          <a:lstStyle/>
          <a:p>
            <a:fld id="{7E2047EB-6531-4480-B83C-CFE007D84277}" type="slidenum">
              <a:rPr lang="fi-FI" smtClean="0"/>
              <a:t>‹#›</a:t>
            </a:fld>
            <a:endParaRPr lang="fi-FI"/>
          </a:p>
        </p:txBody>
      </p:sp>
    </p:spTree>
    <p:extLst>
      <p:ext uri="{BB962C8B-B14F-4D97-AF65-F5344CB8AC3E}">
        <p14:creationId xmlns:p14="http://schemas.microsoft.com/office/powerpoint/2010/main" val="36326126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3A3EB80-74E0-3C0D-164D-742C895A7179}"/>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E554B8EC-A015-C4CA-FB68-D35D978CF0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13845C7A-38B3-B785-E54B-5227B4C6E400}"/>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2F108DE8-3303-2191-CD4B-BC699A0D61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8E460471-1443-07FB-F2F6-8B2769C5263E}"/>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9748FDB0-D55C-A2D6-02AE-92FD6D3A5ED4}"/>
              </a:ext>
            </a:extLst>
          </p:cNvPr>
          <p:cNvSpPr>
            <a:spLocks noGrp="1"/>
          </p:cNvSpPr>
          <p:nvPr>
            <p:ph type="dt" sz="half" idx="10"/>
          </p:nvPr>
        </p:nvSpPr>
        <p:spPr/>
        <p:txBody>
          <a:bodyPr/>
          <a:lstStyle/>
          <a:p>
            <a:fld id="{DA46D75A-8687-48CE-9609-CED617619955}" type="datetimeFigureOut">
              <a:rPr lang="fi-FI" smtClean="0"/>
              <a:t>26.2.2024</a:t>
            </a:fld>
            <a:endParaRPr lang="fi-FI"/>
          </a:p>
        </p:txBody>
      </p:sp>
      <p:sp>
        <p:nvSpPr>
          <p:cNvPr id="8" name="Alatunnisteen paikkamerkki 7">
            <a:extLst>
              <a:ext uri="{FF2B5EF4-FFF2-40B4-BE49-F238E27FC236}">
                <a16:creationId xmlns:a16="http://schemas.microsoft.com/office/drawing/2014/main" id="{4EC6855B-4D11-E801-8BF0-6B87B3E657EA}"/>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65D10287-4EF4-6376-FFA4-3D8E16C93A01}"/>
              </a:ext>
            </a:extLst>
          </p:cNvPr>
          <p:cNvSpPr>
            <a:spLocks noGrp="1"/>
          </p:cNvSpPr>
          <p:nvPr>
            <p:ph type="sldNum" sz="quarter" idx="12"/>
          </p:nvPr>
        </p:nvSpPr>
        <p:spPr/>
        <p:txBody>
          <a:bodyPr/>
          <a:lstStyle/>
          <a:p>
            <a:fld id="{7E2047EB-6531-4480-B83C-CFE007D84277}" type="slidenum">
              <a:rPr lang="fi-FI" smtClean="0"/>
              <a:t>‹#›</a:t>
            </a:fld>
            <a:endParaRPr lang="fi-FI"/>
          </a:p>
        </p:txBody>
      </p:sp>
    </p:spTree>
    <p:extLst>
      <p:ext uri="{BB962C8B-B14F-4D97-AF65-F5344CB8AC3E}">
        <p14:creationId xmlns:p14="http://schemas.microsoft.com/office/powerpoint/2010/main" val="23206251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59FCFE-F37A-111D-B532-4333A7894E50}"/>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CD46FDCB-5D4D-C8D8-3982-B700A612B388}"/>
              </a:ext>
            </a:extLst>
          </p:cNvPr>
          <p:cNvSpPr>
            <a:spLocks noGrp="1"/>
          </p:cNvSpPr>
          <p:nvPr>
            <p:ph type="dt" sz="half" idx="10"/>
          </p:nvPr>
        </p:nvSpPr>
        <p:spPr/>
        <p:txBody>
          <a:bodyPr/>
          <a:lstStyle/>
          <a:p>
            <a:fld id="{DA46D75A-8687-48CE-9609-CED617619955}" type="datetimeFigureOut">
              <a:rPr lang="fi-FI" smtClean="0"/>
              <a:t>26.2.2024</a:t>
            </a:fld>
            <a:endParaRPr lang="fi-FI"/>
          </a:p>
        </p:txBody>
      </p:sp>
      <p:sp>
        <p:nvSpPr>
          <p:cNvPr id="4" name="Alatunnisteen paikkamerkki 3">
            <a:extLst>
              <a:ext uri="{FF2B5EF4-FFF2-40B4-BE49-F238E27FC236}">
                <a16:creationId xmlns:a16="http://schemas.microsoft.com/office/drawing/2014/main" id="{7057FDC7-ABDE-9530-777E-359DB1184E95}"/>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06AE68E0-D258-EF10-E09C-8408E91B38DA}"/>
              </a:ext>
            </a:extLst>
          </p:cNvPr>
          <p:cNvSpPr>
            <a:spLocks noGrp="1"/>
          </p:cNvSpPr>
          <p:nvPr>
            <p:ph type="sldNum" sz="quarter" idx="12"/>
          </p:nvPr>
        </p:nvSpPr>
        <p:spPr/>
        <p:txBody>
          <a:bodyPr/>
          <a:lstStyle/>
          <a:p>
            <a:fld id="{7E2047EB-6531-4480-B83C-CFE007D84277}" type="slidenum">
              <a:rPr lang="fi-FI" smtClean="0"/>
              <a:t>‹#›</a:t>
            </a:fld>
            <a:endParaRPr lang="fi-FI"/>
          </a:p>
        </p:txBody>
      </p:sp>
    </p:spTree>
    <p:extLst>
      <p:ext uri="{BB962C8B-B14F-4D97-AF65-F5344CB8AC3E}">
        <p14:creationId xmlns:p14="http://schemas.microsoft.com/office/powerpoint/2010/main" val="6255468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12A3AE38-C91A-E4AE-D287-7F608950AED1}"/>
              </a:ext>
            </a:extLst>
          </p:cNvPr>
          <p:cNvSpPr>
            <a:spLocks noGrp="1"/>
          </p:cNvSpPr>
          <p:nvPr>
            <p:ph type="dt" sz="half" idx="10"/>
          </p:nvPr>
        </p:nvSpPr>
        <p:spPr/>
        <p:txBody>
          <a:bodyPr/>
          <a:lstStyle/>
          <a:p>
            <a:fld id="{DA46D75A-8687-48CE-9609-CED617619955}" type="datetimeFigureOut">
              <a:rPr lang="fi-FI" smtClean="0"/>
              <a:t>26.2.2024</a:t>
            </a:fld>
            <a:endParaRPr lang="fi-FI"/>
          </a:p>
        </p:txBody>
      </p:sp>
      <p:sp>
        <p:nvSpPr>
          <p:cNvPr id="3" name="Alatunnisteen paikkamerkki 2">
            <a:extLst>
              <a:ext uri="{FF2B5EF4-FFF2-40B4-BE49-F238E27FC236}">
                <a16:creationId xmlns:a16="http://schemas.microsoft.com/office/drawing/2014/main" id="{C91EB626-CD1D-EA10-0302-34D7B456FFED}"/>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4F36369C-AC2D-FEE4-0018-5D5A5FD4CCC4}"/>
              </a:ext>
            </a:extLst>
          </p:cNvPr>
          <p:cNvSpPr>
            <a:spLocks noGrp="1"/>
          </p:cNvSpPr>
          <p:nvPr>
            <p:ph type="sldNum" sz="quarter" idx="12"/>
          </p:nvPr>
        </p:nvSpPr>
        <p:spPr/>
        <p:txBody>
          <a:bodyPr/>
          <a:lstStyle/>
          <a:p>
            <a:fld id="{7E2047EB-6531-4480-B83C-CFE007D84277}" type="slidenum">
              <a:rPr lang="fi-FI" smtClean="0"/>
              <a:t>‹#›</a:t>
            </a:fld>
            <a:endParaRPr lang="fi-FI"/>
          </a:p>
        </p:txBody>
      </p:sp>
    </p:spTree>
    <p:extLst>
      <p:ext uri="{BB962C8B-B14F-4D97-AF65-F5344CB8AC3E}">
        <p14:creationId xmlns:p14="http://schemas.microsoft.com/office/powerpoint/2010/main" val="31113903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80F3E20-0C6A-DB52-C5D1-CAED26BE07A0}"/>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2EDA0EBA-63B7-900F-1267-74F961D67E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D0DDC99A-8E20-0D1E-8A9F-7765A33968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40CA374-15FD-5A0F-B883-613F9B740F02}"/>
              </a:ext>
            </a:extLst>
          </p:cNvPr>
          <p:cNvSpPr>
            <a:spLocks noGrp="1"/>
          </p:cNvSpPr>
          <p:nvPr>
            <p:ph type="dt" sz="half" idx="10"/>
          </p:nvPr>
        </p:nvSpPr>
        <p:spPr/>
        <p:txBody>
          <a:bodyPr/>
          <a:lstStyle/>
          <a:p>
            <a:fld id="{DA46D75A-8687-48CE-9609-CED617619955}" type="datetimeFigureOut">
              <a:rPr lang="fi-FI" smtClean="0"/>
              <a:t>26.2.2024</a:t>
            </a:fld>
            <a:endParaRPr lang="fi-FI"/>
          </a:p>
        </p:txBody>
      </p:sp>
      <p:sp>
        <p:nvSpPr>
          <p:cNvPr id="6" name="Alatunnisteen paikkamerkki 5">
            <a:extLst>
              <a:ext uri="{FF2B5EF4-FFF2-40B4-BE49-F238E27FC236}">
                <a16:creationId xmlns:a16="http://schemas.microsoft.com/office/drawing/2014/main" id="{A2C10F0B-6F5E-7565-B577-EEF63D32FB17}"/>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F9FA5688-2F8C-ED0D-6EC1-C34449BD6AB1}"/>
              </a:ext>
            </a:extLst>
          </p:cNvPr>
          <p:cNvSpPr>
            <a:spLocks noGrp="1"/>
          </p:cNvSpPr>
          <p:nvPr>
            <p:ph type="sldNum" sz="quarter" idx="12"/>
          </p:nvPr>
        </p:nvSpPr>
        <p:spPr/>
        <p:txBody>
          <a:bodyPr/>
          <a:lstStyle/>
          <a:p>
            <a:fld id="{7E2047EB-6531-4480-B83C-CFE007D84277}" type="slidenum">
              <a:rPr lang="fi-FI" smtClean="0"/>
              <a:t>‹#›</a:t>
            </a:fld>
            <a:endParaRPr lang="fi-FI"/>
          </a:p>
        </p:txBody>
      </p:sp>
    </p:spTree>
    <p:extLst>
      <p:ext uri="{BB962C8B-B14F-4D97-AF65-F5344CB8AC3E}">
        <p14:creationId xmlns:p14="http://schemas.microsoft.com/office/powerpoint/2010/main" val="38408326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7010615-9276-37EB-ADDB-3A7294C1021A}"/>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D215BAA7-542E-220A-5D84-FF1D340E53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45A62D49-DC53-C385-0A17-A6B4E292CA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CA29827F-73B6-6BCB-E695-997A640E7DF6}"/>
              </a:ext>
            </a:extLst>
          </p:cNvPr>
          <p:cNvSpPr>
            <a:spLocks noGrp="1"/>
          </p:cNvSpPr>
          <p:nvPr>
            <p:ph type="dt" sz="half" idx="10"/>
          </p:nvPr>
        </p:nvSpPr>
        <p:spPr/>
        <p:txBody>
          <a:bodyPr/>
          <a:lstStyle/>
          <a:p>
            <a:fld id="{DA46D75A-8687-48CE-9609-CED617619955}" type="datetimeFigureOut">
              <a:rPr lang="fi-FI" smtClean="0"/>
              <a:t>26.2.2024</a:t>
            </a:fld>
            <a:endParaRPr lang="fi-FI"/>
          </a:p>
        </p:txBody>
      </p:sp>
      <p:sp>
        <p:nvSpPr>
          <p:cNvPr id="6" name="Alatunnisteen paikkamerkki 5">
            <a:extLst>
              <a:ext uri="{FF2B5EF4-FFF2-40B4-BE49-F238E27FC236}">
                <a16:creationId xmlns:a16="http://schemas.microsoft.com/office/drawing/2014/main" id="{13968589-3544-A53C-A3A9-9827B86DA05F}"/>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F4D2C1D0-C40E-BA65-DA6D-D5DF8EF8A33B}"/>
              </a:ext>
            </a:extLst>
          </p:cNvPr>
          <p:cNvSpPr>
            <a:spLocks noGrp="1"/>
          </p:cNvSpPr>
          <p:nvPr>
            <p:ph type="sldNum" sz="quarter" idx="12"/>
          </p:nvPr>
        </p:nvSpPr>
        <p:spPr/>
        <p:txBody>
          <a:bodyPr/>
          <a:lstStyle/>
          <a:p>
            <a:fld id="{7E2047EB-6531-4480-B83C-CFE007D84277}" type="slidenum">
              <a:rPr lang="fi-FI" smtClean="0"/>
              <a:t>‹#›</a:t>
            </a:fld>
            <a:endParaRPr lang="fi-FI"/>
          </a:p>
        </p:txBody>
      </p:sp>
    </p:spTree>
    <p:extLst>
      <p:ext uri="{BB962C8B-B14F-4D97-AF65-F5344CB8AC3E}">
        <p14:creationId xmlns:p14="http://schemas.microsoft.com/office/powerpoint/2010/main" val="31972745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6216AD3-6316-3B75-1C89-F3E4D6319AEE}"/>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47761ED3-425B-68EE-3F38-C8BF270081D2}"/>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FD13B11-B39D-DC97-9DCF-56C61445D978}"/>
              </a:ext>
            </a:extLst>
          </p:cNvPr>
          <p:cNvSpPr>
            <a:spLocks noGrp="1"/>
          </p:cNvSpPr>
          <p:nvPr>
            <p:ph type="dt" sz="half" idx="10"/>
          </p:nvPr>
        </p:nvSpPr>
        <p:spPr/>
        <p:txBody>
          <a:bodyPr/>
          <a:lstStyle/>
          <a:p>
            <a:fld id="{DA46D75A-8687-48CE-9609-CED617619955}" type="datetimeFigureOut">
              <a:rPr lang="fi-FI" smtClean="0"/>
              <a:t>26.2.2024</a:t>
            </a:fld>
            <a:endParaRPr lang="fi-FI"/>
          </a:p>
        </p:txBody>
      </p:sp>
      <p:sp>
        <p:nvSpPr>
          <p:cNvPr id="5" name="Alatunnisteen paikkamerkki 4">
            <a:extLst>
              <a:ext uri="{FF2B5EF4-FFF2-40B4-BE49-F238E27FC236}">
                <a16:creationId xmlns:a16="http://schemas.microsoft.com/office/drawing/2014/main" id="{93BBEE36-E6BF-CD07-E3AA-1441864DE281}"/>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E8A7E0F-DF13-3E89-C839-223FB8A33729}"/>
              </a:ext>
            </a:extLst>
          </p:cNvPr>
          <p:cNvSpPr>
            <a:spLocks noGrp="1"/>
          </p:cNvSpPr>
          <p:nvPr>
            <p:ph type="sldNum" sz="quarter" idx="12"/>
          </p:nvPr>
        </p:nvSpPr>
        <p:spPr/>
        <p:txBody>
          <a:bodyPr/>
          <a:lstStyle/>
          <a:p>
            <a:fld id="{7E2047EB-6531-4480-B83C-CFE007D84277}" type="slidenum">
              <a:rPr lang="fi-FI" smtClean="0"/>
              <a:t>‹#›</a:t>
            </a:fld>
            <a:endParaRPr lang="fi-FI"/>
          </a:p>
        </p:txBody>
      </p:sp>
    </p:spTree>
    <p:extLst>
      <p:ext uri="{BB962C8B-B14F-4D97-AF65-F5344CB8AC3E}">
        <p14:creationId xmlns:p14="http://schemas.microsoft.com/office/powerpoint/2010/main" val="31798424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5289E487-0FB8-B0F0-0506-FFC2CF862597}"/>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D1D088C9-B3F3-4A3E-4553-53E1F84732D5}"/>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24192D2-569E-F706-4FA4-FE158921057D}"/>
              </a:ext>
            </a:extLst>
          </p:cNvPr>
          <p:cNvSpPr>
            <a:spLocks noGrp="1"/>
          </p:cNvSpPr>
          <p:nvPr>
            <p:ph type="dt" sz="half" idx="10"/>
          </p:nvPr>
        </p:nvSpPr>
        <p:spPr/>
        <p:txBody>
          <a:bodyPr/>
          <a:lstStyle/>
          <a:p>
            <a:fld id="{DA46D75A-8687-48CE-9609-CED617619955}" type="datetimeFigureOut">
              <a:rPr lang="fi-FI" smtClean="0"/>
              <a:t>26.2.2024</a:t>
            </a:fld>
            <a:endParaRPr lang="fi-FI"/>
          </a:p>
        </p:txBody>
      </p:sp>
      <p:sp>
        <p:nvSpPr>
          <p:cNvPr id="5" name="Alatunnisteen paikkamerkki 4">
            <a:extLst>
              <a:ext uri="{FF2B5EF4-FFF2-40B4-BE49-F238E27FC236}">
                <a16:creationId xmlns:a16="http://schemas.microsoft.com/office/drawing/2014/main" id="{2DDE82B1-1F5E-F3F4-3A5F-14A3820F4E5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BC1967E-0E8B-9708-7E4E-D9F990E91698}"/>
              </a:ext>
            </a:extLst>
          </p:cNvPr>
          <p:cNvSpPr>
            <a:spLocks noGrp="1"/>
          </p:cNvSpPr>
          <p:nvPr>
            <p:ph type="sldNum" sz="quarter" idx="12"/>
          </p:nvPr>
        </p:nvSpPr>
        <p:spPr/>
        <p:txBody>
          <a:bodyPr/>
          <a:lstStyle/>
          <a:p>
            <a:fld id="{7E2047EB-6531-4480-B83C-CFE007D84277}" type="slidenum">
              <a:rPr lang="fi-FI" smtClean="0"/>
              <a:t>‹#›</a:t>
            </a:fld>
            <a:endParaRPr lang="fi-FI"/>
          </a:p>
        </p:txBody>
      </p:sp>
    </p:spTree>
    <p:extLst>
      <p:ext uri="{BB962C8B-B14F-4D97-AF65-F5344CB8AC3E}">
        <p14:creationId xmlns:p14="http://schemas.microsoft.com/office/powerpoint/2010/main" val="13717948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383615"/>
            <a:ext cx="622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3834000" y="4740322"/>
            <a:ext cx="622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502657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Otsikkodia 3">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atin typeface="+mn-lt"/>
              </a:defRPr>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6270559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E17326-2570-491B-8862-26E0B2C7E27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53C4BAA-863D-4C2B-A49E-6787B479BC6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35586A4B-B0D1-45E1-8161-745750AC3F01}"/>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F7F02EBB-2840-4B98-91F4-0BA5D03463F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D015DB-8E17-4D1B-B989-6CC39D597F13}"/>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9334606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5" name="Päivämäärän paikkamerkki 4">
            <a:extLst>
              <a:ext uri="{FF2B5EF4-FFF2-40B4-BE49-F238E27FC236}">
                <a16:creationId xmlns:a16="http://schemas.microsoft.com/office/drawing/2014/main" id="{D87B7AEA-F2C3-4333-9E07-08F782CB9D1A}"/>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6" name="Alatunnisteen paikkamerkki 5">
            <a:extLst>
              <a:ext uri="{FF2B5EF4-FFF2-40B4-BE49-F238E27FC236}">
                <a16:creationId xmlns:a16="http://schemas.microsoft.com/office/drawing/2014/main" id="{CA6955E6-AF27-45E9-8CE1-AE512FCF387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EBDAAF6-7DEF-4073-A13E-8D0D83680371}"/>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9" name="Otsikko 8">
            <a:extLst>
              <a:ext uri="{FF2B5EF4-FFF2-40B4-BE49-F238E27FC236}">
                <a16:creationId xmlns:a16="http://schemas.microsoft.com/office/drawing/2014/main" id="{576A1BE5-DCEF-4406-83F6-CB52BA0F91F7}"/>
              </a:ext>
            </a:extLst>
          </p:cNvPr>
          <p:cNvSpPr>
            <a:spLocks noGrp="1"/>
          </p:cNvSpPr>
          <p:nvPr>
            <p:ph type="title"/>
          </p:nvPr>
        </p:nvSpPr>
        <p:spPr/>
        <p:txBody>
          <a:bodyPr/>
          <a:lstStyle/>
          <a:p>
            <a:r>
              <a:rPr lang="fi-FI"/>
              <a:t>Muokkaa ots. perustyyl. napsautt.</a:t>
            </a:r>
          </a:p>
        </p:txBody>
      </p:sp>
      <p:sp>
        <p:nvSpPr>
          <p:cNvPr id="10" name="Sisällön paikkamerkki 2">
            <a:extLst>
              <a:ext uri="{FF2B5EF4-FFF2-40B4-BE49-F238E27FC236}">
                <a16:creationId xmlns:a16="http://schemas.microsoft.com/office/drawing/2014/main" id="{32CA24E3-3C18-43E5-BD83-88F3B524B38E}"/>
              </a:ext>
            </a:extLst>
          </p:cNvPr>
          <p:cNvSpPr>
            <a:spLocks noGrp="1"/>
          </p:cNvSpPr>
          <p:nvPr>
            <p:ph idx="13"/>
          </p:nvPr>
        </p:nvSpPr>
        <p:spPr>
          <a:xfrm>
            <a:off x="1764000"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1" name="Sisällön paikkamerkki 2">
            <a:extLst>
              <a:ext uri="{FF2B5EF4-FFF2-40B4-BE49-F238E27FC236}">
                <a16:creationId xmlns:a16="http://schemas.microsoft.com/office/drawing/2014/main" id="{7CDE0A28-B3C8-457F-8588-D72F44D5F492}"/>
              </a:ext>
            </a:extLst>
          </p:cNvPr>
          <p:cNvSpPr>
            <a:spLocks noGrp="1"/>
          </p:cNvSpPr>
          <p:nvPr>
            <p:ph idx="14"/>
          </p:nvPr>
        </p:nvSpPr>
        <p:spPr>
          <a:xfrm>
            <a:off x="6113389"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4279753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Otsikko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40357838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eksti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833813" y="2559050"/>
            <a:ext cx="6227762"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3833999" y="4110549"/>
            <a:ext cx="622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3834000" y="4455775"/>
            <a:ext cx="6227762"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3331593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eksti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1764000" y="2559050"/>
            <a:ext cx="8298000"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1764000" y="4110549"/>
            <a:ext cx="829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1764000" y="4455775"/>
            <a:ext cx="8298000"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9407580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ekstidia 3">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3833813" y="2587625"/>
            <a:ext cx="6221412"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68705507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eksti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1764000" y="2587625"/>
            <a:ext cx="8298000"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885713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Nuoliotsikko">
    <p:spTree>
      <p:nvGrpSpPr>
        <p:cNvPr id="1" name=""/>
        <p:cNvGrpSpPr/>
        <p:nvPr/>
      </p:nvGrpSpPr>
      <p:grpSpPr>
        <a:xfrm>
          <a:off x="0" y="0"/>
          <a:ext cx="0" cy="0"/>
          <a:chOff x="0" y="0"/>
          <a:chExt cx="0" cy="0"/>
        </a:xfrm>
      </p:grpSpPr>
      <p:pic>
        <p:nvPicPr>
          <p:cNvPr id="53" name="Kuva 52" descr="Kuva, joka sisältää kohteen piirtäminen&#10;&#10;Kuvaus luotu automaattisesti">
            <a:extLst>
              <a:ext uri="{FF2B5EF4-FFF2-40B4-BE49-F238E27FC236}">
                <a16:creationId xmlns:a16="http://schemas.microsoft.com/office/drawing/2014/main" id="{2141F0D0-0FEA-4058-9143-828F1654926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37062" y="1269000"/>
            <a:ext cx="3672000" cy="484445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hasCustomPrompt="1"/>
          </p:nvPr>
        </p:nvSpPr>
        <p:spPr>
          <a:xfrm>
            <a:off x="751422" y="2036763"/>
            <a:ext cx="3904578" cy="3130550"/>
          </a:xfrm>
        </p:spPr>
        <p:txBody>
          <a:bodyPr anchor="ctr"/>
          <a:lstStyle>
            <a:lvl1pPr algn="l">
              <a:lnSpc>
                <a:spcPts val="4800"/>
              </a:lnSpc>
              <a:defRPr sz="5400"/>
            </a:lvl1pPr>
          </a:lstStyle>
          <a:p>
            <a:r>
              <a:rPr lang="fi-FI" dirty="0"/>
              <a:t>Lisää otsikko</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7620543" y="2536825"/>
            <a:ext cx="4194000" cy="2630488"/>
          </a:xfrm>
        </p:spPr>
        <p:txBody>
          <a:bodyPr>
            <a:normAutofit/>
          </a:bodyPr>
          <a:lstStyle>
            <a:lvl1pPr marL="0" indent="0">
              <a:spcAft>
                <a:spcPts val="1600"/>
              </a:spcAft>
              <a:buNone/>
              <a:defRPr sz="1600" b="0"/>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8609431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5684258"/>
            <a:ext cx="5736185" cy="900000"/>
          </a:xfrm>
        </p:spPr>
        <p:txBody>
          <a:bodyPr anchor="b"/>
          <a:lstStyle>
            <a:lvl1pPr algn="l">
              <a:lnSpc>
                <a:spcPts val="3000"/>
              </a:lnSpc>
              <a:defRPr sz="3000"/>
            </a:lvl1pPr>
          </a:lstStyle>
          <a:p>
            <a:r>
              <a:rPr lang="fi-FI"/>
              <a:t>Muokkaa ots. perustyyl. napsautt.</a:t>
            </a:r>
            <a:endParaRPr lang="fi-FI" dirty="0"/>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12015591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Kuva ja otsikko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91649" y="3734807"/>
            <a:ext cx="4823939" cy="1807156"/>
          </a:xfrm>
        </p:spPr>
        <p:txBody>
          <a:bodyPr anchor="t"/>
          <a:lstStyle>
            <a:lvl1pPr algn="l">
              <a:lnSpc>
                <a:spcPts val="3000"/>
              </a:lnSpc>
              <a:defRPr sz="3000"/>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pic>
        <p:nvPicPr>
          <p:cNvPr id="9" name="Kuva 8" descr="Kuva, joka sisältää kohteen piirtäminen&#10;&#10;Kuvaus luotu automaattisesti">
            <a:extLst>
              <a:ext uri="{FF2B5EF4-FFF2-40B4-BE49-F238E27FC236}">
                <a16:creationId xmlns:a16="http://schemas.microsoft.com/office/drawing/2014/main" id="{3B1DCAA7-5504-4BFF-84F4-D86AF05361F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21136" y="985012"/>
            <a:ext cx="1885749" cy="2484000"/>
          </a:xfrm>
          <a:prstGeom prst="rect">
            <a:avLst/>
          </a:prstGeom>
        </p:spPr>
      </p:pic>
    </p:spTree>
    <p:extLst>
      <p:ext uri="{BB962C8B-B14F-4D97-AF65-F5344CB8AC3E}">
        <p14:creationId xmlns:p14="http://schemas.microsoft.com/office/powerpoint/2010/main" val="2204274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atin typeface="+mn-lt"/>
              </a:defRPr>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9" name="Tekstiruutu 8">
            <a:extLst>
              <a:ext uri="{FF2B5EF4-FFF2-40B4-BE49-F238E27FC236}">
                <a16:creationId xmlns:a16="http://schemas.microsoft.com/office/drawing/2014/main" id="{FA76C897-6D8D-43E4-B12F-8C9ADCA46C50}"/>
              </a:ext>
            </a:extLst>
          </p:cNvPr>
          <p:cNvSpPr txBox="1"/>
          <p:nvPr userDrawn="1"/>
        </p:nvSpPr>
        <p:spPr>
          <a:xfrm rot="16200000">
            <a:off x="-1828177" y="3593525"/>
            <a:ext cx="4951340" cy="1200329"/>
          </a:xfrm>
          <a:prstGeom prst="rect">
            <a:avLst/>
          </a:prstGeom>
          <a:noFill/>
        </p:spPr>
        <p:txBody>
          <a:bodyPr wrap="square" rtlCol="0">
            <a:spAutoFit/>
          </a:bodyPr>
          <a:lstStyle/>
          <a:p>
            <a:pPr algn="l"/>
            <a:r>
              <a:rPr lang="fi-FI" sz="7200" b="1" dirty="0">
                <a:solidFill>
                  <a:srgbClr val="C9D409"/>
                </a:solidFill>
                <a:latin typeface="Arial Black" panose="020B0A04020102020204" pitchFamily="34" charset="0"/>
              </a:rPr>
              <a:t>ESAVO</a:t>
            </a:r>
            <a:r>
              <a:rPr lang="fi-FI" sz="7200" b="1" dirty="0">
                <a:solidFill>
                  <a:srgbClr val="009FE4"/>
                </a:solidFill>
                <a:latin typeface="Arial Black" panose="020B0A04020102020204" pitchFamily="34" charset="0"/>
              </a:rPr>
              <a:t>.FI</a:t>
            </a:r>
          </a:p>
        </p:txBody>
      </p:sp>
    </p:spTree>
    <p:extLst>
      <p:ext uri="{BB962C8B-B14F-4D97-AF65-F5344CB8AC3E}">
        <p14:creationId xmlns:p14="http://schemas.microsoft.com/office/powerpoint/2010/main" val="29509995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Kuva ja teksti">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3354960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Kuva ja teksti 2">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3130915"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2" name="Kuvan paikkamerkki 6">
            <a:extLst>
              <a:ext uri="{FF2B5EF4-FFF2-40B4-BE49-F238E27FC236}">
                <a16:creationId xmlns:a16="http://schemas.microsoft.com/office/drawing/2014/main" id="{D6A75CB5-A60D-4F27-912C-E9E35A752B70}"/>
              </a:ext>
            </a:extLst>
          </p:cNvPr>
          <p:cNvSpPr>
            <a:spLocks noGrp="1"/>
          </p:cNvSpPr>
          <p:nvPr>
            <p:ph type="pic" sz="quarter" idx="16"/>
          </p:nvPr>
        </p:nvSpPr>
        <p:spPr>
          <a:xfrm>
            <a:off x="3856977" y="369000"/>
            <a:ext cx="7960373"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34386187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Kuva ja teksti 3">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83238" y="1880050"/>
            <a:ext cx="4478762"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5583237" y="2891099"/>
            <a:ext cx="4478337" cy="2441249"/>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hasCustomPrompt="1"/>
          </p:nvPr>
        </p:nvSpPr>
        <p:spPr>
          <a:xfrm>
            <a:off x="5583237" y="5436474"/>
            <a:ext cx="4478761"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Väliotsikko</a:t>
            </a:r>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5583238" y="5781700"/>
            <a:ext cx="4478524" cy="711175"/>
          </a:xfrm>
        </p:spPr>
        <p:txBody>
          <a:bodyPr>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0352513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Kuva ja teksti 4">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6523401"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7243396" y="1089000"/>
            <a:ext cx="2818603" cy="169105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7243238" y="2891099"/>
            <a:ext cx="2818336" cy="3601776"/>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0670239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Lainaus">
    <p:bg>
      <p:bgPr>
        <a:solidFill>
          <a:schemeClr val="tx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C23E018D-28CE-43C5-B8B0-378E818075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5701925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p:cSld name="Lainaus 2">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102" name="Kuva 101">
            <a:extLst>
              <a:ext uri="{FF2B5EF4-FFF2-40B4-BE49-F238E27FC236}">
                <a16:creationId xmlns:a16="http://schemas.microsoft.com/office/drawing/2014/main" id="{AD593AE4-F009-4670-A00D-FE70E255BC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7724502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Lainaus 3">
    <p:bg>
      <p:bgPr>
        <a:solidFill>
          <a:schemeClr val="accent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9172793D-AC5E-4116-A505-F56C8A4BE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72389477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p:cSld name="Lainaus 4">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2" name="Kuva 51">
            <a:extLst>
              <a:ext uri="{FF2B5EF4-FFF2-40B4-BE49-F238E27FC236}">
                <a16:creationId xmlns:a16="http://schemas.microsoft.com/office/drawing/2014/main" id="{9F32C795-722B-443A-9BDF-1FCD2E9DA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416754395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D71F7-7B46-4998-9D4A-96B1357F253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A0AFE91-F0AE-4F4E-8AB4-2FFCE4AE4C34}"/>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4" name="Alatunnisteen paikkamerkki 3">
            <a:extLst>
              <a:ext uri="{FF2B5EF4-FFF2-40B4-BE49-F238E27FC236}">
                <a16:creationId xmlns:a16="http://schemas.microsoft.com/office/drawing/2014/main" id="{FCA9EF4D-E262-4CAF-9228-D048DEA18A0B}"/>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5961130-5A16-4348-8FFD-870010FF9354}"/>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421587183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0539355-C800-4593-86D9-17ADB80250E1}"/>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3" name="Alatunnisteen paikkamerkki 2">
            <a:extLst>
              <a:ext uri="{FF2B5EF4-FFF2-40B4-BE49-F238E27FC236}">
                <a16:creationId xmlns:a16="http://schemas.microsoft.com/office/drawing/2014/main" id="{33E3A70F-7960-4ADF-AB46-B19FD9A8228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5B95B99D-6028-4A07-8A8A-A0DE4581037F}"/>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331331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i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22191"/>
            <a:ext cx="2567608" cy="3549611"/>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0208" y="1548000"/>
            <a:ext cx="8675380" cy="590325"/>
          </a:xfrm>
        </p:spPr>
        <p:txBody>
          <a:bodyPr anchor="t"/>
          <a:lstStyle>
            <a:lvl1pPr algn="l">
              <a:lnSpc>
                <a:spcPct val="100000"/>
              </a:lnSpc>
              <a:defRPr sz="2800">
                <a:latin typeface="+mn-lt"/>
              </a:defRPr>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1740446" y="2241032"/>
            <a:ext cx="8675142" cy="1080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2604303" y="4110549"/>
            <a:ext cx="622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2604304" y="4455775"/>
            <a:ext cx="6227762"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9552336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a:ln>
                  <a:noFill/>
                </a:ln>
                <a:solidFill>
                  <a:prstClr val="black">
                    <a:tint val="75000"/>
                  </a:prst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2/26/2024</a:t>
            </a:fld>
            <a:endParaRPr kumimoji="0" lang="en-US" sz="1200"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sz="1200" b="0" i="0" u="none" strike="noStrike" kern="1200" cap="none" spc="0" normalizeH="0" baseline="0" noProof="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sz="1200"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855197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kstidia 3">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322190"/>
            <a:ext cx="2567608" cy="354961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2567794" y="1548000"/>
            <a:ext cx="7847793" cy="900000"/>
          </a:xfrm>
        </p:spPr>
        <p:txBody>
          <a:bodyPr anchor="b"/>
          <a:lstStyle>
            <a:lvl1pPr algn="l">
              <a:lnSpc>
                <a:spcPct val="100000"/>
              </a:lnSpc>
              <a:defRPr sz="2800">
                <a:latin typeface="+mn-lt"/>
              </a:defRPr>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2567607" y="2587625"/>
            <a:ext cx="7847793"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599780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i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atin typeface="+mn-lt"/>
              </a:defRPr>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1764000" y="2587625"/>
            <a:ext cx="8298000"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822036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Nuoliotsikko">
    <p:spTree>
      <p:nvGrpSpPr>
        <p:cNvPr id="1" name=""/>
        <p:cNvGrpSpPr/>
        <p:nvPr/>
      </p:nvGrpSpPr>
      <p:grpSpPr>
        <a:xfrm>
          <a:off x="0" y="0"/>
          <a:ext cx="0" cy="0"/>
          <a:chOff x="0" y="0"/>
          <a:chExt cx="0" cy="0"/>
        </a:xfrm>
      </p:grpSpPr>
      <p:pic>
        <p:nvPicPr>
          <p:cNvPr id="53" name="Kuva 52" descr="Kuva, joka sisältää kohteen piirtäminen&#10;&#10;Kuvaus luotu automaattisesti">
            <a:extLst>
              <a:ext uri="{FF2B5EF4-FFF2-40B4-BE49-F238E27FC236}">
                <a16:creationId xmlns:a16="http://schemas.microsoft.com/office/drawing/2014/main" id="{2141F0D0-0FEA-4058-9143-828F1654926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37062" y="1269000"/>
            <a:ext cx="3672000" cy="484445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hasCustomPrompt="1"/>
          </p:nvPr>
        </p:nvSpPr>
        <p:spPr>
          <a:xfrm>
            <a:off x="751422" y="2036763"/>
            <a:ext cx="3904578" cy="3130550"/>
          </a:xfrm>
        </p:spPr>
        <p:txBody>
          <a:bodyPr anchor="ctr"/>
          <a:lstStyle>
            <a:lvl1pPr algn="l">
              <a:lnSpc>
                <a:spcPts val="4800"/>
              </a:lnSpc>
              <a:defRPr sz="5400">
                <a:latin typeface="+mn-lt"/>
              </a:defRPr>
            </a:lvl1pPr>
          </a:lstStyle>
          <a:p>
            <a:r>
              <a:rPr lang="fi-FI" dirty="0"/>
              <a:t>Lisää otsikko</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7620543" y="2536825"/>
            <a:ext cx="4194000" cy="2630488"/>
          </a:xfrm>
        </p:spPr>
        <p:txBody>
          <a:bodyPr>
            <a:normAutofit/>
          </a:bodyPr>
          <a:lstStyle>
            <a:lvl1pPr marL="0" indent="0">
              <a:spcAft>
                <a:spcPts val="1600"/>
              </a:spcAft>
              <a:buNone/>
              <a:defRPr sz="1600" b="0"/>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3958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6021288"/>
            <a:ext cx="10200682" cy="562970"/>
          </a:xfrm>
        </p:spPr>
        <p:txBody>
          <a:bodyPr anchor="b"/>
          <a:lstStyle>
            <a:lvl1pPr algn="l">
              <a:lnSpc>
                <a:spcPts val="3000"/>
              </a:lnSpc>
              <a:defRPr sz="3000">
                <a:latin typeface="+mn-lt"/>
              </a:defRPr>
            </a:lvl1pPr>
          </a:lstStyle>
          <a:p>
            <a:r>
              <a:rPr lang="fi-FI"/>
              <a:t>Muokkaa ots. perustyyl. napsautt.</a:t>
            </a:r>
            <a:endParaRPr lang="fi-FI" dirty="0"/>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5648546"/>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1219756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18" Type="http://schemas.openxmlformats.org/officeDocument/2006/relationships/slideLayout" Target="../slideLayouts/slideLayout46.xml"/><Relationship Id="rId3" Type="http://schemas.openxmlformats.org/officeDocument/2006/relationships/slideLayout" Target="../slideLayouts/slideLayout31.xml"/><Relationship Id="rId21" Type="http://schemas.openxmlformats.org/officeDocument/2006/relationships/slideLayout" Target="../slideLayouts/slideLayout49.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slideLayout" Target="../slideLayouts/slideLayout45.xml"/><Relationship Id="rId2" Type="http://schemas.openxmlformats.org/officeDocument/2006/relationships/slideLayout" Target="../slideLayouts/slideLayout30.xml"/><Relationship Id="rId16" Type="http://schemas.openxmlformats.org/officeDocument/2006/relationships/slideLayout" Target="../slideLayouts/slideLayout44.xml"/><Relationship Id="rId20" Type="http://schemas.openxmlformats.org/officeDocument/2006/relationships/slideLayout" Target="../slideLayouts/slideLayout48.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24" Type="http://schemas.openxmlformats.org/officeDocument/2006/relationships/image" Target="../media/image7.jpg"/><Relationship Id="rId5" Type="http://schemas.openxmlformats.org/officeDocument/2006/relationships/slideLayout" Target="../slideLayouts/slideLayout33.xml"/><Relationship Id="rId15" Type="http://schemas.openxmlformats.org/officeDocument/2006/relationships/slideLayout" Target="../slideLayouts/slideLayout43.xml"/><Relationship Id="rId23" Type="http://schemas.openxmlformats.org/officeDocument/2006/relationships/theme" Target="../theme/theme3.xml"/><Relationship Id="rId10" Type="http://schemas.openxmlformats.org/officeDocument/2006/relationships/slideLayout" Target="../slideLayouts/slideLayout38.xml"/><Relationship Id="rId19" Type="http://schemas.openxmlformats.org/officeDocument/2006/relationships/slideLayout" Target="../slideLayouts/slideLayout47.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 Id="rId22"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92EF62F-D49B-4A44-92B5-38DF0E46D841}"/>
              </a:ext>
            </a:extLst>
          </p:cNvPr>
          <p:cNvSpPr>
            <a:spLocks noGrp="1"/>
          </p:cNvSpPr>
          <p:nvPr>
            <p:ph type="title"/>
          </p:nvPr>
        </p:nvSpPr>
        <p:spPr>
          <a:xfrm>
            <a:off x="1764000" y="1548000"/>
            <a:ext cx="8298000" cy="900000"/>
          </a:xfrm>
          <a:prstGeom prst="rect">
            <a:avLst/>
          </a:prstGeom>
        </p:spPr>
        <p:txBody>
          <a:bodyPr vert="horz" lIns="0" tIns="0" rIns="0" bIns="4572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D489960-CB8D-4F48-B4C6-33518F04E42D}"/>
              </a:ext>
            </a:extLst>
          </p:cNvPr>
          <p:cNvSpPr>
            <a:spLocks noGrp="1"/>
          </p:cNvSpPr>
          <p:nvPr>
            <p:ph type="body" idx="1"/>
          </p:nvPr>
        </p:nvSpPr>
        <p:spPr>
          <a:xfrm>
            <a:off x="1764000" y="2592000"/>
            <a:ext cx="8298000" cy="2880000"/>
          </a:xfrm>
          <a:prstGeom prst="rect">
            <a:avLst/>
          </a:prstGeom>
        </p:spPr>
        <p:txBody>
          <a:bodyPr vert="horz" lIns="0" tIns="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90E7348C-6486-4251-801A-85B0E848DBE2}"/>
              </a:ext>
            </a:extLst>
          </p:cNvPr>
          <p:cNvSpPr>
            <a:spLocks noGrp="1"/>
          </p:cNvSpPr>
          <p:nvPr>
            <p:ph type="dt" sz="half" idx="2"/>
          </p:nvPr>
        </p:nvSpPr>
        <p:spPr>
          <a:xfrm>
            <a:off x="360000" y="6597000"/>
            <a:ext cx="1404000" cy="252000"/>
          </a:xfrm>
          <a:prstGeom prst="rect">
            <a:avLst/>
          </a:prstGeom>
        </p:spPr>
        <p:txBody>
          <a:bodyPr vert="horz" lIns="0" tIns="45720" rIns="91440" bIns="45720" rtlCol="0" anchor="ctr"/>
          <a:lstStyle>
            <a:lvl1pPr algn="l">
              <a:defRPr sz="1200">
                <a:noFill/>
              </a:defRPr>
            </a:lvl1p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E21CDB72-9EDA-48DC-98AB-E1016A1D9D74}"/>
              </a:ext>
            </a:extLst>
          </p:cNvPr>
          <p:cNvSpPr>
            <a:spLocks noGrp="1"/>
          </p:cNvSpPr>
          <p:nvPr>
            <p:ph type="ftr" sz="quarter" idx="3"/>
          </p:nvPr>
        </p:nvSpPr>
        <p:spPr>
          <a:xfrm>
            <a:off x="2124000" y="6597000"/>
            <a:ext cx="4114800" cy="252000"/>
          </a:xfrm>
          <a:prstGeom prst="rect">
            <a:avLst/>
          </a:prstGeom>
        </p:spPr>
        <p:txBody>
          <a:bodyPr vert="horz" lIns="0" tIns="45720" rIns="91440" bIns="45720" rtlCol="0" anchor="ctr"/>
          <a:lstStyle>
            <a:lvl1pPr algn="l">
              <a:defRPr sz="1200">
                <a:noFill/>
              </a:defRPr>
            </a:lvl1pPr>
          </a:lstStyle>
          <a:p>
            <a:endParaRPr lang="fi-FI"/>
          </a:p>
        </p:txBody>
      </p:sp>
      <p:sp>
        <p:nvSpPr>
          <p:cNvPr id="6" name="Dian numeron paikkamerkki 5">
            <a:extLst>
              <a:ext uri="{FF2B5EF4-FFF2-40B4-BE49-F238E27FC236}">
                <a16:creationId xmlns:a16="http://schemas.microsoft.com/office/drawing/2014/main" id="{0E5A9A56-7B18-44D6-99B0-B87596D5F757}"/>
              </a:ext>
            </a:extLst>
          </p:cNvPr>
          <p:cNvSpPr>
            <a:spLocks noGrp="1"/>
          </p:cNvSpPr>
          <p:nvPr>
            <p:ph type="sldNum" sz="quarter" idx="4"/>
          </p:nvPr>
        </p:nvSpPr>
        <p:spPr>
          <a:xfrm>
            <a:off x="11057032" y="260412"/>
            <a:ext cx="807300" cy="365125"/>
          </a:xfrm>
          <a:prstGeom prst="rect">
            <a:avLst/>
          </a:prstGeom>
        </p:spPr>
        <p:txBody>
          <a:bodyPr vert="horz" lIns="91440" tIns="45720" rIns="91440" bIns="45720" rtlCol="0" anchor="ctr"/>
          <a:lstStyle>
            <a:lvl1pPr algn="r">
              <a:defRPr sz="1200">
                <a:noFill/>
              </a:defRPr>
            </a:lvl1pPr>
          </a:lstStyle>
          <a:p>
            <a:fld id="{F01552E5-F27A-4309-8F6A-42878645B083}" type="slidenum">
              <a:rPr lang="fi-FI" smtClean="0"/>
              <a:t>‹#›</a:t>
            </a:fld>
            <a:endParaRPr lang="fi-FI"/>
          </a:p>
        </p:txBody>
      </p:sp>
      <p:pic>
        <p:nvPicPr>
          <p:cNvPr id="8" name="Kuva 7">
            <a:extLst>
              <a:ext uri="{FF2B5EF4-FFF2-40B4-BE49-F238E27FC236}">
                <a16:creationId xmlns:a16="http://schemas.microsoft.com/office/drawing/2014/main" id="{C15DB8E9-F77E-4D63-BF19-EED1CF69218B}"/>
              </a:ext>
            </a:extLst>
          </p:cNvPr>
          <p:cNvPicPr>
            <a:picLocks noChangeAspect="1"/>
          </p:cNvPicPr>
          <p:nvPr userDrawn="1"/>
        </p:nvPicPr>
        <p:blipFill>
          <a:blip r:embed="rId19"/>
          <a:stretch>
            <a:fillRect/>
          </a:stretch>
        </p:blipFill>
        <p:spPr>
          <a:xfrm>
            <a:off x="10038648" y="6021287"/>
            <a:ext cx="1890000" cy="577332"/>
          </a:xfrm>
          <a:prstGeom prst="rect">
            <a:avLst/>
          </a:prstGeom>
        </p:spPr>
      </p:pic>
    </p:spTree>
    <p:extLst>
      <p:ext uri="{BB962C8B-B14F-4D97-AF65-F5344CB8AC3E}">
        <p14:creationId xmlns:p14="http://schemas.microsoft.com/office/powerpoint/2010/main" val="225562467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20" r:id="rId3"/>
    <p:sldLayoutId id="2147483739" r:id="rId4"/>
    <p:sldLayoutId id="2147483721" r:id="rId5"/>
    <p:sldLayoutId id="2147483723" r:id="rId6"/>
    <p:sldLayoutId id="2147483724" r:id="rId7"/>
    <p:sldLayoutId id="2147483725" r:id="rId8"/>
    <p:sldLayoutId id="2147483726" r:id="rId9"/>
    <p:sldLayoutId id="2147483738" r:id="rId10"/>
    <p:sldLayoutId id="2147483727" r:id="rId11"/>
    <p:sldLayoutId id="2147483731" r:id="rId12"/>
    <p:sldLayoutId id="2147483732" r:id="rId13"/>
    <p:sldLayoutId id="2147483733" r:id="rId14"/>
    <p:sldLayoutId id="2147483734" r:id="rId15"/>
    <p:sldLayoutId id="2147483735" r:id="rId16"/>
    <p:sldLayoutId id="2147483740" r:id="rId17"/>
  </p:sldLayoutIdLst>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108000" indent="-108000" algn="l" defTabSz="9144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1pPr>
      <a:lvl2pPr marL="216000" indent="-108000" algn="l" defTabSz="914400" rtl="0" eaLnBrk="1" latinLnBrk="0" hangingPunct="1">
        <a:lnSpc>
          <a:spcPct val="100000"/>
        </a:lnSpc>
        <a:spcBef>
          <a:spcPts val="0"/>
        </a:spcBef>
        <a:buFont typeface="Arial" panose="020B0604020202020204" pitchFamily="34" charset="0"/>
        <a:buChar char="-"/>
        <a:defRPr sz="2000" b="0" kern="1200">
          <a:solidFill>
            <a:schemeClr val="tx1"/>
          </a:solidFill>
          <a:latin typeface="+mn-lt"/>
          <a:ea typeface="+mn-ea"/>
          <a:cs typeface="+mn-cs"/>
        </a:defRPr>
      </a:lvl2pPr>
      <a:lvl3pPr marL="432000" indent="-108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64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4pPr>
      <a:lvl5pPr marL="864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5pPr>
      <a:lvl6pPr marL="1080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6pPr>
      <a:lvl7pPr marL="1296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7pPr>
      <a:lvl8pPr marL="1512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8pPr>
      <a:lvl9pPr marL="172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26">
          <p15:clr>
            <a:srgbClr val="F26B43"/>
          </p15:clr>
        </p15:guide>
        <p15:guide id="4" orient="horz" pos="232">
          <p15:clr>
            <a:srgbClr val="F26B43"/>
          </p15:clr>
        </p15:guide>
        <p15:guide id="5" orient="horz" pos="4090">
          <p15:clr>
            <a:srgbClr val="F26B43"/>
          </p15:clr>
        </p15:guide>
        <p15:guide id="6" pos="7444">
          <p15:clr>
            <a:srgbClr val="F26B43"/>
          </p15:clr>
        </p15:guide>
        <p15:guide id="7" orient="horz" pos="1283">
          <p15:clr>
            <a:srgbClr val="F26B43"/>
          </p15:clr>
        </p15:guide>
        <p15:guide id="8" orient="horz" pos="3255">
          <p15:clr>
            <a:srgbClr val="F26B43"/>
          </p15:clr>
        </p15:guide>
        <p15:guide id="9" orient="horz" pos="3491">
          <p15:clr>
            <a:srgbClr val="F26B43"/>
          </p15:clr>
        </p15:guide>
        <p15:guide id="10" pos="1100">
          <p15:clr>
            <a:srgbClr val="F26B43"/>
          </p15:clr>
        </p15:guide>
        <p15:guide id="11" pos="1327">
          <p15:clr>
            <a:srgbClr val="F26B43"/>
          </p15:clr>
        </p15:guide>
        <p15:guide id="12" pos="2199">
          <p15:clr>
            <a:srgbClr val="F26B43"/>
          </p15:clr>
        </p15:guide>
        <p15:guide id="13" pos="2426">
          <p15:clr>
            <a:srgbClr val="F26B43"/>
          </p15:clr>
        </p15:guide>
        <p15:guide id="14" pos="3273">
          <p15:clr>
            <a:srgbClr val="F26B43"/>
          </p15:clr>
        </p15:guide>
        <p15:guide id="15" pos="3517">
          <p15:clr>
            <a:srgbClr val="F26B43"/>
          </p15:clr>
        </p15:guide>
        <p15:guide id="16" pos="6334">
          <p15:clr>
            <a:srgbClr val="F26B43"/>
          </p15:clr>
        </p15:guide>
        <p15:guide id="17" pos="656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02A2CBB5-7B55-A182-F873-867BB5EB59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8BB98D83-12FD-6076-7E0B-F47DEC0F31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590CC36-CBEB-9321-5C9B-B8FBB61C17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6D75A-8687-48CE-9609-CED617619955}" type="datetimeFigureOut">
              <a:rPr lang="fi-FI" smtClean="0"/>
              <a:t>26.2.2024</a:t>
            </a:fld>
            <a:endParaRPr lang="fi-FI"/>
          </a:p>
        </p:txBody>
      </p:sp>
      <p:sp>
        <p:nvSpPr>
          <p:cNvPr id="5" name="Alatunnisteen paikkamerkki 4">
            <a:extLst>
              <a:ext uri="{FF2B5EF4-FFF2-40B4-BE49-F238E27FC236}">
                <a16:creationId xmlns:a16="http://schemas.microsoft.com/office/drawing/2014/main" id="{35561D70-32C3-5C31-5158-C183954AAC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16220373-3A62-0F73-2D6F-B1D550CE0F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047EB-6531-4480-B83C-CFE007D84277}" type="slidenum">
              <a:rPr lang="fi-FI" smtClean="0"/>
              <a:t>‹#›</a:t>
            </a:fld>
            <a:endParaRPr lang="fi-FI"/>
          </a:p>
        </p:txBody>
      </p:sp>
    </p:spTree>
    <p:extLst>
      <p:ext uri="{BB962C8B-B14F-4D97-AF65-F5344CB8AC3E}">
        <p14:creationId xmlns:p14="http://schemas.microsoft.com/office/powerpoint/2010/main" val="1440139637"/>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92EF62F-D49B-4A44-92B5-38DF0E46D841}"/>
              </a:ext>
            </a:extLst>
          </p:cNvPr>
          <p:cNvSpPr>
            <a:spLocks noGrp="1"/>
          </p:cNvSpPr>
          <p:nvPr>
            <p:ph type="title"/>
          </p:nvPr>
        </p:nvSpPr>
        <p:spPr>
          <a:xfrm>
            <a:off x="1764000" y="1548000"/>
            <a:ext cx="8298000" cy="900000"/>
          </a:xfrm>
          <a:prstGeom prst="rect">
            <a:avLst/>
          </a:prstGeom>
        </p:spPr>
        <p:txBody>
          <a:bodyPr vert="horz" lIns="0" tIns="0" rIns="0" bIns="4572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D489960-CB8D-4F48-B4C6-33518F04E42D}"/>
              </a:ext>
            </a:extLst>
          </p:cNvPr>
          <p:cNvSpPr>
            <a:spLocks noGrp="1"/>
          </p:cNvSpPr>
          <p:nvPr>
            <p:ph type="body" idx="1"/>
          </p:nvPr>
        </p:nvSpPr>
        <p:spPr>
          <a:xfrm>
            <a:off x="1764000" y="2592000"/>
            <a:ext cx="8298000" cy="2880000"/>
          </a:xfrm>
          <a:prstGeom prst="rect">
            <a:avLst/>
          </a:prstGeom>
        </p:spPr>
        <p:txBody>
          <a:bodyPr vert="horz" lIns="0" tIns="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90E7348C-6486-4251-801A-85B0E848DBE2}"/>
              </a:ext>
            </a:extLst>
          </p:cNvPr>
          <p:cNvSpPr>
            <a:spLocks noGrp="1"/>
          </p:cNvSpPr>
          <p:nvPr>
            <p:ph type="dt" sz="half" idx="2"/>
          </p:nvPr>
        </p:nvSpPr>
        <p:spPr>
          <a:xfrm>
            <a:off x="360000" y="6597000"/>
            <a:ext cx="1404000" cy="252000"/>
          </a:xfrm>
          <a:prstGeom prst="rect">
            <a:avLst/>
          </a:prstGeom>
        </p:spPr>
        <p:txBody>
          <a:bodyPr vert="horz" lIns="0" tIns="45720" rIns="91440" bIns="45720" rtlCol="0" anchor="ctr"/>
          <a:lstStyle>
            <a:lvl1pPr algn="l">
              <a:defRPr sz="1200">
                <a:noFill/>
              </a:defRPr>
            </a:lvl1pPr>
          </a:lstStyle>
          <a:p>
            <a:fld id="{6DC6F5ED-C14C-4DA4-AA51-40B6CDE4D00F}" type="datetimeFigureOut">
              <a:rPr lang="fi-FI" smtClean="0"/>
              <a:t>26.2.2024</a:t>
            </a:fld>
            <a:endParaRPr lang="fi-FI"/>
          </a:p>
        </p:txBody>
      </p:sp>
      <p:sp>
        <p:nvSpPr>
          <p:cNvPr id="5" name="Alatunnisteen paikkamerkki 4">
            <a:extLst>
              <a:ext uri="{FF2B5EF4-FFF2-40B4-BE49-F238E27FC236}">
                <a16:creationId xmlns:a16="http://schemas.microsoft.com/office/drawing/2014/main" id="{E21CDB72-9EDA-48DC-98AB-E1016A1D9D74}"/>
              </a:ext>
            </a:extLst>
          </p:cNvPr>
          <p:cNvSpPr>
            <a:spLocks noGrp="1"/>
          </p:cNvSpPr>
          <p:nvPr>
            <p:ph type="ftr" sz="quarter" idx="3"/>
          </p:nvPr>
        </p:nvSpPr>
        <p:spPr>
          <a:xfrm>
            <a:off x="2124000" y="6597000"/>
            <a:ext cx="4114800" cy="252000"/>
          </a:xfrm>
          <a:prstGeom prst="rect">
            <a:avLst/>
          </a:prstGeom>
        </p:spPr>
        <p:txBody>
          <a:bodyPr vert="horz" lIns="0" tIns="45720" rIns="91440" bIns="45720" rtlCol="0" anchor="ctr"/>
          <a:lstStyle>
            <a:lvl1pPr algn="l">
              <a:defRPr sz="1200">
                <a:noFill/>
              </a:defRPr>
            </a:lvl1pPr>
          </a:lstStyle>
          <a:p>
            <a:endParaRPr lang="fi-FI"/>
          </a:p>
        </p:txBody>
      </p:sp>
      <p:sp>
        <p:nvSpPr>
          <p:cNvPr id="6" name="Dian numeron paikkamerkki 5">
            <a:extLst>
              <a:ext uri="{FF2B5EF4-FFF2-40B4-BE49-F238E27FC236}">
                <a16:creationId xmlns:a16="http://schemas.microsoft.com/office/drawing/2014/main" id="{0E5A9A56-7B18-44D6-99B0-B87596D5F757}"/>
              </a:ext>
            </a:extLst>
          </p:cNvPr>
          <p:cNvSpPr>
            <a:spLocks noGrp="1"/>
          </p:cNvSpPr>
          <p:nvPr>
            <p:ph type="sldNum" sz="quarter" idx="4"/>
          </p:nvPr>
        </p:nvSpPr>
        <p:spPr>
          <a:xfrm>
            <a:off x="11057032" y="260412"/>
            <a:ext cx="807300" cy="365125"/>
          </a:xfrm>
          <a:prstGeom prst="rect">
            <a:avLst/>
          </a:prstGeom>
        </p:spPr>
        <p:txBody>
          <a:bodyPr vert="horz" lIns="91440" tIns="45720" rIns="91440" bIns="45720" rtlCol="0" anchor="ctr"/>
          <a:lstStyle>
            <a:lvl1pPr algn="r">
              <a:defRPr sz="1200">
                <a:noFill/>
              </a:defRPr>
            </a:lvl1pPr>
          </a:lstStyle>
          <a:p>
            <a:fld id="{F01552E5-F27A-4309-8F6A-42878645B083}" type="slidenum">
              <a:rPr lang="fi-FI" smtClean="0"/>
              <a:t>‹#›</a:t>
            </a:fld>
            <a:endParaRPr lang="fi-FI"/>
          </a:p>
        </p:txBody>
      </p:sp>
      <p:pic>
        <p:nvPicPr>
          <p:cNvPr id="60" name="Kuva 59">
            <a:extLst>
              <a:ext uri="{FF2B5EF4-FFF2-40B4-BE49-F238E27FC236}">
                <a16:creationId xmlns:a16="http://schemas.microsoft.com/office/drawing/2014/main" id="{37A535CD-8113-4A51-8B3F-7B541E72EAD4}"/>
              </a:ext>
            </a:extLst>
          </p:cNvPr>
          <p:cNvPicPr>
            <a:picLocks noChangeAspect="1"/>
          </p:cNvPicPr>
          <p:nvPr/>
        </p:nvPicPr>
        <p:blipFill>
          <a:blip r:embed="rId2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10310" y="5532240"/>
            <a:ext cx="1778164" cy="1332000"/>
          </a:xfrm>
          <a:prstGeom prst="rect">
            <a:avLst/>
          </a:prstGeom>
        </p:spPr>
      </p:pic>
    </p:spTree>
    <p:extLst>
      <p:ext uri="{BB962C8B-B14F-4D97-AF65-F5344CB8AC3E}">
        <p14:creationId xmlns:p14="http://schemas.microsoft.com/office/powerpoint/2010/main" val="3143138842"/>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 id="2147483770" r:id="rId17"/>
    <p:sldLayoutId id="2147483771" r:id="rId18"/>
    <p:sldLayoutId id="2147483772" r:id="rId19"/>
    <p:sldLayoutId id="2147483773" r:id="rId20"/>
    <p:sldLayoutId id="2147483774" r:id="rId21"/>
    <p:sldLayoutId id="2147483775" r:id="rId22"/>
  </p:sldLayoutIdLst>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108000" indent="-108000" algn="l" defTabSz="9144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1pPr>
      <a:lvl2pPr marL="216000" indent="-108000" algn="l" defTabSz="914400" rtl="0" eaLnBrk="1" latinLnBrk="0" hangingPunct="1">
        <a:lnSpc>
          <a:spcPct val="100000"/>
        </a:lnSpc>
        <a:spcBef>
          <a:spcPts val="0"/>
        </a:spcBef>
        <a:buFont typeface="Arial" panose="020B0604020202020204" pitchFamily="34" charset="0"/>
        <a:buChar char="-"/>
        <a:defRPr sz="2000" b="0" kern="1200">
          <a:solidFill>
            <a:schemeClr val="tx1"/>
          </a:solidFill>
          <a:latin typeface="+mn-lt"/>
          <a:ea typeface="+mn-ea"/>
          <a:cs typeface="+mn-cs"/>
        </a:defRPr>
      </a:lvl2pPr>
      <a:lvl3pPr marL="432000" indent="-108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64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4pPr>
      <a:lvl5pPr marL="864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5pPr>
      <a:lvl6pPr marL="1080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6pPr>
      <a:lvl7pPr marL="1296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7pPr>
      <a:lvl8pPr marL="1512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8pPr>
      <a:lvl9pPr marL="172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26">
          <p15:clr>
            <a:srgbClr val="F26B43"/>
          </p15:clr>
        </p15:guide>
        <p15:guide id="4" orient="horz" pos="232">
          <p15:clr>
            <a:srgbClr val="F26B43"/>
          </p15:clr>
        </p15:guide>
        <p15:guide id="5" orient="horz" pos="4090">
          <p15:clr>
            <a:srgbClr val="F26B43"/>
          </p15:clr>
        </p15:guide>
        <p15:guide id="6" pos="7444">
          <p15:clr>
            <a:srgbClr val="F26B43"/>
          </p15:clr>
        </p15:guide>
        <p15:guide id="7" orient="horz" pos="1283">
          <p15:clr>
            <a:srgbClr val="F26B43"/>
          </p15:clr>
        </p15:guide>
        <p15:guide id="8" orient="horz" pos="3255">
          <p15:clr>
            <a:srgbClr val="F26B43"/>
          </p15:clr>
        </p15:guide>
        <p15:guide id="9" orient="horz" pos="3491">
          <p15:clr>
            <a:srgbClr val="F26B43"/>
          </p15:clr>
        </p15:guide>
        <p15:guide id="10" pos="1100">
          <p15:clr>
            <a:srgbClr val="F26B43"/>
          </p15:clr>
        </p15:guide>
        <p15:guide id="11" pos="1327">
          <p15:clr>
            <a:srgbClr val="F26B43"/>
          </p15:clr>
        </p15:guide>
        <p15:guide id="12" pos="2199">
          <p15:clr>
            <a:srgbClr val="F26B43"/>
          </p15:clr>
        </p15:guide>
        <p15:guide id="13" pos="2426">
          <p15:clr>
            <a:srgbClr val="F26B43"/>
          </p15:clr>
        </p15:guide>
        <p15:guide id="14" pos="3273">
          <p15:clr>
            <a:srgbClr val="F26B43"/>
          </p15:clr>
        </p15:guide>
        <p15:guide id="15" pos="3517">
          <p15:clr>
            <a:srgbClr val="F26B43"/>
          </p15:clr>
        </p15:guide>
        <p15:guide id="16" pos="6334">
          <p15:clr>
            <a:srgbClr val="F26B43"/>
          </p15:clr>
        </p15:guide>
        <p15:guide id="17" pos="656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2.xml"/><Relationship Id="rId1" Type="http://schemas.openxmlformats.org/officeDocument/2006/relationships/slideLayout" Target="../slideLayouts/slideLayout13.xml"/><Relationship Id="rId4" Type="http://schemas.openxmlformats.org/officeDocument/2006/relationships/slide" Target="slide13.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8.xml"/></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png"/><Relationship Id="rId1" Type="http://schemas.openxmlformats.org/officeDocument/2006/relationships/slideLayout" Target="../slideLayouts/slideLayout4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0.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9C54355-7A35-A0B1-8ADD-F5F726ADB164}"/>
              </a:ext>
            </a:extLst>
          </p:cNvPr>
          <p:cNvSpPr>
            <a:spLocks noGrp="1"/>
          </p:cNvSpPr>
          <p:nvPr>
            <p:ph type="ctrTitle"/>
          </p:nvPr>
        </p:nvSpPr>
        <p:spPr/>
        <p:txBody>
          <a:bodyPr/>
          <a:lstStyle/>
          <a:p>
            <a:r>
              <a:rPr lang="fi-FI" dirty="0"/>
              <a:t>Yritystoiminta Etelä-Savossa</a:t>
            </a:r>
            <a:br>
              <a:rPr lang="fi-FI" dirty="0"/>
            </a:br>
            <a:r>
              <a:rPr lang="fi-FI" dirty="0"/>
              <a:t> </a:t>
            </a:r>
            <a:r>
              <a:rPr lang="fi-FI" sz="2400" b="0" dirty="0"/>
              <a:t>- </a:t>
            </a:r>
            <a:r>
              <a:rPr lang="fi-FI" sz="2400" b="0" dirty="0">
                <a:hlinkClick r:id="rId2" action="ppaction://hlinksldjump">
                  <a:extLst>
                    <a:ext uri="{A12FA001-AC4F-418D-AE19-62706E023703}">
                      <ahyp:hlinkClr xmlns:ahyp="http://schemas.microsoft.com/office/drawing/2018/hyperlinkcolor" val="tx"/>
                    </a:ext>
                  </a:extLst>
                </a:hlinkClick>
              </a:rPr>
              <a:t>aloittaneet ja lopettaneet yritykset 2022</a:t>
            </a:r>
            <a:r>
              <a:rPr lang="fi-FI" sz="2400" b="0" dirty="0"/>
              <a:t> </a:t>
            </a:r>
            <a:br>
              <a:rPr lang="fi-FI" sz="2400" b="0" dirty="0"/>
            </a:br>
            <a:r>
              <a:rPr lang="fi-FI" sz="2400" b="0" dirty="0"/>
              <a:t> - </a:t>
            </a:r>
            <a:r>
              <a:rPr lang="fi-FI" sz="2400" b="0" dirty="0">
                <a:hlinkClick r:id="rId3" action="ppaction://hlinksldjump">
                  <a:extLst>
                    <a:ext uri="{A12FA001-AC4F-418D-AE19-62706E023703}">
                      <ahyp:hlinkClr xmlns:ahyp="http://schemas.microsoft.com/office/drawing/2018/hyperlinkcolor" val="tx"/>
                    </a:ext>
                  </a:extLst>
                </a:hlinkClick>
              </a:rPr>
              <a:t>suhdannetiedot Q2023 saakka</a:t>
            </a:r>
            <a:r>
              <a:rPr lang="fi-FI" sz="2400" b="0" dirty="0"/>
              <a:t> </a:t>
            </a:r>
            <a:br>
              <a:rPr lang="fi-FI" sz="2400" b="0" dirty="0"/>
            </a:br>
            <a:r>
              <a:rPr kumimoji="0" lang="fi-FI" sz="2400" b="0" i="0" u="none" strike="noStrike" kern="1200" cap="none" spc="0" normalizeH="0" baseline="0" noProof="0" dirty="0">
                <a:ln>
                  <a:noFill/>
                </a:ln>
                <a:solidFill>
                  <a:prstClr val="white"/>
                </a:solidFill>
                <a:effectLst/>
                <a:uLnTx/>
                <a:uFillTx/>
                <a:latin typeface="Arial"/>
                <a:ea typeface="+mj-ea"/>
                <a:cs typeface="+mj-cs"/>
              </a:rPr>
              <a:t>- </a:t>
            </a:r>
            <a:r>
              <a:rPr kumimoji="0" lang="fi-FI" sz="2400" b="0" i="0" u="none" strike="noStrike" kern="1200" cap="none" spc="0" normalizeH="0" baseline="0" noProof="0" dirty="0">
                <a:ln>
                  <a:noFill/>
                </a:ln>
                <a:solidFill>
                  <a:prstClr val="white"/>
                </a:solidFill>
                <a:effectLst/>
                <a:uLnTx/>
                <a:uFillTx/>
                <a:latin typeface="Arial"/>
                <a:ea typeface="+mj-ea"/>
                <a:cs typeface="+mj-cs"/>
                <a:hlinkClick r:id="rId4" action="ppaction://hlinksldjump">
                  <a:extLst>
                    <a:ext uri="{A12FA001-AC4F-418D-AE19-62706E023703}">
                      <ahyp:hlinkClr xmlns:ahyp="http://schemas.microsoft.com/office/drawing/2018/hyperlinkcolor" val="tx"/>
                    </a:ext>
                  </a:extLst>
                </a:hlinkClick>
              </a:rPr>
              <a:t>TKI-menot 2022</a:t>
            </a:r>
            <a:endParaRPr lang="fi-FI" b="0" dirty="0"/>
          </a:p>
        </p:txBody>
      </p:sp>
    </p:spTree>
    <p:extLst>
      <p:ext uri="{BB962C8B-B14F-4D97-AF65-F5344CB8AC3E}">
        <p14:creationId xmlns:p14="http://schemas.microsoft.com/office/powerpoint/2010/main" val="9434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0C8D9F7-5AB6-F265-8FFE-E23E437DCE77}"/>
              </a:ext>
            </a:extLst>
          </p:cNvPr>
          <p:cNvSpPr>
            <a:spLocks noGrp="1"/>
          </p:cNvSpPr>
          <p:nvPr>
            <p:ph type="title"/>
          </p:nvPr>
        </p:nvSpPr>
        <p:spPr>
          <a:xfrm>
            <a:off x="1764000" y="-900000"/>
            <a:ext cx="8298000" cy="900000"/>
          </a:xfrm>
        </p:spPr>
        <p:txBody>
          <a:bodyPr vert="horz" lIns="0" tIns="0" rIns="0" bIns="45720" rtlCol="0" anchor="b">
            <a:noAutofit/>
          </a:bodyPr>
          <a:lstStyle/>
          <a:p>
            <a:r>
              <a:rPr lang="fi-FI" dirty="0"/>
              <a:t>Yritysten liikevaihdon suhdannekehitys toimialoittain</a:t>
            </a:r>
          </a:p>
        </p:txBody>
      </p:sp>
      <p:graphicFrame>
        <p:nvGraphicFramePr>
          <p:cNvPr id="4" name="Kaavio 3" descr="Viivakaavio yritysten liikevaihdon suhdannekehityksestä vuodesta 2000 vuoden 2023 kolmanteen neljännekseen asti toimialoittain Etelä-Savossa. Liikevaihdon kehitys on on ollut nousujohteista, joskin viime vuosina laskua on ollut erityisesti teollisuuden toimialalla. ">
            <a:extLst>
              <a:ext uri="{FF2B5EF4-FFF2-40B4-BE49-F238E27FC236}">
                <a16:creationId xmlns:a16="http://schemas.microsoft.com/office/drawing/2014/main" id="{491A8CA4-5445-EB89-8331-F3494AC93389}"/>
              </a:ext>
            </a:extLst>
          </p:cNvPr>
          <p:cNvGraphicFramePr>
            <a:graphicFrameLocks/>
          </p:cNvGraphicFramePr>
          <p:nvPr>
            <p:extLst>
              <p:ext uri="{D42A27DB-BD31-4B8C-83A1-F6EECF244321}">
                <p14:modId xmlns:p14="http://schemas.microsoft.com/office/powerpoint/2010/main" val="2510609368"/>
              </p:ext>
            </p:extLst>
          </p:nvPr>
        </p:nvGraphicFramePr>
        <p:xfrm>
          <a:off x="407368" y="188640"/>
          <a:ext cx="9958883" cy="60097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1298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700A7DD-F074-DB87-EA2B-59B83D89964B}"/>
              </a:ext>
            </a:extLst>
          </p:cNvPr>
          <p:cNvSpPr>
            <a:spLocks noGrp="1"/>
          </p:cNvSpPr>
          <p:nvPr>
            <p:ph type="title"/>
          </p:nvPr>
        </p:nvSpPr>
        <p:spPr>
          <a:xfrm>
            <a:off x="1764000" y="-900000"/>
            <a:ext cx="8298000" cy="900000"/>
          </a:xfrm>
        </p:spPr>
        <p:txBody>
          <a:bodyPr vert="horz" lIns="0" tIns="0" rIns="0" bIns="45720" rtlCol="0" anchor="b">
            <a:noAutofit/>
          </a:bodyPr>
          <a:lstStyle/>
          <a:p>
            <a:r>
              <a:rPr lang="fi-FI" dirty="0"/>
              <a:t>Teollisuusyritysten liikevaihdon ja vientiliikevaihdon suhdannekehitys</a:t>
            </a:r>
          </a:p>
        </p:txBody>
      </p:sp>
      <p:graphicFrame>
        <p:nvGraphicFramePr>
          <p:cNvPr id="4" name="Kaavio 3" descr="Viivakaavio teollisuusyritysten liikevaihdon ja vientiliikevaihdon kehityksestä vuodesta 2000 vuoden 2023 kolmanteen neljännekseen. Kehitys on ollut nousujohteista, joskin viime vuosina on ollut jyrkkää laskua.">
            <a:extLst>
              <a:ext uri="{FF2B5EF4-FFF2-40B4-BE49-F238E27FC236}">
                <a16:creationId xmlns:a16="http://schemas.microsoft.com/office/drawing/2014/main" id="{5EFBC196-4D06-60AA-127F-0D09F067BCD5}"/>
              </a:ext>
            </a:extLst>
          </p:cNvPr>
          <p:cNvGraphicFramePr>
            <a:graphicFrameLocks/>
          </p:cNvGraphicFramePr>
          <p:nvPr>
            <p:extLst>
              <p:ext uri="{D42A27DB-BD31-4B8C-83A1-F6EECF244321}">
                <p14:modId xmlns:p14="http://schemas.microsoft.com/office/powerpoint/2010/main" val="3543955215"/>
              </p:ext>
            </p:extLst>
          </p:nvPr>
        </p:nvGraphicFramePr>
        <p:xfrm>
          <a:off x="479376" y="404664"/>
          <a:ext cx="10945215" cy="57606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7087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84F36534-D21B-FD78-4474-9C6BE275D2B8}"/>
              </a:ext>
            </a:extLst>
          </p:cNvPr>
          <p:cNvSpPr txBox="1">
            <a:spLocks noGrp="1"/>
          </p:cNvSpPr>
          <p:nvPr>
            <p:ph type="title" idx="4294967295"/>
          </p:nvPr>
        </p:nvSpPr>
        <p:spPr>
          <a:xfrm>
            <a:off x="518746" y="606669"/>
            <a:ext cx="10867292" cy="3693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Calibri" panose="020F0502020204030204"/>
                <a:ea typeface="+mn-ea"/>
                <a:cs typeface="+mn-cs"/>
              </a:rPr>
              <a:t>Tietoja Tilastokeskuksen suhdannekuvaajista</a:t>
            </a:r>
          </a:p>
        </p:txBody>
      </p:sp>
      <p:sp>
        <p:nvSpPr>
          <p:cNvPr id="3" name="Tekstiruutu 2">
            <a:extLst>
              <a:ext uri="{FF2B5EF4-FFF2-40B4-BE49-F238E27FC236}">
                <a16:creationId xmlns:a16="http://schemas.microsoft.com/office/drawing/2014/main" id="{9E0F225A-BE3B-DF41-5FAE-CFF01994BF03}"/>
              </a:ext>
            </a:extLst>
          </p:cNvPr>
          <p:cNvSpPr txBox="1"/>
          <p:nvPr/>
        </p:nvSpPr>
        <p:spPr>
          <a:xfrm>
            <a:off x="572219" y="1120676"/>
            <a:ext cx="11016043" cy="4616648"/>
          </a:xfrm>
          <a:prstGeom prst="rect">
            <a:avLst/>
          </a:prstGeom>
          <a:noFill/>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i-FI" sz="1800" b="1" i="0" u="none" strike="noStrike" kern="1200" cap="none" spc="0" normalizeH="0" baseline="0" noProof="0" dirty="0">
              <a:ln>
                <a:noFill/>
              </a:ln>
              <a:solidFill>
                <a:srgbClr val="222222"/>
              </a:solidFill>
              <a:effectLst/>
              <a:uLnTx/>
              <a:uFillTx/>
              <a:latin typeface="Roboto Condensed" panose="02000000000000000000" pitchFamily="2"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200" b="1" i="0" u="none" strike="noStrike" kern="1200" cap="none" spc="0" normalizeH="0" baseline="0" noProof="0" dirty="0">
                <a:ln>
                  <a:noFill/>
                </a:ln>
                <a:solidFill>
                  <a:srgbClr val="222222"/>
                </a:solidFill>
                <a:effectLst/>
                <a:uLnTx/>
                <a:uFillTx/>
                <a:latin typeface="Roboto Condensed" panose="02000000000000000000" pitchFamily="2" charset="0"/>
                <a:ea typeface="+mn-ea"/>
                <a:cs typeface="+mn-cs"/>
              </a:rPr>
              <a:t>Liikevaihto</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222222"/>
                </a:solidFill>
                <a:effectLst/>
                <a:uLnTx/>
                <a:uFillTx/>
                <a:latin typeface="Open sans" panose="020B0606030504020204" pitchFamily="34" charset="0"/>
                <a:ea typeface="+mn-ea"/>
                <a:cs typeface="+mn-cs"/>
              </a:rPr>
              <a:t>Liikevaihto lasketaan ilman arvonlisäveroa. Kuvattava liikevaihto voi sisältää joitakin tuloslaskelman liikevaihtoon kuulumattomia eriä, kuten käyttöomaisuuserien myyntejä, muita tuottoja, satunnaisia eriä, käänteisesti verovelvollisia ostoja, tuotteiden omaa käyttöä ja agentuurien myyntiä. Poikkeukselliset erät poistetaan laskennasta.</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i-FI" sz="1200" b="0" i="0" u="none" strike="noStrike" kern="1200" cap="none" spc="0" normalizeH="0" baseline="0" noProof="0" dirty="0">
              <a:ln>
                <a:noFill/>
              </a:ln>
              <a:solidFill>
                <a:srgbClr val="222222"/>
              </a:solidFill>
              <a:effectLst/>
              <a:uLnTx/>
              <a:uFillTx/>
              <a:latin typeface="Open sans" panose="020B0606030504020204" pitchFamily="34"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200" b="1" i="0" u="none" strike="noStrike" kern="1200" cap="none" spc="0" normalizeH="0" baseline="0" noProof="0" dirty="0">
                <a:ln>
                  <a:noFill/>
                </a:ln>
                <a:solidFill>
                  <a:srgbClr val="222222"/>
                </a:solidFill>
                <a:effectLst/>
                <a:uLnTx/>
                <a:uFillTx/>
                <a:latin typeface="Roboto Condensed" panose="02000000000000000000" pitchFamily="2" charset="0"/>
                <a:ea typeface="+mn-ea"/>
                <a:cs typeface="+mn-cs"/>
              </a:rPr>
              <a:t>Vientiliikevaihto</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222222"/>
                </a:solidFill>
                <a:effectLst/>
                <a:uLnTx/>
                <a:uFillTx/>
                <a:latin typeface="Open sans" panose="020B0606030504020204" pitchFamily="34" charset="0"/>
                <a:ea typeface="+mn-ea"/>
                <a:cs typeface="+mn-cs"/>
              </a:rPr>
              <a:t>Vientitiedot ovat osa liikevaihtoa. Vienti koostuu verottomasta liikevaihdosta, EU:n sisäisestä viennistä ja EU-alueen ulkopuolisesta viennistä. Liikevaihdon tavoin vientiin ei sisällytetä arvonlisäveroa.</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i-FI" sz="1200" b="0" i="0" u="none" strike="noStrike" kern="1200" cap="none" spc="0" normalizeH="0" baseline="0" noProof="0" dirty="0">
              <a:ln>
                <a:noFill/>
              </a:ln>
              <a:solidFill>
                <a:srgbClr val="222222"/>
              </a:solidFill>
              <a:effectLst/>
              <a:uLnTx/>
              <a:uFillTx/>
              <a:latin typeface="Open sans" panose="020B0606030504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200" b="1" i="0" u="none" strike="noStrike" kern="1200" cap="none" spc="0" normalizeH="0" baseline="0" noProof="0" dirty="0">
                <a:ln>
                  <a:noFill/>
                </a:ln>
                <a:solidFill>
                  <a:prstClr val="black"/>
                </a:solidFill>
                <a:effectLst/>
                <a:uLnTx/>
                <a:uFillTx/>
                <a:latin typeface="Barlow" panose="020B0604020202020204" pitchFamily="2" charset="0"/>
                <a:ea typeface="+mn-ea"/>
                <a:cs typeface="+mn-cs"/>
              </a:rPr>
              <a:t>Henkilöstömäärä</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Henkilöstömäärä-indikaattorilla tarkoitetaan yritysten kokopäivätyöllisten määrää kalenterikuukauden aikana. Esimerkiksi kaksi puolipäiväistä työntekijää vastaa yhtä kokopäivätyöllistä. Henkilöstömääräindikaattori tuotetaan yritysrekisterin kahden vuoden takaisesta henkilöstömäärätiedosta sekä ansiotason muutoksesta puhdistetun palkkasummakehityksen perusteella. Yrittäjien henkilöstömäärä estimoidaan liikevaihdon kehityksen perusteella.</a:t>
            </a:r>
            <a:endParaRPr kumimoji="0" lang="fi-FI" sz="1200" b="1" i="0" u="none" strike="noStrike" kern="1200" cap="none" spc="0" normalizeH="0" baseline="0" noProof="0" dirty="0">
              <a:ln>
                <a:noFill/>
              </a:ln>
              <a:solidFill>
                <a:srgbClr val="222222"/>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i-FI" sz="1200" b="1" i="0" u="none" strike="noStrike" kern="1200" cap="none" spc="0" normalizeH="0" baseline="0" noProof="0" dirty="0">
              <a:ln>
                <a:noFill/>
              </a:ln>
              <a:solidFill>
                <a:srgbClr val="222222"/>
              </a:solidFill>
              <a:effectLst/>
              <a:uLnTx/>
              <a:uFillTx/>
              <a:latin typeface="Roboto Condensed" panose="02000000000000000000" pitchFamily="2"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200" b="1" i="0" u="none" strike="noStrike" kern="1200" cap="none" spc="0" normalizeH="0" baseline="0" noProof="0" dirty="0">
                <a:ln>
                  <a:noFill/>
                </a:ln>
                <a:solidFill>
                  <a:srgbClr val="222222"/>
                </a:solidFill>
                <a:effectLst/>
                <a:uLnTx/>
                <a:uFillTx/>
                <a:latin typeface="Roboto Condensed" panose="02000000000000000000" pitchFamily="2" charset="0"/>
                <a:ea typeface="+mn-ea"/>
                <a:cs typeface="+mn-cs"/>
              </a:rPr>
              <a:t>Vuosimuutos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222222"/>
                </a:solidFill>
                <a:effectLst/>
                <a:uLnTx/>
                <a:uFillTx/>
                <a:latin typeface="Open sans" panose="020B0606030504020204" pitchFamily="34" charset="0"/>
                <a:ea typeface="+mn-ea"/>
                <a:cs typeface="+mn-cs"/>
              </a:rPr>
              <a:t>Muutosprosentit on laskettu alkuperäisestä indeksisarjasta ja ne vertaavat tarkasteltavan ajanjakson kehitystä aina edellisen vuoden vastaavaan ajanjaksoon. Esimerkiksi tammikuuta 2023 verrataan tammikuuhun 2022. Neljännes-, puolivuosi- ja vuosimuutosprosentit lasketaan vertaamalla alkuperäisen indeksisarjan halutun ajanjakson indeksipistelukujen summaa edellisen vuoden vastaavaan summaan.</a:t>
            </a:r>
            <a:r>
              <a:rPr kumimoji="0" lang="fi-FI" sz="1200" b="1" i="0" u="none" strike="noStrike" kern="1200" cap="none" spc="0" normalizeH="0" baseline="0" noProof="0" dirty="0">
                <a:ln>
                  <a:noFill/>
                </a:ln>
                <a:solidFill>
                  <a:srgbClr val="222222"/>
                </a:solidFill>
                <a:effectLst/>
                <a:uLnTx/>
                <a:uFillTx/>
                <a:latin typeface="Roboto Condensed" panose="02000000000000000000" pitchFamily="2" charset="0"/>
                <a:ea typeface="+mn-ea"/>
                <a:cs typeface="+mn-cs"/>
              </a:rPr>
              <a:t>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fi-FI" sz="1200" b="1" i="0" u="none" strike="noStrike" kern="1200" cap="none" spc="0" normalizeH="0" baseline="0" noProof="0" dirty="0">
              <a:ln>
                <a:noFill/>
              </a:ln>
              <a:solidFill>
                <a:srgbClr val="222222"/>
              </a:solidFill>
              <a:effectLst/>
              <a:uLnTx/>
              <a:uFillTx/>
              <a:latin typeface="Roboto Condensed" panose="02000000000000000000" pitchFamily="2"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200" b="1" i="0" u="none" strike="noStrike" kern="1200" cap="none" spc="0" normalizeH="0" baseline="0" noProof="0" dirty="0">
                <a:ln>
                  <a:noFill/>
                </a:ln>
                <a:solidFill>
                  <a:srgbClr val="222222"/>
                </a:solidFill>
                <a:effectLst/>
                <a:uLnTx/>
                <a:uFillTx/>
                <a:latin typeface="Roboto Condensed" panose="02000000000000000000" pitchFamily="2" charset="0"/>
                <a:ea typeface="+mn-ea"/>
                <a:cs typeface="+mn-cs"/>
              </a:rPr>
              <a:t>Trendisarja</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222222"/>
                </a:solidFill>
                <a:effectLst/>
                <a:uLnTx/>
                <a:uFillTx/>
                <a:latin typeface="Open sans" panose="020B0606030504020204" pitchFamily="34" charset="0"/>
                <a:ea typeface="+mn-ea"/>
                <a:cs typeface="+mn-cs"/>
              </a:rPr>
              <a:t>Trendisarja kuvaa kehityksen suuntaa pidemmällä aikavälillä. Trendin loppupään tulkinnassa on hyvä noudattaa harkintaa, sillä trendikuvaajan loppuosa muuttuu usein tulevien kuukausitietojen päivittämisen jälkeen. Trendin rinnalla kannattaa tutkia myös alkuperäisen indeksin käyttäytymistä. Trendikuvaaja soveltuu hyvin myös eri toimialojen sekä alueiden väliseen vertailuun.</a:t>
            </a:r>
            <a:endPar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6919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95AC411-15E3-42BD-8333-73629B57A63F}"/>
              </a:ext>
            </a:extLst>
          </p:cNvPr>
          <p:cNvSpPr>
            <a:spLocks noGrp="1"/>
          </p:cNvSpPr>
          <p:nvPr>
            <p:ph type="ctrTitle"/>
          </p:nvPr>
        </p:nvSpPr>
        <p:spPr>
          <a:xfrm>
            <a:off x="4151784" y="1556792"/>
            <a:ext cx="7590592" cy="1016904"/>
          </a:xfrm>
        </p:spPr>
        <p:txBody>
          <a:bodyPr/>
          <a:lstStyle/>
          <a:p>
            <a:r>
              <a:rPr lang="fi-FI" sz="3200" dirty="0"/>
              <a:t>Tutkimus- ja kehittämistoiminnan menot 2022</a:t>
            </a:r>
          </a:p>
        </p:txBody>
      </p:sp>
    </p:spTree>
    <p:extLst>
      <p:ext uri="{BB962C8B-B14F-4D97-AF65-F5344CB8AC3E}">
        <p14:creationId xmlns:p14="http://schemas.microsoft.com/office/powerpoint/2010/main" val="1467957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2777C4-DD40-4989-B01F-45BC5A6105D3}"/>
              </a:ext>
            </a:extLst>
          </p:cNvPr>
          <p:cNvSpPr>
            <a:spLocks noGrp="1"/>
          </p:cNvSpPr>
          <p:nvPr>
            <p:ph type="title"/>
          </p:nvPr>
        </p:nvSpPr>
        <p:spPr>
          <a:xfrm>
            <a:off x="623392" y="332656"/>
            <a:ext cx="10441160" cy="512848"/>
          </a:xfrm>
        </p:spPr>
        <p:txBody>
          <a:bodyPr/>
          <a:lstStyle/>
          <a:p>
            <a:r>
              <a:rPr lang="fi-FI" dirty="0"/>
              <a:t>Tutkimus- ja kehittämistoiminnan menot maakunnittain 2022 , M €</a:t>
            </a:r>
          </a:p>
        </p:txBody>
      </p:sp>
      <p:pic>
        <p:nvPicPr>
          <p:cNvPr id="5" name="Kuva 4" descr="Palkkikaavio; Tutkimus- ja kehittämistoiminnan menot maakunnittain 2022. Suurimmat menot olivat Uudellamaalla, yhteensä 3 886 miljoonaa euroa, ja pienimmät Ahvenanmaalla, 6,6 miljoonaa euroa. Etelä-Savossa tutkimus- ja kehittämistoiminnan menot olivat 41,1 miljoonaa euroa, joka on viidenneksi alhaisin luku maakunnista.">
            <a:extLst>
              <a:ext uri="{FF2B5EF4-FFF2-40B4-BE49-F238E27FC236}">
                <a16:creationId xmlns:a16="http://schemas.microsoft.com/office/drawing/2014/main" id="{1EE6C3C8-CB2E-6EC5-1AFF-7557EDC29C3A}"/>
              </a:ext>
            </a:extLst>
          </p:cNvPr>
          <p:cNvPicPr>
            <a:picLocks noChangeAspect="1"/>
          </p:cNvPicPr>
          <p:nvPr/>
        </p:nvPicPr>
        <p:blipFill>
          <a:blip r:embed="rId2"/>
          <a:stretch>
            <a:fillRect/>
          </a:stretch>
        </p:blipFill>
        <p:spPr>
          <a:xfrm>
            <a:off x="561387" y="976507"/>
            <a:ext cx="6758749" cy="4397859"/>
          </a:xfrm>
          <a:prstGeom prst="rect">
            <a:avLst/>
          </a:prstGeom>
        </p:spPr>
      </p:pic>
      <p:graphicFrame>
        <p:nvGraphicFramePr>
          <p:cNvPr id="6" name="Taulukko 5">
            <a:extLst>
              <a:ext uri="{FF2B5EF4-FFF2-40B4-BE49-F238E27FC236}">
                <a16:creationId xmlns:a16="http://schemas.microsoft.com/office/drawing/2014/main" id="{E0190DC8-1DEF-4B0D-9F16-5DE5D4E605C8}"/>
              </a:ext>
            </a:extLst>
          </p:cNvPr>
          <p:cNvGraphicFramePr>
            <a:graphicFrameLocks noGrp="1"/>
          </p:cNvGraphicFramePr>
          <p:nvPr/>
        </p:nvGraphicFramePr>
        <p:xfrm>
          <a:off x="7896200" y="1096846"/>
          <a:ext cx="3744416" cy="4277514"/>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1911669439"/>
                    </a:ext>
                  </a:extLst>
                </a:gridCol>
                <a:gridCol w="647323">
                  <a:extLst>
                    <a:ext uri="{9D8B030D-6E8A-4147-A177-3AD203B41FA5}">
                      <a16:colId xmlns:a16="http://schemas.microsoft.com/office/drawing/2014/main" val="1427364866"/>
                    </a:ext>
                  </a:extLst>
                </a:gridCol>
                <a:gridCol w="599347">
                  <a:extLst>
                    <a:ext uri="{9D8B030D-6E8A-4147-A177-3AD203B41FA5}">
                      <a16:colId xmlns:a16="http://schemas.microsoft.com/office/drawing/2014/main" val="852829857"/>
                    </a:ext>
                  </a:extLst>
                </a:gridCol>
                <a:gridCol w="599347">
                  <a:extLst>
                    <a:ext uri="{9D8B030D-6E8A-4147-A177-3AD203B41FA5}">
                      <a16:colId xmlns:a16="http://schemas.microsoft.com/office/drawing/2014/main" val="1509695653"/>
                    </a:ext>
                  </a:extLst>
                </a:gridCol>
                <a:gridCol w="674263">
                  <a:extLst>
                    <a:ext uri="{9D8B030D-6E8A-4147-A177-3AD203B41FA5}">
                      <a16:colId xmlns:a16="http://schemas.microsoft.com/office/drawing/2014/main" val="3793884613"/>
                    </a:ext>
                  </a:extLst>
                </a:gridCol>
              </a:tblGrid>
              <a:tr h="488406">
                <a:tc>
                  <a:txBody>
                    <a:bodyPr/>
                    <a:lstStyle/>
                    <a:p>
                      <a:pPr algn="l" fontAlgn="ctr"/>
                      <a:r>
                        <a:rPr lang="fi-FI" sz="1100" b="0" i="0" u="none" strike="noStrike" dirty="0">
                          <a:solidFill>
                            <a:schemeClr val="bg1"/>
                          </a:solidFill>
                          <a:effectLst/>
                          <a:latin typeface="Arial" panose="020B0604020202020204" pitchFamily="34" charset="0"/>
                        </a:rPr>
                        <a:t>Alue</a:t>
                      </a:r>
                    </a:p>
                  </a:txBody>
                  <a:tcPr marL="7620" marR="7620" marT="7620" marB="0" anchor="ctr"/>
                </a:tc>
                <a:tc>
                  <a:txBody>
                    <a:bodyPr/>
                    <a:lstStyle/>
                    <a:p>
                      <a:pPr algn="ctr" fontAlgn="ctr"/>
                      <a:r>
                        <a:rPr lang="fi-FI" sz="1000" b="1" i="0" u="none" strike="noStrike">
                          <a:solidFill>
                            <a:schemeClr val="bg1"/>
                          </a:solidFill>
                          <a:effectLst/>
                          <a:latin typeface="Arial" panose="020B0604020202020204" pitchFamily="34" charset="0"/>
                        </a:rPr>
                        <a:t>Yritykset</a:t>
                      </a:r>
                    </a:p>
                  </a:txBody>
                  <a:tcPr marL="7620" marR="7620" marT="7620" marB="0" anchor="ctr"/>
                </a:tc>
                <a:tc>
                  <a:txBody>
                    <a:bodyPr/>
                    <a:lstStyle/>
                    <a:p>
                      <a:pPr algn="ctr" fontAlgn="ctr"/>
                      <a:r>
                        <a:rPr lang="fi-FI" sz="1000" b="1" i="0" u="none" strike="noStrike">
                          <a:solidFill>
                            <a:schemeClr val="bg1"/>
                          </a:solidFill>
                          <a:effectLst/>
                          <a:latin typeface="Arial" panose="020B0604020202020204" pitchFamily="34" charset="0"/>
                        </a:rPr>
                        <a:t>Julkinen sektori + YVT</a:t>
                      </a:r>
                    </a:p>
                  </a:txBody>
                  <a:tcPr marL="7620" marR="7620" marT="7620" marB="0" anchor="ctr"/>
                </a:tc>
                <a:tc>
                  <a:txBody>
                    <a:bodyPr/>
                    <a:lstStyle/>
                    <a:p>
                      <a:pPr algn="ctr" fontAlgn="ctr"/>
                      <a:r>
                        <a:rPr lang="fi-FI" sz="1000" b="1" i="0" u="none" strike="noStrike">
                          <a:solidFill>
                            <a:schemeClr val="bg1"/>
                          </a:solidFill>
                          <a:effectLst/>
                          <a:latin typeface="Arial" panose="020B0604020202020204" pitchFamily="34" charset="0"/>
                        </a:rPr>
                        <a:t>Korkea-koulu-sektori</a:t>
                      </a:r>
                    </a:p>
                  </a:txBody>
                  <a:tcPr marL="7620" marR="7620" marT="7620" marB="0" anchor="ctr"/>
                </a:tc>
                <a:tc>
                  <a:txBody>
                    <a:bodyPr/>
                    <a:lstStyle/>
                    <a:p>
                      <a:pPr algn="ctr" fontAlgn="ctr"/>
                      <a:r>
                        <a:rPr lang="fi-FI" sz="1000" b="1" i="0" u="none" strike="noStrike" dirty="0">
                          <a:solidFill>
                            <a:schemeClr val="bg1"/>
                          </a:solidFill>
                          <a:effectLst/>
                          <a:latin typeface="Arial" panose="020B0604020202020204" pitchFamily="34" charset="0"/>
                        </a:rPr>
                        <a:t>T&amp;k-menot yhteensä</a:t>
                      </a:r>
                    </a:p>
                  </a:txBody>
                  <a:tcPr marL="7620" marR="7620" marT="7620" marB="0" anchor="ctr"/>
                </a:tc>
                <a:extLst>
                  <a:ext uri="{0D108BD9-81ED-4DB2-BD59-A6C34878D82A}">
                    <a16:rowId xmlns:a16="http://schemas.microsoft.com/office/drawing/2014/main" val="3947237559"/>
                  </a:ext>
                </a:extLst>
              </a:tr>
              <a:tr h="209764">
                <a:tc>
                  <a:txBody>
                    <a:bodyPr/>
                    <a:lstStyle/>
                    <a:p>
                      <a:pPr algn="l" fontAlgn="b"/>
                      <a:r>
                        <a:rPr lang="fi-FI" sz="1000" b="0" i="0" u="none" strike="noStrike" dirty="0">
                          <a:solidFill>
                            <a:srgbClr val="000000"/>
                          </a:solidFill>
                          <a:effectLst/>
                          <a:latin typeface="Arial" panose="020B0604020202020204" pitchFamily="34" charset="0"/>
                        </a:rPr>
                        <a:t>Uusimaa</a:t>
                      </a:r>
                    </a:p>
                  </a:txBody>
                  <a:tcPr marL="7620" marR="7620" marT="7620" marB="0" anchor="b"/>
                </a:tc>
                <a:tc>
                  <a:txBody>
                    <a:bodyPr/>
                    <a:lstStyle/>
                    <a:p>
                      <a:pPr algn="r" fontAlgn="b"/>
                      <a:r>
                        <a:rPr lang="fi-FI" sz="1100" b="0" i="0" u="none" strike="noStrike" dirty="0">
                          <a:solidFill>
                            <a:srgbClr val="000000"/>
                          </a:solidFill>
                          <a:effectLst/>
                          <a:latin typeface="Arial" panose="020B0604020202020204" pitchFamily="34" charset="0"/>
                        </a:rPr>
                        <a:t>2 713,1</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452,0</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721,3</a:t>
                      </a:r>
                    </a:p>
                  </a:txBody>
                  <a:tcPr marL="7620" marR="108000" marT="7620" marB="0" anchor="b"/>
                </a:tc>
                <a:tc>
                  <a:txBody>
                    <a:bodyPr/>
                    <a:lstStyle/>
                    <a:p>
                      <a:pPr algn="r" fontAlgn="b"/>
                      <a:r>
                        <a:rPr lang="fi-FI" sz="1100" b="1" i="0" u="none" strike="noStrike" dirty="0">
                          <a:solidFill>
                            <a:srgbClr val="000000"/>
                          </a:solidFill>
                          <a:effectLst/>
                          <a:latin typeface="Arial" panose="020B0604020202020204" pitchFamily="34" charset="0"/>
                        </a:rPr>
                        <a:t>3 886,4</a:t>
                      </a:r>
                    </a:p>
                  </a:txBody>
                  <a:tcPr marL="7620" marR="108000" marT="7620" marB="0" anchor="b"/>
                </a:tc>
                <a:extLst>
                  <a:ext uri="{0D108BD9-81ED-4DB2-BD59-A6C34878D82A}">
                    <a16:rowId xmlns:a16="http://schemas.microsoft.com/office/drawing/2014/main" val="670978659"/>
                  </a:ext>
                </a:extLst>
              </a:tr>
              <a:tr h="181016">
                <a:tc>
                  <a:txBody>
                    <a:bodyPr/>
                    <a:lstStyle/>
                    <a:p>
                      <a:pPr algn="l" fontAlgn="b"/>
                      <a:r>
                        <a:rPr lang="fi-FI" sz="1000" b="0" i="0" u="none" strike="noStrike">
                          <a:solidFill>
                            <a:srgbClr val="000000"/>
                          </a:solidFill>
                          <a:effectLst/>
                          <a:latin typeface="Arial" panose="020B0604020202020204" pitchFamily="34" charset="0"/>
                        </a:rPr>
                        <a:t>Pirkanmaa</a:t>
                      </a:r>
                    </a:p>
                  </a:txBody>
                  <a:tcPr marL="7620" marR="7620" marT="7620" marB="0" anchor="b"/>
                </a:tc>
                <a:tc>
                  <a:txBody>
                    <a:bodyPr/>
                    <a:lstStyle/>
                    <a:p>
                      <a:pPr algn="r" fontAlgn="b"/>
                      <a:r>
                        <a:rPr lang="fi-FI" sz="1100" b="0" i="0" u="none" strike="noStrike">
                          <a:solidFill>
                            <a:srgbClr val="000000"/>
                          </a:solidFill>
                          <a:effectLst/>
                          <a:latin typeface="Arial" panose="020B0604020202020204" pitchFamily="34" charset="0"/>
                        </a:rPr>
                        <a:t>693,7</a:t>
                      </a:r>
                    </a:p>
                  </a:txBody>
                  <a:tcPr marL="7620" marR="108000" marT="7620" marB="0" anchor="b"/>
                </a:tc>
                <a:tc>
                  <a:txBody>
                    <a:bodyPr/>
                    <a:lstStyle/>
                    <a:p>
                      <a:pPr algn="r" fontAlgn="b"/>
                      <a:r>
                        <a:rPr lang="fi-FI" sz="1100" b="0" i="0" u="none" strike="noStrike" dirty="0">
                          <a:solidFill>
                            <a:srgbClr val="000000"/>
                          </a:solidFill>
                          <a:effectLst/>
                          <a:latin typeface="Arial" panose="020B0604020202020204" pitchFamily="34" charset="0"/>
                        </a:rPr>
                        <a:t>35,0</a:t>
                      </a:r>
                    </a:p>
                  </a:txBody>
                  <a:tcPr marL="7620" marR="108000" marT="7620" marB="0" anchor="b"/>
                </a:tc>
                <a:tc>
                  <a:txBody>
                    <a:bodyPr/>
                    <a:lstStyle/>
                    <a:p>
                      <a:pPr algn="r" fontAlgn="b"/>
                      <a:r>
                        <a:rPr lang="fi-FI" sz="1100" b="0" i="0" u="none" strike="noStrike" dirty="0">
                          <a:solidFill>
                            <a:srgbClr val="000000"/>
                          </a:solidFill>
                          <a:effectLst/>
                          <a:latin typeface="Arial" panose="020B0604020202020204" pitchFamily="34" charset="0"/>
                        </a:rPr>
                        <a:t>215,1</a:t>
                      </a:r>
                    </a:p>
                  </a:txBody>
                  <a:tcPr marL="7620" marR="108000" marT="7620" marB="0" anchor="b"/>
                </a:tc>
                <a:tc>
                  <a:txBody>
                    <a:bodyPr/>
                    <a:lstStyle/>
                    <a:p>
                      <a:pPr algn="r" fontAlgn="b"/>
                      <a:r>
                        <a:rPr lang="fi-FI" sz="1100" b="1" i="0" u="none" strike="noStrike" dirty="0">
                          <a:solidFill>
                            <a:srgbClr val="000000"/>
                          </a:solidFill>
                          <a:effectLst/>
                          <a:latin typeface="Arial" panose="020B0604020202020204" pitchFamily="34" charset="0"/>
                        </a:rPr>
                        <a:t>943,9</a:t>
                      </a:r>
                    </a:p>
                  </a:txBody>
                  <a:tcPr marL="7620" marR="108000" marT="7620" marB="0" anchor="b"/>
                </a:tc>
                <a:extLst>
                  <a:ext uri="{0D108BD9-81ED-4DB2-BD59-A6C34878D82A}">
                    <a16:rowId xmlns:a16="http://schemas.microsoft.com/office/drawing/2014/main" val="863425947"/>
                  </a:ext>
                </a:extLst>
              </a:tr>
              <a:tr h="181016">
                <a:tc>
                  <a:txBody>
                    <a:bodyPr/>
                    <a:lstStyle/>
                    <a:p>
                      <a:pPr algn="l" fontAlgn="b"/>
                      <a:r>
                        <a:rPr lang="fi-FI" sz="1000" b="0" i="0" u="none" strike="noStrike">
                          <a:solidFill>
                            <a:srgbClr val="000000"/>
                          </a:solidFill>
                          <a:effectLst/>
                          <a:latin typeface="Arial" panose="020B0604020202020204" pitchFamily="34" charset="0"/>
                        </a:rPr>
                        <a:t>Pohjois-Pohjanmaa</a:t>
                      </a:r>
                    </a:p>
                  </a:txBody>
                  <a:tcPr marL="7620" marR="7620" marT="7620" marB="0" anchor="b"/>
                </a:tc>
                <a:tc>
                  <a:txBody>
                    <a:bodyPr/>
                    <a:lstStyle/>
                    <a:p>
                      <a:pPr algn="r" fontAlgn="b"/>
                      <a:r>
                        <a:rPr lang="fi-FI" sz="1100" b="0" i="0" u="none" strike="noStrike">
                          <a:solidFill>
                            <a:srgbClr val="000000"/>
                          </a:solidFill>
                          <a:effectLst/>
                          <a:latin typeface="Arial" panose="020B0604020202020204" pitchFamily="34" charset="0"/>
                        </a:rPr>
                        <a:t>707,2</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42,1</a:t>
                      </a:r>
                    </a:p>
                  </a:txBody>
                  <a:tcPr marL="7620" marR="108000" marT="7620" marB="0" anchor="b"/>
                </a:tc>
                <a:tc>
                  <a:txBody>
                    <a:bodyPr/>
                    <a:lstStyle/>
                    <a:p>
                      <a:pPr algn="r" fontAlgn="b"/>
                      <a:r>
                        <a:rPr lang="fi-FI" sz="1100" b="0" i="0" u="none" strike="noStrike" dirty="0">
                          <a:solidFill>
                            <a:srgbClr val="000000"/>
                          </a:solidFill>
                          <a:effectLst/>
                          <a:latin typeface="Arial" panose="020B0604020202020204" pitchFamily="34" charset="0"/>
                        </a:rPr>
                        <a:t>170,9</a:t>
                      </a:r>
                    </a:p>
                  </a:txBody>
                  <a:tcPr marL="7620" marR="108000" marT="7620" marB="0" anchor="b"/>
                </a:tc>
                <a:tc>
                  <a:txBody>
                    <a:bodyPr/>
                    <a:lstStyle/>
                    <a:p>
                      <a:pPr algn="r" fontAlgn="b"/>
                      <a:r>
                        <a:rPr lang="fi-FI" sz="1100" b="1" i="0" u="none" strike="noStrike" dirty="0">
                          <a:solidFill>
                            <a:srgbClr val="000000"/>
                          </a:solidFill>
                          <a:effectLst/>
                          <a:latin typeface="Arial" panose="020B0604020202020204" pitchFamily="34" charset="0"/>
                        </a:rPr>
                        <a:t>920,1</a:t>
                      </a:r>
                    </a:p>
                  </a:txBody>
                  <a:tcPr marL="7620" marR="108000" marT="7620" marB="0" anchor="b"/>
                </a:tc>
                <a:extLst>
                  <a:ext uri="{0D108BD9-81ED-4DB2-BD59-A6C34878D82A}">
                    <a16:rowId xmlns:a16="http://schemas.microsoft.com/office/drawing/2014/main" val="942077809"/>
                  </a:ext>
                </a:extLst>
              </a:tr>
              <a:tr h="181016">
                <a:tc>
                  <a:txBody>
                    <a:bodyPr/>
                    <a:lstStyle/>
                    <a:p>
                      <a:pPr algn="l" fontAlgn="b"/>
                      <a:r>
                        <a:rPr lang="fi-FI" sz="1000" b="0" i="0" u="none" strike="noStrike">
                          <a:solidFill>
                            <a:srgbClr val="000000"/>
                          </a:solidFill>
                          <a:effectLst/>
                          <a:latin typeface="Arial" panose="020B0604020202020204" pitchFamily="34" charset="0"/>
                        </a:rPr>
                        <a:t>Varsinais-Suomi</a:t>
                      </a:r>
                    </a:p>
                  </a:txBody>
                  <a:tcPr marL="7620" marR="7620" marT="7620" marB="0" anchor="b"/>
                </a:tc>
                <a:tc>
                  <a:txBody>
                    <a:bodyPr/>
                    <a:lstStyle/>
                    <a:p>
                      <a:pPr algn="r" fontAlgn="b"/>
                      <a:r>
                        <a:rPr lang="fi-FI" sz="1100" b="0" i="0" u="none" strike="noStrike">
                          <a:solidFill>
                            <a:srgbClr val="000000"/>
                          </a:solidFill>
                          <a:effectLst/>
                          <a:latin typeface="Arial" panose="020B0604020202020204" pitchFamily="34" charset="0"/>
                        </a:rPr>
                        <a:t>317,9</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10,6</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214,6</a:t>
                      </a:r>
                    </a:p>
                  </a:txBody>
                  <a:tcPr marL="7620" marR="108000" marT="7620" marB="0" anchor="b"/>
                </a:tc>
                <a:tc>
                  <a:txBody>
                    <a:bodyPr/>
                    <a:lstStyle/>
                    <a:p>
                      <a:pPr algn="r" fontAlgn="b"/>
                      <a:r>
                        <a:rPr lang="fi-FI" sz="1100" b="1" i="0" u="none" strike="noStrike" dirty="0">
                          <a:solidFill>
                            <a:srgbClr val="000000"/>
                          </a:solidFill>
                          <a:effectLst/>
                          <a:latin typeface="Arial" panose="020B0604020202020204" pitchFamily="34" charset="0"/>
                        </a:rPr>
                        <a:t>543,1</a:t>
                      </a:r>
                    </a:p>
                  </a:txBody>
                  <a:tcPr marL="7620" marR="108000" marT="7620" marB="0" anchor="b"/>
                </a:tc>
                <a:extLst>
                  <a:ext uri="{0D108BD9-81ED-4DB2-BD59-A6C34878D82A}">
                    <a16:rowId xmlns:a16="http://schemas.microsoft.com/office/drawing/2014/main" val="2274696767"/>
                  </a:ext>
                </a:extLst>
              </a:tr>
              <a:tr h="181016">
                <a:tc>
                  <a:txBody>
                    <a:bodyPr/>
                    <a:lstStyle/>
                    <a:p>
                      <a:pPr algn="l" fontAlgn="b"/>
                      <a:r>
                        <a:rPr lang="fi-FI" sz="1000" b="0" i="0" u="none" strike="noStrike">
                          <a:solidFill>
                            <a:srgbClr val="000000"/>
                          </a:solidFill>
                          <a:effectLst/>
                          <a:latin typeface="Arial" panose="020B0604020202020204" pitchFamily="34" charset="0"/>
                        </a:rPr>
                        <a:t>Pohjanmaa</a:t>
                      </a:r>
                    </a:p>
                  </a:txBody>
                  <a:tcPr marL="7620" marR="7620" marT="7620" marB="0" anchor="b"/>
                </a:tc>
                <a:tc>
                  <a:txBody>
                    <a:bodyPr/>
                    <a:lstStyle/>
                    <a:p>
                      <a:pPr algn="r" fontAlgn="b"/>
                      <a:r>
                        <a:rPr lang="fi-FI" sz="1100" b="0" i="0" u="none" strike="noStrike">
                          <a:solidFill>
                            <a:srgbClr val="000000"/>
                          </a:solidFill>
                          <a:effectLst/>
                          <a:latin typeface="Arial" panose="020B0604020202020204" pitchFamily="34" charset="0"/>
                        </a:rPr>
                        <a:t>266,1</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0,4</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41,0</a:t>
                      </a:r>
                    </a:p>
                  </a:txBody>
                  <a:tcPr marL="7620" marR="108000" marT="7620" marB="0" anchor="b"/>
                </a:tc>
                <a:tc>
                  <a:txBody>
                    <a:bodyPr/>
                    <a:lstStyle/>
                    <a:p>
                      <a:pPr algn="r" fontAlgn="b"/>
                      <a:r>
                        <a:rPr lang="fi-FI" sz="1100" b="1" i="0" u="none" strike="noStrike" dirty="0">
                          <a:solidFill>
                            <a:srgbClr val="000000"/>
                          </a:solidFill>
                          <a:effectLst/>
                          <a:latin typeface="Arial" panose="020B0604020202020204" pitchFamily="34" charset="0"/>
                        </a:rPr>
                        <a:t>307,4</a:t>
                      </a:r>
                    </a:p>
                  </a:txBody>
                  <a:tcPr marL="7620" marR="108000" marT="7620" marB="0" anchor="b"/>
                </a:tc>
                <a:extLst>
                  <a:ext uri="{0D108BD9-81ED-4DB2-BD59-A6C34878D82A}">
                    <a16:rowId xmlns:a16="http://schemas.microsoft.com/office/drawing/2014/main" val="1283259353"/>
                  </a:ext>
                </a:extLst>
              </a:tr>
              <a:tr h="181016">
                <a:tc>
                  <a:txBody>
                    <a:bodyPr/>
                    <a:lstStyle/>
                    <a:p>
                      <a:pPr algn="l" fontAlgn="b"/>
                      <a:r>
                        <a:rPr lang="fi-FI" sz="1000" b="0" i="0" u="none" strike="noStrike">
                          <a:solidFill>
                            <a:srgbClr val="000000"/>
                          </a:solidFill>
                          <a:effectLst/>
                          <a:latin typeface="Arial" panose="020B0604020202020204" pitchFamily="34" charset="0"/>
                        </a:rPr>
                        <a:t>Keski-Suomi</a:t>
                      </a:r>
                    </a:p>
                  </a:txBody>
                  <a:tcPr marL="7620" marR="7620" marT="7620" marB="0" anchor="b"/>
                </a:tc>
                <a:tc>
                  <a:txBody>
                    <a:bodyPr/>
                    <a:lstStyle/>
                    <a:p>
                      <a:pPr algn="r" fontAlgn="b"/>
                      <a:r>
                        <a:rPr lang="fi-FI" sz="1100" b="0" i="0" u="none" strike="noStrike">
                          <a:solidFill>
                            <a:srgbClr val="000000"/>
                          </a:solidFill>
                          <a:effectLst/>
                          <a:latin typeface="Arial" panose="020B0604020202020204" pitchFamily="34" charset="0"/>
                        </a:rPr>
                        <a:t>154,3</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16,9</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132,5</a:t>
                      </a:r>
                    </a:p>
                  </a:txBody>
                  <a:tcPr marL="7620" marR="108000" marT="7620" marB="0" anchor="b"/>
                </a:tc>
                <a:tc>
                  <a:txBody>
                    <a:bodyPr/>
                    <a:lstStyle/>
                    <a:p>
                      <a:pPr algn="r" fontAlgn="b"/>
                      <a:r>
                        <a:rPr lang="fi-FI" sz="1100" b="1" i="0" u="none" strike="noStrike" dirty="0">
                          <a:solidFill>
                            <a:srgbClr val="000000"/>
                          </a:solidFill>
                          <a:effectLst/>
                          <a:latin typeface="Arial" panose="020B0604020202020204" pitchFamily="34" charset="0"/>
                        </a:rPr>
                        <a:t>303,7</a:t>
                      </a:r>
                    </a:p>
                  </a:txBody>
                  <a:tcPr marL="7620" marR="108000" marT="7620" marB="0" anchor="b"/>
                </a:tc>
                <a:extLst>
                  <a:ext uri="{0D108BD9-81ED-4DB2-BD59-A6C34878D82A}">
                    <a16:rowId xmlns:a16="http://schemas.microsoft.com/office/drawing/2014/main" val="243889672"/>
                  </a:ext>
                </a:extLst>
              </a:tr>
              <a:tr h="181016">
                <a:tc>
                  <a:txBody>
                    <a:bodyPr/>
                    <a:lstStyle/>
                    <a:p>
                      <a:pPr algn="l" fontAlgn="b"/>
                      <a:r>
                        <a:rPr lang="fi-FI" sz="1000" b="0" i="0" u="none" strike="noStrike" dirty="0">
                          <a:solidFill>
                            <a:srgbClr val="000000"/>
                          </a:solidFill>
                          <a:effectLst/>
                          <a:latin typeface="Arial" panose="020B0604020202020204" pitchFamily="34" charset="0"/>
                        </a:rPr>
                        <a:t>Pohjois-Savo</a:t>
                      </a:r>
                    </a:p>
                  </a:txBody>
                  <a:tcPr marL="7620" marR="7620" marT="7620" marB="0" anchor="b"/>
                </a:tc>
                <a:tc>
                  <a:txBody>
                    <a:bodyPr/>
                    <a:lstStyle/>
                    <a:p>
                      <a:pPr algn="r" fontAlgn="b"/>
                      <a:r>
                        <a:rPr lang="fi-FI" sz="1100" b="0" i="0" u="none" strike="noStrike">
                          <a:solidFill>
                            <a:srgbClr val="000000"/>
                          </a:solidFill>
                          <a:effectLst/>
                          <a:latin typeface="Arial" panose="020B0604020202020204" pitchFamily="34" charset="0"/>
                        </a:rPr>
                        <a:t>104,8</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21,1</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100,7</a:t>
                      </a:r>
                    </a:p>
                  </a:txBody>
                  <a:tcPr marL="7620" marR="108000" marT="7620" marB="0" anchor="b"/>
                </a:tc>
                <a:tc>
                  <a:txBody>
                    <a:bodyPr/>
                    <a:lstStyle/>
                    <a:p>
                      <a:pPr algn="r" fontAlgn="b"/>
                      <a:r>
                        <a:rPr lang="fi-FI" sz="1100" b="1" i="0" u="none" strike="noStrike" dirty="0">
                          <a:solidFill>
                            <a:srgbClr val="000000"/>
                          </a:solidFill>
                          <a:effectLst/>
                          <a:latin typeface="Arial" panose="020B0604020202020204" pitchFamily="34" charset="0"/>
                        </a:rPr>
                        <a:t>226,6</a:t>
                      </a:r>
                    </a:p>
                  </a:txBody>
                  <a:tcPr marL="7620" marR="108000" marT="7620" marB="0" anchor="b"/>
                </a:tc>
                <a:extLst>
                  <a:ext uri="{0D108BD9-81ED-4DB2-BD59-A6C34878D82A}">
                    <a16:rowId xmlns:a16="http://schemas.microsoft.com/office/drawing/2014/main" val="4285893253"/>
                  </a:ext>
                </a:extLst>
              </a:tr>
              <a:tr h="181016">
                <a:tc>
                  <a:txBody>
                    <a:bodyPr/>
                    <a:lstStyle/>
                    <a:p>
                      <a:pPr algn="l" fontAlgn="b"/>
                      <a:r>
                        <a:rPr lang="fi-FI" sz="1000" b="0" i="0" u="none" strike="noStrike">
                          <a:solidFill>
                            <a:srgbClr val="000000"/>
                          </a:solidFill>
                          <a:effectLst/>
                          <a:latin typeface="Arial" panose="020B0604020202020204" pitchFamily="34" charset="0"/>
                        </a:rPr>
                        <a:t>Etelä-Karjala</a:t>
                      </a:r>
                    </a:p>
                  </a:txBody>
                  <a:tcPr marL="7620" marR="7620" marT="7620" marB="0" anchor="b"/>
                </a:tc>
                <a:tc>
                  <a:txBody>
                    <a:bodyPr/>
                    <a:lstStyle/>
                    <a:p>
                      <a:pPr algn="r" fontAlgn="b"/>
                      <a:r>
                        <a:rPr lang="fi-FI" sz="1100" b="0" i="0" u="none" strike="noStrike" dirty="0">
                          <a:solidFill>
                            <a:srgbClr val="000000"/>
                          </a:solidFill>
                          <a:effectLst/>
                          <a:latin typeface="Arial" panose="020B0604020202020204" pitchFamily="34" charset="0"/>
                        </a:rPr>
                        <a:t>101,7</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0,3</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62,6</a:t>
                      </a:r>
                    </a:p>
                  </a:txBody>
                  <a:tcPr marL="7620" marR="108000" marT="7620" marB="0" anchor="b"/>
                </a:tc>
                <a:tc>
                  <a:txBody>
                    <a:bodyPr/>
                    <a:lstStyle/>
                    <a:p>
                      <a:pPr algn="r" fontAlgn="b"/>
                      <a:r>
                        <a:rPr lang="fi-FI" sz="1100" b="1" i="0" u="none" strike="noStrike">
                          <a:solidFill>
                            <a:srgbClr val="000000"/>
                          </a:solidFill>
                          <a:effectLst/>
                          <a:latin typeface="Arial" panose="020B0604020202020204" pitchFamily="34" charset="0"/>
                        </a:rPr>
                        <a:t>164,6</a:t>
                      </a:r>
                    </a:p>
                  </a:txBody>
                  <a:tcPr marL="7620" marR="108000" marT="7620" marB="0" anchor="b"/>
                </a:tc>
                <a:extLst>
                  <a:ext uri="{0D108BD9-81ED-4DB2-BD59-A6C34878D82A}">
                    <a16:rowId xmlns:a16="http://schemas.microsoft.com/office/drawing/2014/main" val="1640989436"/>
                  </a:ext>
                </a:extLst>
              </a:tr>
              <a:tr h="181016">
                <a:tc>
                  <a:txBody>
                    <a:bodyPr/>
                    <a:lstStyle/>
                    <a:p>
                      <a:pPr algn="l" fontAlgn="b"/>
                      <a:r>
                        <a:rPr lang="fi-FI" sz="1000" b="0" i="0" u="none" strike="noStrike">
                          <a:solidFill>
                            <a:srgbClr val="000000"/>
                          </a:solidFill>
                          <a:effectLst/>
                          <a:latin typeface="Arial" panose="020B0604020202020204" pitchFamily="34" charset="0"/>
                        </a:rPr>
                        <a:t>Pohjois-Karjala</a:t>
                      </a:r>
                    </a:p>
                  </a:txBody>
                  <a:tcPr marL="7620" marR="7620" marT="7620" marB="0" anchor="b"/>
                </a:tc>
                <a:tc>
                  <a:txBody>
                    <a:bodyPr/>
                    <a:lstStyle/>
                    <a:p>
                      <a:pPr algn="r" fontAlgn="b"/>
                      <a:r>
                        <a:rPr lang="fi-FI" sz="1100" b="0" i="0" u="none" strike="noStrike">
                          <a:solidFill>
                            <a:srgbClr val="000000"/>
                          </a:solidFill>
                          <a:effectLst/>
                          <a:latin typeface="Arial" panose="020B0604020202020204" pitchFamily="34" charset="0"/>
                        </a:rPr>
                        <a:t>47,5</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9,0</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71,4</a:t>
                      </a:r>
                    </a:p>
                  </a:txBody>
                  <a:tcPr marL="7620" marR="108000" marT="7620" marB="0" anchor="b"/>
                </a:tc>
                <a:tc>
                  <a:txBody>
                    <a:bodyPr/>
                    <a:lstStyle/>
                    <a:p>
                      <a:pPr algn="r" fontAlgn="b"/>
                      <a:r>
                        <a:rPr lang="fi-FI" sz="1100" b="1" i="0" u="none" strike="noStrike" dirty="0">
                          <a:solidFill>
                            <a:srgbClr val="000000"/>
                          </a:solidFill>
                          <a:effectLst/>
                          <a:latin typeface="Arial" panose="020B0604020202020204" pitchFamily="34" charset="0"/>
                        </a:rPr>
                        <a:t>127,9</a:t>
                      </a:r>
                    </a:p>
                  </a:txBody>
                  <a:tcPr marL="7620" marR="108000" marT="7620" marB="0" anchor="b"/>
                </a:tc>
                <a:extLst>
                  <a:ext uri="{0D108BD9-81ED-4DB2-BD59-A6C34878D82A}">
                    <a16:rowId xmlns:a16="http://schemas.microsoft.com/office/drawing/2014/main" val="3973922373"/>
                  </a:ext>
                </a:extLst>
              </a:tr>
              <a:tr h="181016">
                <a:tc>
                  <a:txBody>
                    <a:bodyPr/>
                    <a:lstStyle/>
                    <a:p>
                      <a:pPr algn="l" fontAlgn="b"/>
                      <a:r>
                        <a:rPr lang="fi-FI" sz="1000" b="0" i="0" u="none" strike="noStrike">
                          <a:solidFill>
                            <a:srgbClr val="000000"/>
                          </a:solidFill>
                          <a:effectLst/>
                          <a:latin typeface="Arial" panose="020B0604020202020204" pitchFamily="34" charset="0"/>
                        </a:rPr>
                        <a:t>Päijät-Häme</a:t>
                      </a:r>
                    </a:p>
                  </a:txBody>
                  <a:tcPr marL="7620" marR="7620" marT="7620" marB="0" anchor="b"/>
                </a:tc>
                <a:tc>
                  <a:txBody>
                    <a:bodyPr/>
                    <a:lstStyle/>
                    <a:p>
                      <a:pPr algn="r" fontAlgn="b"/>
                      <a:r>
                        <a:rPr lang="fi-FI" sz="1100" b="0" i="0" u="none" strike="noStrike">
                          <a:solidFill>
                            <a:srgbClr val="000000"/>
                          </a:solidFill>
                          <a:effectLst/>
                          <a:latin typeface="Arial" panose="020B0604020202020204" pitchFamily="34" charset="0"/>
                        </a:rPr>
                        <a:t>63,3</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2,1</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29,1</a:t>
                      </a:r>
                    </a:p>
                  </a:txBody>
                  <a:tcPr marL="7620" marR="108000" marT="7620" marB="0" anchor="b"/>
                </a:tc>
                <a:tc>
                  <a:txBody>
                    <a:bodyPr/>
                    <a:lstStyle/>
                    <a:p>
                      <a:pPr algn="r" fontAlgn="b"/>
                      <a:r>
                        <a:rPr lang="fi-FI" sz="1100" b="1" i="0" u="none" strike="noStrike">
                          <a:solidFill>
                            <a:srgbClr val="000000"/>
                          </a:solidFill>
                          <a:effectLst/>
                          <a:latin typeface="Arial" panose="020B0604020202020204" pitchFamily="34" charset="0"/>
                        </a:rPr>
                        <a:t>94,5</a:t>
                      </a:r>
                    </a:p>
                  </a:txBody>
                  <a:tcPr marL="7620" marR="108000" marT="7620" marB="0" anchor="b"/>
                </a:tc>
                <a:extLst>
                  <a:ext uri="{0D108BD9-81ED-4DB2-BD59-A6C34878D82A}">
                    <a16:rowId xmlns:a16="http://schemas.microsoft.com/office/drawing/2014/main" val="766707320"/>
                  </a:ext>
                </a:extLst>
              </a:tr>
              <a:tr h="181016">
                <a:tc>
                  <a:txBody>
                    <a:bodyPr/>
                    <a:lstStyle/>
                    <a:p>
                      <a:pPr algn="l" fontAlgn="b"/>
                      <a:r>
                        <a:rPr lang="fi-FI" sz="1000" b="0" i="0" u="none" strike="noStrike">
                          <a:solidFill>
                            <a:srgbClr val="000000"/>
                          </a:solidFill>
                          <a:effectLst/>
                          <a:latin typeface="Arial" panose="020B0604020202020204" pitchFamily="34" charset="0"/>
                        </a:rPr>
                        <a:t>Satakunta</a:t>
                      </a:r>
                    </a:p>
                  </a:txBody>
                  <a:tcPr marL="7620" marR="7620" marT="7620" marB="0" anchor="b"/>
                </a:tc>
                <a:tc>
                  <a:txBody>
                    <a:bodyPr/>
                    <a:lstStyle/>
                    <a:p>
                      <a:pPr algn="r" fontAlgn="b"/>
                      <a:r>
                        <a:rPr lang="fi-FI" sz="1100" b="0" i="0" u="none" strike="noStrike">
                          <a:solidFill>
                            <a:srgbClr val="000000"/>
                          </a:solidFill>
                          <a:effectLst/>
                          <a:latin typeface="Arial" panose="020B0604020202020204" pitchFamily="34" charset="0"/>
                        </a:rPr>
                        <a:t>54,6</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2,3</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19,2</a:t>
                      </a:r>
                    </a:p>
                  </a:txBody>
                  <a:tcPr marL="7620" marR="108000" marT="7620" marB="0" anchor="b"/>
                </a:tc>
                <a:tc>
                  <a:txBody>
                    <a:bodyPr/>
                    <a:lstStyle/>
                    <a:p>
                      <a:pPr algn="r" fontAlgn="b"/>
                      <a:r>
                        <a:rPr lang="fi-FI" sz="1100" b="1" i="0" u="none" strike="noStrike" dirty="0">
                          <a:solidFill>
                            <a:srgbClr val="000000"/>
                          </a:solidFill>
                          <a:effectLst/>
                          <a:latin typeface="Arial" panose="020B0604020202020204" pitchFamily="34" charset="0"/>
                        </a:rPr>
                        <a:t>76,1</a:t>
                      </a:r>
                    </a:p>
                  </a:txBody>
                  <a:tcPr marL="7620" marR="108000" marT="7620" marB="0" anchor="b"/>
                </a:tc>
                <a:extLst>
                  <a:ext uri="{0D108BD9-81ED-4DB2-BD59-A6C34878D82A}">
                    <a16:rowId xmlns:a16="http://schemas.microsoft.com/office/drawing/2014/main" val="3376540051"/>
                  </a:ext>
                </a:extLst>
              </a:tr>
              <a:tr h="181016">
                <a:tc>
                  <a:txBody>
                    <a:bodyPr/>
                    <a:lstStyle/>
                    <a:p>
                      <a:pPr algn="l" fontAlgn="b"/>
                      <a:r>
                        <a:rPr lang="fi-FI" sz="1000" b="0" i="0" u="none" strike="noStrike" dirty="0">
                          <a:solidFill>
                            <a:srgbClr val="000000"/>
                          </a:solidFill>
                          <a:effectLst/>
                          <a:latin typeface="Arial" panose="020B0604020202020204" pitchFamily="34" charset="0"/>
                        </a:rPr>
                        <a:t>Lappi</a:t>
                      </a:r>
                    </a:p>
                  </a:txBody>
                  <a:tcPr marL="7620" marR="7620" marT="7620" marB="0" anchor="b"/>
                </a:tc>
                <a:tc>
                  <a:txBody>
                    <a:bodyPr/>
                    <a:lstStyle/>
                    <a:p>
                      <a:pPr algn="r" fontAlgn="b"/>
                      <a:r>
                        <a:rPr lang="fi-FI" sz="1100" b="0" i="0" u="none" strike="noStrike" dirty="0">
                          <a:solidFill>
                            <a:srgbClr val="000000"/>
                          </a:solidFill>
                          <a:effectLst/>
                          <a:latin typeface="Arial" panose="020B0604020202020204" pitchFamily="34" charset="0"/>
                        </a:rPr>
                        <a:t>27,3</a:t>
                      </a:r>
                    </a:p>
                  </a:txBody>
                  <a:tcPr marL="7620" marR="108000" marT="7620" marB="0" anchor="b"/>
                </a:tc>
                <a:tc>
                  <a:txBody>
                    <a:bodyPr/>
                    <a:lstStyle/>
                    <a:p>
                      <a:pPr algn="r" fontAlgn="b"/>
                      <a:r>
                        <a:rPr lang="fi-FI" sz="1100" b="0" i="0" u="none" strike="noStrike" dirty="0">
                          <a:solidFill>
                            <a:srgbClr val="000000"/>
                          </a:solidFill>
                          <a:effectLst/>
                          <a:latin typeface="Arial" panose="020B0604020202020204" pitchFamily="34" charset="0"/>
                        </a:rPr>
                        <a:t>8,7</a:t>
                      </a:r>
                    </a:p>
                  </a:txBody>
                  <a:tcPr marL="7620" marR="108000" marT="7620" marB="0" anchor="b"/>
                </a:tc>
                <a:tc>
                  <a:txBody>
                    <a:bodyPr/>
                    <a:lstStyle/>
                    <a:p>
                      <a:pPr algn="r" fontAlgn="b"/>
                      <a:r>
                        <a:rPr lang="fi-FI" sz="1100" b="0" i="0" u="none" strike="noStrike" dirty="0">
                          <a:solidFill>
                            <a:srgbClr val="000000"/>
                          </a:solidFill>
                          <a:effectLst/>
                          <a:latin typeface="Arial" panose="020B0604020202020204" pitchFamily="34" charset="0"/>
                        </a:rPr>
                        <a:t>39,6</a:t>
                      </a:r>
                    </a:p>
                  </a:txBody>
                  <a:tcPr marL="7620" marR="108000" marT="7620" marB="0" anchor="b"/>
                </a:tc>
                <a:tc>
                  <a:txBody>
                    <a:bodyPr/>
                    <a:lstStyle/>
                    <a:p>
                      <a:pPr algn="r" fontAlgn="b"/>
                      <a:r>
                        <a:rPr lang="fi-FI" sz="1100" b="1" i="0" u="none" strike="noStrike" dirty="0">
                          <a:solidFill>
                            <a:srgbClr val="000000"/>
                          </a:solidFill>
                          <a:effectLst/>
                          <a:latin typeface="Arial" panose="020B0604020202020204" pitchFamily="34" charset="0"/>
                        </a:rPr>
                        <a:t>75,6</a:t>
                      </a:r>
                    </a:p>
                  </a:txBody>
                  <a:tcPr marL="7620" marR="108000" marT="7620" marB="0" anchor="b"/>
                </a:tc>
                <a:extLst>
                  <a:ext uri="{0D108BD9-81ED-4DB2-BD59-A6C34878D82A}">
                    <a16:rowId xmlns:a16="http://schemas.microsoft.com/office/drawing/2014/main" val="1585632011"/>
                  </a:ext>
                </a:extLst>
              </a:tr>
              <a:tr h="181016">
                <a:tc>
                  <a:txBody>
                    <a:bodyPr/>
                    <a:lstStyle/>
                    <a:p>
                      <a:pPr algn="l" fontAlgn="b"/>
                      <a:r>
                        <a:rPr lang="fi-FI" sz="1000" b="0" i="0" u="none" strike="noStrike">
                          <a:solidFill>
                            <a:srgbClr val="000000"/>
                          </a:solidFill>
                          <a:effectLst/>
                          <a:latin typeface="Arial" panose="020B0604020202020204" pitchFamily="34" charset="0"/>
                        </a:rPr>
                        <a:t>Kanta-Häme</a:t>
                      </a:r>
                    </a:p>
                  </a:txBody>
                  <a:tcPr marL="7620" marR="7620" marT="7620" marB="0" anchor="b"/>
                </a:tc>
                <a:tc>
                  <a:txBody>
                    <a:bodyPr/>
                    <a:lstStyle/>
                    <a:p>
                      <a:pPr algn="r" fontAlgn="b"/>
                      <a:r>
                        <a:rPr lang="fi-FI" sz="1100" b="0" i="0" u="none" strike="noStrike">
                          <a:solidFill>
                            <a:srgbClr val="000000"/>
                          </a:solidFill>
                          <a:effectLst/>
                          <a:latin typeface="Arial" panose="020B0604020202020204" pitchFamily="34" charset="0"/>
                        </a:rPr>
                        <a:t>33,8</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26,4</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13,6</a:t>
                      </a:r>
                    </a:p>
                  </a:txBody>
                  <a:tcPr marL="7620" marR="108000" marT="7620" marB="0" anchor="b"/>
                </a:tc>
                <a:tc>
                  <a:txBody>
                    <a:bodyPr/>
                    <a:lstStyle/>
                    <a:p>
                      <a:pPr algn="r" fontAlgn="b"/>
                      <a:r>
                        <a:rPr lang="fi-FI" sz="1100" b="1" i="0" u="none" strike="noStrike">
                          <a:solidFill>
                            <a:srgbClr val="000000"/>
                          </a:solidFill>
                          <a:effectLst/>
                          <a:latin typeface="Arial" panose="020B0604020202020204" pitchFamily="34" charset="0"/>
                        </a:rPr>
                        <a:t>73,8</a:t>
                      </a:r>
                    </a:p>
                  </a:txBody>
                  <a:tcPr marL="7620" marR="108000" marT="7620" marB="0" anchor="b"/>
                </a:tc>
                <a:extLst>
                  <a:ext uri="{0D108BD9-81ED-4DB2-BD59-A6C34878D82A}">
                    <a16:rowId xmlns:a16="http://schemas.microsoft.com/office/drawing/2014/main" val="3148598694"/>
                  </a:ext>
                </a:extLst>
              </a:tr>
              <a:tr h="181016">
                <a:tc>
                  <a:txBody>
                    <a:bodyPr/>
                    <a:lstStyle/>
                    <a:p>
                      <a:pPr algn="l" fontAlgn="b"/>
                      <a:r>
                        <a:rPr lang="fi-FI" sz="1000" b="0" i="0" u="none" strike="noStrike" dirty="0">
                          <a:solidFill>
                            <a:srgbClr val="000000"/>
                          </a:solidFill>
                          <a:effectLst/>
                          <a:latin typeface="Arial" panose="020B0604020202020204" pitchFamily="34" charset="0"/>
                        </a:rPr>
                        <a:t>Etelä-Pohjanmaa</a:t>
                      </a:r>
                    </a:p>
                  </a:txBody>
                  <a:tcPr marL="7620" marR="7620" marT="7620" marB="0" anchor="b">
                    <a:solidFill>
                      <a:schemeClr val="bg1">
                        <a:lumMod val="95000"/>
                      </a:schemeClr>
                    </a:solidFill>
                  </a:tcPr>
                </a:tc>
                <a:tc>
                  <a:txBody>
                    <a:bodyPr/>
                    <a:lstStyle/>
                    <a:p>
                      <a:pPr algn="r" fontAlgn="b"/>
                      <a:r>
                        <a:rPr lang="fi-FI" sz="1100" b="0" i="0" u="none" strike="noStrike" dirty="0">
                          <a:solidFill>
                            <a:srgbClr val="000000"/>
                          </a:solidFill>
                          <a:effectLst/>
                          <a:latin typeface="Arial" panose="020B0604020202020204" pitchFamily="34" charset="0"/>
                        </a:rPr>
                        <a:t>32,6</a:t>
                      </a:r>
                    </a:p>
                  </a:txBody>
                  <a:tcPr marL="7620" marR="108000" marT="7620" marB="0" anchor="b">
                    <a:solidFill>
                      <a:schemeClr val="bg1">
                        <a:lumMod val="95000"/>
                      </a:schemeClr>
                    </a:solidFill>
                  </a:tcPr>
                </a:tc>
                <a:tc>
                  <a:txBody>
                    <a:bodyPr/>
                    <a:lstStyle/>
                    <a:p>
                      <a:pPr algn="r" fontAlgn="b"/>
                      <a:r>
                        <a:rPr lang="fi-FI" sz="1100" b="0" i="0" u="none" strike="noStrike" dirty="0">
                          <a:solidFill>
                            <a:srgbClr val="000000"/>
                          </a:solidFill>
                          <a:effectLst/>
                          <a:latin typeface="Arial" panose="020B0604020202020204" pitchFamily="34" charset="0"/>
                        </a:rPr>
                        <a:t>1,2</a:t>
                      </a:r>
                    </a:p>
                  </a:txBody>
                  <a:tcPr marL="7620" marR="108000" marT="7620" marB="0" anchor="b">
                    <a:solidFill>
                      <a:schemeClr val="bg1">
                        <a:lumMod val="95000"/>
                      </a:schemeClr>
                    </a:solidFill>
                  </a:tcPr>
                </a:tc>
                <a:tc>
                  <a:txBody>
                    <a:bodyPr/>
                    <a:lstStyle/>
                    <a:p>
                      <a:pPr algn="r" fontAlgn="b"/>
                      <a:r>
                        <a:rPr lang="fi-FI" sz="1100" b="0" i="0" u="none" strike="noStrike" dirty="0">
                          <a:solidFill>
                            <a:srgbClr val="000000"/>
                          </a:solidFill>
                          <a:effectLst/>
                          <a:latin typeface="Arial" panose="020B0604020202020204" pitchFamily="34" charset="0"/>
                        </a:rPr>
                        <a:t>14,2</a:t>
                      </a:r>
                    </a:p>
                  </a:txBody>
                  <a:tcPr marL="7620" marR="108000" marT="7620" marB="0" anchor="b">
                    <a:solidFill>
                      <a:schemeClr val="bg1">
                        <a:lumMod val="95000"/>
                      </a:schemeClr>
                    </a:solidFill>
                  </a:tcPr>
                </a:tc>
                <a:tc>
                  <a:txBody>
                    <a:bodyPr/>
                    <a:lstStyle/>
                    <a:p>
                      <a:pPr algn="r" fontAlgn="b"/>
                      <a:r>
                        <a:rPr lang="fi-FI" sz="1100" b="1" i="0" u="none" strike="noStrike" dirty="0">
                          <a:solidFill>
                            <a:srgbClr val="000000"/>
                          </a:solidFill>
                          <a:effectLst/>
                          <a:latin typeface="Arial" panose="020B0604020202020204" pitchFamily="34" charset="0"/>
                        </a:rPr>
                        <a:t>48,1</a:t>
                      </a:r>
                    </a:p>
                  </a:txBody>
                  <a:tcPr marL="7620" marR="108000" marT="7620" marB="0" anchor="b">
                    <a:solidFill>
                      <a:schemeClr val="bg1">
                        <a:lumMod val="95000"/>
                      </a:schemeClr>
                    </a:solidFill>
                  </a:tcPr>
                </a:tc>
                <a:extLst>
                  <a:ext uri="{0D108BD9-81ED-4DB2-BD59-A6C34878D82A}">
                    <a16:rowId xmlns:a16="http://schemas.microsoft.com/office/drawing/2014/main" val="3370129374"/>
                  </a:ext>
                </a:extLst>
              </a:tr>
              <a:tr h="181016">
                <a:tc>
                  <a:txBody>
                    <a:bodyPr/>
                    <a:lstStyle/>
                    <a:p>
                      <a:pPr algn="l" fontAlgn="b"/>
                      <a:r>
                        <a:rPr lang="fi-FI" sz="1000" b="0" i="0" u="none" strike="noStrike">
                          <a:solidFill>
                            <a:srgbClr val="000000"/>
                          </a:solidFill>
                          <a:effectLst/>
                          <a:latin typeface="Arial" panose="020B0604020202020204" pitchFamily="34" charset="0"/>
                        </a:rPr>
                        <a:t>Etelä-Savo</a:t>
                      </a:r>
                    </a:p>
                  </a:txBody>
                  <a:tcPr marL="7620" marR="7620" marT="7620" marB="0" anchor="b">
                    <a:solidFill>
                      <a:schemeClr val="accent3">
                        <a:lumMod val="40000"/>
                        <a:lumOff val="60000"/>
                      </a:schemeClr>
                    </a:solidFill>
                  </a:tcPr>
                </a:tc>
                <a:tc>
                  <a:txBody>
                    <a:bodyPr/>
                    <a:lstStyle/>
                    <a:p>
                      <a:pPr algn="r" fontAlgn="b"/>
                      <a:r>
                        <a:rPr lang="fi-FI" sz="1100" b="0" i="0" u="none" strike="noStrike">
                          <a:solidFill>
                            <a:srgbClr val="000000"/>
                          </a:solidFill>
                          <a:effectLst/>
                          <a:latin typeface="Arial" panose="020B0604020202020204" pitchFamily="34" charset="0"/>
                        </a:rPr>
                        <a:t>10,8</a:t>
                      </a:r>
                    </a:p>
                  </a:txBody>
                  <a:tcPr marL="7620" marR="108000" marT="7620" marB="0" anchor="b">
                    <a:solidFill>
                      <a:schemeClr val="accent3">
                        <a:lumMod val="40000"/>
                        <a:lumOff val="60000"/>
                      </a:schemeClr>
                    </a:solidFill>
                  </a:tcPr>
                </a:tc>
                <a:tc>
                  <a:txBody>
                    <a:bodyPr/>
                    <a:lstStyle/>
                    <a:p>
                      <a:pPr algn="r" fontAlgn="b"/>
                      <a:r>
                        <a:rPr lang="fi-FI" sz="1100" b="0" i="0" u="none" strike="noStrike">
                          <a:solidFill>
                            <a:srgbClr val="000000"/>
                          </a:solidFill>
                          <a:effectLst/>
                          <a:latin typeface="Arial" panose="020B0604020202020204" pitchFamily="34" charset="0"/>
                        </a:rPr>
                        <a:t>4,1</a:t>
                      </a:r>
                    </a:p>
                  </a:txBody>
                  <a:tcPr marL="7620" marR="108000" marT="7620" marB="0" anchor="b">
                    <a:solidFill>
                      <a:schemeClr val="accent3">
                        <a:lumMod val="40000"/>
                        <a:lumOff val="60000"/>
                      </a:schemeClr>
                    </a:solidFill>
                  </a:tcPr>
                </a:tc>
                <a:tc>
                  <a:txBody>
                    <a:bodyPr/>
                    <a:lstStyle/>
                    <a:p>
                      <a:pPr algn="r" fontAlgn="b"/>
                      <a:r>
                        <a:rPr lang="fi-FI" sz="1100" b="0" i="0" u="none" strike="noStrike">
                          <a:solidFill>
                            <a:srgbClr val="000000"/>
                          </a:solidFill>
                          <a:effectLst/>
                          <a:latin typeface="Arial" panose="020B0604020202020204" pitchFamily="34" charset="0"/>
                        </a:rPr>
                        <a:t>26,3</a:t>
                      </a:r>
                    </a:p>
                  </a:txBody>
                  <a:tcPr marL="7620" marR="108000" marT="7620" marB="0" anchor="b">
                    <a:solidFill>
                      <a:schemeClr val="accent3">
                        <a:lumMod val="40000"/>
                        <a:lumOff val="60000"/>
                      </a:schemeClr>
                    </a:solidFill>
                  </a:tcPr>
                </a:tc>
                <a:tc>
                  <a:txBody>
                    <a:bodyPr/>
                    <a:lstStyle/>
                    <a:p>
                      <a:pPr algn="r" fontAlgn="b"/>
                      <a:r>
                        <a:rPr lang="fi-FI" sz="1100" b="1" i="0" u="none" strike="noStrike" dirty="0">
                          <a:solidFill>
                            <a:srgbClr val="000000"/>
                          </a:solidFill>
                          <a:effectLst/>
                          <a:latin typeface="Arial" panose="020B0604020202020204" pitchFamily="34" charset="0"/>
                        </a:rPr>
                        <a:t>41,1</a:t>
                      </a:r>
                    </a:p>
                  </a:txBody>
                  <a:tcPr marL="7620" marR="108000" marT="7620" marB="0" anchor="b">
                    <a:solidFill>
                      <a:schemeClr val="accent3">
                        <a:lumMod val="40000"/>
                        <a:lumOff val="60000"/>
                      </a:schemeClr>
                    </a:solidFill>
                  </a:tcPr>
                </a:tc>
                <a:extLst>
                  <a:ext uri="{0D108BD9-81ED-4DB2-BD59-A6C34878D82A}">
                    <a16:rowId xmlns:a16="http://schemas.microsoft.com/office/drawing/2014/main" val="1805186471"/>
                  </a:ext>
                </a:extLst>
              </a:tr>
              <a:tr h="181016">
                <a:tc>
                  <a:txBody>
                    <a:bodyPr/>
                    <a:lstStyle/>
                    <a:p>
                      <a:pPr algn="l" fontAlgn="b"/>
                      <a:r>
                        <a:rPr lang="fi-FI" sz="1000" b="0" i="0" u="none" strike="noStrike">
                          <a:solidFill>
                            <a:srgbClr val="000000"/>
                          </a:solidFill>
                          <a:effectLst/>
                          <a:latin typeface="Arial" panose="020B0604020202020204" pitchFamily="34" charset="0"/>
                        </a:rPr>
                        <a:t>Kymenlaakso</a:t>
                      </a:r>
                    </a:p>
                  </a:txBody>
                  <a:tcPr marL="7620" marR="7620" marT="7620" marB="0" anchor="b"/>
                </a:tc>
                <a:tc>
                  <a:txBody>
                    <a:bodyPr/>
                    <a:lstStyle/>
                    <a:p>
                      <a:pPr algn="r" fontAlgn="b"/>
                      <a:r>
                        <a:rPr lang="fi-FI" sz="1100" b="0" i="0" u="none" strike="noStrike">
                          <a:solidFill>
                            <a:srgbClr val="000000"/>
                          </a:solidFill>
                          <a:effectLst/>
                          <a:latin typeface="Arial" panose="020B0604020202020204" pitchFamily="34" charset="0"/>
                        </a:rPr>
                        <a:t>26,9</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0,4</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11,2</a:t>
                      </a:r>
                    </a:p>
                  </a:txBody>
                  <a:tcPr marL="7620" marR="108000" marT="7620" marB="0" anchor="b"/>
                </a:tc>
                <a:tc>
                  <a:txBody>
                    <a:bodyPr/>
                    <a:lstStyle/>
                    <a:p>
                      <a:pPr algn="r" fontAlgn="b"/>
                      <a:r>
                        <a:rPr lang="fi-FI" sz="1100" b="1" i="0" u="none" strike="noStrike" dirty="0">
                          <a:solidFill>
                            <a:srgbClr val="000000"/>
                          </a:solidFill>
                          <a:effectLst/>
                          <a:latin typeface="Arial" panose="020B0604020202020204" pitchFamily="34" charset="0"/>
                        </a:rPr>
                        <a:t>38,5</a:t>
                      </a:r>
                    </a:p>
                  </a:txBody>
                  <a:tcPr marL="7620" marR="108000" marT="7620" marB="0" anchor="b"/>
                </a:tc>
                <a:extLst>
                  <a:ext uri="{0D108BD9-81ED-4DB2-BD59-A6C34878D82A}">
                    <a16:rowId xmlns:a16="http://schemas.microsoft.com/office/drawing/2014/main" val="777347208"/>
                  </a:ext>
                </a:extLst>
              </a:tr>
              <a:tr h="181016">
                <a:tc>
                  <a:txBody>
                    <a:bodyPr/>
                    <a:lstStyle/>
                    <a:p>
                      <a:pPr algn="l" fontAlgn="b"/>
                      <a:r>
                        <a:rPr lang="fi-FI" sz="1000" b="0" i="0" u="none" strike="noStrike">
                          <a:solidFill>
                            <a:srgbClr val="000000"/>
                          </a:solidFill>
                          <a:effectLst/>
                          <a:latin typeface="Arial" panose="020B0604020202020204" pitchFamily="34" charset="0"/>
                        </a:rPr>
                        <a:t>Keski-Pohjanmaa</a:t>
                      </a:r>
                    </a:p>
                  </a:txBody>
                  <a:tcPr marL="7620" marR="7620" marT="7620" marB="0" anchor="b"/>
                </a:tc>
                <a:tc>
                  <a:txBody>
                    <a:bodyPr/>
                    <a:lstStyle/>
                    <a:p>
                      <a:pPr algn="r" fontAlgn="b"/>
                      <a:r>
                        <a:rPr lang="fi-FI" sz="1100" b="0" i="0" u="none" strike="noStrike">
                          <a:solidFill>
                            <a:srgbClr val="000000"/>
                          </a:solidFill>
                          <a:effectLst/>
                          <a:latin typeface="Arial" panose="020B0604020202020204" pitchFamily="34" charset="0"/>
                        </a:rPr>
                        <a:t>19,4</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1,9</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9,9</a:t>
                      </a:r>
                    </a:p>
                  </a:txBody>
                  <a:tcPr marL="7620" marR="108000" marT="7620" marB="0" anchor="b"/>
                </a:tc>
                <a:tc>
                  <a:txBody>
                    <a:bodyPr/>
                    <a:lstStyle/>
                    <a:p>
                      <a:pPr algn="r" fontAlgn="b"/>
                      <a:r>
                        <a:rPr lang="fi-FI" sz="1100" b="1" i="0" u="none" strike="noStrike" dirty="0">
                          <a:solidFill>
                            <a:srgbClr val="000000"/>
                          </a:solidFill>
                          <a:effectLst/>
                          <a:latin typeface="Arial" panose="020B0604020202020204" pitchFamily="34" charset="0"/>
                        </a:rPr>
                        <a:t>31,1</a:t>
                      </a:r>
                    </a:p>
                  </a:txBody>
                  <a:tcPr marL="7620" marR="108000" marT="7620" marB="0" anchor="b"/>
                </a:tc>
                <a:extLst>
                  <a:ext uri="{0D108BD9-81ED-4DB2-BD59-A6C34878D82A}">
                    <a16:rowId xmlns:a16="http://schemas.microsoft.com/office/drawing/2014/main" val="2505942785"/>
                  </a:ext>
                </a:extLst>
              </a:tr>
              <a:tr h="181016">
                <a:tc>
                  <a:txBody>
                    <a:bodyPr/>
                    <a:lstStyle/>
                    <a:p>
                      <a:pPr algn="l" fontAlgn="b"/>
                      <a:r>
                        <a:rPr lang="fi-FI" sz="1000" b="0" i="0" u="none" strike="noStrike">
                          <a:solidFill>
                            <a:srgbClr val="000000"/>
                          </a:solidFill>
                          <a:effectLst/>
                          <a:latin typeface="Arial" panose="020B0604020202020204" pitchFamily="34" charset="0"/>
                        </a:rPr>
                        <a:t>Kainuu</a:t>
                      </a:r>
                    </a:p>
                  </a:txBody>
                  <a:tcPr marL="7620" marR="7620" marT="7620" marB="0" anchor="b"/>
                </a:tc>
                <a:tc>
                  <a:txBody>
                    <a:bodyPr/>
                    <a:lstStyle/>
                    <a:p>
                      <a:pPr algn="ctr" fontAlgn="b"/>
                      <a:r>
                        <a:rPr lang="fi-FI" sz="1100" b="0" i="0" u="none" strike="noStrike" dirty="0">
                          <a:solidFill>
                            <a:srgbClr val="000000"/>
                          </a:solidFill>
                          <a:effectLst/>
                          <a:latin typeface="Arial" panose="020B0604020202020204" pitchFamily="34" charset="0"/>
                        </a:rPr>
                        <a:t>...</a:t>
                      </a:r>
                    </a:p>
                  </a:txBody>
                  <a:tcPr marL="7620" marR="108000" marT="7620" marB="0" anchor="b"/>
                </a:tc>
                <a:tc>
                  <a:txBody>
                    <a:bodyPr/>
                    <a:lstStyle/>
                    <a:p>
                      <a:pPr algn="ctr" fontAlgn="b"/>
                      <a:r>
                        <a:rPr lang="fi-FI" sz="1100" b="0" i="0" u="none" strike="noStrike">
                          <a:solidFill>
                            <a:srgbClr val="000000"/>
                          </a:solidFill>
                          <a:effectLst/>
                          <a:latin typeface="Arial" panose="020B0604020202020204" pitchFamily="34" charset="0"/>
                        </a:rPr>
                        <a:t>...</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8,3</a:t>
                      </a:r>
                    </a:p>
                  </a:txBody>
                  <a:tcPr marL="7620" marR="108000" marT="7620" marB="0" anchor="b"/>
                </a:tc>
                <a:tc>
                  <a:txBody>
                    <a:bodyPr/>
                    <a:lstStyle/>
                    <a:p>
                      <a:pPr algn="r" fontAlgn="b"/>
                      <a:r>
                        <a:rPr lang="fi-FI" sz="1100" b="1" i="0" u="none" strike="noStrike" dirty="0">
                          <a:solidFill>
                            <a:srgbClr val="000000"/>
                          </a:solidFill>
                          <a:effectLst/>
                          <a:latin typeface="Arial" panose="020B0604020202020204" pitchFamily="34" charset="0"/>
                        </a:rPr>
                        <a:t>26,9</a:t>
                      </a:r>
                    </a:p>
                  </a:txBody>
                  <a:tcPr marL="7620" marR="108000" marT="7620" marB="0" anchor="b"/>
                </a:tc>
                <a:extLst>
                  <a:ext uri="{0D108BD9-81ED-4DB2-BD59-A6C34878D82A}">
                    <a16:rowId xmlns:a16="http://schemas.microsoft.com/office/drawing/2014/main" val="441482053"/>
                  </a:ext>
                </a:extLst>
              </a:tr>
              <a:tr h="181016">
                <a:tc>
                  <a:txBody>
                    <a:bodyPr/>
                    <a:lstStyle/>
                    <a:p>
                      <a:pPr algn="l" fontAlgn="b"/>
                      <a:r>
                        <a:rPr lang="fi-FI" sz="1000" b="0" i="0" u="none" strike="noStrike">
                          <a:solidFill>
                            <a:srgbClr val="000000"/>
                          </a:solidFill>
                          <a:effectLst/>
                          <a:latin typeface="Arial" panose="020B0604020202020204" pitchFamily="34" charset="0"/>
                        </a:rPr>
                        <a:t>Ahvenanmaa</a:t>
                      </a:r>
                    </a:p>
                  </a:txBody>
                  <a:tcPr marL="7620" marR="7620" marT="7620" marB="0" anchor="b"/>
                </a:tc>
                <a:tc>
                  <a:txBody>
                    <a:bodyPr/>
                    <a:lstStyle/>
                    <a:p>
                      <a:pPr algn="ctr" fontAlgn="b"/>
                      <a:r>
                        <a:rPr lang="fi-FI" sz="1100" b="0" i="0" u="none" strike="noStrike" dirty="0">
                          <a:solidFill>
                            <a:srgbClr val="000000"/>
                          </a:solidFill>
                          <a:effectLst/>
                          <a:latin typeface="Arial" panose="020B0604020202020204" pitchFamily="34" charset="0"/>
                        </a:rPr>
                        <a:t>...</a:t>
                      </a:r>
                    </a:p>
                  </a:txBody>
                  <a:tcPr marL="7620" marR="108000" marT="7620" marB="0" anchor="b"/>
                </a:tc>
                <a:tc>
                  <a:txBody>
                    <a:bodyPr/>
                    <a:lstStyle/>
                    <a:p>
                      <a:pPr algn="ctr" fontAlgn="b"/>
                      <a:r>
                        <a:rPr lang="fi-FI" sz="1100" b="0" i="0" u="none" strike="noStrike" dirty="0">
                          <a:solidFill>
                            <a:srgbClr val="000000"/>
                          </a:solidFill>
                          <a:effectLst/>
                          <a:latin typeface="Arial" panose="020B0604020202020204" pitchFamily="34" charset="0"/>
                        </a:rPr>
                        <a:t>...</a:t>
                      </a:r>
                    </a:p>
                  </a:txBody>
                  <a:tcPr marL="7620" marR="108000" marT="7620" marB="0" anchor="b"/>
                </a:tc>
                <a:tc>
                  <a:txBody>
                    <a:bodyPr/>
                    <a:lstStyle/>
                    <a:p>
                      <a:pPr algn="r" fontAlgn="b"/>
                      <a:r>
                        <a:rPr lang="fi-FI" sz="1100" b="0" i="0" u="none" strike="noStrike">
                          <a:solidFill>
                            <a:srgbClr val="000000"/>
                          </a:solidFill>
                          <a:effectLst/>
                          <a:latin typeface="Arial" panose="020B0604020202020204" pitchFamily="34" charset="0"/>
                        </a:rPr>
                        <a:t>0,9</a:t>
                      </a:r>
                    </a:p>
                  </a:txBody>
                  <a:tcPr marL="7620" marR="108000" marT="7620" marB="0" anchor="b"/>
                </a:tc>
                <a:tc>
                  <a:txBody>
                    <a:bodyPr/>
                    <a:lstStyle/>
                    <a:p>
                      <a:pPr algn="r" fontAlgn="b"/>
                      <a:r>
                        <a:rPr lang="fi-FI" sz="1100" b="1" i="0" u="none" strike="noStrike" dirty="0">
                          <a:solidFill>
                            <a:srgbClr val="000000"/>
                          </a:solidFill>
                          <a:effectLst/>
                          <a:latin typeface="Arial" panose="020B0604020202020204" pitchFamily="34" charset="0"/>
                        </a:rPr>
                        <a:t>6,6</a:t>
                      </a:r>
                    </a:p>
                  </a:txBody>
                  <a:tcPr marL="7620" marR="108000" marT="7620" marB="0" anchor="b"/>
                </a:tc>
                <a:extLst>
                  <a:ext uri="{0D108BD9-81ED-4DB2-BD59-A6C34878D82A}">
                    <a16:rowId xmlns:a16="http://schemas.microsoft.com/office/drawing/2014/main" val="445097930"/>
                  </a:ext>
                </a:extLst>
              </a:tr>
              <a:tr h="321056">
                <a:tc>
                  <a:txBody>
                    <a:bodyPr/>
                    <a:lstStyle/>
                    <a:p>
                      <a:pPr algn="l" fontAlgn="b"/>
                      <a:r>
                        <a:rPr lang="fi-FI" sz="1000" b="1" i="0" u="none" strike="noStrike">
                          <a:solidFill>
                            <a:srgbClr val="000000"/>
                          </a:solidFill>
                          <a:effectLst/>
                          <a:latin typeface="Arial" panose="020B0604020202020204" pitchFamily="34" charset="0"/>
                        </a:rPr>
                        <a:t>KOKO MAA</a:t>
                      </a:r>
                    </a:p>
                  </a:txBody>
                  <a:tcPr marL="7620" marR="7620" marT="7620" marB="0" anchor="ctr"/>
                </a:tc>
                <a:tc>
                  <a:txBody>
                    <a:bodyPr/>
                    <a:lstStyle/>
                    <a:p>
                      <a:pPr algn="r" fontAlgn="b"/>
                      <a:r>
                        <a:rPr lang="fi-FI" sz="1000" b="1" i="0" u="none" strike="noStrike">
                          <a:solidFill>
                            <a:srgbClr val="000000"/>
                          </a:solidFill>
                          <a:effectLst/>
                          <a:latin typeface="Arial" panose="020B0604020202020204" pitchFamily="34" charset="0"/>
                        </a:rPr>
                        <a:t>5 396,9</a:t>
                      </a:r>
                    </a:p>
                  </a:txBody>
                  <a:tcPr marL="7620" marR="108000" marT="7620" marB="0" anchor="ctr"/>
                </a:tc>
                <a:tc>
                  <a:txBody>
                    <a:bodyPr/>
                    <a:lstStyle/>
                    <a:p>
                      <a:pPr algn="r" fontAlgn="b"/>
                      <a:r>
                        <a:rPr lang="fi-FI" sz="1000" b="1" i="0" u="none" strike="noStrike">
                          <a:solidFill>
                            <a:srgbClr val="000000"/>
                          </a:solidFill>
                          <a:effectLst/>
                          <a:latin typeface="Arial" panose="020B0604020202020204" pitchFamily="34" charset="0"/>
                        </a:rPr>
                        <a:t>636,9</a:t>
                      </a:r>
                    </a:p>
                  </a:txBody>
                  <a:tcPr marL="7620" marR="108000" marT="7620" marB="0" anchor="ctr"/>
                </a:tc>
                <a:tc>
                  <a:txBody>
                    <a:bodyPr/>
                    <a:lstStyle/>
                    <a:p>
                      <a:pPr algn="r" fontAlgn="b"/>
                      <a:r>
                        <a:rPr lang="fi-FI" sz="1000" b="1" i="0" u="none" strike="noStrike">
                          <a:solidFill>
                            <a:srgbClr val="000000"/>
                          </a:solidFill>
                          <a:effectLst/>
                          <a:latin typeface="Arial" panose="020B0604020202020204" pitchFamily="34" charset="0"/>
                        </a:rPr>
                        <a:t>1 902,3</a:t>
                      </a:r>
                    </a:p>
                  </a:txBody>
                  <a:tcPr marL="7620" marR="108000" marT="7620" marB="0" anchor="ctr"/>
                </a:tc>
                <a:tc>
                  <a:txBody>
                    <a:bodyPr/>
                    <a:lstStyle/>
                    <a:p>
                      <a:pPr algn="r" fontAlgn="b"/>
                      <a:r>
                        <a:rPr lang="fi-FI" sz="1000" b="1" i="0" u="none" strike="noStrike" dirty="0">
                          <a:solidFill>
                            <a:srgbClr val="000000"/>
                          </a:solidFill>
                          <a:effectLst/>
                          <a:latin typeface="Arial" panose="020B0604020202020204" pitchFamily="34" charset="0"/>
                        </a:rPr>
                        <a:t>7 936,1</a:t>
                      </a:r>
                    </a:p>
                  </a:txBody>
                  <a:tcPr marL="7620" marR="108000" marT="7620" marB="0" anchor="ctr"/>
                </a:tc>
                <a:extLst>
                  <a:ext uri="{0D108BD9-81ED-4DB2-BD59-A6C34878D82A}">
                    <a16:rowId xmlns:a16="http://schemas.microsoft.com/office/drawing/2014/main" val="19690928"/>
                  </a:ext>
                </a:extLst>
              </a:tr>
            </a:tbl>
          </a:graphicData>
        </a:graphic>
      </p:graphicFrame>
      <p:sp>
        <p:nvSpPr>
          <p:cNvPr id="4" name="Title 11">
            <a:extLst>
              <a:ext uri="{FF2B5EF4-FFF2-40B4-BE49-F238E27FC236}">
                <a16:creationId xmlns:a16="http://schemas.microsoft.com/office/drawing/2014/main" id="{34A18D1F-04FB-4893-BCBB-3433A4B4C733}"/>
              </a:ext>
            </a:extLst>
          </p:cNvPr>
          <p:cNvSpPr txBox="1">
            <a:spLocks/>
          </p:cNvSpPr>
          <p:nvPr/>
        </p:nvSpPr>
        <p:spPr bwMode="auto">
          <a:xfrm>
            <a:off x="407368" y="6309320"/>
            <a:ext cx="11737304"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(Taulukossa käytetyt symbolit:  ... = Tieto on salassapitosäännön alainen.)</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tutkimus- ja kehittämistoiminta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9.11.2023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3162652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DAB1FB2C-3F4C-4B58-932C-8811D5E04E7D}"/>
              </a:ext>
            </a:extLst>
          </p:cNvPr>
          <p:cNvSpPr>
            <a:spLocks noGrp="1"/>
          </p:cNvSpPr>
          <p:nvPr>
            <p:ph type="title"/>
          </p:nvPr>
        </p:nvSpPr>
        <p:spPr>
          <a:xfrm>
            <a:off x="335360" y="260648"/>
            <a:ext cx="10513168" cy="900000"/>
          </a:xfrm>
        </p:spPr>
        <p:txBody>
          <a:bodyPr/>
          <a:lstStyle/>
          <a:p>
            <a:r>
              <a:rPr lang="fi-FI" dirty="0"/>
              <a:t>Tutkimus- ja kehittämistoiminnan menot sektoreittain Etelä-Savossa 2010 - 2022, miljoonaa euroa</a:t>
            </a:r>
          </a:p>
        </p:txBody>
      </p:sp>
      <p:pic>
        <p:nvPicPr>
          <p:cNvPr id="2" name="Kuva 1" descr="Palkkikaavio; Tutkimus- ja kehittämistoiminnan menot sektoreittain Etelä-Savossa 2010 - 2022. Vuonna 2010 tutkimus- ja kehittämistoiminnan menot olivat yhteensä 33,4 miljoonaa euroa, ja vuonna 2022 menot olivat 41,1 miljoonaa euroa. Korkeakoulusektorin ja julkisen sektorin tutkimus- ja kehittämismenot ovat hieman nousseet edellisvuodesta vuonna 2022, yritysten menot ovat sen sijaan laskeneet edellisvuodesta.">
            <a:extLst>
              <a:ext uri="{FF2B5EF4-FFF2-40B4-BE49-F238E27FC236}">
                <a16:creationId xmlns:a16="http://schemas.microsoft.com/office/drawing/2014/main" id="{8857A347-0333-2049-0DB0-F7AD6D227DE7}"/>
              </a:ext>
            </a:extLst>
          </p:cNvPr>
          <p:cNvPicPr>
            <a:picLocks noChangeAspect="1"/>
          </p:cNvPicPr>
          <p:nvPr/>
        </p:nvPicPr>
        <p:blipFill>
          <a:blip r:embed="rId2"/>
          <a:stretch>
            <a:fillRect/>
          </a:stretch>
        </p:blipFill>
        <p:spPr>
          <a:xfrm>
            <a:off x="2581039" y="1414257"/>
            <a:ext cx="7024923" cy="3373050"/>
          </a:xfrm>
          <a:prstGeom prst="rect">
            <a:avLst/>
          </a:prstGeom>
        </p:spPr>
      </p:pic>
      <p:pic>
        <p:nvPicPr>
          <p:cNvPr id="5" name="Kuva 4" descr="Taulukko; Tutkimus- ja kehittämistoiminnan menot sektoreittain Etelä-Savossa 2010 - 2022. Vuonna 2010 tutkimus- ja kehittämistoiminnan menot olivat yhteensä 33,4 miljoonaa euroa, ja vuonna 2022 menot olivat 41,1 miljoonaa euroa. Korkeakoulusektorin ja julkisen sektorin tutkimus- ja kehittämismenot ovat hieman nousseet edellisvuodesta vuonna 2022, yritysten menot ovat sen sijaan laskeneet edellisvuodesta.">
            <a:extLst>
              <a:ext uri="{FF2B5EF4-FFF2-40B4-BE49-F238E27FC236}">
                <a16:creationId xmlns:a16="http://schemas.microsoft.com/office/drawing/2014/main" id="{8E086B59-D579-8E63-4404-F4D8A0B33544}"/>
              </a:ext>
            </a:extLst>
          </p:cNvPr>
          <p:cNvPicPr>
            <a:picLocks noChangeAspect="1"/>
          </p:cNvPicPr>
          <p:nvPr/>
        </p:nvPicPr>
        <p:blipFill>
          <a:blip r:embed="rId3"/>
          <a:stretch>
            <a:fillRect/>
          </a:stretch>
        </p:blipFill>
        <p:spPr>
          <a:xfrm>
            <a:off x="479376" y="4294577"/>
            <a:ext cx="9937104" cy="1294663"/>
          </a:xfrm>
          <a:prstGeom prst="rect">
            <a:avLst/>
          </a:prstGeom>
          <a:solidFill>
            <a:schemeClr val="bg1"/>
          </a:solidFill>
        </p:spPr>
      </p:pic>
      <p:sp>
        <p:nvSpPr>
          <p:cNvPr id="7" name="Title 11">
            <a:extLst>
              <a:ext uri="{FF2B5EF4-FFF2-40B4-BE49-F238E27FC236}">
                <a16:creationId xmlns:a16="http://schemas.microsoft.com/office/drawing/2014/main" id="{BB4B1273-FD6D-DB3E-27BA-FFD766EE94BF}"/>
              </a:ext>
            </a:extLst>
          </p:cNvPr>
          <p:cNvSpPr txBox="1">
            <a:spLocks/>
          </p:cNvSpPr>
          <p:nvPr/>
        </p:nvSpPr>
        <p:spPr bwMode="auto">
          <a:xfrm>
            <a:off x="407368" y="6309320"/>
            <a:ext cx="11737304"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(Taulukossa käytetyt symbolit:  ... = Tieto on salassapitosäännön alainen.)</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tutkimus- ja kehittämistoiminta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9.11.2023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819888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F8DE004D-E6CF-4D96-AED0-DBFBCBFFF479}"/>
              </a:ext>
            </a:extLst>
          </p:cNvPr>
          <p:cNvSpPr>
            <a:spLocks noGrp="1"/>
          </p:cNvSpPr>
          <p:nvPr>
            <p:ph type="title"/>
          </p:nvPr>
        </p:nvSpPr>
        <p:spPr>
          <a:xfrm>
            <a:off x="479376" y="332656"/>
            <a:ext cx="11161240" cy="864096"/>
          </a:xfrm>
        </p:spPr>
        <p:txBody>
          <a:bodyPr/>
          <a:lstStyle/>
          <a:p>
            <a:r>
              <a:rPr lang="fi-FI" dirty="0"/>
              <a:t>Tutkimus- ja kehittämistoiminnan menot, henkilöstö ja työvuodet sektoreittain Etelä-Savossa, 2010-2022</a:t>
            </a:r>
          </a:p>
        </p:txBody>
      </p:sp>
      <p:graphicFrame>
        <p:nvGraphicFramePr>
          <p:cNvPr id="8" name="Taulukko 7">
            <a:extLst>
              <a:ext uri="{FF2B5EF4-FFF2-40B4-BE49-F238E27FC236}">
                <a16:creationId xmlns:a16="http://schemas.microsoft.com/office/drawing/2014/main" id="{8D2D6082-F6E4-5A7B-32FA-6CCF3BD6C952}"/>
              </a:ext>
            </a:extLst>
          </p:cNvPr>
          <p:cNvGraphicFramePr>
            <a:graphicFrameLocks noGrp="1"/>
          </p:cNvGraphicFramePr>
          <p:nvPr/>
        </p:nvGraphicFramePr>
        <p:xfrm>
          <a:off x="598872" y="1628800"/>
          <a:ext cx="9313547" cy="1058920"/>
        </p:xfrm>
        <a:graphic>
          <a:graphicData uri="http://schemas.openxmlformats.org/drawingml/2006/table">
            <a:tbl>
              <a:tblPr firstRow="1" bandRow="1">
                <a:tableStyleId>{5C22544A-7EE6-4342-B048-85BDC9FD1C3A}</a:tableStyleId>
              </a:tblPr>
              <a:tblGrid>
                <a:gridCol w="2402227">
                  <a:extLst>
                    <a:ext uri="{9D8B030D-6E8A-4147-A177-3AD203B41FA5}">
                      <a16:colId xmlns:a16="http://schemas.microsoft.com/office/drawing/2014/main" val="1265394922"/>
                    </a:ext>
                  </a:extLst>
                </a:gridCol>
                <a:gridCol w="531640">
                  <a:extLst>
                    <a:ext uri="{9D8B030D-6E8A-4147-A177-3AD203B41FA5}">
                      <a16:colId xmlns:a16="http://schemas.microsoft.com/office/drawing/2014/main" val="2946891425"/>
                    </a:ext>
                  </a:extLst>
                </a:gridCol>
                <a:gridCol w="531640">
                  <a:extLst>
                    <a:ext uri="{9D8B030D-6E8A-4147-A177-3AD203B41FA5}">
                      <a16:colId xmlns:a16="http://schemas.microsoft.com/office/drawing/2014/main" val="1272240112"/>
                    </a:ext>
                  </a:extLst>
                </a:gridCol>
                <a:gridCol w="531640">
                  <a:extLst>
                    <a:ext uri="{9D8B030D-6E8A-4147-A177-3AD203B41FA5}">
                      <a16:colId xmlns:a16="http://schemas.microsoft.com/office/drawing/2014/main" val="1449648057"/>
                    </a:ext>
                  </a:extLst>
                </a:gridCol>
                <a:gridCol w="531640">
                  <a:extLst>
                    <a:ext uri="{9D8B030D-6E8A-4147-A177-3AD203B41FA5}">
                      <a16:colId xmlns:a16="http://schemas.microsoft.com/office/drawing/2014/main" val="3256922795"/>
                    </a:ext>
                  </a:extLst>
                </a:gridCol>
                <a:gridCol w="531640">
                  <a:extLst>
                    <a:ext uri="{9D8B030D-6E8A-4147-A177-3AD203B41FA5}">
                      <a16:colId xmlns:a16="http://schemas.microsoft.com/office/drawing/2014/main" val="3548665611"/>
                    </a:ext>
                  </a:extLst>
                </a:gridCol>
                <a:gridCol w="531640">
                  <a:extLst>
                    <a:ext uri="{9D8B030D-6E8A-4147-A177-3AD203B41FA5}">
                      <a16:colId xmlns:a16="http://schemas.microsoft.com/office/drawing/2014/main" val="2971222490"/>
                    </a:ext>
                  </a:extLst>
                </a:gridCol>
                <a:gridCol w="531640">
                  <a:extLst>
                    <a:ext uri="{9D8B030D-6E8A-4147-A177-3AD203B41FA5}">
                      <a16:colId xmlns:a16="http://schemas.microsoft.com/office/drawing/2014/main" val="3643504438"/>
                    </a:ext>
                  </a:extLst>
                </a:gridCol>
                <a:gridCol w="531640">
                  <a:extLst>
                    <a:ext uri="{9D8B030D-6E8A-4147-A177-3AD203B41FA5}">
                      <a16:colId xmlns:a16="http://schemas.microsoft.com/office/drawing/2014/main" val="2524563442"/>
                    </a:ext>
                  </a:extLst>
                </a:gridCol>
                <a:gridCol w="531640">
                  <a:extLst>
                    <a:ext uri="{9D8B030D-6E8A-4147-A177-3AD203B41FA5}">
                      <a16:colId xmlns:a16="http://schemas.microsoft.com/office/drawing/2014/main" val="778089043"/>
                    </a:ext>
                  </a:extLst>
                </a:gridCol>
                <a:gridCol w="531640">
                  <a:extLst>
                    <a:ext uri="{9D8B030D-6E8A-4147-A177-3AD203B41FA5}">
                      <a16:colId xmlns:a16="http://schemas.microsoft.com/office/drawing/2014/main" val="1434645141"/>
                    </a:ext>
                  </a:extLst>
                </a:gridCol>
                <a:gridCol w="531640">
                  <a:extLst>
                    <a:ext uri="{9D8B030D-6E8A-4147-A177-3AD203B41FA5}">
                      <a16:colId xmlns:a16="http://schemas.microsoft.com/office/drawing/2014/main" val="2977770180"/>
                    </a:ext>
                  </a:extLst>
                </a:gridCol>
                <a:gridCol w="531640">
                  <a:extLst>
                    <a:ext uri="{9D8B030D-6E8A-4147-A177-3AD203B41FA5}">
                      <a16:colId xmlns:a16="http://schemas.microsoft.com/office/drawing/2014/main" val="3226022793"/>
                    </a:ext>
                  </a:extLst>
                </a:gridCol>
                <a:gridCol w="531640">
                  <a:extLst>
                    <a:ext uri="{9D8B030D-6E8A-4147-A177-3AD203B41FA5}">
                      <a16:colId xmlns:a16="http://schemas.microsoft.com/office/drawing/2014/main" val="156800217"/>
                    </a:ext>
                  </a:extLst>
                </a:gridCol>
              </a:tblGrid>
              <a:tr h="217457">
                <a:tc>
                  <a:txBody>
                    <a:bodyPr/>
                    <a:lstStyle/>
                    <a:p>
                      <a:pPr algn="l" fontAlgn="ctr"/>
                      <a:r>
                        <a:rPr lang="fi-FI" sz="1200" u="none" strike="noStrike">
                          <a:effectLst/>
                        </a:rPr>
                        <a:t>T&amp;k-menot (M euroa)</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2010</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2011</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2012</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2013</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2014</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2015</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2016</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2017</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2018</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2019</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2020</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2021</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marL="0" algn="r" defTabSz="914400" rtl="0" eaLnBrk="1" fontAlgn="ctr" latinLnBrk="0" hangingPunct="1"/>
                      <a:r>
                        <a:rPr lang="fi-FI" sz="1200" b="1" u="none" strike="noStrike" kern="1200" dirty="0">
                          <a:solidFill>
                            <a:schemeClr val="lt1"/>
                          </a:solidFill>
                          <a:effectLst/>
                          <a:latin typeface="+mn-lt"/>
                          <a:ea typeface="+mn-ea"/>
                          <a:cs typeface="+mn-cs"/>
                        </a:rPr>
                        <a:t>2022</a:t>
                      </a:r>
                    </a:p>
                  </a:txBody>
                  <a:tcPr marL="7620" marR="7620" marT="7620" marB="0" anchor="ctr"/>
                </a:tc>
                <a:extLst>
                  <a:ext uri="{0D108BD9-81ED-4DB2-BD59-A6C34878D82A}">
                    <a16:rowId xmlns:a16="http://schemas.microsoft.com/office/drawing/2014/main" val="3500012869"/>
                  </a:ext>
                </a:extLst>
              </a:tr>
              <a:tr h="208002">
                <a:tc>
                  <a:txBody>
                    <a:bodyPr/>
                    <a:lstStyle/>
                    <a:p>
                      <a:pPr algn="l" fontAlgn="ctr"/>
                      <a:r>
                        <a:rPr lang="fi-FI" sz="1200" b="1" u="none" strike="noStrike">
                          <a:effectLst/>
                        </a:rPr>
                        <a:t>Kaikki sektorit yhteensä</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a:effectLst/>
                        </a:rPr>
                        <a:t>33,4</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a:effectLst/>
                        </a:rPr>
                        <a:t>39,4</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a:effectLst/>
                        </a:rPr>
                        <a:t>42,0</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a:effectLst/>
                        </a:rPr>
                        <a:t>39,9</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a:effectLst/>
                        </a:rPr>
                        <a:t>42,7</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a:effectLst/>
                        </a:rPr>
                        <a:t>39,7</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dirty="0">
                          <a:effectLst/>
                        </a:rPr>
                        <a:t>36,9</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a:effectLst/>
                        </a:rPr>
                        <a:t>39,0</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a:effectLst/>
                        </a:rPr>
                        <a:t>41,4</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a:effectLst/>
                        </a:rPr>
                        <a:t>37,8</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a:effectLst/>
                        </a:rPr>
                        <a:t>41,6</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dirty="0">
                          <a:effectLst/>
                        </a:rPr>
                        <a:t>41,8</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marL="0" algn="r" defTabSz="914400" rtl="0" eaLnBrk="1" fontAlgn="ctr" latinLnBrk="0" hangingPunct="1"/>
                      <a:r>
                        <a:rPr lang="fi-FI" sz="1200" b="1" u="none" strike="noStrike" kern="1200" dirty="0">
                          <a:solidFill>
                            <a:schemeClr val="tx1"/>
                          </a:solidFill>
                          <a:effectLst/>
                          <a:latin typeface="+mn-lt"/>
                          <a:ea typeface="+mn-ea"/>
                          <a:cs typeface="+mn-cs"/>
                        </a:rPr>
                        <a:t>41,1</a:t>
                      </a:r>
                    </a:p>
                  </a:txBody>
                  <a:tcPr marL="7620" marR="7620" marT="7620" marB="0" anchor="ctr"/>
                </a:tc>
                <a:extLst>
                  <a:ext uri="{0D108BD9-81ED-4DB2-BD59-A6C34878D82A}">
                    <a16:rowId xmlns:a16="http://schemas.microsoft.com/office/drawing/2014/main" val="2481839123"/>
                  </a:ext>
                </a:extLst>
              </a:tr>
              <a:tr h="208002">
                <a:tc>
                  <a:txBody>
                    <a:bodyPr/>
                    <a:lstStyle/>
                    <a:p>
                      <a:pPr algn="l" fontAlgn="ctr"/>
                      <a:r>
                        <a:rPr lang="fi-FI" sz="1200" u="none" strike="noStrike">
                          <a:effectLst/>
                        </a:rPr>
                        <a:t>Yritykset</a:t>
                      </a:r>
                      <a:endParaRPr lang="fi-FI" sz="1200" b="1" i="0" u="none" strike="noStrike">
                        <a:solidFill>
                          <a:srgbClr val="7030A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17,5</a:t>
                      </a:r>
                      <a:endParaRPr lang="fi-FI" sz="1200" b="1" i="0" u="none" strike="noStrike">
                        <a:solidFill>
                          <a:srgbClr val="7030A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14,6</a:t>
                      </a:r>
                      <a:endParaRPr lang="fi-FI" sz="1200" b="1" i="0" u="none" strike="noStrike">
                        <a:solidFill>
                          <a:srgbClr val="7030A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17,0</a:t>
                      </a:r>
                      <a:endParaRPr lang="fi-FI" sz="1200" b="1" i="0" u="none" strike="noStrike">
                        <a:solidFill>
                          <a:srgbClr val="7030A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15,9</a:t>
                      </a:r>
                      <a:endParaRPr lang="fi-FI" sz="1200" b="1" i="0" u="none" strike="noStrike">
                        <a:solidFill>
                          <a:srgbClr val="7030A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17,3</a:t>
                      </a:r>
                      <a:endParaRPr lang="fi-FI" sz="1200" b="1" i="0" u="none" strike="noStrike">
                        <a:solidFill>
                          <a:srgbClr val="7030A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17,1</a:t>
                      </a:r>
                      <a:endParaRPr lang="fi-FI" sz="1200" b="1" i="0" u="none" strike="noStrike">
                        <a:solidFill>
                          <a:srgbClr val="7030A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13,2</a:t>
                      </a:r>
                      <a:endParaRPr lang="fi-FI" sz="1200" b="1" i="0" u="none" strike="noStrike">
                        <a:solidFill>
                          <a:srgbClr val="7030A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13,6</a:t>
                      </a:r>
                      <a:endParaRPr lang="fi-FI" sz="1200" b="1" i="0" u="none" strike="noStrike">
                        <a:solidFill>
                          <a:srgbClr val="7030A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13,9</a:t>
                      </a:r>
                      <a:endParaRPr lang="fi-FI" sz="1200" b="1" i="0" u="none" strike="noStrike">
                        <a:solidFill>
                          <a:srgbClr val="7030A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13,0</a:t>
                      </a:r>
                      <a:endParaRPr lang="fi-FI" sz="1200" b="1" i="0" u="none" strike="noStrike">
                        <a:solidFill>
                          <a:srgbClr val="7030A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16,8</a:t>
                      </a:r>
                      <a:endParaRPr lang="fi-FI" sz="1200" b="1" i="0" u="none" strike="noStrike">
                        <a:solidFill>
                          <a:srgbClr val="7030A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12,0</a:t>
                      </a:r>
                      <a:endParaRPr lang="fi-FI" sz="1200" b="1" i="0" u="none" strike="noStrike" dirty="0">
                        <a:solidFill>
                          <a:srgbClr val="7030A0"/>
                        </a:solidFill>
                        <a:effectLst/>
                        <a:latin typeface="Arial" panose="020B0604020202020204" pitchFamily="34" charset="0"/>
                      </a:endParaRPr>
                    </a:p>
                  </a:txBody>
                  <a:tcPr marL="7620" marR="7620" marT="7620" marB="0" anchor="ctr"/>
                </a:tc>
                <a:tc>
                  <a:txBody>
                    <a:bodyPr/>
                    <a:lstStyle/>
                    <a:p>
                      <a:pPr marL="0" algn="r" defTabSz="914400" rtl="0" eaLnBrk="1" fontAlgn="ctr" latinLnBrk="0" hangingPunct="1"/>
                      <a:r>
                        <a:rPr lang="fi-FI" sz="1200" b="0" u="none" strike="noStrike" kern="1200" dirty="0">
                          <a:solidFill>
                            <a:schemeClr val="tx1"/>
                          </a:solidFill>
                          <a:effectLst/>
                          <a:latin typeface="+mn-lt"/>
                          <a:ea typeface="+mn-ea"/>
                          <a:cs typeface="+mn-cs"/>
                        </a:rPr>
                        <a:t>10,8</a:t>
                      </a:r>
                    </a:p>
                  </a:txBody>
                  <a:tcPr marL="7620" marR="7620" marT="7620" marB="0" anchor="ctr"/>
                </a:tc>
                <a:extLst>
                  <a:ext uri="{0D108BD9-81ED-4DB2-BD59-A6C34878D82A}">
                    <a16:rowId xmlns:a16="http://schemas.microsoft.com/office/drawing/2014/main" val="1693746840"/>
                  </a:ext>
                </a:extLst>
              </a:tr>
              <a:tr h="208002">
                <a:tc>
                  <a:txBody>
                    <a:bodyPr/>
                    <a:lstStyle/>
                    <a:p>
                      <a:pPr algn="l" fontAlgn="ctr"/>
                      <a:r>
                        <a:rPr lang="fi-FI" sz="1200" u="none" strike="noStrike">
                          <a:effectLst/>
                        </a:rPr>
                        <a:t>Julkinen sektori + YVT</a:t>
                      </a:r>
                      <a:endParaRPr lang="fi-FI" sz="1200" b="0" i="0" u="none" strike="noStrike">
                        <a:solidFill>
                          <a:srgbClr val="FF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5,0</a:t>
                      </a:r>
                      <a:endParaRPr lang="fi-FI" sz="1200" b="0" i="0" u="none" strike="noStrike">
                        <a:solidFill>
                          <a:srgbClr val="FF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5,4</a:t>
                      </a:r>
                      <a:endParaRPr lang="fi-FI" sz="1200" b="0" i="0" u="none" strike="noStrike">
                        <a:solidFill>
                          <a:srgbClr val="FF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5,3</a:t>
                      </a:r>
                      <a:endParaRPr lang="fi-FI" sz="1200" b="0" i="0" u="none" strike="noStrike">
                        <a:solidFill>
                          <a:srgbClr val="FF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4,1</a:t>
                      </a:r>
                      <a:endParaRPr lang="fi-FI" sz="1200" b="0" i="0" u="none" strike="noStrike">
                        <a:solidFill>
                          <a:srgbClr val="FF0000"/>
                        </a:solidFill>
                        <a:effectLst/>
                        <a:latin typeface="Arial" panose="020B0604020202020204" pitchFamily="34" charset="0"/>
                      </a:endParaRPr>
                    </a:p>
                  </a:txBody>
                  <a:tcPr marL="7620" marR="7620" marT="7620" marB="0" anchor="ctr"/>
                </a:tc>
                <a:tc>
                  <a:txBody>
                    <a:bodyPr/>
                    <a:lstStyle/>
                    <a:p>
                      <a:pPr algn="r" fontAlgn="ctr"/>
                      <a:r>
                        <a:rPr lang="fi-FI" sz="1200" b="1" u="none" strike="noStrike" dirty="0">
                          <a:effectLst/>
                        </a:rPr>
                        <a:t>…</a:t>
                      </a:r>
                      <a:endParaRPr lang="fi-FI" sz="1200" b="1" i="0" u="none" strike="noStrike" dirty="0">
                        <a:solidFill>
                          <a:srgbClr val="FF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3,7</a:t>
                      </a:r>
                      <a:endParaRPr lang="fi-FI" sz="1200" b="0" i="0" u="none" strike="noStrike">
                        <a:solidFill>
                          <a:srgbClr val="FF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3,0</a:t>
                      </a:r>
                      <a:endParaRPr lang="fi-FI" sz="1200" b="0" i="0" u="none" strike="noStrike" dirty="0">
                        <a:solidFill>
                          <a:srgbClr val="FF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3,0</a:t>
                      </a:r>
                      <a:endParaRPr lang="fi-FI" sz="1200" b="0" i="0" u="none" strike="noStrike">
                        <a:solidFill>
                          <a:srgbClr val="FF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2,3</a:t>
                      </a:r>
                      <a:endParaRPr lang="fi-FI" sz="1200" b="0" i="0" u="none" strike="noStrike">
                        <a:solidFill>
                          <a:srgbClr val="FF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2,1</a:t>
                      </a:r>
                      <a:endParaRPr lang="fi-FI" sz="1200" b="0" i="0" u="none" strike="noStrike">
                        <a:solidFill>
                          <a:srgbClr val="FF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2,6</a:t>
                      </a:r>
                      <a:endParaRPr lang="fi-FI" sz="1200" b="0" i="0" u="none" strike="noStrike">
                        <a:solidFill>
                          <a:srgbClr val="FF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3,7</a:t>
                      </a:r>
                      <a:endParaRPr lang="fi-FI" sz="1200" b="0" i="0" u="none" strike="noStrike" dirty="0">
                        <a:solidFill>
                          <a:srgbClr val="FF0000"/>
                        </a:solidFill>
                        <a:effectLst/>
                        <a:latin typeface="Arial" panose="020B0604020202020204" pitchFamily="34" charset="0"/>
                      </a:endParaRPr>
                    </a:p>
                  </a:txBody>
                  <a:tcPr marL="7620" marR="7620" marT="7620" marB="0" anchor="ctr"/>
                </a:tc>
                <a:tc>
                  <a:txBody>
                    <a:bodyPr/>
                    <a:lstStyle/>
                    <a:p>
                      <a:pPr marL="0" algn="r" defTabSz="914400" rtl="0" eaLnBrk="1" fontAlgn="ctr" latinLnBrk="0" hangingPunct="1"/>
                      <a:r>
                        <a:rPr lang="fi-FI" sz="1200" b="0" u="none" strike="noStrike" kern="1200" dirty="0">
                          <a:solidFill>
                            <a:schemeClr val="tx1"/>
                          </a:solidFill>
                          <a:effectLst/>
                          <a:latin typeface="+mn-lt"/>
                          <a:ea typeface="+mn-ea"/>
                          <a:cs typeface="+mn-cs"/>
                        </a:rPr>
                        <a:t>4,1</a:t>
                      </a:r>
                    </a:p>
                  </a:txBody>
                  <a:tcPr marL="7620" marR="7620" marT="7620" marB="0" anchor="ctr"/>
                </a:tc>
                <a:extLst>
                  <a:ext uri="{0D108BD9-81ED-4DB2-BD59-A6C34878D82A}">
                    <a16:rowId xmlns:a16="http://schemas.microsoft.com/office/drawing/2014/main" val="1491082516"/>
                  </a:ext>
                </a:extLst>
              </a:tr>
              <a:tr h="217457">
                <a:tc>
                  <a:txBody>
                    <a:bodyPr/>
                    <a:lstStyle/>
                    <a:p>
                      <a:pPr algn="l" fontAlgn="ctr"/>
                      <a:r>
                        <a:rPr lang="fi-FI" sz="1200" u="none" strike="noStrike">
                          <a:effectLst/>
                        </a:rPr>
                        <a:t>Korkeakoulusektori</a:t>
                      </a:r>
                      <a:endParaRPr lang="fi-FI" sz="1200" b="1" i="0" u="none" strike="noStrike">
                        <a:solidFill>
                          <a:srgbClr val="00B05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10,8</a:t>
                      </a:r>
                      <a:endParaRPr lang="fi-FI" sz="1200" b="1" i="0" u="none" strike="noStrike">
                        <a:solidFill>
                          <a:srgbClr val="00B05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19,4</a:t>
                      </a:r>
                      <a:endParaRPr lang="fi-FI" sz="1200" b="1" i="0" u="none" strike="noStrike">
                        <a:solidFill>
                          <a:srgbClr val="00B05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19,7</a:t>
                      </a:r>
                      <a:endParaRPr lang="fi-FI" sz="1200" b="1" i="0" u="none" strike="noStrike">
                        <a:solidFill>
                          <a:srgbClr val="00B05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19,9</a:t>
                      </a:r>
                      <a:endParaRPr lang="fi-FI" sz="1200" b="1" i="0" u="none" strike="noStrike">
                        <a:solidFill>
                          <a:srgbClr val="00B050"/>
                        </a:solidFill>
                        <a:effectLst/>
                        <a:latin typeface="Arial" panose="020B0604020202020204" pitchFamily="34" charset="0"/>
                      </a:endParaRPr>
                    </a:p>
                  </a:txBody>
                  <a:tcPr marL="7620" marR="7620" marT="7620" marB="0" anchor="ctr"/>
                </a:tc>
                <a:tc>
                  <a:txBody>
                    <a:bodyPr/>
                    <a:lstStyle/>
                    <a:p>
                      <a:pPr algn="r" fontAlgn="ctr"/>
                      <a:r>
                        <a:rPr lang="fi-FI" sz="1200" b="1" u="none" strike="noStrike" dirty="0">
                          <a:effectLst/>
                        </a:rPr>
                        <a:t>…</a:t>
                      </a:r>
                      <a:endParaRPr lang="fi-FI" sz="1200" b="1" i="0" u="none" strike="noStrike" dirty="0">
                        <a:solidFill>
                          <a:srgbClr val="00B05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18,8</a:t>
                      </a:r>
                      <a:endParaRPr lang="fi-FI" sz="1200" b="1" i="0" u="none" strike="noStrike">
                        <a:solidFill>
                          <a:srgbClr val="00B05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20,7</a:t>
                      </a:r>
                      <a:endParaRPr lang="fi-FI" sz="1200" b="1" i="0" u="none" strike="noStrike">
                        <a:solidFill>
                          <a:srgbClr val="00B05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22,5</a:t>
                      </a:r>
                      <a:endParaRPr lang="fi-FI" sz="1200" b="1" i="0" u="none" strike="noStrike">
                        <a:solidFill>
                          <a:srgbClr val="00B05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25,2</a:t>
                      </a:r>
                      <a:endParaRPr lang="fi-FI" sz="1200" b="1" i="0" u="none" strike="noStrike">
                        <a:solidFill>
                          <a:srgbClr val="00B05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22,7</a:t>
                      </a:r>
                      <a:endParaRPr lang="fi-FI" sz="1200" b="1" i="0" u="none" strike="noStrike">
                        <a:solidFill>
                          <a:srgbClr val="00B05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22,2</a:t>
                      </a:r>
                      <a:endParaRPr lang="fi-FI" sz="1200" b="1" i="0" u="none" strike="noStrike">
                        <a:solidFill>
                          <a:srgbClr val="00B05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26,0</a:t>
                      </a:r>
                      <a:endParaRPr lang="fi-FI" sz="1200" b="1" i="0" u="none" strike="noStrike" dirty="0">
                        <a:solidFill>
                          <a:srgbClr val="00B050"/>
                        </a:solidFill>
                        <a:effectLst/>
                        <a:latin typeface="Arial" panose="020B0604020202020204" pitchFamily="34" charset="0"/>
                      </a:endParaRPr>
                    </a:p>
                  </a:txBody>
                  <a:tcPr marL="7620" marR="7620" marT="7620" marB="0" anchor="ctr"/>
                </a:tc>
                <a:tc>
                  <a:txBody>
                    <a:bodyPr/>
                    <a:lstStyle/>
                    <a:p>
                      <a:pPr marL="0" algn="r" defTabSz="914400" rtl="0" eaLnBrk="1" fontAlgn="ctr" latinLnBrk="0" hangingPunct="1"/>
                      <a:r>
                        <a:rPr lang="fi-FI" sz="1200" b="0" u="none" strike="noStrike" kern="1200" dirty="0">
                          <a:solidFill>
                            <a:schemeClr val="tx1"/>
                          </a:solidFill>
                          <a:effectLst/>
                          <a:latin typeface="+mn-lt"/>
                          <a:ea typeface="+mn-ea"/>
                          <a:cs typeface="+mn-cs"/>
                        </a:rPr>
                        <a:t>26,3</a:t>
                      </a:r>
                    </a:p>
                  </a:txBody>
                  <a:tcPr marL="7620" marR="7620" marT="7620" marB="0" anchor="ctr"/>
                </a:tc>
                <a:extLst>
                  <a:ext uri="{0D108BD9-81ED-4DB2-BD59-A6C34878D82A}">
                    <a16:rowId xmlns:a16="http://schemas.microsoft.com/office/drawing/2014/main" val="2684016225"/>
                  </a:ext>
                </a:extLst>
              </a:tr>
            </a:tbl>
          </a:graphicData>
        </a:graphic>
      </p:graphicFrame>
      <p:graphicFrame>
        <p:nvGraphicFramePr>
          <p:cNvPr id="9" name="Taulukko 8">
            <a:extLst>
              <a:ext uri="{FF2B5EF4-FFF2-40B4-BE49-F238E27FC236}">
                <a16:creationId xmlns:a16="http://schemas.microsoft.com/office/drawing/2014/main" id="{0A4DF885-A264-3666-C89B-EA278CD626D2}"/>
              </a:ext>
            </a:extLst>
          </p:cNvPr>
          <p:cNvGraphicFramePr>
            <a:graphicFrameLocks noGrp="1"/>
          </p:cNvGraphicFramePr>
          <p:nvPr/>
        </p:nvGraphicFramePr>
        <p:xfrm>
          <a:off x="598870" y="3068960"/>
          <a:ext cx="9313548" cy="1058920"/>
        </p:xfrm>
        <a:graphic>
          <a:graphicData uri="http://schemas.openxmlformats.org/drawingml/2006/table">
            <a:tbl>
              <a:tblPr firstRow="1" bandRow="1">
                <a:tableStyleId>{5C22544A-7EE6-4342-B048-85BDC9FD1C3A}</a:tableStyleId>
              </a:tblPr>
              <a:tblGrid>
                <a:gridCol w="2402228">
                  <a:extLst>
                    <a:ext uri="{9D8B030D-6E8A-4147-A177-3AD203B41FA5}">
                      <a16:colId xmlns:a16="http://schemas.microsoft.com/office/drawing/2014/main" val="573050638"/>
                    </a:ext>
                  </a:extLst>
                </a:gridCol>
                <a:gridCol w="531640">
                  <a:extLst>
                    <a:ext uri="{9D8B030D-6E8A-4147-A177-3AD203B41FA5}">
                      <a16:colId xmlns:a16="http://schemas.microsoft.com/office/drawing/2014/main" val="2168337238"/>
                    </a:ext>
                  </a:extLst>
                </a:gridCol>
                <a:gridCol w="531640">
                  <a:extLst>
                    <a:ext uri="{9D8B030D-6E8A-4147-A177-3AD203B41FA5}">
                      <a16:colId xmlns:a16="http://schemas.microsoft.com/office/drawing/2014/main" val="2559182294"/>
                    </a:ext>
                  </a:extLst>
                </a:gridCol>
                <a:gridCol w="531640">
                  <a:extLst>
                    <a:ext uri="{9D8B030D-6E8A-4147-A177-3AD203B41FA5}">
                      <a16:colId xmlns:a16="http://schemas.microsoft.com/office/drawing/2014/main" val="2388050707"/>
                    </a:ext>
                  </a:extLst>
                </a:gridCol>
                <a:gridCol w="531640">
                  <a:extLst>
                    <a:ext uri="{9D8B030D-6E8A-4147-A177-3AD203B41FA5}">
                      <a16:colId xmlns:a16="http://schemas.microsoft.com/office/drawing/2014/main" val="504820284"/>
                    </a:ext>
                  </a:extLst>
                </a:gridCol>
                <a:gridCol w="531640">
                  <a:extLst>
                    <a:ext uri="{9D8B030D-6E8A-4147-A177-3AD203B41FA5}">
                      <a16:colId xmlns:a16="http://schemas.microsoft.com/office/drawing/2014/main" val="2318424702"/>
                    </a:ext>
                  </a:extLst>
                </a:gridCol>
                <a:gridCol w="531640">
                  <a:extLst>
                    <a:ext uri="{9D8B030D-6E8A-4147-A177-3AD203B41FA5}">
                      <a16:colId xmlns:a16="http://schemas.microsoft.com/office/drawing/2014/main" val="1445843889"/>
                    </a:ext>
                  </a:extLst>
                </a:gridCol>
                <a:gridCol w="531640">
                  <a:extLst>
                    <a:ext uri="{9D8B030D-6E8A-4147-A177-3AD203B41FA5}">
                      <a16:colId xmlns:a16="http://schemas.microsoft.com/office/drawing/2014/main" val="3155321962"/>
                    </a:ext>
                  </a:extLst>
                </a:gridCol>
                <a:gridCol w="531640">
                  <a:extLst>
                    <a:ext uri="{9D8B030D-6E8A-4147-A177-3AD203B41FA5}">
                      <a16:colId xmlns:a16="http://schemas.microsoft.com/office/drawing/2014/main" val="924317217"/>
                    </a:ext>
                  </a:extLst>
                </a:gridCol>
                <a:gridCol w="531640">
                  <a:extLst>
                    <a:ext uri="{9D8B030D-6E8A-4147-A177-3AD203B41FA5}">
                      <a16:colId xmlns:a16="http://schemas.microsoft.com/office/drawing/2014/main" val="2632175604"/>
                    </a:ext>
                  </a:extLst>
                </a:gridCol>
                <a:gridCol w="531640">
                  <a:extLst>
                    <a:ext uri="{9D8B030D-6E8A-4147-A177-3AD203B41FA5}">
                      <a16:colId xmlns:a16="http://schemas.microsoft.com/office/drawing/2014/main" val="111652096"/>
                    </a:ext>
                  </a:extLst>
                </a:gridCol>
                <a:gridCol w="531640">
                  <a:extLst>
                    <a:ext uri="{9D8B030D-6E8A-4147-A177-3AD203B41FA5}">
                      <a16:colId xmlns:a16="http://schemas.microsoft.com/office/drawing/2014/main" val="1118781947"/>
                    </a:ext>
                  </a:extLst>
                </a:gridCol>
                <a:gridCol w="531640">
                  <a:extLst>
                    <a:ext uri="{9D8B030D-6E8A-4147-A177-3AD203B41FA5}">
                      <a16:colId xmlns:a16="http://schemas.microsoft.com/office/drawing/2014/main" val="2947707963"/>
                    </a:ext>
                  </a:extLst>
                </a:gridCol>
                <a:gridCol w="531640">
                  <a:extLst>
                    <a:ext uri="{9D8B030D-6E8A-4147-A177-3AD203B41FA5}">
                      <a16:colId xmlns:a16="http://schemas.microsoft.com/office/drawing/2014/main" val="3219399514"/>
                    </a:ext>
                  </a:extLst>
                </a:gridCol>
              </a:tblGrid>
              <a:tr h="211784">
                <a:tc>
                  <a:txBody>
                    <a:bodyPr/>
                    <a:lstStyle/>
                    <a:p>
                      <a:pPr algn="l" fontAlgn="ctr"/>
                      <a:r>
                        <a:rPr lang="fi-FI" sz="1200" u="none" strike="noStrike">
                          <a:effectLst/>
                        </a:rPr>
                        <a:t>T&amp;k-henkilöstö (lkm)</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2010</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2011</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2012</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2013</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2014</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2015</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2016</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2017</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2018</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2019</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2020</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2021</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marL="0" algn="r" defTabSz="914400" rtl="0" eaLnBrk="1" fontAlgn="ctr" latinLnBrk="0" hangingPunct="1"/>
                      <a:r>
                        <a:rPr lang="fi-FI" sz="1200" b="1" u="none" strike="noStrike" kern="1200" dirty="0">
                          <a:solidFill>
                            <a:schemeClr val="lt1"/>
                          </a:solidFill>
                          <a:effectLst/>
                          <a:latin typeface="+mn-lt"/>
                          <a:ea typeface="+mn-ea"/>
                          <a:cs typeface="+mn-cs"/>
                        </a:rPr>
                        <a:t>2022</a:t>
                      </a:r>
                    </a:p>
                  </a:txBody>
                  <a:tcPr marL="7620" marR="7620" marT="7620" marB="0" anchor="ctr"/>
                </a:tc>
                <a:extLst>
                  <a:ext uri="{0D108BD9-81ED-4DB2-BD59-A6C34878D82A}">
                    <a16:rowId xmlns:a16="http://schemas.microsoft.com/office/drawing/2014/main" val="191616268"/>
                  </a:ext>
                </a:extLst>
              </a:tr>
              <a:tr h="211784">
                <a:tc>
                  <a:txBody>
                    <a:bodyPr/>
                    <a:lstStyle/>
                    <a:p>
                      <a:pPr algn="l" fontAlgn="ctr"/>
                      <a:r>
                        <a:rPr lang="fi-FI" sz="1200" b="1" u="none" strike="noStrike">
                          <a:effectLst/>
                        </a:rPr>
                        <a:t>Kaikki sektorit yhteensä</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dirty="0">
                          <a:effectLst/>
                        </a:rPr>
                        <a:t>819</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dirty="0">
                          <a:effectLst/>
                        </a:rPr>
                        <a:t>599</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dirty="0">
                          <a:effectLst/>
                        </a:rPr>
                        <a:t>701</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dirty="0">
                          <a:effectLst/>
                        </a:rPr>
                        <a:t>682</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dirty="0">
                          <a:effectLst/>
                        </a:rPr>
                        <a:t>706</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dirty="0">
                          <a:effectLst/>
                        </a:rPr>
                        <a:t>697</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dirty="0">
                          <a:effectLst/>
                        </a:rPr>
                        <a:t>645</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dirty="0">
                          <a:effectLst/>
                        </a:rPr>
                        <a:t>646</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dirty="0">
                          <a:effectLst/>
                        </a:rPr>
                        <a:t>638</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dirty="0">
                          <a:effectLst/>
                        </a:rPr>
                        <a:t>537</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dirty="0">
                          <a:effectLst/>
                        </a:rPr>
                        <a:t>636</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dirty="0">
                          <a:effectLst/>
                        </a:rPr>
                        <a:t>621</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marL="0" algn="r" defTabSz="914400" rtl="0" eaLnBrk="1" fontAlgn="ctr" latinLnBrk="0" hangingPunct="1"/>
                      <a:r>
                        <a:rPr lang="fi-FI" sz="1200" b="1" u="none" strike="noStrike" kern="1200" dirty="0">
                          <a:solidFill>
                            <a:schemeClr val="tx1"/>
                          </a:solidFill>
                          <a:effectLst/>
                          <a:latin typeface="+mn-lt"/>
                          <a:ea typeface="+mn-ea"/>
                          <a:cs typeface="+mn-cs"/>
                        </a:rPr>
                        <a:t>577</a:t>
                      </a:r>
                    </a:p>
                  </a:txBody>
                  <a:tcPr marL="7620" marR="7620" marT="7620" marB="0" anchor="ctr"/>
                </a:tc>
                <a:extLst>
                  <a:ext uri="{0D108BD9-81ED-4DB2-BD59-A6C34878D82A}">
                    <a16:rowId xmlns:a16="http://schemas.microsoft.com/office/drawing/2014/main" val="2952829289"/>
                  </a:ext>
                </a:extLst>
              </a:tr>
              <a:tr h="211784">
                <a:tc>
                  <a:txBody>
                    <a:bodyPr/>
                    <a:lstStyle/>
                    <a:p>
                      <a:pPr algn="l" fontAlgn="ctr"/>
                      <a:r>
                        <a:rPr lang="fi-FI" sz="1200" u="none" strike="noStrike">
                          <a:effectLst/>
                        </a:rPr>
                        <a:t>Yritykset</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279</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265</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279</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250</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271</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303</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247</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245</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202</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173</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267</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220</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marL="0" algn="r" defTabSz="914400" rtl="0" eaLnBrk="1" fontAlgn="ctr" latinLnBrk="0" hangingPunct="1"/>
                      <a:r>
                        <a:rPr lang="fi-FI" sz="1200" b="0" u="none" strike="noStrike" kern="1200" dirty="0">
                          <a:solidFill>
                            <a:schemeClr val="tx1"/>
                          </a:solidFill>
                          <a:effectLst/>
                          <a:latin typeface="+mn-lt"/>
                          <a:ea typeface="+mn-ea"/>
                          <a:cs typeface="+mn-cs"/>
                        </a:rPr>
                        <a:t>187</a:t>
                      </a:r>
                    </a:p>
                  </a:txBody>
                  <a:tcPr marL="7620" marR="7620" marT="7620" marB="0" anchor="ctr"/>
                </a:tc>
                <a:extLst>
                  <a:ext uri="{0D108BD9-81ED-4DB2-BD59-A6C34878D82A}">
                    <a16:rowId xmlns:a16="http://schemas.microsoft.com/office/drawing/2014/main" val="3309108357"/>
                  </a:ext>
                </a:extLst>
              </a:tr>
              <a:tr h="211784">
                <a:tc>
                  <a:txBody>
                    <a:bodyPr/>
                    <a:lstStyle/>
                    <a:p>
                      <a:pPr algn="l" fontAlgn="ctr"/>
                      <a:r>
                        <a:rPr lang="fi-FI" sz="1200" u="none" strike="noStrike">
                          <a:effectLst/>
                        </a:rPr>
                        <a:t>Julkinen sektori + YVT</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77</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81</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73</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56</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dirty="0">
                          <a:effectLst/>
                        </a:rPr>
                        <a:t>...</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51</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42</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38</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28</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26</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34</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39</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marL="0" algn="r" defTabSz="914400" rtl="0" eaLnBrk="1" fontAlgn="ctr" latinLnBrk="0" hangingPunct="1"/>
                      <a:r>
                        <a:rPr lang="fi-FI" sz="1200" b="0" u="none" strike="noStrike" kern="1200" dirty="0">
                          <a:solidFill>
                            <a:schemeClr val="tx1"/>
                          </a:solidFill>
                          <a:effectLst/>
                          <a:latin typeface="+mn-lt"/>
                          <a:ea typeface="+mn-ea"/>
                          <a:cs typeface="+mn-cs"/>
                        </a:rPr>
                        <a:t>41</a:t>
                      </a:r>
                    </a:p>
                  </a:txBody>
                  <a:tcPr marL="7620" marR="7620" marT="7620" marB="0" anchor="ctr"/>
                </a:tc>
                <a:extLst>
                  <a:ext uri="{0D108BD9-81ED-4DB2-BD59-A6C34878D82A}">
                    <a16:rowId xmlns:a16="http://schemas.microsoft.com/office/drawing/2014/main" val="861118084"/>
                  </a:ext>
                </a:extLst>
              </a:tr>
              <a:tr h="211784">
                <a:tc>
                  <a:txBody>
                    <a:bodyPr/>
                    <a:lstStyle/>
                    <a:p>
                      <a:pPr algn="l" fontAlgn="ctr"/>
                      <a:r>
                        <a:rPr lang="fi-FI" sz="1200" u="none" strike="noStrike">
                          <a:effectLst/>
                        </a:rPr>
                        <a:t>Korkeakoulusektori</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463</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253</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349</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376</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dirty="0">
                          <a:effectLst/>
                        </a:rPr>
                        <a:t>...</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343</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357</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363</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409</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339</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336</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362</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marL="0" algn="r" defTabSz="914400" rtl="0" eaLnBrk="1" fontAlgn="ctr" latinLnBrk="0" hangingPunct="1"/>
                      <a:r>
                        <a:rPr lang="fi-FI" sz="1200" b="0" u="none" strike="noStrike" kern="1200" dirty="0">
                          <a:solidFill>
                            <a:schemeClr val="tx1"/>
                          </a:solidFill>
                          <a:effectLst/>
                          <a:latin typeface="+mn-lt"/>
                          <a:ea typeface="+mn-ea"/>
                          <a:cs typeface="+mn-cs"/>
                        </a:rPr>
                        <a:t>348</a:t>
                      </a:r>
                    </a:p>
                  </a:txBody>
                  <a:tcPr marL="7620" marR="7620" marT="7620" marB="0" anchor="ctr"/>
                </a:tc>
                <a:extLst>
                  <a:ext uri="{0D108BD9-81ED-4DB2-BD59-A6C34878D82A}">
                    <a16:rowId xmlns:a16="http://schemas.microsoft.com/office/drawing/2014/main" val="2455920093"/>
                  </a:ext>
                </a:extLst>
              </a:tr>
            </a:tbl>
          </a:graphicData>
        </a:graphic>
      </p:graphicFrame>
      <p:graphicFrame>
        <p:nvGraphicFramePr>
          <p:cNvPr id="10" name="Taulukko 9">
            <a:extLst>
              <a:ext uri="{FF2B5EF4-FFF2-40B4-BE49-F238E27FC236}">
                <a16:creationId xmlns:a16="http://schemas.microsoft.com/office/drawing/2014/main" id="{CC070279-56AF-CBED-05FA-64CBD4D5CED9}"/>
              </a:ext>
            </a:extLst>
          </p:cNvPr>
          <p:cNvGraphicFramePr>
            <a:graphicFrameLocks noGrp="1"/>
          </p:cNvGraphicFramePr>
          <p:nvPr/>
        </p:nvGraphicFramePr>
        <p:xfrm>
          <a:off x="624793" y="4530320"/>
          <a:ext cx="9313547" cy="1058920"/>
        </p:xfrm>
        <a:graphic>
          <a:graphicData uri="http://schemas.openxmlformats.org/drawingml/2006/table">
            <a:tbl>
              <a:tblPr firstRow="1" bandRow="1">
                <a:tableStyleId>{5C22544A-7EE6-4342-B048-85BDC9FD1C3A}</a:tableStyleId>
              </a:tblPr>
              <a:tblGrid>
                <a:gridCol w="2402227">
                  <a:extLst>
                    <a:ext uri="{9D8B030D-6E8A-4147-A177-3AD203B41FA5}">
                      <a16:colId xmlns:a16="http://schemas.microsoft.com/office/drawing/2014/main" val="3433356789"/>
                    </a:ext>
                  </a:extLst>
                </a:gridCol>
                <a:gridCol w="531640">
                  <a:extLst>
                    <a:ext uri="{9D8B030D-6E8A-4147-A177-3AD203B41FA5}">
                      <a16:colId xmlns:a16="http://schemas.microsoft.com/office/drawing/2014/main" val="2366799294"/>
                    </a:ext>
                  </a:extLst>
                </a:gridCol>
                <a:gridCol w="531640">
                  <a:extLst>
                    <a:ext uri="{9D8B030D-6E8A-4147-A177-3AD203B41FA5}">
                      <a16:colId xmlns:a16="http://schemas.microsoft.com/office/drawing/2014/main" val="4206765142"/>
                    </a:ext>
                  </a:extLst>
                </a:gridCol>
                <a:gridCol w="531640">
                  <a:extLst>
                    <a:ext uri="{9D8B030D-6E8A-4147-A177-3AD203B41FA5}">
                      <a16:colId xmlns:a16="http://schemas.microsoft.com/office/drawing/2014/main" val="4075881160"/>
                    </a:ext>
                  </a:extLst>
                </a:gridCol>
                <a:gridCol w="531640">
                  <a:extLst>
                    <a:ext uri="{9D8B030D-6E8A-4147-A177-3AD203B41FA5}">
                      <a16:colId xmlns:a16="http://schemas.microsoft.com/office/drawing/2014/main" val="2643793751"/>
                    </a:ext>
                  </a:extLst>
                </a:gridCol>
                <a:gridCol w="531640">
                  <a:extLst>
                    <a:ext uri="{9D8B030D-6E8A-4147-A177-3AD203B41FA5}">
                      <a16:colId xmlns:a16="http://schemas.microsoft.com/office/drawing/2014/main" val="1504672767"/>
                    </a:ext>
                  </a:extLst>
                </a:gridCol>
                <a:gridCol w="531640">
                  <a:extLst>
                    <a:ext uri="{9D8B030D-6E8A-4147-A177-3AD203B41FA5}">
                      <a16:colId xmlns:a16="http://schemas.microsoft.com/office/drawing/2014/main" val="3211415386"/>
                    </a:ext>
                  </a:extLst>
                </a:gridCol>
                <a:gridCol w="531640">
                  <a:extLst>
                    <a:ext uri="{9D8B030D-6E8A-4147-A177-3AD203B41FA5}">
                      <a16:colId xmlns:a16="http://schemas.microsoft.com/office/drawing/2014/main" val="1442964232"/>
                    </a:ext>
                  </a:extLst>
                </a:gridCol>
                <a:gridCol w="531640">
                  <a:extLst>
                    <a:ext uri="{9D8B030D-6E8A-4147-A177-3AD203B41FA5}">
                      <a16:colId xmlns:a16="http://schemas.microsoft.com/office/drawing/2014/main" val="2740705863"/>
                    </a:ext>
                  </a:extLst>
                </a:gridCol>
                <a:gridCol w="531640">
                  <a:extLst>
                    <a:ext uri="{9D8B030D-6E8A-4147-A177-3AD203B41FA5}">
                      <a16:colId xmlns:a16="http://schemas.microsoft.com/office/drawing/2014/main" val="2328592259"/>
                    </a:ext>
                  </a:extLst>
                </a:gridCol>
                <a:gridCol w="531640">
                  <a:extLst>
                    <a:ext uri="{9D8B030D-6E8A-4147-A177-3AD203B41FA5}">
                      <a16:colId xmlns:a16="http://schemas.microsoft.com/office/drawing/2014/main" val="1508412599"/>
                    </a:ext>
                  </a:extLst>
                </a:gridCol>
                <a:gridCol w="531640">
                  <a:extLst>
                    <a:ext uri="{9D8B030D-6E8A-4147-A177-3AD203B41FA5}">
                      <a16:colId xmlns:a16="http://schemas.microsoft.com/office/drawing/2014/main" val="2215341339"/>
                    </a:ext>
                  </a:extLst>
                </a:gridCol>
                <a:gridCol w="531640">
                  <a:extLst>
                    <a:ext uri="{9D8B030D-6E8A-4147-A177-3AD203B41FA5}">
                      <a16:colId xmlns:a16="http://schemas.microsoft.com/office/drawing/2014/main" val="1697697425"/>
                    </a:ext>
                  </a:extLst>
                </a:gridCol>
                <a:gridCol w="531640">
                  <a:extLst>
                    <a:ext uri="{9D8B030D-6E8A-4147-A177-3AD203B41FA5}">
                      <a16:colId xmlns:a16="http://schemas.microsoft.com/office/drawing/2014/main" val="4171873890"/>
                    </a:ext>
                  </a:extLst>
                </a:gridCol>
              </a:tblGrid>
              <a:tr h="211784">
                <a:tc>
                  <a:txBody>
                    <a:bodyPr/>
                    <a:lstStyle/>
                    <a:p>
                      <a:pPr algn="l" fontAlgn="ctr"/>
                      <a:r>
                        <a:rPr lang="fi-FI" sz="1200" u="none" strike="noStrike" dirty="0">
                          <a:effectLst/>
                        </a:rPr>
                        <a:t>Tutkimustyövuodet (</a:t>
                      </a:r>
                      <a:r>
                        <a:rPr lang="fi-FI" sz="1200" u="none" strike="noStrike" dirty="0" err="1">
                          <a:effectLst/>
                        </a:rPr>
                        <a:t>htv</a:t>
                      </a:r>
                      <a:r>
                        <a:rPr lang="fi-FI" sz="1200" u="none" strike="noStrike" dirty="0">
                          <a:effectLst/>
                        </a:rPr>
                        <a:t>)</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2010</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2011</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2012</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2013</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2014</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2015</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2016</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2017</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2018</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2019</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2020</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2021</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marL="0" algn="r" defTabSz="914400" rtl="0" eaLnBrk="1" fontAlgn="ctr" latinLnBrk="0" hangingPunct="1"/>
                      <a:r>
                        <a:rPr lang="fi-FI" sz="1200" b="1" u="none" strike="noStrike" kern="1200" dirty="0">
                          <a:solidFill>
                            <a:schemeClr val="lt1"/>
                          </a:solidFill>
                          <a:effectLst/>
                          <a:latin typeface="+mn-lt"/>
                          <a:ea typeface="+mn-ea"/>
                          <a:cs typeface="+mn-cs"/>
                        </a:rPr>
                        <a:t>2022</a:t>
                      </a:r>
                    </a:p>
                  </a:txBody>
                  <a:tcPr marL="7620" marR="7620" marT="7620" marB="0" anchor="ctr"/>
                </a:tc>
                <a:extLst>
                  <a:ext uri="{0D108BD9-81ED-4DB2-BD59-A6C34878D82A}">
                    <a16:rowId xmlns:a16="http://schemas.microsoft.com/office/drawing/2014/main" val="2805594314"/>
                  </a:ext>
                </a:extLst>
              </a:tr>
              <a:tr h="211784">
                <a:tc>
                  <a:txBody>
                    <a:bodyPr/>
                    <a:lstStyle/>
                    <a:p>
                      <a:pPr algn="l" fontAlgn="ctr"/>
                      <a:r>
                        <a:rPr lang="fi-FI" sz="1200" b="1" u="none" strike="noStrike" dirty="0">
                          <a:effectLst/>
                        </a:rPr>
                        <a:t>Kaikki sektorit yhteensä</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a:effectLst/>
                        </a:rPr>
                        <a:t>439,8</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a:effectLst/>
                        </a:rPr>
                        <a:t>426,5</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a:effectLst/>
                        </a:rPr>
                        <a:t>446,0</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a:effectLst/>
                        </a:rPr>
                        <a:t>430,4</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a:effectLst/>
                        </a:rPr>
                        <a:t>439,4</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a:effectLst/>
                        </a:rPr>
                        <a:t>398,7</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a:effectLst/>
                        </a:rPr>
                        <a:t>367,3</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a:effectLst/>
                        </a:rPr>
                        <a:t>389,5</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a:effectLst/>
                        </a:rPr>
                        <a:t>398,4</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a:effectLst/>
                        </a:rPr>
                        <a:t>365,3</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a:effectLst/>
                        </a:rPr>
                        <a:t>405,2</a:t>
                      </a:r>
                      <a:endParaRPr lang="fi-FI" sz="1200" b="1"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dirty="0">
                          <a:effectLst/>
                        </a:rPr>
                        <a:t>386,0</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marL="0" algn="r" defTabSz="914400" rtl="0" eaLnBrk="1" fontAlgn="ctr" latinLnBrk="0" hangingPunct="1"/>
                      <a:r>
                        <a:rPr lang="fi-FI" sz="1200" b="1" u="none" strike="noStrike" kern="1200" dirty="0">
                          <a:solidFill>
                            <a:schemeClr val="tx1"/>
                          </a:solidFill>
                          <a:effectLst/>
                          <a:latin typeface="+mn-lt"/>
                          <a:ea typeface="+mn-ea"/>
                          <a:cs typeface="+mn-cs"/>
                        </a:rPr>
                        <a:t>366,8</a:t>
                      </a:r>
                    </a:p>
                  </a:txBody>
                  <a:tcPr marL="7620" marR="7620" marT="7620" marB="0" anchor="ctr"/>
                </a:tc>
                <a:extLst>
                  <a:ext uri="{0D108BD9-81ED-4DB2-BD59-A6C34878D82A}">
                    <a16:rowId xmlns:a16="http://schemas.microsoft.com/office/drawing/2014/main" val="2157341307"/>
                  </a:ext>
                </a:extLst>
              </a:tr>
              <a:tr h="211784">
                <a:tc>
                  <a:txBody>
                    <a:bodyPr/>
                    <a:lstStyle/>
                    <a:p>
                      <a:pPr algn="l" fontAlgn="ctr"/>
                      <a:r>
                        <a:rPr lang="fi-FI" sz="1200" u="none" strike="noStrike">
                          <a:effectLst/>
                        </a:rPr>
                        <a:t>Yritykset</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155,7</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135,3</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170,2</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151,2</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156,8</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157,6</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116,0</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120,0</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107,0</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110,6</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145,5</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112,2</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marL="0" algn="r" defTabSz="914400" rtl="0" eaLnBrk="1" fontAlgn="ctr" latinLnBrk="0" hangingPunct="1"/>
                      <a:r>
                        <a:rPr lang="fi-FI" sz="1200" b="1" u="none" strike="noStrike" kern="1200" dirty="0">
                          <a:solidFill>
                            <a:schemeClr val="tx1"/>
                          </a:solidFill>
                          <a:effectLst/>
                          <a:latin typeface="+mn-lt"/>
                          <a:ea typeface="+mn-ea"/>
                          <a:cs typeface="+mn-cs"/>
                        </a:rPr>
                        <a:t>99,5</a:t>
                      </a:r>
                    </a:p>
                  </a:txBody>
                  <a:tcPr marL="7620" marR="7620" marT="7620" marB="0" anchor="ctr"/>
                </a:tc>
                <a:extLst>
                  <a:ext uri="{0D108BD9-81ED-4DB2-BD59-A6C34878D82A}">
                    <a16:rowId xmlns:a16="http://schemas.microsoft.com/office/drawing/2014/main" val="2061039137"/>
                  </a:ext>
                </a:extLst>
              </a:tr>
              <a:tr h="211784">
                <a:tc>
                  <a:txBody>
                    <a:bodyPr/>
                    <a:lstStyle/>
                    <a:p>
                      <a:pPr algn="l" fontAlgn="ctr"/>
                      <a:r>
                        <a:rPr lang="fi-FI" sz="1200" u="none" strike="noStrike">
                          <a:effectLst/>
                        </a:rPr>
                        <a:t>Julkinen sektori + YVT</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72,3</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72,9</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69,1</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57,8</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dirty="0">
                          <a:effectLst/>
                        </a:rPr>
                        <a:t>...</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29,7</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24,5</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24,0</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16,9</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14,4</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22,7</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28,3</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marL="0" algn="r" defTabSz="914400" rtl="0" eaLnBrk="1" fontAlgn="ctr" latinLnBrk="0" hangingPunct="1"/>
                      <a:r>
                        <a:rPr lang="fi-FI" sz="1200" b="1" u="none" strike="noStrike" kern="1200" dirty="0">
                          <a:solidFill>
                            <a:schemeClr val="tx1"/>
                          </a:solidFill>
                          <a:effectLst/>
                          <a:latin typeface="+mn-lt"/>
                          <a:ea typeface="+mn-ea"/>
                          <a:cs typeface="+mn-cs"/>
                        </a:rPr>
                        <a:t>28,6</a:t>
                      </a:r>
                    </a:p>
                  </a:txBody>
                  <a:tcPr marL="7620" marR="7620" marT="7620" marB="0" anchor="ctr"/>
                </a:tc>
                <a:extLst>
                  <a:ext uri="{0D108BD9-81ED-4DB2-BD59-A6C34878D82A}">
                    <a16:rowId xmlns:a16="http://schemas.microsoft.com/office/drawing/2014/main" val="602938025"/>
                  </a:ext>
                </a:extLst>
              </a:tr>
              <a:tr h="211784">
                <a:tc>
                  <a:txBody>
                    <a:bodyPr/>
                    <a:lstStyle/>
                    <a:p>
                      <a:pPr algn="l" fontAlgn="ctr"/>
                      <a:r>
                        <a:rPr lang="fi-FI" sz="1200" u="none" strike="noStrike">
                          <a:effectLst/>
                        </a:rPr>
                        <a:t>Korkeakoulusektori</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211,8</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218,3</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206,7</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221,4</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b="1" u="none" strike="noStrike" dirty="0">
                          <a:effectLst/>
                        </a:rPr>
                        <a:t>...</a:t>
                      </a:r>
                      <a:endParaRPr lang="fi-FI" sz="1200" b="1" i="0" u="none" strike="noStrike" dirty="0">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211,4</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226,8</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245,5</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274,5</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240,3</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a:effectLst/>
                        </a:rPr>
                        <a:t>237,0</a:t>
                      </a:r>
                      <a:endParaRPr lang="fi-FI" sz="1200" b="0" i="0" u="none" strike="noStrike">
                        <a:solidFill>
                          <a:srgbClr val="000000"/>
                        </a:solidFill>
                        <a:effectLst/>
                        <a:latin typeface="Arial" panose="020B0604020202020204" pitchFamily="34" charset="0"/>
                      </a:endParaRPr>
                    </a:p>
                  </a:txBody>
                  <a:tcPr marL="7620" marR="7620" marT="7620" marB="0" anchor="ctr"/>
                </a:tc>
                <a:tc>
                  <a:txBody>
                    <a:bodyPr/>
                    <a:lstStyle/>
                    <a:p>
                      <a:pPr algn="r" fontAlgn="ctr"/>
                      <a:r>
                        <a:rPr lang="fi-FI" sz="1200" u="none" strike="noStrike" dirty="0">
                          <a:effectLst/>
                        </a:rPr>
                        <a:t>245,5</a:t>
                      </a:r>
                      <a:endParaRPr lang="fi-FI" sz="1200" b="0" i="0" u="none" strike="noStrike" dirty="0">
                        <a:solidFill>
                          <a:srgbClr val="000000"/>
                        </a:solidFill>
                        <a:effectLst/>
                        <a:latin typeface="Arial" panose="020B0604020202020204" pitchFamily="34" charset="0"/>
                      </a:endParaRPr>
                    </a:p>
                  </a:txBody>
                  <a:tcPr marL="7620" marR="7620" marT="7620" marB="0" anchor="ctr"/>
                </a:tc>
                <a:tc>
                  <a:txBody>
                    <a:bodyPr/>
                    <a:lstStyle/>
                    <a:p>
                      <a:pPr marL="0" algn="r" defTabSz="914400" rtl="0" eaLnBrk="1" fontAlgn="ctr" latinLnBrk="0" hangingPunct="1"/>
                      <a:r>
                        <a:rPr lang="fi-FI" sz="1200" b="1" u="none" strike="noStrike" kern="1200" dirty="0">
                          <a:solidFill>
                            <a:schemeClr val="tx1"/>
                          </a:solidFill>
                          <a:effectLst/>
                          <a:latin typeface="+mn-lt"/>
                          <a:ea typeface="+mn-ea"/>
                          <a:cs typeface="+mn-cs"/>
                        </a:rPr>
                        <a:t>238,8  </a:t>
                      </a:r>
                    </a:p>
                  </a:txBody>
                  <a:tcPr marL="7620" marR="7620" marT="7620" marB="0" anchor="ctr"/>
                </a:tc>
                <a:extLst>
                  <a:ext uri="{0D108BD9-81ED-4DB2-BD59-A6C34878D82A}">
                    <a16:rowId xmlns:a16="http://schemas.microsoft.com/office/drawing/2014/main" val="3615956800"/>
                  </a:ext>
                </a:extLst>
              </a:tr>
            </a:tbl>
          </a:graphicData>
        </a:graphic>
      </p:graphicFrame>
      <p:sp>
        <p:nvSpPr>
          <p:cNvPr id="2" name="Title 11">
            <a:extLst>
              <a:ext uri="{FF2B5EF4-FFF2-40B4-BE49-F238E27FC236}">
                <a16:creationId xmlns:a16="http://schemas.microsoft.com/office/drawing/2014/main" id="{DF024627-4E4C-CD90-4149-47BE1EA7297C}"/>
              </a:ext>
            </a:extLst>
          </p:cNvPr>
          <p:cNvSpPr txBox="1">
            <a:spLocks/>
          </p:cNvSpPr>
          <p:nvPr/>
        </p:nvSpPr>
        <p:spPr bwMode="auto">
          <a:xfrm>
            <a:off x="407368" y="6309320"/>
            <a:ext cx="11737304"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(Taulukossa käytetyt symbolit:  ... = Tieto on salassapitosäännön alainen.)</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tutkimus- ja kehittämistoiminta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9.11.2023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405076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73B43-1EB6-4A1D-81F2-91C5559DF55E}"/>
              </a:ext>
            </a:extLst>
          </p:cNvPr>
          <p:cNvSpPr>
            <a:spLocks noGrp="1"/>
          </p:cNvSpPr>
          <p:nvPr>
            <p:ph type="ctrTitle"/>
          </p:nvPr>
        </p:nvSpPr>
        <p:spPr>
          <a:xfrm>
            <a:off x="4295800" y="1412776"/>
            <a:ext cx="6228000" cy="1262608"/>
          </a:xfrm>
        </p:spPr>
        <p:txBody>
          <a:bodyPr/>
          <a:lstStyle/>
          <a:p>
            <a:pPr>
              <a:lnSpc>
                <a:spcPct val="100000"/>
              </a:lnSpc>
            </a:pPr>
            <a:r>
              <a:rPr lang="fi-FI" sz="3200" dirty="0"/>
              <a:t>Aloittaneet ja lopettaneet yritykset 2022</a:t>
            </a:r>
          </a:p>
        </p:txBody>
      </p:sp>
    </p:spTree>
    <p:extLst>
      <p:ext uri="{BB962C8B-B14F-4D97-AF65-F5344CB8AC3E}">
        <p14:creationId xmlns:p14="http://schemas.microsoft.com/office/powerpoint/2010/main" val="1571862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noGrp="1"/>
          </p:cNvSpPr>
          <p:nvPr>
            <p:ph type="title" idx="4294967295"/>
          </p:nvPr>
        </p:nvSpPr>
        <p:spPr>
          <a:xfrm>
            <a:off x="551384" y="188640"/>
            <a:ext cx="10801200" cy="50405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2800" b="1" i="0" u="none" strike="noStrike" kern="0" cap="none" spc="0" normalizeH="0" baseline="0" noProof="0" dirty="0">
                <a:ln>
                  <a:noFill/>
                </a:ln>
                <a:solidFill>
                  <a:schemeClr val="tx2"/>
                </a:solidFill>
                <a:effectLst/>
                <a:uLnTx/>
                <a:uFillTx/>
                <a:latin typeface="+mj-lt"/>
                <a:ea typeface="+mj-ea"/>
                <a:cs typeface="Arial"/>
              </a:rPr>
              <a:t>Aloittaneet ja lopettaneet yritykset maakunnittain 2022</a:t>
            </a:r>
            <a:r>
              <a:rPr kumimoji="0" lang="fi-FI" sz="2000" b="0" i="0" u="none" strike="noStrike" kern="0" cap="none" spc="0" normalizeH="0" baseline="0" noProof="0" dirty="0">
                <a:ln>
                  <a:noFill/>
                </a:ln>
                <a:solidFill>
                  <a:schemeClr val="tx2"/>
                </a:solidFill>
                <a:effectLst/>
                <a:uLnTx/>
                <a:uFillTx/>
                <a:latin typeface="+mj-lt"/>
                <a:ea typeface="+mj-ea"/>
                <a:cs typeface="Arial"/>
              </a:rPr>
              <a:t>, 1.1.2023 aluejako</a:t>
            </a:r>
            <a:endParaRPr kumimoji="0" lang="fi-FI" sz="2800" b="0" i="0" u="none" strike="noStrike" kern="0" cap="none" spc="0" normalizeH="0" baseline="0" noProof="0" dirty="0">
              <a:ln>
                <a:noFill/>
              </a:ln>
              <a:solidFill>
                <a:schemeClr val="tx2"/>
              </a:solidFill>
              <a:effectLst/>
              <a:uLnTx/>
              <a:uFillTx/>
              <a:latin typeface="+mj-lt"/>
              <a:ea typeface="+mj-ea"/>
              <a:cs typeface="Arial"/>
            </a:endParaRPr>
          </a:p>
        </p:txBody>
      </p:sp>
      <p:sp>
        <p:nvSpPr>
          <p:cNvPr id="6" name="Title 11">
            <a:extLst>
              <a:ext uri="{FF2B5EF4-FFF2-40B4-BE49-F238E27FC236}">
                <a16:creationId xmlns:a16="http://schemas.microsoft.com/office/drawing/2014/main" id="{0DD42FD1-2AF4-F9DA-D90F-27040741B4D3}"/>
              </a:ext>
            </a:extLst>
          </p:cNvPr>
          <p:cNvSpPr txBox="1">
            <a:spLocks/>
          </p:cNvSpPr>
          <p:nvPr/>
        </p:nvSpPr>
        <p:spPr bwMode="auto">
          <a:xfrm>
            <a:off x="623392" y="6309320"/>
            <a:ext cx="11521280" cy="548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fi-FI" sz="11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Aloittaneet ja lopettaneet yritykset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9.11.2023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4" name="Kuva 3" descr="Palkkikaavio aloittaneiden ja lopettaneiden yritysten lukumäärästä maakunnittain vuonna 2022. Eniten aloittaneita yrityksiä oli Uudellamaalla, noin 16 400, Pirkanmaalla, noin 4 000 ja Varsinais-Suomessa, noin 3 500 kappaletta. Myös lopettaneita yrityksiä oli eniten näissä samoissa maakunnissa.">
            <a:extLst>
              <a:ext uri="{FF2B5EF4-FFF2-40B4-BE49-F238E27FC236}">
                <a16:creationId xmlns:a16="http://schemas.microsoft.com/office/drawing/2014/main" id="{DFD48874-6BAA-B3A6-A1EC-516422AECA80}"/>
              </a:ext>
            </a:extLst>
          </p:cNvPr>
          <p:cNvPicPr>
            <a:picLocks noChangeAspect="1"/>
          </p:cNvPicPr>
          <p:nvPr/>
        </p:nvPicPr>
        <p:blipFill>
          <a:blip r:embed="rId2"/>
          <a:stretch>
            <a:fillRect/>
          </a:stretch>
        </p:blipFill>
        <p:spPr>
          <a:xfrm>
            <a:off x="479376" y="764704"/>
            <a:ext cx="9001000" cy="5275971"/>
          </a:xfrm>
          <a:prstGeom prst="rect">
            <a:avLst/>
          </a:prstGeom>
        </p:spPr>
      </p:pic>
      <p:sp>
        <p:nvSpPr>
          <p:cNvPr id="5" name="Tekstiruutu 4">
            <a:extLst>
              <a:ext uri="{FF2B5EF4-FFF2-40B4-BE49-F238E27FC236}">
                <a16:creationId xmlns:a16="http://schemas.microsoft.com/office/drawing/2014/main" id="{12E6A7A7-B703-F90A-2739-1699CC36A8C4}"/>
              </a:ext>
            </a:extLst>
          </p:cNvPr>
          <p:cNvSpPr txBox="1"/>
          <p:nvPr/>
        </p:nvSpPr>
        <p:spPr>
          <a:xfrm>
            <a:off x="9655833" y="1412776"/>
            <a:ext cx="2016224" cy="3234320"/>
          </a:xfrm>
          <a:prstGeom prst="rect">
            <a:avLst/>
          </a:prstGeom>
          <a:noFill/>
          <a:ln>
            <a:solidFill>
              <a:schemeClr val="tx1"/>
            </a:solidFill>
          </a:ln>
        </p:spPr>
        <p:txBody>
          <a:bodyPr wrap="square" lIns="144000" tIns="108000" rIns="144000" bIns="108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000000"/>
                </a:solidFill>
                <a:effectLst/>
                <a:uLnTx/>
                <a:uFillTx/>
                <a:latin typeface="Arial"/>
                <a:ea typeface="+mn-ea"/>
                <a:cs typeface="+mn-cs"/>
              </a:rPr>
              <a:t>Edellisvuoteen nähden aloittaneiden yritysten määrä väheni kaikissa maakunnissa lukuun ottamatta Etelä-Savoa (+9,9 %)  ja Pohjois-Pohjanmaata (+2,3 %).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000000"/>
                </a:solidFill>
                <a:effectLst/>
                <a:uLnTx/>
                <a:uFillTx/>
                <a:latin typeface="Arial"/>
                <a:ea typeface="+mn-ea"/>
                <a:cs typeface="+mn-cs"/>
              </a:rPr>
              <a:t>Lopettaneiden yritysten määrä kasvoi jokaisessa maakunnassa.</a:t>
            </a:r>
            <a:endParaRPr kumimoji="0" lang="fi-FI" sz="14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856011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noGrp="1"/>
          </p:cNvSpPr>
          <p:nvPr>
            <p:ph type="title" idx="4294967295"/>
          </p:nvPr>
        </p:nvSpPr>
        <p:spPr>
          <a:xfrm>
            <a:off x="551384" y="188640"/>
            <a:ext cx="11377264" cy="78711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2800" b="1" i="0" u="none" strike="noStrike" kern="0" cap="none" spc="0" normalizeH="0" baseline="0" noProof="0" dirty="0">
                <a:ln>
                  <a:noFill/>
                </a:ln>
                <a:solidFill>
                  <a:schemeClr val="tx2"/>
                </a:solidFill>
                <a:effectLst/>
                <a:uLnTx/>
                <a:uFillTx/>
                <a:latin typeface="+mj-lt"/>
                <a:ea typeface="+mj-ea"/>
                <a:cs typeface="Arial"/>
              </a:rPr>
              <a:t>Aloittaneet ja lopettaneet yritykset sekä yrityskanta maakunnittain 2022</a:t>
            </a:r>
            <a:r>
              <a:rPr kumimoji="0" lang="fi-FI" sz="2000" b="0" i="0" u="none" strike="noStrike" kern="0" cap="none" spc="0" normalizeH="0" baseline="0" noProof="0" dirty="0">
                <a:ln>
                  <a:noFill/>
                </a:ln>
                <a:solidFill>
                  <a:schemeClr val="tx2"/>
                </a:solidFill>
                <a:effectLst/>
                <a:uLnTx/>
                <a:uFillTx/>
                <a:latin typeface="+mj-lt"/>
                <a:ea typeface="+mj-ea"/>
                <a:cs typeface="Arial"/>
              </a:rPr>
              <a:t>, 1.1.2023 aluejako</a:t>
            </a:r>
            <a:endParaRPr kumimoji="0" lang="fi-FI" sz="2800" b="0" i="0" u="none" strike="noStrike" kern="0" cap="none" spc="0" normalizeH="0" baseline="0" noProof="0" dirty="0">
              <a:ln>
                <a:noFill/>
              </a:ln>
              <a:solidFill>
                <a:schemeClr val="tx2"/>
              </a:solidFill>
              <a:effectLst/>
              <a:uLnTx/>
              <a:uFillTx/>
              <a:latin typeface="+mj-lt"/>
              <a:ea typeface="+mj-ea"/>
              <a:cs typeface="Arial"/>
            </a:endParaRPr>
          </a:p>
        </p:txBody>
      </p:sp>
      <p:graphicFrame>
        <p:nvGraphicFramePr>
          <p:cNvPr id="2" name="Taulukko 1">
            <a:extLst>
              <a:ext uri="{FF2B5EF4-FFF2-40B4-BE49-F238E27FC236}">
                <a16:creationId xmlns:a16="http://schemas.microsoft.com/office/drawing/2014/main" id="{094D04C9-4B57-41F4-9652-7D1F30ECD4E4}"/>
              </a:ext>
            </a:extLst>
          </p:cNvPr>
          <p:cNvGraphicFramePr>
            <a:graphicFrameLocks noGrp="1"/>
          </p:cNvGraphicFramePr>
          <p:nvPr/>
        </p:nvGraphicFramePr>
        <p:xfrm>
          <a:off x="695400" y="980728"/>
          <a:ext cx="9577062" cy="4901514"/>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val="2871360662"/>
                    </a:ext>
                  </a:extLst>
                </a:gridCol>
                <a:gridCol w="936104">
                  <a:extLst>
                    <a:ext uri="{9D8B030D-6E8A-4147-A177-3AD203B41FA5}">
                      <a16:colId xmlns:a16="http://schemas.microsoft.com/office/drawing/2014/main" val="3649180989"/>
                    </a:ext>
                  </a:extLst>
                </a:gridCol>
                <a:gridCol w="1152128">
                  <a:extLst>
                    <a:ext uri="{9D8B030D-6E8A-4147-A177-3AD203B41FA5}">
                      <a16:colId xmlns:a16="http://schemas.microsoft.com/office/drawing/2014/main" val="965882303"/>
                    </a:ext>
                  </a:extLst>
                </a:gridCol>
                <a:gridCol w="1152128">
                  <a:extLst>
                    <a:ext uri="{9D8B030D-6E8A-4147-A177-3AD203B41FA5}">
                      <a16:colId xmlns:a16="http://schemas.microsoft.com/office/drawing/2014/main" val="650916090"/>
                    </a:ext>
                  </a:extLst>
                </a:gridCol>
                <a:gridCol w="995637">
                  <a:extLst>
                    <a:ext uri="{9D8B030D-6E8A-4147-A177-3AD203B41FA5}">
                      <a16:colId xmlns:a16="http://schemas.microsoft.com/office/drawing/2014/main" val="278546397"/>
                    </a:ext>
                  </a:extLst>
                </a:gridCol>
                <a:gridCol w="1281969">
                  <a:extLst>
                    <a:ext uri="{9D8B030D-6E8A-4147-A177-3AD203B41FA5}">
                      <a16:colId xmlns:a16="http://schemas.microsoft.com/office/drawing/2014/main" val="2547351968"/>
                    </a:ext>
                  </a:extLst>
                </a:gridCol>
                <a:gridCol w="1206559">
                  <a:extLst>
                    <a:ext uri="{9D8B030D-6E8A-4147-A177-3AD203B41FA5}">
                      <a16:colId xmlns:a16="http://schemas.microsoft.com/office/drawing/2014/main" val="3301144680"/>
                    </a:ext>
                  </a:extLst>
                </a:gridCol>
                <a:gridCol w="980329">
                  <a:extLst>
                    <a:ext uri="{9D8B030D-6E8A-4147-A177-3AD203B41FA5}">
                      <a16:colId xmlns:a16="http://schemas.microsoft.com/office/drawing/2014/main" val="2919381482"/>
                    </a:ext>
                  </a:extLst>
                </a:gridCol>
              </a:tblGrid>
              <a:tr h="464470">
                <a:tc>
                  <a:txBody>
                    <a:bodyPr/>
                    <a:lstStyle/>
                    <a:p>
                      <a:r>
                        <a:rPr lang="fi-FI" sz="1200" dirty="0">
                          <a:solidFill>
                            <a:sysClr val="windowText" lastClr="000000"/>
                          </a:solidFill>
                          <a:latin typeface="+mn-lt"/>
                        </a:rPr>
                        <a:t>Maakunta</a:t>
                      </a:r>
                    </a:p>
                  </a:txBody>
                  <a:tcPr marL="17040" marR="17040" marT="8520" marB="8520" anchor="ctr">
                    <a:solidFill>
                      <a:srgbClr val="E8E8ED"/>
                    </a:solidFill>
                  </a:tcPr>
                </a:tc>
                <a:tc>
                  <a:txBody>
                    <a:bodyPr/>
                    <a:lstStyle/>
                    <a:p>
                      <a:pPr algn="l" rtl="0" fontAlgn="t"/>
                      <a:r>
                        <a:rPr lang="fi-FI" sz="1200" b="1" i="0" u="none" strike="noStrike" dirty="0">
                          <a:solidFill>
                            <a:schemeClr val="tx1"/>
                          </a:solidFill>
                          <a:effectLst/>
                          <a:latin typeface="Arial" panose="020B0604020202020204" pitchFamily="34" charset="0"/>
                        </a:rPr>
                        <a:t>Aloittaneet yritykset 2022</a:t>
                      </a:r>
                    </a:p>
                  </a:txBody>
                  <a:tcPr marL="7620" marR="7620" marT="7620" marB="0">
                    <a:solidFill>
                      <a:srgbClr val="E8E8ED"/>
                    </a:solidFill>
                  </a:tcPr>
                </a:tc>
                <a:tc>
                  <a:txBody>
                    <a:bodyPr/>
                    <a:lstStyle/>
                    <a:p>
                      <a:pPr algn="l" rtl="0" fontAlgn="t"/>
                      <a:r>
                        <a:rPr lang="fi-FI" sz="1200" b="1" i="0" u="none" strike="noStrike" dirty="0">
                          <a:solidFill>
                            <a:schemeClr val="tx1"/>
                          </a:solidFill>
                          <a:effectLst/>
                          <a:latin typeface="Arial" panose="020B0604020202020204" pitchFamily="34" charset="0"/>
                        </a:rPr>
                        <a:t>Aloittaneiden (2022) osuus yrityskannasta Q4/2022, %</a:t>
                      </a:r>
                    </a:p>
                  </a:txBody>
                  <a:tcPr marL="7620" marR="7620" marT="7620" marB="0">
                    <a:solidFill>
                      <a:srgbClr val="E8E8ED"/>
                    </a:solidFill>
                  </a:tcPr>
                </a:tc>
                <a:tc>
                  <a:txBody>
                    <a:bodyPr/>
                    <a:lstStyle/>
                    <a:p>
                      <a:pPr algn="ctr" rtl="0" fontAlgn="t"/>
                      <a:r>
                        <a:rPr lang="fi-FI" sz="1200" b="1" i="0" u="none" strike="noStrike" dirty="0">
                          <a:solidFill>
                            <a:schemeClr val="tx1"/>
                          </a:solidFill>
                          <a:effectLst/>
                          <a:latin typeface="Arial" panose="020B0604020202020204" pitchFamily="34" charset="0"/>
                        </a:rPr>
                        <a:t>Aloittaneiden muutos </a:t>
                      </a:r>
                    </a:p>
                    <a:p>
                      <a:pPr algn="ctr" rtl="0" fontAlgn="t"/>
                      <a:r>
                        <a:rPr lang="fi-FI" sz="1200" b="1" i="0" u="none" strike="noStrike" dirty="0">
                          <a:solidFill>
                            <a:schemeClr val="tx1"/>
                          </a:solidFill>
                          <a:effectLst/>
                          <a:latin typeface="Arial" panose="020B0604020202020204" pitchFamily="34" charset="0"/>
                        </a:rPr>
                        <a:t>2022–2021</a:t>
                      </a:r>
                    </a:p>
                  </a:txBody>
                  <a:tcPr marL="7620" marR="7620" marT="7620" marB="0">
                    <a:solidFill>
                      <a:srgbClr val="E8E8ED"/>
                    </a:solidFill>
                  </a:tcPr>
                </a:tc>
                <a:tc>
                  <a:txBody>
                    <a:bodyPr/>
                    <a:lstStyle/>
                    <a:p>
                      <a:pPr algn="l" rtl="0" fontAlgn="t"/>
                      <a:r>
                        <a:rPr lang="fi-FI" sz="1200" b="1" i="0" u="none" strike="noStrike">
                          <a:solidFill>
                            <a:schemeClr val="tx1"/>
                          </a:solidFill>
                          <a:effectLst/>
                          <a:latin typeface="Arial" panose="020B0604020202020204" pitchFamily="34" charset="0"/>
                        </a:rPr>
                        <a:t>Lopettaneet yritykset 2022</a:t>
                      </a:r>
                    </a:p>
                  </a:txBody>
                  <a:tcPr marL="7620" marR="7620" marT="7620" marB="0">
                    <a:solidFill>
                      <a:schemeClr val="accent6">
                        <a:lumMod val="20000"/>
                        <a:lumOff val="80000"/>
                      </a:schemeClr>
                    </a:solidFill>
                  </a:tcPr>
                </a:tc>
                <a:tc>
                  <a:txBody>
                    <a:bodyPr/>
                    <a:lstStyle/>
                    <a:p>
                      <a:pPr algn="l" rtl="0" fontAlgn="t"/>
                      <a:r>
                        <a:rPr lang="fi-FI" sz="1200" b="1" i="0" u="none" strike="noStrike" dirty="0">
                          <a:solidFill>
                            <a:schemeClr val="tx1"/>
                          </a:solidFill>
                          <a:effectLst/>
                          <a:latin typeface="Arial" panose="020B0604020202020204" pitchFamily="34" charset="0"/>
                        </a:rPr>
                        <a:t>Lopettaneiden (2022) osuus yrityskannasta Q4/2022, %</a:t>
                      </a:r>
                    </a:p>
                  </a:txBody>
                  <a:tcPr marL="7620" marR="7620" marT="7620" marB="0">
                    <a:solidFill>
                      <a:schemeClr val="accent6">
                        <a:lumMod val="20000"/>
                        <a:lumOff val="80000"/>
                      </a:schemeClr>
                    </a:solidFill>
                  </a:tcPr>
                </a:tc>
                <a:tc>
                  <a:txBody>
                    <a:bodyPr/>
                    <a:lstStyle/>
                    <a:p>
                      <a:pPr algn="ctr" rtl="0" fontAlgn="t"/>
                      <a:r>
                        <a:rPr lang="fi-FI" sz="1200" b="1" i="0" u="none" strike="noStrike" dirty="0">
                          <a:solidFill>
                            <a:schemeClr val="tx1"/>
                          </a:solidFill>
                          <a:effectLst/>
                          <a:latin typeface="Arial" panose="020B0604020202020204" pitchFamily="34" charset="0"/>
                        </a:rPr>
                        <a:t>Lopettaneiden muutos</a:t>
                      </a:r>
                    </a:p>
                    <a:p>
                      <a:pPr algn="ctr" rtl="0" fontAlgn="t"/>
                      <a:r>
                        <a:rPr lang="fi-FI" sz="1200" b="1" i="0" u="none" strike="noStrike" dirty="0">
                          <a:solidFill>
                            <a:schemeClr val="tx1"/>
                          </a:solidFill>
                          <a:effectLst/>
                          <a:latin typeface="Arial" panose="020B0604020202020204" pitchFamily="34" charset="0"/>
                        </a:rPr>
                        <a:t>2022–2021</a:t>
                      </a:r>
                    </a:p>
                  </a:txBody>
                  <a:tcPr marL="7620" marR="7620" marT="7620" marB="0">
                    <a:solidFill>
                      <a:schemeClr val="accent6">
                        <a:lumMod val="20000"/>
                        <a:lumOff val="80000"/>
                      </a:schemeClr>
                    </a:solidFill>
                  </a:tcPr>
                </a:tc>
                <a:tc>
                  <a:txBody>
                    <a:bodyPr/>
                    <a:lstStyle/>
                    <a:p>
                      <a:pPr algn="ctr" rtl="0" fontAlgn="t"/>
                      <a:r>
                        <a:rPr lang="fi-FI" sz="1200" b="1" i="0" u="none" strike="noStrike" dirty="0">
                          <a:solidFill>
                            <a:schemeClr val="tx1"/>
                          </a:solidFill>
                          <a:effectLst/>
                          <a:latin typeface="Arial" panose="020B0604020202020204" pitchFamily="34" charset="0"/>
                        </a:rPr>
                        <a:t>Yrityskanta Q04/2022 *)</a:t>
                      </a:r>
                    </a:p>
                  </a:txBody>
                  <a:tcPr marL="7620" marR="7620" marT="7620" marB="0">
                    <a:solidFill>
                      <a:srgbClr val="E8E8ED"/>
                    </a:solidFill>
                  </a:tcPr>
                </a:tc>
                <a:extLst>
                  <a:ext uri="{0D108BD9-81ED-4DB2-BD59-A6C34878D82A}">
                    <a16:rowId xmlns:a16="http://schemas.microsoft.com/office/drawing/2014/main" val="2439979471"/>
                  </a:ext>
                </a:extLst>
              </a:tr>
              <a:tr h="171121">
                <a:tc>
                  <a:txBody>
                    <a:bodyPr/>
                    <a:lstStyle/>
                    <a:p>
                      <a:pPr algn="l" fontAlgn="b"/>
                      <a:r>
                        <a:rPr lang="fi-FI" sz="1200" b="0" i="0" u="none" strike="noStrike">
                          <a:solidFill>
                            <a:srgbClr val="000000"/>
                          </a:solidFill>
                          <a:effectLst/>
                          <a:latin typeface="+mn-lt"/>
                        </a:rPr>
                        <a:t>KOKO MAA</a:t>
                      </a:r>
                    </a:p>
                  </a:txBody>
                  <a:tcPr marL="7620" marR="7620" marT="7620" marB="0" anchor="b">
                    <a:solidFill>
                      <a:srgbClr val="E8E8ED"/>
                    </a:solidFill>
                  </a:tcPr>
                </a:tc>
                <a:tc>
                  <a:txBody>
                    <a:bodyPr/>
                    <a:lstStyle/>
                    <a:p>
                      <a:pPr algn="r" fontAlgn="b"/>
                      <a:r>
                        <a:rPr lang="fi-FI" sz="1200" b="0" i="0" u="none" strike="noStrike" dirty="0">
                          <a:solidFill>
                            <a:srgbClr val="000000"/>
                          </a:solidFill>
                          <a:effectLst/>
                          <a:latin typeface="+mn-lt"/>
                        </a:rPr>
                        <a:t>41 215</a:t>
                      </a:r>
                    </a:p>
                  </a:txBody>
                  <a:tcPr marL="72000" marR="288000" marT="7620" marB="0" anchor="b">
                    <a:solidFill>
                      <a:srgbClr val="E8E8ED"/>
                    </a:solidFill>
                  </a:tcPr>
                </a:tc>
                <a:tc>
                  <a:txBody>
                    <a:bodyPr/>
                    <a:lstStyle/>
                    <a:p>
                      <a:pPr algn="ctr" fontAlgn="b"/>
                      <a:r>
                        <a:rPr lang="fi-FI" sz="1200" b="0" i="0" u="none" strike="noStrike" dirty="0">
                          <a:solidFill>
                            <a:srgbClr val="000000"/>
                          </a:solidFill>
                          <a:effectLst/>
                          <a:latin typeface="+mn-lt"/>
                        </a:rPr>
                        <a:t>9,2</a:t>
                      </a:r>
                    </a:p>
                  </a:txBody>
                  <a:tcPr marL="72000" marR="72000" marT="7620" marB="0" anchor="b">
                    <a:solidFill>
                      <a:srgbClr val="E8E8ED"/>
                    </a:solidFill>
                  </a:tcPr>
                </a:tc>
                <a:tc>
                  <a:txBody>
                    <a:bodyPr/>
                    <a:lstStyle/>
                    <a:p>
                      <a:pPr algn="r" fontAlgn="b"/>
                      <a:r>
                        <a:rPr lang="fi-FI" sz="1200" b="0" i="0" u="none" strike="noStrike" dirty="0">
                          <a:solidFill>
                            <a:srgbClr val="000000"/>
                          </a:solidFill>
                          <a:effectLst/>
                          <a:latin typeface="+mn-lt"/>
                        </a:rPr>
                        <a:t>-796</a:t>
                      </a:r>
                    </a:p>
                  </a:txBody>
                  <a:tcPr marL="72000" marR="288000" marT="7620" marB="0" anchor="b">
                    <a:solidFill>
                      <a:srgbClr val="E8E8ED"/>
                    </a:solidFill>
                  </a:tcPr>
                </a:tc>
                <a:tc>
                  <a:txBody>
                    <a:bodyPr/>
                    <a:lstStyle/>
                    <a:p>
                      <a:pPr algn="r" fontAlgn="b"/>
                      <a:r>
                        <a:rPr lang="fi-FI" sz="1200" b="0" i="0" u="none" strike="noStrike" dirty="0">
                          <a:solidFill>
                            <a:srgbClr val="000000"/>
                          </a:solidFill>
                          <a:effectLst/>
                          <a:latin typeface="+mn-lt"/>
                        </a:rPr>
                        <a:t>29 103</a:t>
                      </a:r>
                    </a:p>
                  </a:txBody>
                  <a:tcPr marL="72000" marR="288000" marT="7620" marB="0" anchor="b">
                    <a:solidFill>
                      <a:schemeClr val="accent6">
                        <a:lumMod val="20000"/>
                        <a:lumOff val="80000"/>
                      </a:schemeClr>
                    </a:solidFill>
                  </a:tcPr>
                </a:tc>
                <a:tc>
                  <a:txBody>
                    <a:bodyPr/>
                    <a:lstStyle/>
                    <a:p>
                      <a:pPr algn="ctr" fontAlgn="b"/>
                      <a:r>
                        <a:rPr lang="fi-FI" sz="1200" b="0" i="0" u="none" strike="noStrike" dirty="0">
                          <a:solidFill>
                            <a:srgbClr val="000000"/>
                          </a:solidFill>
                          <a:effectLst/>
                          <a:latin typeface="+mn-lt"/>
                        </a:rPr>
                        <a:t>6,5</a:t>
                      </a:r>
                    </a:p>
                  </a:txBody>
                  <a:tcPr marL="72000" marR="72000" marT="7620" marB="0" anchor="b">
                    <a:solidFill>
                      <a:schemeClr val="accent6">
                        <a:lumMod val="20000"/>
                        <a:lumOff val="80000"/>
                      </a:schemeClr>
                    </a:solidFill>
                  </a:tcPr>
                </a:tc>
                <a:tc>
                  <a:txBody>
                    <a:bodyPr/>
                    <a:lstStyle/>
                    <a:p>
                      <a:pPr algn="r" fontAlgn="b"/>
                      <a:r>
                        <a:rPr lang="fi-FI" sz="1200" b="0" i="0" u="none" strike="noStrike">
                          <a:solidFill>
                            <a:srgbClr val="000000"/>
                          </a:solidFill>
                          <a:effectLst/>
                          <a:latin typeface="+mn-lt"/>
                        </a:rPr>
                        <a:t>1 678</a:t>
                      </a:r>
                    </a:p>
                  </a:txBody>
                  <a:tcPr marL="72000" marR="288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448 978</a:t>
                      </a:r>
                    </a:p>
                  </a:txBody>
                  <a:tcPr marL="72000" marR="216000" marT="7620" marB="0" anchor="b">
                    <a:solidFill>
                      <a:srgbClr val="E8E8ED"/>
                    </a:solidFill>
                  </a:tcPr>
                </a:tc>
                <a:extLst>
                  <a:ext uri="{0D108BD9-81ED-4DB2-BD59-A6C34878D82A}">
                    <a16:rowId xmlns:a16="http://schemas.microsoft.com/office/drawing/2014/main" val="2919654958"/>
                  </a:ext>
                </a:extLst>
              </a:tr>
              <a:tr h="171121">
                <a:tc>
                  <a:txBody>
                    <a:bodyPr/>
                    <a:lstStyle/>
                    <a:p>
                      <a:pPr algn="l" fontAlgn="b"/>
                      <a:r>
                        <a:rPr lang="fi-FI" sz="1200" b="0" i="0" u="none" strike="noStrike">
                          <a:solidFill>
                            <a:srgbClr val="000000"/>
                          </a:solidFill>
                          <a:effectLst/>
                          <a:latin typeface="+mn-lt"/>
                        </a:rPr>
                        <a:t>MA1 MANNER-SUOMI</a:t>
                      </a:r>
                    </a:p>
                  </a:txBody>
                  <a:tcPr marL="7620" marR="7620" marT="7620" marB="0" anchor="b">
                    <a:solidFill>
                      <a:srgbClr val="E8E8ED"/>
                    </a:solidFill>
                  </a:tcPr>
                </a:tc>
                <a:tc>
                  <a:txBody>
                    <a:bodyPr/>
                    <a:lstStyle/>
                    <a:p>
                      <a:pPr algn="r" fontAlgn="b"/>
                      <a:r>
                        <a:rPr lang="fi-FI" sz="1200" b="0" i="0" u="none" strike="noStrike">
                          <a:solidFill>
                            <a:srgbClr val="000000"/>
                          </a:solidFill>
                          <a:effectLst/>
                          <a:latin typeface="+mn-lt"/>
                        </a:rPr>
                        <a:t>40 043</a:t>
                      </a:r>
                    </a:p>
                  </a:txBody>
                  <a:tcPr marL="72000" marR="288000" marT="7620" marB="0" anchor="b">
                    <a:solidFill>
                      <a:srgbClr val="E8E8ED"/>
                    </a:solidFill>
                  </a:tcPr>
                </a:tc>
                <a:tc>
                  <a:txBody>
                    <a:bodyPr/>
                    <a:lstStyle/>
                    <a:p>
                      <a:pPr algn="ctr" fontAlgn="b"/>
                      <a:r>
                        <a:rPr lang="fi-FI" sz="1200" b="0" i="0" u="none" strike="noStrike" dirty="0">
                          <a:solidFill>
                            <a:srgbClr val="000000"/>
                          </a:solidFill>
                          <a:effectLst/>
                          <a:latin typeface="+mn-lt"/>
                        </a:rPr>
                        <a:t>9,2</a:t>
                      </a:r>
                    </a:p>
                  </a:txBody>
                  <a:tcPr marL="72000" marR="72000" marT="7620" marB="0" anchor="b">
                    <a:solidFill>
                      <a:srgbClr val="E8E8ED"/>
                    </a:solidFill>
                  </a:tcPr>
                </a:tc>
                <a:tc>
                  <a:txBody>
                    <a:bodyPr/>
                    <a:lstStyle/>
                    <a:p>
                      <a:pPr algn="r" fontAlgn="b"/>
                      <a:r>
                        <a:rPr lang="fi-FI" sz="1200" b="0" i="0" u="none" strike="noStrike" dirty="0">
                          <a:solidFill>
                            <a:srgbClr val="000000"/>
                          </a:solidFill>
                          <a:effectLst/>
                          <a:latin typeface="+mn-lt"/>
                        </a:rPr>
                        <a:t>-728</a:t>
                      </a:r>
                    </a:p>
                  </a:txBody>
                  <a:tcPr marL="72000" marR="288000" marT="7620" marB="0" anchor="b">
                    <a:solidFill>
                      <a:srgbClr val="E8E8ED"/>
                    </a:solidFill>
                  </a:tcPr>
                </a:tc>
                <a:tc>
                  <a:txBody>
                    <a:bodyPr/>
                    <a:lstStyle/>
                    <a:p>
                      <a:pPr algn="r" fontAlgn="b"/>
                      <a:r>
                        <a:rPr lang="fi-FI" sz="1200" b="0" i="0" u="none" strike="noStrike">
                          <a:solidFill>
                            <a:srgbClr val="000000"/>
                          </a:solidFill>
                          <a:effectLst/>
                          <a:latin typeface="+mn-lt"/>
                        </a:rPr>
                        <a:t>28 202</a:t>
                      </a:r>
                    </a:p>
                  </a:txBody>
                  <a:tcPr marL="72000" marR="288000" marT="7620" marB="0" anchor="b">
                    <a:solidFill>
                      <a:schemeClr val="accent6">
                        <a:lumMod val="20000"/>
                        <a:lumOff val="80000"/>
                      </a:schemeClr>
                    </a:solidFill>
                  </a:tcPr>
                </a:tc>
                <a:tc>
                  <a:txBody>
                    <a:bodyPr/>
                    <a:lstStyle/>
                    <a:p>
                      <a:pPr algn="ctr" fontAlgn="b"/>
                      <a:r>
                        <a:rPr lang="fi-FI" sz="1200" b="0" i="0" u="none" strike="noStrike" dirty="0">
                          <a:solidFill>
                            <a:srgbClr val="000000"/>
                          </a:solidFill>
                          <a:effectLst/>
                          <a:latin typeface="+mn-lt"/>
                        </a:rPr>
                        <a:t>6,4</a:t>
                      </a:r>
                    </a:p>
                  </a:txBody>
                  <a:tcPr marL="72000" marR="72000" marT="7620" marB="0" anchor="b">
                    <a:solidFill>
                      <a:schemeClr val="accent6">
                        <a:lumMod val="20000"/>
                        <a:lumOff val="80000"/>
                      </a:schemeClr>
                    </a:solidFill>
                  </a:tcPr>
                </a:tc>
                <a:tc>
                  <a:txBody>
                    <a:bodyPr/>
                    <a:lstStyle/>
                    <a:p>
                      <a:pPr algn="r" fontAlgn="b"/>
                      <a:r>
                        <a:rPr lang="fi-FI" sz="1200" b="0" i="0" u="none" strike="noStrike">
                          <a:solidFill>
                            <a:srgbClr val="000000"/>
                          </a:solidFill>
                          <a:effectLst/>
                          <a:latin typeface="+mn-lt"/>
                        </a:rPr>
                        <a:t>1 880</a:t>
                      </a:r>
                    </a:p>
                  </a:txBody>
                  <a:tcPr marL="72000" marR="288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437 350</a:t>
                      </a:r>
                    </a:p>
                  </a:txBody>
                  <a:tcPr marL="72000" marR="216000" marT="7620" marB="0" anchor="b">
                    <a:solidFill>
                      <a:srgbClr val="E8E8ED"/>
                    </a:solidFill>
                  </a:tcPr>
                </a:tc>
                <a:extLst>
                  <a:ext uri="{0D108BD9-81ED-4DB2-BD59-A6C34878D82A}">
                    <a16:rowId xmlns:a16="http://schemas.microsoft.com/office/drawing/2014/main" val="2843560507"/>
                  </a:ext>
                </a:extLst>
              </a:tr>
              <a:tr h="171121">
                <a:tc>
                  <a:txBody>
                    <a:bodyPr/>
                    <a:lstStyle/>
                    <a:p>
                      <a:pPr algn="l" fontAlgn="b"/>
                      <a:r>
                        <a:rPr lang="fi-FI" sz="1200" b="0" i="0" u="none" strike="noStrike">
                          <a:solidFill>
                            <a:srgbClr val="000000"/>
                          </a:solidFill>
                          <a:effectLst/>
                          <a:latin typeface="+mn-lt"/>
                        </a:rPr>
                        <a:t>MK01 Uusimaa</a:t>
                      </a:r>
                    </a:p>
                  </a:txBody>
                  <a:tcPr marL="7620" marR="7620" marT="7620" marB="0" anchor="b">
                    <a:solidFill>
                      <a:srgbClr val="E8E8ED"/>
                    </a:solidFill>
                  </a:tcPr>
                </a:tc>
                <a:tc>
                  <a:txBody>
                    <a:bodyPr/>
                    <a:lstStyle/>
                    <a:p>
                      <a:pPr algn="r" fontAlgn="b"/>
                      <a:r>
                        <a:rPr lang="fi-FI" sz="1200" b="0" i="0" u="none" strike="noStrike">
                          <a:solidFill>
                            <a:srgbClr val="000000"/>
                          </a:solidFill>
                          <a:effectLst/>
                          <a:latin typeface="+mn-lt"/>
                        </a:rPr>
                        <a:t>16 378</a:t>
                      </a:r>
                    </a:p>
                  </a:txBody>
                  <a:tcPr marL="72000" marR="288000" marT="7620" marB="0" anchor="b">
                    <a:solidFill>
                      <a:srgbClr val="E8E8ED"/>
                    </a:solidFill>
                  </a:tcPr>
                </a:tc>
                <a:tc>
                  <a:txBody>
                    <a:bodyPr/>
                    <a:lstStyle/>
                    <a:p>
                      <a:pPr algn="ctr" fontAlgn="b"/>
                      <a:r>
                        <a:rPr lang="fi-FI" sz="1200" b="0" i="0" u="none" strike="noStrike" dirty="0">
                          <a:solidFill>
                            <a:srgbClr val="000000"/>
                          </a:solidFill>
                          <a:effectLst/>
                          <a:latin typeface="+mn-lt"/>
                        </a:rPr>
                        <a:t>10,6</a:t>
                      </a:r>
                    </a:p>
                  </a:txBody>
                  <a:tcPr marL="72000" marR="72000" marT="7620" marB="0" anchor="b">
                    <a:solidFill>
                      <a:srgbClr val="E8E8ED"/>
                    </a:solidFill>
                  </a:tcPr>
                </a:tc>
                <a:tc>
                  <a:txBody>
                    <a:bodyPr/>
                    <a:lstStyle/>
                    <a:p>
                      <a:pPr algn="r" fontAlgn="b"/>
                      <a:r>
                        <a:rPr lang="fi-FI" sz="1200" b="0" i="0" u="none" strike="noStrike" dirty="0">
                          <a:solidFill>
                            <a:srgbClr val="000000"/>
                          </a:solidFill>
                          <a:effectLst/>
                          <a:latin typeface="+mn-lt"/>
                        </a:rPr>
                        <a:t>-90</a:t>
                      </a:r>
                    </a:p>
                  </a:txBody>
                  <a:tcPr marL="72000" marR="288000" marT="7620" marB="0" anchor="b">
                    <a:solidFill>
                      <a:srgbClr val="E8E8ED"/>
                    </a:solidFill>
                  </a:tcPr>
                </a:tc>
                <a:tc>
                  <a:txBody>
                    <a:bodyPr/>
                    <a:lstStyle/>
                    <a:p>
                      <a:pPr algn="r" fontAlgn="b"/>
                      <a:r>
                        <a:rPr lang="fi-FI" sz="1200" b="0" i="0" u="none" strike="noStrike">
                          <a:solidFill>
                            <a:srgbClr val="000000"/>
                          </a:solidFill>
                          <a:effectLst/>
                          <a:latin typeface="+mn-lt"/>
                        </a:rPr>
                        <a:t>11 243</a:t>
                      </a:r>
                    </a:p>
                  </a:txBody>
                  <a:tcPr marL="72000" marR="288000" marT="7620" marB="0" anchor="b">
                    <a:solidFill>
                      <a:schemeClr val="accent6">
                        <a:lumMod val="20000"/>
                        <a:lumOff val="80000"/>
                      </a:schemeClr>
                    </a:solidFill>
                  </a:tcPr>
                </a:tc>
                <a:tc>
                  <a:txBody>
                    <a:bodyPr/>
                    <a:lstStyle/>
                    <a:p>
                      <a:pPr algn="ctr" fontAlgn="b"/>
                      <a:r>
                        <a:rPr lang="fi-FI" sz="1200" b="0" i="0" u="none" strike="noStrike" dirty="0">
                          <a:solidFill>
                            <a:srgbClr val="000000"/>
                          </a:solidFill>
                          <a:effectLst/>
                          <a:latin typeface="+mn-lt"/>
                        </a:rPr>
                        <a:t>7,3</a:t>
                      </a:r>
                    </a:p>
                  </a:txBody>
                  <a:tcPr marL="72000" marR="72000" marT="7620" marB="0" anchor="b">
                    <a:solidFill>
                      <a:schemeClr val="accent6">
                        <a:lumMod val="20000"/>
                        <a:lumOff val="80000"/>
                      </a:schemeClr>
                    </a:solidFill>
                  </a:tcPr>
                </a:tc>
                <a:tc>
                  <a:txBody>
                    <a:bodyPr/>
                    <a:lstStyle/>
                    <a:p>
                      <a:pPr algn="r" fontAlgn="b"/>
                      <a:r>
                        <a:rPr lang="fi-FI" sz="1200" b="0" i="0" u="none" strike="noStrike">
                          <a:solidFill>
                            <a:srgbClr val="000000"/>
                          </a:solidFill>
                          <a:effectLst/>
                          <a:latin typeface="+mn-lt"/>
                        </a:rPr>
                        <a:t>737</a:t>
                      </a:r>
                    </a:p>
                  </a:txBody>
                  <a:tcPr marL="72000" marR="288000" marT="7620" marB="0" anchor="b">
                    <a:solidFill>
                      <a:schemeClr val="accent6">
                        <a:lumMod val="20000"/>
                        <a:lumOff val="80000"/>
                      </a:schemeClr>
                    </a:solidFill>
                  </a:tcPr>
                </a:tc>
                <a:tc>
                  <a:txBody>
                    <a:bodyPr/>
                    <a:lstStyle/>
                    <a:p>
                      <a:pPr algn="r" fontAlgn="b"/>
                      <a:r>
                        <a:rPr lang="fi-FI" sz="1200" b="0" i="0" u="none" strike="noStrike">
                          <a:solidFill>
                            <a:srgbClr val="000000"/>
                          </a:solidFill>
                          <a:effectLst/>
                          <a:latin typeface="+mn-lt"/>
                        </a:rPr>
                        <a:t>154 911</a:t>
                      </a:r>
                    </a:p>
                  </a:txBody>
                  <a:tcPr marL="72000" marR="216000" marT="7620" marB="0" anchor="b">
                    <a:solidFill>
                      <a:srgbClr val="E8E8ED"/>
                    </a:solidFill>
                  </a:tcPr>
                </a:tc>
                <a:extLst>
                  <a:ext uri="{0D108BD9-81ED-4DB2-BD59-A6C34878D82A}">
                    <a16:rowId xmlns:a16="http://schemas.microsoft.com/office/drawing/2014/main" val="3432646225"/>
                  </a:ext>
                </a:extLst>
              </a:tr>
              <a:tr h="244458">
                <a:tc>
                  <a:txBody>
                    <a:bodyPr/>
                    <a:lstStyle/>
                    <a:p>
                      <a:pPr algn="l" fontAlgn="b"/>
                      <a:r>
                        <a:rPr lang="fi-FI" sz="1200" b="0" i="0" u="none" strike="noStrike">
                          <a:solidFill>
                            <a:srgbClr val="000000"/>
                          </a:solidFill>
                          <a:effectLst/>
                          <a:latin typeface="+mn-lt"/>
                        </a:rPr>
                        <a:t>MK02 Varsinais-Suomi</a:t>
                      </a:r>
                    </a:p>
                  </a:txBody>
                  <a:tcPr marL="7620" marR="7620" marT="7620" marB="0" anchor="b">
                    <a:solidFill>
                      <a:srgbClr val="E8E8ED"/>
                    </a:solidFill>
                  </a:tcPr>
                </a:tc>
                <a:tc>
                  <a:txBody>
                    <a:bodyPr/>
                    <a:lstStyle/>
                    <a:p>
                      <a:pPr algn="r" fontAlgn="b"/>
                      <a:r>
                        <a:rPr lang="fi-FI" sz="1200" b="0" i="0" u="none" strike="noStrike">
                          <a:solidFill>
                            <a:srgbClr val="000000"/>
                          </a:solidFill>
                          <a:effectLst/>
                          <a:latin typeface="+mn-lt"/>
                        </a:rPr>
                        <a:t>3 530</a:t>
                      </a:r>
                    </a:p>
                  </a:txBody>
                  <a:tcPr marL="72000" marR="288000" marT="7620" marB="0" anchor="b">
                    <a:solidFill>
                      <a:srgbClr val="E8E8ED"/>
                    </a:solidFill>
                  </a:tcPr>
                </a:tc>
                <a:tc>
                  <a:txBody>
                    <a:bodyPr/>
                    <a:lstStyle/>
                    <a:p>
                      <a:pPr algn="ctr" fontAlgn="b"/>
                      <a:r>
                        <a:rPr lang="fi-FI" sz="1200" b="0" i="0" u="none" strike="noStrike">
                          <a:solidFill>
                            <a:srgbClr val="000000"/>
                          </a:solidFill>
                          <a:effectLst/>
                          <a:latin typeface="+mn-lt"/>
                        </a:rPr>
                        <a:t>8,5</a:t>
                      </a:r>
                    </a:p>
                  </a:txBody>
                  <a:tcPr marL="72000" marR="72000" marT="7620" marB="0" anchor="b">
                    <a:solidFill>
                      <a:srgbClr val="E8E8ED"/>
                    </a:solidFill>
                  </a:tcPr>
                </a:tc>
                <a:tc>
                  <a:txBody>
                    <a:bodyPr/>
                    <a:lstStyle/>
                    <a:p>
                      <a:pPr algn="r" fontAlgn="b"/>
                      <a:r>
                        <a:rPr lang="fi-FI" sz="1200" b="0" i="0" u="none" strike="noStrike" dirty="0">
                          <a:solidFill>
                            <a:srgbClr val="000000"/>
                          </a:solidFill>
                          <a:effectLst/>
                          <a:latin typeface="+mn-lt"/>
                        </a:rPr>
                        <a:t>-220</a:t>
                      </a:r>
                    </a:p>
                  </a:txBody>
                  <a:tcPr marL="72000" marR="288000" marT="7620" marB="0" anchor="b">
                    <a:solidFill>
                      <a:srgbClr val="E8E8ED"/>
                    </a:solidFill>
                  </a:tcPr>
                </a:tc>
                <a:tc>
                  <a:txBody>
                    <a:bodyPr/>
                    <a:lstStyle/>
                    <a:p>
                      <a:pPr algn="r" fontAlgn="b"/>
                      <a:r>
                        <a:rPr lang="fi-FI" sz="1200" b="0" i="0" u="none" strike="noStrike" dirty="0">
                          <a:solidFill>
                            <a:srgbClr val="000000"/>
                          </a:solidFill>
                          <a:effectLst/>
                          <a:latin typeface="+mn-lt"/>
                        </a:rPr>
                        <a:t>2 522</a:t>
                      </a:r>
                    </a:p>
                  </a:txBody>
                  <a:tcPr marL="72000" marR="288000" marT="7620" marB="0" anchor="b">
                    <a:solidFill>
                      <a:schemeClr val="accent6">
                        <a:lumMod val="20000"/>
                        <a:lumOff val="80000"/>
                      </a:schemeClr>
                    </a:solidFill>
                  </a:tcPr>
                </a:tc>
                <a:tc>
                  <a:txBody>
                    <a:bodyPr/>
                    <a:lstStyle/>
                    <a:p>
                      <a:pPr algn="ctr" fontAlgn="b"/>
                      <a:r>
                        <a:rPr lang="fi-FI" sz="1200" b="0" i="0" u="none" strike="noStrike" dirty="0">
                          <a:solidFill>
                            <a:srgbClr val="000000"/>
                          </a:solidFill>
                          <a:effectLst/>
                          <a:latin typeface="+mn-lt"/>
                        </a:rPr>
                        <a:t>6,1</a:t>
                      </a:r>
                    </a:p>
                  </a:txBody>
                  <a:tcPr marL="72000" marR="72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133</a:t>
                      </a:r>
                    </a:p>
                  </a:txBody>
                  <a:tcPr marL="72000" marR="288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41 475</a:t>
                      </a:r>
                    </a:p>
                  </a:txBody>
                  <a:tcPr marL="72000" marR="216000" marT="7620" marB="0" anchor="b">
                    <a:solidFill>
                      <a:srgbClr val="E8E8ED"/>
                    </a:solidFill>
                  </a:tcPr>
                </a:tc>
                <a:extLst>
                  <a:ext uri="{0D108BD9-81ED-4DB2-BD59-A6C34878D82A}">
                    <a16:rowId xmlns:a16="http://schemas.microsoft.com/office/drawing/2014/main" val="3333018567"/>
                  </a:ext>
                </a:extLst>
              </a:tr>
              <a:tr h="171121">
                <a:tc>
                  <a:txBody>
                    <a:bodyPr/>
                    <a:lstStyle/>
                    <a:p>
                      <a:pPr algn="l" fontAlgn="b"/>
                      <a:r>
                        <a:rPr lang="fi-FI" sz="1200" b="0" i="0" u="none" strike="noStrike">
                          <a:solidFill>
                            <a:srgbClr val="000000"/>
                          </a:solidFill>
                          <a:effectLst/>
                          <a:latin typeface="+mn-lt"/>
                        </a:rPr>
                        <a:t>MK04 Satakunta</a:t>
                      </a:r>
                    </a:p>
                  </a:txBody>
                  <a:tcPr marL="7620" marR="7620" marT="7620" marB="0" anchor="b">
                    <a:solidFill>
                      <a:srgbClr val="E8E8ED"/>
                    </a:solidFill>
                  </a:tcPr>
                </a:tc>
                <a:tc>
                  <a:txBody>
                    <a:bodyPr/>
                    <a:lstStyle/>
                    <a:p>
                      <a:pPr algn="r" fontAlgn="b"/>
                      <a:r>
                        <a:rPr lang="fi-FI" sz="1200" b="0" i="0" u="none" strike="noStrike">
                          <a:solidFill>
                            <a:srgbClr val="000000"/>
                          </a:solidFill>
                          <a:effectLst/>
                          <a:latin typeface="+mn-lt"/>
                        </a:rPr>
                        <a:t>1 216</a:t>
                      </a:r>
                    </a:p>
                  </a:txBody>
                  <a:tcPr marL="72000" marR="288000" marT="7620" marB="0" anchor="b">
                    <a:solidFill>
                      <a:srgbClr val="E8E8ED"/>
                    </a:solidFill>
                  </a:tcPr>
                </a:tc>
                <a:tc>
                  <a:txBody>
                    <a:bodyPr/>
                    <a:lstStyle/>
                    <a:p>
                      <a:pPr algn="ctr" fontAlgn="b"/>
                      <a:r>
                        <a:rPr lang="fi-FI" sz="1200" b="0" i="0" u="none" strike="noStrike" dirty="0">
                          <a:solidFill>
                            <a:srgbClr val="000000"/>
                          </a:solidFill>
                          <a:effectLst/>
                          <a:latin typeface="+mn-lt"/>
                        </a:rPr>
                        <a:t>7,2</a:t>
                      </a:r>
                    </a:p>
                  </a:txBody>
                  <a:tcPr marL="72000" marR="72000" marT="7620" marB="0" anchor="b">
                    <a:solidFill>
                      <a:srgbClr val="E8E8ED"/>
                    </a:solidFill>
                  </a:tcPr>
                </a:tc>
                <a:tc>
                  <a:txBody>
                    <a:bodyPr/>
                    <a:lstStyle/>
                    <a:p>
                      <a:pPr algn="r" fontAlgn="b"/>
                      <a:r>
                        <a:rPr lang="fi-FI" sz="1200" b="0" i="0" u="none" strike="noStrike" dirty="0">
                          <a:solidFill>
                            <a:srgbClr val="000000"/>
                          </a:solidFill>
                          <a:effectLst/>
                          <a:latin typeface="+mn-lt"/>
                        </a:rPr>
                        <a:t>-97</a:t>
                      </a:r>
                    </a:p>
                  </a:txBody>
                  <a:tcPr marL="72000" marR="288000" marT="7620" marB="0" anchor="b">
                    <a:solidFill>
                      <a:srgbClr val="E8E8ED"/>
                    </a:solidFill>
                  </a:tcPr>
                </a:tc>
                <a:tc>
                  <a:txBody>
                    <a:bodyPr/>
                    <a:lstStyle/>
                    <a:p>
                      <a:pPr algn="r" fontAlgn="b"/>
                      <a:r>
                        <a:rPr lang="fi-FI" sz="1200" b="0" i="0" u="none" strike="noStrike">
                          <a:solidFill>
                            <a:srgbClr val="000000"/>
                          </a:solidFill>
                          <a:effectLst/>
                          <a:latin typeface="+mn-lt"/>
                        </a:rPr>
                        <a:t>943</a:t>
                      </a:r>
                    </a:p>
                  </a:txBody>
                  <a:tcPr marL="72000" marR="288000" marT="7620" marB="0" anchor="b">
                    <a:solidFill>
                      <a:schemeClr val="accent6">
                        <a:lumMod val="20000"/>
                        <a:lumOff val="80000"/>
                      </a:schemeClr>
                    </a:solidFill>
                  </a:tcPr>
                </a:tc>
                <a:tc>
                  <a:txBody>
                    <a:bodyPr/>
                    <a:lstStyle/>
                    <a:p>
                      <a:pPr algn="ctr" fontAlgn="b"/>
                      <a:r>
                        <a:rPr lang="fi-FI" sz="1200" b="0" i="0" u="none" strike="noStrike" dirty="0">
                          <a:solidFill>
                            <a:srgbClr val="000000"/>
                          </a:solidFill>
                          <a:effectLst/>
                          <a:latin typeface="+mn-lt"/>
                        </a:rPr>
                        <a:t>5,6</a:t>
                      </a:r>
                    </a:p>
                  </a:txBody>
                  <a:tcPr marL="72000" marR="72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27</a:t>
                      </a:r>
                    </a:p>
                  </a:txBody>
                  <a:tcPr marL="72000" marR="288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16 841</a:t>
                      </a:r>
                    </a:p>
                  </a:txBody>
                  <a:tcPr marL="72000" marR="216000" marT="7620" marB="0" anchor="b">
                    <a:solidFill>
                      <a:srgbClr val="E8E8ED"/>
                    </a:solidFill>
                  </a:tcPr>
                </a:tc>
                <a:extLst>
                  <a:ext uri="{0D108BD9-81ED-4DB2-BD59-A6C34878D82A}">
                    <a16:rowId xmlns:a16="http://schemas.microsoft.com/office/drawing/2014/main" val="1512479340"/>
                  </a:ext>
                </a:extLst>
              </a:tr>
              <a:tr h="97783">
                <a:tc>
                  <a:txBody>
                    <a:bodyPr/>
                    <a:lstStyle/>
                    <a:p>
                      <a:pPr algn="l" fontAlgn="b"/>
                      <a:r>
                        <a:rPr lang="fi-FI" sz="1200" b="0" i="0" u="none" strike="noStrike">
                          <a:solidFill>
                            <a:srgbClr val="000000"/>
                          </a:solidFill>
                          <a:effectLst/>
                          <a:latin typeface="+mn-lt"/>
                        </a:rPr>
                        <a:t>MK05 Kanta-Häme</a:t>
                      </a:r>
                    </a:p>
                  </a:txBody>
                  <a:tcPr marL="7620" marR="7620" marT="7620" marB="0" anchor="b">
                    <a:solidFill>
                      <a:srgbClr val="E8E8ED"/>
                    </a:solidFill>
                  </a:tcPr>
                </a:tc>
                <a:tc>
                  <a:txBody>
                    <a:bodyPr/>
                    <a:lstStyle/>
                    <a:p>
                      <a:pPr algn="r" fontAlgn="b"/>
                      <a:r>
                        <a:rPr lang="fi-FI" sz="1200" b="0" i="0" u="none" strike="noStrike">
                          <a:solidFill>
                            <a:srgbClr val="000000"/>
                          </a:solidFill>
                          <a:effectLst/>
                          <a:latin typeface="+mn-lt"/>
                        </a:rPr>
                        <a:t>1 041</a:t>
                      </a:r>
                    </a:p>
                  </a:txBody>
                  <a:tcPr marL="72000" marR="288000" marT="7620" marB="0" anchor="b">
                    <a:solidFill>
                      <a:srgbClr val="E8E8ED"/>
                    </a:solidFill>
                  </a:tcPr>
                </a:tc>
                <a:tc>
                  <a:txBody>
                    <a:bodyPr/>
                    <a:lstStyle/>
                    <a:p>
                      <a:pPr algn="ctr" fontAlgn="b"/>
                      <a:r>
                        <a:rPr lang="fi-FI" sz="1200" b="0" i="0" u="none" strike="noStrike">
                          <a:solidFill>
                            <a:srgbClr val="000000"/>
                          </a:solidFill>
                          <a:effectLst/>
                          <a:latin typeface="+mn-lt"/>
                        </a:rPr>
                        <a:t>8,3</a:t>
                      </a:r>
                    </a:p>
                  </a:txBody>
                  <a:tcPr marL="72000" marR="72000" marT="7620" marB="0" anchor="b">
                    <a:solidFill>
                      <a:srgbClr val="E8E8ED"/>
                    </a:solidFill>
                  </a:tcPr>
                </a:tc>
                <a:tc>
                  <a:txBody>
                    <a:bodyPr/>
                    <a:lstStyle/>
                    <a:p>
                      <a:pPr algn="r" fontAlgn="b"/>
                      <a:r>
                        <a:rPr lang="fi-FI" sz="1200" b="0" i="0" u="none" strike="noStrike" dirty="0">
                          <a:solidFill>
                            <a:srgbClr val="000000"/>
                          </a:solidFill>
                          <a:effectLst/>
                          <a:latin typeface="+mn-lt"/>
                        </a:rPr>
                        <a:t>0</a:t>
                      </a:r>
                    </a:p>
                  </a:txBody>
                  <a:tcPr marL="72000" marR="288000" marT="7620" marB="0" anchor="b">
                    <a:solidFill>
                      <a:srgbClr val="E8E8ED"/>
                    </a:solidFill>
                  </a:tcPr>
                </a:tc>
                <a:tc>
                  <a:txBody>
                    <a:bodyPr/>
                    <a:lstStyle/>
                    <a:p>
                      <a:pPr algn="r" fontAlgn="b"/>
                      <a:r>
                        <a:rPr lang="fi-FI" sz="1200" b="0" i="0" u="none" strike="noStrike">
                          <a:solidFill>
                            <a:srgbClr val="000000"/>
                          </a:solidFill>
                          <a:effectLst/>
                          <a:latin typeface="+mn-lt"/>
                        </a:rPr>
                        <a:t>815</a:t>
                      </a:r>
                    </a:p>
                  </a:txBody>
                  <a:tcPr marL="72000" marR="288000" marT="7620" marB="0" anchor="b">
                    <a:solidFill>
                      <a:schemeClr val="accent6">
                        <a:lumMod val="20000"/>
                        <a:lumOff val="80000"/>
                      </a:schemeClr>
                    </a:solidFill>
                  </a:tcPr>
                </a:tc>
                <a:tc>
                  <a:txBody>
                    <a:bodyPr/>
                    <a:lstStyle/>
                    <a:p>
                      <a:pPr algn="ctr" fontAlgn="b"/>
                      <a:r>
                        <a:rPr lang="fi-FI" sz="1200" b="0" i="0" u="none" strike="noStrike" dirty="0">
                          <a:solidFill>
                            <a:srgbClr val="000000"/>
                          </a:solidFill>
                          <a:effectLst/>
                          <a:latin typeface="+mn-lt"/>
                        </a:rPr>
                        <a:t>6,5</a:t>
                      </a:r>
                    </a:p>
                  </a:txBody>
                  <a:tcPr marL="72000" marR="72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58</a:t>
                      </a:r>
                    </a:p>
                  </a:txBody>
                  <a:tcPr marL="72000" marR="288000" marT="7620" marB="0" anchor="b">
                    <a:solidFill>
                      <a:schemeClr val="accent6">
                        <a:lumMod val="20000"/>
                        <a:lumOff val="80000"/>
                      </a:schemeClr>
                    </a:solidFill>
                  </a:tcPr>
                </a:tc>
                <a:tc>
                  <a:txBody>
                    <a:bodyPr/>
                    <a:lstStyle/>
                    <a:p>
                      <a:pPr algn="r" fontAlgn="b"/>
                      <a:r>
                        <a:rPr lang="fi-FI" sz="1200" b="0" i="0" u="none" strike="noStrike">
                          <a:solidFill>
                            <a:srgbClr val="000000"/>
                          </a:solidFill>
                          <a:effectLst/>
                          <a:latin typeface="+mn-lt"/>
                        </a:rPr>
                        <a:t>12 543</a:t>
                      </a:r>
                    </a:p>
                  </a:txBody>
                  <a:tcPr marL="72000" marR="216000" marT="7620" marB="0" anchor="b">
                    <a:solidFill>
                      <a:srgbClr val="E8E8ED"/>
                    </a:solidFill>
                  </a:tcPr>
                </a:tc>
                <a:extLst>
                  <a:ext uri="{0D108BD9-81ED-4DB2-BD59-A6C34878D82A}">
                    <a16:rowId xmlns:a16="http://schemas.microsoft.com/office/drawing/2014/main" val="1161229807"/>
                  </a:ext>
                </a:extLst>
              </a:tr>
              <a:tr h="171121">
                <a:tc>
                  <a:txBody>
                    <a:bodyPr/>
                    <a:lstStyle/>
                    <a:p>
                      <a:pPr algn="l" fontAlgn="b"/>
                      <a:r>
                        <a:rPr lang="fi-FI" sz="1200" b="0" i="0" u="none" strike="noStrike">
                          <a:solidFill>
                            <a:srgbClr val="000000"/>
                          </a:solidFill>
                          <a:effectLst/>
                          <a:latin typeface="+mn-lt"/>
                        </a:rPr>
                        <a:t>MK06 Pirkanmaa</a:t>
                      </a:r>
                    </a:p>
                  </a:txBody>
                  <a:tcPr marL="7620" marR="7620" marT="7620" marB="0" anchor="b">
                    <a:solidFill>
                      <a:srgbClr val="E8E8ED"/>
                    </a:solidFill>
                  </a:tcPr>
                </a:tc>
                <a:tc>
                  <a:txBody>
                    <a:bodyPr/>
                    <a:lstStyle/>
                    <a:p>
                      <a:pPr algn="r" fontAlgn="b"/>
                      <a:r>
                        <a:rPr lang="fi-FI" sz="1200" b="0" i="0" u="none" strike="noStrike">
                          <a:solidFill>
                            <a:srgbClr val="000000"/>
                          </a:solidFill>
                          <a:effectLst/>
                          <a:latin typeface="+mn-lt"/>
                        </a:rPr>
                        <a:t>3 975</a:t>
                      </a:r>
                    </a:p>
                  </a:txBody>
                  <a:tcPr marL="72000" marR="288000" marT="7620" marB="0" anchor="b">
                    <a:solidFill>
                      <a:srgbClr val="E8E8ED"/>
                    </a:solidFill>
                  </a:tcPr>
                </a:tc>
                <a:tc>
                  <a:txBody>
                    <a:bodyPr/>
                    <a:lstStyle/>
                    <a:p>
                      <a:pPr algn="ctr" fontAlgn="b"/>
                      <a:r>
                        <a:rPr lang="fi-FI" sz="1200" b="0" i="0" u="none" strike="noStrike">
                          <a:solidFill>
                            <a:srgbClr val="000000"/>
                          </a:solidFill>
                          <a:effectLst/>
                          <a:latin typeface="+mn-lt"/>
                        </a:rPr>
                        <a:t>9,6</a:t>
                      </a:r>
                    </a:p>
                  </a:txBody>
                  <a:tcPr marL="72000" marR="72000" marT="7620" marB="0" anchor="b">
                    <a:solidFill>
                      <a:srgbClr val="E8E8ED"/>
                    </a:solidFill>
                  </a:tcPr>
                </a:tc>
                <a:tc>
                  <a:txBody>
                    <a:bodyPr/>
                    <a:lstStyle/>
                    <a:p>
                      <a:pPr algn="r" fontAlgn="b"/>
                      <a:r>
                        <a:rPr lang="fi-FI" sz="1200" b="0" i="0" u="none" strike="noStrike" dirty="0">
                          <a:solidFill>
                            <a:srgbClr val="000000"/>
                          </a:solidFill>
                          <a:effectLst/>
                          <a:latin typeface="+mn-lt"/>
                        </a:rPr>
                        <a:t>-56</a:t>
                      </a:r>
                    </a:p>
                  </a:txBody>
                  <a:tcPr marL="72000" marR="288000" marT="7620" marB="0" anchor="b">
                    <a:solidFill>
                      <a:srgbClr val="E8E8ED"/>
                    </a:solidFill>
                  </a:tcPr>
                </a:tc>
                <a:tc>
                  <a:txBody>
                    <a:bodyPr/>
                    <a:lstStyle/>
                    <a:p>
                      <a:pPr algn="r" fontAlgn="b"/>
                      <a:r>
                        <a:rPr lang="fi-FI" sz="1200" b="0" i="0" u="none" strike="noStrike">
                          <a:solidFill>
                            <a:srgbClr val="000000"/>
                          </a:solidFill>
                          <a:effectLst/>
                          <a:latin typeface="+mn-lt"/>
                        </a:rPr>
                        <a:t>2 737</a:t>
                      </a:r>
                    </a:p>
                  </a:txBody>
                  <a:tcPr marL="72000" marR="288000" marT="7620" marB="0" anchor="b">
                    <a:solidFill>
                      <a:schemeClr val="accent6">
                        <a:lumMod val="20000"/>
                        <a:lumOff val="80000"/>
                      </a:schemeClr>
                    </a:solidFill>
                  </a:tcPr>
                </a:tc>
                <a:tc>
                  <a:txBody>
                    <a:bodyPr/>
                    <a:lstStyle/>
                    <a:p>
                      <a:pPr algn="ctr" fontAlgn="b"/>
                      <a:r>
                        <a:rPr lang="fi-FI" sz="1200" b="0" i="0" u="none" strike="noStrike">
                          <a:solidFill>
                            <a:srgbClr val="000000"/>
                          </a:solidFill>
                          <a:effectLst/>
                          <a:latin typeface="+mn-lt"/>
                        </a:rPr>
                        <a:t>6,6</a:t>
                      </a:r>
                    </a:p>
                  </a:txBody>
                  <a:tcPr marL="72000" marR="72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247</a:t>
                      </a:r>
                    </a:p>
                  </a:txBody>
                  <a:tcPr marL="72000" marR="288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41 414</a:t>
                      </a:r>
                    </a:p>
                  </a:txBody>
                  <a:tcPr marL="72000" marR="216000" marT="7620" marB="0" anchor="b">
                    <a:solidFill>
                      <a:srgbClr val="E8E8ED"/>
                    </a:solidFill>
                  </a:tcPr>
                </a:tc>
                <a:extLst>
                  <a:ext uri="{0D108BD9-81ED-4DB2-BD59-A6C34878D82A}">
                    <a16:rowId xmlns:a16="http://schemas.microsoft.com/office/drawing/2014/main" val="1410077329"/>
                  </a:ext>
                </a:extLst>
              </a:tr>
              <a:tr h="244458">
                <a:tc>
                  <a:txBody>
                    <a:bodyPr/>
                    <a:lstStyle/>
                    <a:p>
                      <a:pPr algn="l" fontAlgn="b"/>
                      <a:r>
                        <a:rPr lang="fi-FI" sz="1200" b="0" i="0" u="none" strike="noStrike">
                          <a:solidFill>
                            <a:srgbClr val="000000"/>
                          </a:solidFill>
                          <a:effectLst/>
                          <a:latin typeface="+mn-lt"/>
                        </a:rPr>
                        <a:t>MK07 Päijät-Häme</a:t>
                      </a:r>
                    </a:p>
                  </a:txBody>
                  <a:tcPr marL="7620" marR="7620" marT="7620" marB="0" anchor="b">
                    <a:solidFill>
                      <a:srgbClr val="E8E8ED"/>
                    </a:solidFill>
                  </a:tcPr>
                </a:tc>
                <a:tc>
                  <a:txBody>
                    <a:bodyPr/>
                    <a:lstStyle/>
                    <a:p>
                      <a:pPr algn="r" fontAlgn="b"/>
                      <a:r>
                        <a:rPr lang="fi-FI" sz="1200" b="0" i="0" u="none" strike="noStrike">
                          <a:solidFill>
                            <a:srgbClr val="000000"/>
                          </a:solidFill>
                          <a:effectLst/>
                          <a:latin typeface="+mn-lt"/>
                        </a:rPr>
                        <a:t>1 259</a:t>
                      </a:r>
                    </a:p>
                  </a:txBody>
                  <a:tcPr marL="72000" marR="288000" marT="7620" marB="0" anchor="b">
                    <a:solidFill>
                      <a:srgbClr val="E8E8ED"/>
                    </a:solidFill>
                  </a:tcPr>
                </a:tc>
                <a:tc>
                  <a:txBody>
                    <a:bodyPr/>
                    <a:lstStyle/>
                    <a:p>
                      <a:pPr algn="ctr" fontAlgn="b"/>
                      <a:r>
                        <a:rPr lang="fi-FI" sz="1200" b="0" i="0" u="none" strike="noStrike" dirty="0">
                          <a:solidFill>
                            <a:srgbClr val="000000"/>
                          </a:solidFill>
                          <a:effectLst/>
                          <a:latin typeface="+mn-lt"/>
                        </a:rPr>
                        <a:t>8,5</a:t>
                      </a:r>
                    </a:p>
                  </a:txBody>
                  <a:tcPr marL="72000" marR="72000" marT="7620" marB="0" anchor="b">
                    <a:solidFill>
                      <a:srgbClr val="E8E8ED"/>
                    </a:solidFill>
                  </a:tcPr>
                </a:tc>
                <a:tc>
                  <a:txBody>
                    <a:bodyPr/>
                    <a:lstStyle/>
                    <a:p>
                      <a:pPr algn="r" fontAlgn="b"/>
                      <a:r>
                        <a:rPr lang="fi-FI" sz="1200" b="0" i="0" u="none" strike="noStrike" dirty="0">
                          <a:solidFill>
                            <a:srgbClr val="000000"/>
                          </a:solidFill>
                          <a:effectLst/>
                          <a:latin typeface="+mn-lt"/>
                        </a:rPr>
                        <a:t>-14</a:t>
                      </a:r>
                    </a:p>
                  </a:txBody>
                  <a:tcPr marL="72000" marR="288000" marT="7620" marB="0" anchor="b">
                    <a:solidFill>
                      <a:srgbClr val="E8E8ED"/>
                    </a:solidFill>
                  </a:tcPr>
                </a:tc>
                <a:tc>
                  <a:txBody>
                    <a:bodyPr/>
                    <a:lstStyle/>
                    <a:p>
                      <a:pPr algn="r" fontAlgn="b"/>
                      <a:r>
                        <a:rPr lang="fi-FI" sz="1200" b="0" i="0" u="none" strike="noStrike">
                          <a:solidFill>
                            <a:srgbClr val="000000"/>
                          </a:solidFill>
                          <a:effectLst/>
                          <a:latin typeface="+mn-lt"/>
                        </a:rPr>
                        <a:t>889</a:t>
                      </a:r>
                    </a:p>
                  </a:txBody>
                  <a:tcPr marL="72000" marR="288000" marT="7620" marB="0" anchor="b">
                    <a:solidFill>
                      <a:schemeClr val="accent6">
                        <a:lumMod val="20000"/>
                        <a:lumOff val="80000"/>
                      </a:schemeClr>
                    </a:solidFill>
                  </a:tcPr>
                </a:tc>
                <a:tc>
                  <a:txBody>
                    <a:bodyPr/>
                    <a:lstStyle/>
                    <a:p>
                      <a:pPr algn="ctr" fontAlgn="b"/>
                      <a:r>
                        <a:rPr lang="fi-FI" sz="1200" b="0" i="0" u="none" strike="noStrike" dirty="0">
                          <a:solidFill>
                            <a:srgbClr val="000000"/>
                          </a:solidFill>
                          <a:effectLst/>
                          <a:latin typeface="+mn-lt"/>
                        </a:rPr>
                        <a:t>6,0</a:t>
                      </a:r>
                    </a:p>
                  </a:txBody>
                  <a:tcPr marL="72000" marR="72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43</a:t>
                      </a:r>
                    </a:p>
                  </a:txBody>
                  <a:tcPr marL="72000" marR="288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14 779</a:t>
                      </a:r>
                    </a:p>
                  </a:txBody>
                  <a:tcPr marL="72000" marR="216000" marT="7620" marB="0" anchor="b">
                    <a:solidFill>
                      <a:srgbClr val="E8E8ED"/>
                    </a:solidFill>
                  </a:tcPr>
                </a:tc>
                <a:extLst>
                  <a:ext uri="{0D108BD9-81ED-4DB2-BD59-A6C34878D82A}">
                    <a16:rowId xmlns:a16="http://schemas.microsoft.com/office/drawing/2014/main" val="3246025988"/>
                  </a:ext>
                </a:extLst>
              </a:tr>
              <a:tr h="171121">
                <a:tc>
                  <a:txBody>
                    <a:bodyPr/>
                    <a:lstStyle/>
                    <a:p>
                      <a:pPr algn="l" fontAlgn="b"/>
                      <a:r>
                        <a:rPr lang="fi-FI" sz="1200" b="0" i="0" u="none" strike="noStrike">
                          <a:solidFill>
                            <a:srgbClr val="000000"/>
                          </a:solidFill>
                          <a:effectLst/>
                          <a:latin typeface="+mn-lt"/>
                        </a:rPr>
                        <a:t>MK08 Kymenlaakso</a:t>
                      </a:r>
                    </a:p>
                  </a:txBody>
                  <a:tcPr marL="7620" marR="7620" marT="7620" marB="0" anchor="b">
                    <a:solidFill>
                      <a:srgbClr val="E8E8ED"/>
                    </a:solidFill>
                  </a:tcPr>
                </a:tc>
                <a:tc>
                  <a:txBody>
                    <a:bodyPr/>
                    <a:lstStyle/>
                    <a:p>
                      <a:pPr algn="r" fontAlgn="b"/>
                      <a:r>
                        <a:rPr lang="fi-FI" sz="1200" b="0" i="0" u="none" strike="noStrike">
                          <a:solidFill>
                            <a:srgbClr val="000000"/>
                          </a:solidFill>
                          <a:effectLst/>
                          <a:latin typeface="+mn-lt"/>
                        </a:rPr>
                        <a:t>807</a:t>
                      </a:r>
                    </a:p>
                  </a:txBody>
                  <a:tcPr marL="72000" marR="288000" marT="7620" marB="0" anchor="b">
                    <a:solidFill>
                      <a:srgbClr val="E8E8ED"/>
                    </a:solidFill>
                  </a:tcPr>
                </a:tc>
                <a:tc>
                  <a:txBody>
                    <a:bodyPr/>
                    <a:lstStyle/>
                    <a:p>
                      <a:pPr algn="ctr" fontAlgn="b"/>
                      <a:r>
                        <a:rPr lang="fi-FI" sz="1200" b="0" i="0" u="none" strike="noStrike">
                          <a:solidFill>
                            <a:srgbClr val="000000"/>
                          </a:solidFill>
                          <a:effectLst/>
                          <a:latin typeface="+mn-lt"/>
                        </a:rPr>
                        <a:t>8,1</a:t>
                      </a:r>
                    </a:p>
                  </a:txBody>
                  <a:tcPr marL="72000" marR="72000" marT="7620" marB="0" anchor="b">
                    <a:solidFill>
                      <a:srgbClr val="E8E8ED"/>
                    </a:solidFill>
                  </a:tcPr>
                </a:tc>
                <a:tc>
                  <a:txBody>
                    <a:bodyPr/>
                    <a:lstStyle/>
                    <a:p>
                      <a:pPr algn="r" fontAlgn="b"/>
                      <a:r>
                        <a:rPr lang="fi-FI" sz="1200" b="0" i="0" u="none" strike="noStrike" dirty="0">
                          <a:solidFill>
                            <a:srgbClr val="000000"/>
                          </a:solidFill>
                          <a:effectLst/>
                          <a:latin typeface="+mn-lt"/>
                        </a:rPr>
                        <a:t>-45</a:t>
                      </a:r>
                    </a:p>
                  </a:txBody>
                  <a:tcPr marL="72000" marR="288000" marT="7620" marB="0" anchor="b">
                    <a:solidFill>
                      <a:srgbClr val="E8E8ED"/>
                    </a:solidFill>
                  </a:tcPr>
                </a:tc>
                <a:tc>
                  <a:txBody>
                    <a:bodyPr/>
                    <a:lstStyle/>
                    <a:p>
                      <a:pPr algn="r" fontAlgn="b"/>
                      <a:r>
                        <a:rPr lang="fi-FI" sz="1200" b="0" i="0" u="none" strike="noStrike">
                          <a:solidFill>
                            <a:srgbClr val="000000"/>
                          </a:solidFill>
                          <a:effectLst/>
                          <a:latin typeface="+mn-lt"/>
                        </a:rPr>
                        <a:t>618</a:t>
                      </a:r>
                    </a:p>
                  </a:txBody>
                  <a:tcPr marL="72000" marR="288000" marT="7620" marB="0" anchor="b">
                    <a:solidFill>
                      <a:schemeClr val="accent6">
                        <a:lumMod val="20000"/>
                        <a:lumOff val="80000"/>
                      </a:schemeClr>
                    </a:solidFill>
                  </a:tcPr>
                </a:tc>
                <a:tc>
                  <a:txBody>
                    <a:bodyPr/>
                    <a:lstStyle/>
                    <a:p>
                      <a:pPr algn="ctr" fontAlgn="b"/>
                      <a:r>
                        <a:rPr lang="fi-FI" sz="1200" b="0" i="0" u="none" strike="noStrike">
                          <a:solidFill>
                            <a:srgbClr val="000000"/>
                          </a:solidFill>
                          <a:effectLst/>
                          <a:latin typeface="+mn-lt"/>
                        </a:rPr>
                        <a:t>6,2</a:t>
                      </a:r>
                    </a:p>
                  </a:txBody>
                  <a:tcPr marL="72000" marR="72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17</a:t>
                      </a:r>
                    </a:p>
                  </a:txBody>
                  <a:tcPr marL="72000" marR="288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9 950</a:t>
                      </a:r>
                    </a:p>
                  </a:txBody>
                  <a:tcPr marL="72000" marR="216000" marT="7620" marB="0" anchor="b">
                    <a:solidFill>
                      <a:srgbClr val="E8E8ED"/>
                    </a:solidFill>
                  </a:tcPr>
                </a:tc>
                <a:extLst>
                  <a:ext uri="{0D108BD9-81ED-4DB2-BD59-A6C34878D82A}">
                    <a16:rowId xmlns:a16="http://schemas.microsoft.com/office/drawing/2014/main" val="2141600846"/>
                  </a:ext>
                </a:extLst>
              </a:tr>
              <a:tr h="171121">
                <a:tc>
                  <a:txBody>
                    <a:bodyPr/>
                    <a:lstStyle/>
                    <a:p>
                      <a:pPr algn="l" fontAlgn="b"/>
                      <a:r>
                        <a:rPr lang="fi-FI" sz="1200" b="0" i="0" u="none" strike="noStrike">
                          <a:solidFill>
                            <a:srgbClr val="000000"/>
                          </a:solidFill>
                          <a:effectLst/>
                          <a:latin typeface="+mn-lt"/>
                        </a:rPr>
                        <a:t>MK09 Etelä-Karjala</a:t>
                      </a:r>
                    </a:p>
                  </a:txBody>
                  <a:tcPr marL="7620" marR="7620" marT="7620" marB="0" anchor="b">
                    <a:solidFill>
                      <a:srgbClr val="E8E8ED"/>
                    </a:solidFill>
                  </a:tcPr>
                </a:tc>
                <a:tc>
                  <a:txBody>
                    <a:bodyPr/>
                    <a:lstStyle/>
                    <a:p>
                      <a:pPr algn="r" fontAlgn="b"/>
                      <a:r>
                        <a:rPr lang="fi-FI" sz="1200" b="0" i="0" u="none" strike="noStrike">
                          <a:solidFill>
                            <a:srgbClr val="000000"/>
                          </a:solidFill>
                          <a:effectLst/>
                          <a:latin typeface="+mn-lt"/>
                        </a:rPr>
                        <a:t>595</a:t>
                      </a:r>
                    </a:p>
                  </a:txBody>
                  <a:tcPr marL="72000" marR="288000" marT="7620" marB="0" anchor="b">
                    <a:solidFill>
                      <a:srgbClr val="E8E8ED"/>
                    </a:solidFill>
                  </a:tcPr>
                </a:tc>
                <a:tc>
                  <a:txBody>
                    <a:bodyPr/>
                    <a:lstStyle/>
                    <a:p>
                      <a:pPr algn="ctr" fontAlgn="b"/>
                      <a:r>
                        <a:rPr lang="fi-FI" sz="1200" b="0" i="0" u="none" strike="noStrike">
                          <a:solidFill>
                            <a:srgbClr val="000000"/>
                          </a:solidFill>
                          <a:effectLst/>
                          <a:latin typeface="+mn-lt"/>
                        </a:rPr>
                        <a:t>7,4</a:t>
                      </a:r>
                    </a:p>
                  </a:txBody>
                  <a:tcPr marL="72000" marR="72000" marT="7620" marB="0" anchor="b">
                    <a:solidFill>
                      <a:srgbClr val="E8E8ED"/>
                    </a:solidFill>
                  </a:tcPr>
                </a:tc>
                <a:tc>
                  <a:txBody>
                    <a:bodyPr/>
                    <a:lstStyle/>
                    <a:p>
                      <a:pPr algn="r" fontAlgn="b"/>
                      <a:r>
                        <a:rPr lang="fi-FI" sz="1200" b="0" i="0" u="none" strike="noStrike" dirty="0">
                          <a:solidFill>
                            <a:srgbClr val="000000"/>
                          </a:solidFill>
                          <a:effectLst/>
                          <a:latin typeface="+mn-lt"/>
                        </a:rPr>
                        <a:t>-18</a:t>
                      </a:r>
                    </a:p>
                  </a:txBody>
                  <a:tcPr marL="72000" marR="288000" marT="7620" marB="0" anchor="b">
                    <a:solidFill>
                      <a:srgbClr val="E8E8ED"/>
                    </a:solidFill>
                  </a:tcPr>
                </a:tc>
                <a:tc>
                  <a:txBody>
                    <a:bodyPr/>
                    <a:lstStyle/>
                    <a:p>
                      <a:pPr algn="r" fontAlgn="b"/>
                      <a:r>
                        <a:rPr lang="fi-FI" sz="1200" b="0" i="0" u="none" strike="noStrike">
                          <a:solidFill>
                            <a:srgbClr val="000000"/>
                          </a:solidFill>
                          <a:effectLst/>
                          <a:latin typeface="+mn-lt"/>
                        </a:rPr>
                        <a:t>538</a:t>
                      </a:r>
                    </a:p>
                  </a:txBody>
                  <a:tcPr marL="72000" marR="288000" marT="7620" marB="0" anchor="b">
                    <a:solidFill>
                      <a:schemeClr val="accent6">
                        <a:lumMod val="20000"/>
                        <a:lumOff val="80000"/>
                      </a:schemeClr>
                    </a:solidFill>
                  </a:tcPr>
                </a:tc>
                <a:tc>
                  <a:txBody>
                    <a:bodyPr/>
                    <a:lstStyle/>
                    <a:p>
                      <a:pPr algn="ctr" fontAlgn="b"/>
                      <a:r>
                        <a:rPr lang="fi-FI" sz="1200" b="0" i="0" u="none" strike="noStrike">
                          <a:solidFill>
                            <a:srgbClr val="000000"/>
                          </a:solidFill>
                          <a:effectLst/>
                          <a:latin typeface="+mn-lt"/>
                        </a:rPr>
                        <a:t>6,7</a:t>
                      </a:r>
                    </a:p>
                  </a:txBody>
                  <a:tcPr marL="72000" marR="72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58</a:t>
                      </a:r>
                    </a:p>
                  </a:txBody>
                  <a:tcPr marL="72000" marR="288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8 014</a:t>
                      </a:r>
                    </a:p>
                  </a:txBody>
                  <a:tcPr marL="72000" marR="216000" marT="7620" marB="0" anchor="b">
                    <a:solidFill>
                      <a:srgbClr val="E8E8ED"/>
                    </a:solidFill>
                  </a:tcPr>
                </a:tc>
                <a:extLst>
                  <a:ext uri="{0D108BD9-81ED-4DB2-BD59-A6C34878D82A}">
                    <a16:rowId xmlns:a16="http://schemas.microsoft.com/office/drawing/2014/main" val="1486105245"/>
                  </a:ext>
                </a:extLst>
              </a:tr>
              <a:tr h="97783">
                <a:tc>
                  <a:txBody>
                    <a:bodyPr/>
                    <a:lstStyle/>
                    <a:p>
                      <a:pPr algn="l" fontAlgn="b"/>
                      <a:r>
                        <a:rPr lang="fi-FI" sz="1200" b="0" i="0" u="none" strike="noStrike">
                          <a:solidFill>
                            <a:srgbClr val="000000"/>
                          </a:solidFill>
                          <a:effectLst/>
                          <a:latin typeface="+mn-lt"/>
                        </a:rPr>
                        <a:t>MK10 Etelä-Savo</a:t>
                      </a:r>
                    </a:p>
                  </a:txBody>
                  <a:tcPr marL="7620" marR="7620" marT="7620" marB="0" anchor="b">
                    <a:solidFill>
                      <a:srgbClr val="DAFAC6"/>
                    </a:solidFill>
                  </a:tcPr>
                </a:tc>
                <a:tc>
                  <a:txBody>
                    <a:bodyPr/>
                    <a:lstStyle/>
                    <a:p>
                      <a:pPr algn="r" fontAlgn="b"/>
                      <a:r>
                        <a:rPr lang="fi-FI" sz="1200" b="0" i="0" u="none" strike="noStrike">
                          <a:solidFill>
                            <a:srgbClr val="000000"/>
                          </a:solidFill>
                          <a:effectLst/>
                          <a:latin typeface="+mn-lt"/>
                        </a:rPr>
                        <a:t>745</a:t>
                      </a:r>
                    </a:p>
                  </a:txBody>
                  <a:tcPr marL="72000" marR="288000" marT="7620" marB="0" anchor="b">
                    <a:solidFill>
                      <a:srgbClr val="DAFAC6"/>
                    </a:solidFill>
                  </a:tcPr>
                </a:tc>
                <a:tc>
                  <a:txBody>
                    <a:bodyPr/>
                    <a:lstStyle/>
                    <a:p>
                      <a:pPr algn="ctr" fontAlgn="b"/>
                      <a:r>
                        <a:rPr lang="fi-FI" sz="1200" b="0" i="0" u="none" strike="noStrike" dirty="0">
                          <a:solidFill>
                            <a:srgbClr val="000000"/>
                          </a:solidFill>
                          <a:effectLst/>
                          <a:latin typeface="+mn-lt"/>
                        </a:rPr>
                        <a:t>7,3</a:t>
                      </a:r>
                    </a:p>
                  </a:txBody>
                  <a:tcPr marL="72000" marR="72000" marT="7620" marB="0" anchor="b">
                    <a:solidFill>
                      <a:srgbClr val="DAFAC6"/>
                    </a:solidFill>
                  </a:tcPr>
                </a:tc>
                <a:tc>
                  <a:txBody>
                    <a:bodyPr/>
                    <a:lstStyle/>
                    <a:p>
                      <a:pPr algn="r" fontAlgn="b"/>
                      <a:r>
                        <a:rPr lang="fi-FI" sz="1200" b="0" i="0" u="none" strike="noStrike">
                          <a:solidFill>
                            <a:srgbClr val="000000"/>
                          </a:solidFill>
                          <a:effectLst/>
                          <a:latin typeface="+mn-lt"/>
                        </a:rPr>
                        <a:t>67</a:t>
                      </a:r>
                    </a:p>
                  </a:txBody>
                  <a:tcPr marL="72000" marR="288000" marT="7620" marB="0" anchor="b">
                    <a:solidFill>
                      <a:srgbClr val="DAFAC6"/>
                    </a:solidFill>
                  </a:tcPr>
                </a:tc>
                <a:tc>
                  <a:txBody>
                    <a:bodyPr/>
                    <a:lstStyle/>
                    <a:p>
                      <a:pPr algn="r" fontAlgn="b"/>
                      <a:r>
                        <a:rPr lang="fi-FI" sz="1200" b="0" i="0" u="none" strike="noStrike">
                          <a:solidFill>
                            <a:srgbClr val="000000"/>
                          </a:solidFill>
                          <a:effectLst/>
                          <a:latin typeface="+mn-lt"/>
                        </a:rPr>
                        <a:t>562</a:t>
                      </a:r>
                    </a:p>
                  </a:txBody>
                  <a:tcPr marL="72000" marR="288000" marT="7620" marB="0" anchor="b">
                    <a:solidFill>
                      <a:srgbClr val="DAFAC6"/>
                    </a:solidFill>
                  </a:tcPr>
                </a:tc>
                <a:tc>
                  <a:txBody>
                    <a:bodyPr/>
                    <a:lstStyle/>
                    <a:p>
                      <a:pPr algn="ctr" fontAlgn="b"/>
                      <a:r>
                        <a:rPr lang="fi-FI" sz="1200" b="0" i="0" u="none" strike="noStrike" dirty="0">
                          <a:solidFill>
                            <a:srgbClr val="000000"/>
                          </a:solidFill>
                          <a:effectLst/>
                          <a:latin typeface="+mn-lt"/>
                        </a:rPr>
                        <a:t>5,5</a:t>
                      </a:r>
                    </a:p>
                  </a:txBody>
                  <a:tcPr marL="72000" marR="72000" marT="7620" marB="0" anchor="b">
                    <a:solidFill>
                      <a:srgbClr val="DAFAC6"/>
                    </a:solidFill>
                  </a:tcPr>
                </a:tc>
                <a:tc>
                  <a:txBody>
                    <a:bodyPr/>
                    <a:lstStyle/>
                    <a:p>
                      <a:pPr algn="r" fontAlgn="b"/>
                      <a:r>
                        <a:rPr lang="fi-FI" sz="1200" b="0" i="0" u="none" strike="noStrike">
                          <a:solidFill>
                            <a:srgbClr val="000000"/>
                          </a:solidFill>
                          <a:effectLst/>
                          <a:latin typeface="+mn-lt"/>
                        </a:rPr>
                        <a:t>100</a:t>
                      </a:r>
                    </a:p>
                  </a:txBody>
                  <a:tcPr marL="72000" marR="288000" marT="7620" marB="0" anchor="b">
                    <a:solidFill>
                      <a:srgbClr val="DAFAC6"/>
                    </a:solidFill>
                  </a:tcPr>
                </a:tc>
                <a:tc>
                  <a:txBody>
                    <a:bodyPr/>
                    <a:lstStyle/>
                    <a:p>
                      <a:pPr algn="r" fontAlgn="b"/>
                      <a:r>
                        <a:rPr lang="fi-FI" sz="1200" b="0" i="0" u="none" strike="noStrike" dirty="0">
                          <a:solidFill>
                            <a:srgbClr val="000000"/>
                          </a:solidFill>
                          <a:effectLst/>
                          <a:latin typeface="+mn-lt"/>
                        </a:rPr>
                        <a:t>10 167</a:t>
                      </a:r>
                    </a:p>
                  </a:txBody>
                  <a:tcPr marL="72000" marR="216000" marT="7620" marB="0" anchor="b">
                    <a:solidFill>
                      <a:srgbClr val="DAFAC6"/>
                    </a:solidFill>
                  </a:tcPr>
                </a:tc>
                <a:extLst>
                  <a:ext uri="{0D108BD9-81ED-4DB2-BD59-A6C34878D82A}">
                    <a16:rowId xmlns:a16="http://schemas.microsoft.com/office/drawing/2014/main" val="1777246458"/>
                  </a:ext>
                </a:extLst>
              </a:tr>
              <a:tr h="171121">
                <a:tc>
                  <a:txBody>
                    <a:bodyPr/>
                    <a:lstStyle/>
                    <a:p>
                      <a:pPr algn="l" fontAlgn="b"/>
                      <a:r>
                        <a:rPr lang="fi-FI" sz="1200" b="0" i="0" u="none" strike="noStrike">
                          <a:solidFill>
                            <a:srgbClr val="000000"/>
                          </a:solidFill>
                          <a:effectLst/>
                          <a:latin typeface="+mn-lt"/>
                        </a:rPr>
                        <a:t>MK11 Pohjois-Savo</a:t>
                      </a:r>
                    </a:p>
                  </a:txBody>
                  <a:tcPr marL="7620" marR="7620" marT="7620" marB="0" anchor="b">
                    <a:solidFill>
                      <a:srgbClr val="E8E8ED"/>
                    </a:solidFill>
                  </a:tcPr>
                </a:tc>
                <a:tc>
                  <a:txBody>
                    <a:bodyPr/>
                    <a:lstStyle/>
                    <a:p>
                      <a:pPr algn="r" fontAlgn="b"/>
                      <a:r>
                        <a:rPr lang="fi-FI" sz="1200" b="0" i="0" u="none" strike="noStrike" dirty="0">
                          <a:solidFill>
                            <a:srgbClr val="000000"/>
                          </a:solidFill>
                          <a:effectLst/>
                          <a:latin typeface="+mn-lt"/>
                        </a:rPr>
                        <a:t>1 395</a:t>
                      </a:r>
                    </a:p>
                  </a:txBody>
                  <a:tcPr marL="72000" marR="288000" marT="7620" marB="0" anchor="b">
                    <a:solidFill>
                      <a:srgbClr val="E8E8ED"/>
                    </a:solidFill>
                  </a:tcPr>
                </a:tc>
                <a:tc>
                  <a:txBody>
                    <a:bodyPr/>
                    <a:lstStyle/>
                    <a:p>
                      <a:pPr algn="ctr" fontAlgn="b"/>
                      <a:r>
                        <a:rPr lang="fi-FI" sz="1200" b="0" i="0" u="none" strike="noStrike" dirty="0">
                          <a:solidFill>
                            <a:srgbClr val="000000"/>
                          </a:solidFill>
                          <a:effectLst/>
                          <a:latin typeface="+mn-lt"/>
                        </a:rPr>
                        <a:t>8,6</a:t>
                      </a:r>
                    </a:p>
                  </a:txBody>
                  <a:tcPr marL="72000" marR="72000" marT="7620" marB="0" anchor="b">
                    <a:solidFill>
                      <a:srgbClr val="E8E8ED"/>
                    </a:solidFill>
                  </a:tcPr>
                </a:tc>
                <a:tc>
                  <a:txBody>
                    <a:bodyPr/>
                    <a:lstStyle/>
                    <a:p>
                      <a:pPr algn="r" fontAlgn="b"/>
                      <a:r>
                        <a:rPr lang="fi-FI" sz="1200" b="0" i="0" u="none" strike="noStrike">
                          <a:solidFill>
                            <a:srgbClr val="000000"/>
                          </a:solidFill>
                          <a:effectLst/>
                          <a:latin typeface="+mn-lt"/>
                        </a:rPr>
                        <a:t>-28</a:t>
                      </a:r>
                    </a:p>
                  </a:txBody>
                  <a:tcPr marL="72000" marR="288000" marT="7620" marB="0" anchor="b">
                    <a:solidFill>
                      <a:srgbClr val="E8E8ED"/>
                    </a:solidFill>
                  </a:tcPr>
                </a:tc>
                <a:tc>
                  <a:txBody>
                    <a:bodyPr/>
                    <a:lstStyle/>
                    <a:p>
                      <a:pPr algn="r" fontAlgn="b"/>
                      <a:r>
                        <a:rPr lang="fi-FI" sz="1200" b="0" i="0" u="none" strike="noStrike" dirty="0">
                          <a:solidFill>
                            <a:srgbClr val="000000"/>
                          </a:solidFill>
                          <a:effectLst/>
                          <a:latin typeface="+mn-lt"/>
                        </a:rPr>
                        <a:t>958</a:t>
                      </a:r>
                    </a:p>
                  </a:txBody>
                  <a:tcPr marL="72000" marR="288000" marT="7620" marB="0" anchor="b">
                    <a:solidFill>
                      <a:schemeClr val="accent6">
                        <a:lumMod val="20000"/>
                        <a:lumOff val="80000"/>
                      </a:schemeClr>
                    </a:solidFill>
                  </a:tcPr>
                </a:tc>
                <a:tc>
                  <a:txBody>
                    <a:bodyPr/>
                    <a:lstStyle/>
                    <a:p>
                      <a:pPr algn="ctr" fontAlgn="b"/>
                      <a:r>
                        <a:rPr lang="fi-FI" sz="1200" b="0" i="0" u="none" strike="noStrike">
                          <a:solidFill>
                            <a:srgbClr val="000000"/>
                          </a:solidFill>
                          <a:effectLst/>
                          <a:latin typeface="+mn-lt"/>
                        </a:rPr>
                        <a:t>5,9</a:t>
                      </a:r>
                    </a:p>
                  </a:txBody>
                  <a:tcPr marL="72000" marR="72000" marT="7620" marB="0" anchor="b">
                    <a:solidFill>
                      <a:schemeClr val="accent6">
                        <a:lumMod val="20000"/>
                        <a:lumOff val="80000"/>
                      </a:schemeClr>
                    </a:solidFill>
                  </a:tcPr>
                </a:tc>
                <a:tc>
                  <a:txBody>
                    <a:bodyPr/>
                    <a:lstStyle/>
                    <a:p>
                      <a:pPr algn="r" fontAlgn="b"/>
                      <a:r>
                        <a:rPr lang="fi-FI" sz="1200" b="0" i="0" u="none" strike="noStrike">
                          <a:solidFill>
                            <a:srgbClr val="000000"/>
                          </a:solidFill>
                          <a:effectLst/>
                          <a:latin typeface="+mn-lt"/>
                        </a:rPr>
                        <a:t>21</a:t>
                      </a:r>
                    </a:p>
                  </a:txBody>
                  <a:tcPr marL="72000" marR="288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16 271</a:t>
                      </a:r>
                    </a:p>
                  </a:txBody>
                  <a:tcPr marL="72000" marR="216000" marT="7620" marB="0" anchor="b">
                    <a:solidFill>
                      <a:srgbClr val="E8E8ED"/>
                    </a:solidFill>
                  </a:tcPr>
                </a:tc>
                <a:extLst>
                  <a:ext uri="{0D108BD9-81ED-4DB2-BD59-A6C34878D82A}">
                    <a16:rowId xmlns:a16="http://schemas.microsoft.com/office/drawing/2014/main" val="4229096520"/>
                  </a:ext>
                </a:extLst>
              </a:tr>
              <a:tr h="171121">
                <a:tc>
                  <a:txBody>
                    <a:bodyPr/>
                    <a:lstStyle/>
                    <a:p>
                      <a:pPr algn="l" fontAlgn="b"/>
                      <a:r>
                        <a:rPr lang="fi-FI" sz="1200" b="0" i="0" u="none" strike="noStrike">
                          <a:solidFill>
                            <a:srgbClr val="000000"/>
                          </a:solidFill>
                          <a:effectLst/>
                          <a:latin typeface="+mn-lt"/>
                        </a:rPr>
                        <a:t>MK12 Pohjois-Karjala</a:t>
                      </a:r>
                    </a:p>
                  </a:txBody>
                  <a:tcPr marL="7620" marR="7620" marT="7620" marB="0" anchor="b">
                    <a:solidFill>
                      <a:srgbClr val="E8E8ED"/>
                    </a:solidFill>
                  </a:tcPr>
                </a:tc>
                <a:tc>
                  <a:txBody>
                    <a:bodyPr/>
                    <a:lstStyle/>
                    <a:p>
                      <a:pPr algn="r" fontAlgn="b"/>
                      <a:r>
                        <a:rPr lang="fi-FI" sz="1200" b="0" i="0" u="none" strike="noStrike">
                          <a:solidFill>
                            <a:srgbClr val="000000"/>
                          </a:solidFill>
                          <a:effectLst/>
                          <a:latin typeface="+mn-lt"/>
                        </a:rPr>
                        <a:t>874</a:t>
                      </a:r>
                    </a:p>
                  </a:txBody>
                  <a:tcPr marL="72000" marR="288000" marT="7620" marB="0" anchor="b">
                    <a:solidFill>
                      <a:srgbClr val="E8E8ED"/>
                    </a:solidFill>
                  </a:tcPr>
                </a:tc>
                <a:tc>
                  <a:txBody>
                    <a:bodyPr/>
                    <a:lstStyle/>
                    <a:p>
                      <a:pPr algn="ctr" fontAlgn="b"/>
                      <a:r>
                        <a:rPr lang="fi-FI" sz="1200" b="0" i="0" u="none" strike="noStrike">
                          <a:solidFill>
                            <a:srgbClr val="000000"/>
                          </a:solidFill>
                          <a:effectLst/>
                          <a:latin typeface="+mn-lt"/>
                        </a:rPr>
                        <a:t>8,2</a:t>
                      </a:r>
                    </a:p>
                  </a:txBody>
                  <a:tcPr marL="72000" marR="72000" marT="7620" marB="0" anchor="b">
                    <a:solidFill>
                      <a:srgbClr val="E8E8ED"/>
                    </a:solidFill>
                  </a:tcPr>
                </a:tc>
                <a:tc>
                  <a:txBody>
                    <a:bodyPr/>
                    <a:lstStyle/>
                    <a:p>
                      <a:pPr algn="r" fontAlgn="b"/>
                      <a:r>
                        <a:rPr lang="fi-FI" sz="1200" b="0" i="0" u="none" strike="noStrike" dirty="0">
                          <a:solidFill>
                            <a:srgbClr val="000000"/>
                          </a:solidFill>
                          <a:effectLst/>
                          <a:latin typeface="+mn-lt"/>
                        </a:rPr>
                        <a:t>-19</a:t>
                      </a:r>
                    </a:p>
                  </a:txBody>
                  <a:tcPr marL="72000" marR="288000" marT="7620" marB="0" anchor="b">
                    <a:solidFill>
                      <a:srgbClr val="E8E8ED"/>
                    </a:solidFill>
                  </a:tcPr>
                </a:tc>
                <a:tc>
                  <a:txBody>
                    <a:bodyPr/>
                    <a:lstStyle/>
                    <a:p>
                      <a:pPr algn="r" fontAlgn="b"/>
                      <a:r>
                        <a:rPr lang="fi-FI" sz="1200" b="0" i="0" u="none" strike="noStrike" dirty="0">
                          <a:solidFill>
                            <a:srgbClr val="000000"/>
                          </a:solidFill>
                          <a:effectLst/>
                          <a:latin typeface="+mn-lt"/>
                        </a:rPr>
                        <a:t>664</a:t>
                      </a:r>
                    </a:p>
                  </a:txBody>
                  <a:tcPr marL="72000" marR="288000" marT="7620" marB="0" anchor="b">
                    <a:solidFill>
                      <a:schemeClr val="accent6">
                        <a:lumMod val="20000"/>
                        <a:lumOff val="80000"/>
                      </a:schemeClr>
                    </a:solidFill>
                  </a:tcPr>
                </a:tc>
                <a:tc>
                  <a:txBody>
                    <a:bodyPr/>
                    <a:lstStyle/>
                    <a:p>
                      <a:pPr algn="ctr" fontAlgn="b"/>
                      <a:r>
                        <a:rPr lang="fi-FI" sz="1200" b="0" i="0" u="none" strike="noStrike" dirty="0">
                          <a:solidFill>
                            <a:srgbClr val="000000"/>
                          </a:solidFill>
                          <a:effectLst/>
                          <a:latin typeface="+mn-lt"/>
                        </a:rPr>
                        <a:t>6,2</a:t>
                      </a:r>
                    </a:p>
                  </a:txBody>
                  <a:tcPr marL="72000" marR="72000" marT="7620" marB="0" anchor="b">
                    <a:solidFill>
                      <a:schemeClr val="accent6">
                        <a:lumMod val="20000"/>
                        <a:lumOff val="80000"/>
                      </a:schemeClr>
                    </a:solidFill>
                  </a:tcPr>
                </a:tc>
                <a:tc>
                  <a:txBody>
                    <a:bodyPr/>
                    <a:lstStyle/>
                    <a:p>
                      <a:pPr algn="r" fontAlgn="b"/>
                      <a:r>
                        <a:rPr lang="fi-FI" sz="1200" b="0" i="0" u="none" strike="noStrike">
                          <a:solidFill>
                            <a:srgbClr val="000000"/>
                          </a:solidFill>
                          <a:effectLst/>
                          <a:latin typeface="+mn-lt"/>
                        </a:rPr>
                        <a:t>90</a:t>
                      </a:r>
                    </a:p>
                  </a:txBody>
                  <a:tcPr marL="72000" marR="288000" marT="7620" marB="0" anchor="b">
                    <a:solidFill>
                      <a:schemeClr val="accent6">
                        <a:lumMod val="20000"/>
                        <a:lumOff val="80000"/>
                      </a:schemeClr>
                    </a:solidFill>
                  </a:tcPr>
                </a:tc>
                <a:tc>
                  <a:txBody>
                    <a:bodyPr/>
                    <a:lstStyle/>
                    <a:p>
                      <a:pPr algn="r" fontAlgn="b"/>
                      <a:r>
                        <a:rPr lang="fi-FI" sz="1200" b="0" i="0" u="none" strike="noStrike">
                          <a:solidFill>
                            <a:srgbClr val="000000"/>
                          </a:solidFill>
                          <a:effectLst/>
                          <a:latin typeface="+mn-lt"/>
                        </a:rPr>
                        <a:t>10 671</a:t>
                      </a:r>
                    </a:p>
                  </a:txBody>
                  <a:tcPr marL="72000" marR="216000" marT="7620" marB="0" anchor="b">
                    <a:solidFill>
                      <a:srgbClr val="E8E8ED"/>
                    </a:solidFill>
                  </a:tcPr>
                </a:tc>
                <a:extLst>
                  <a:ext uri="{0D108BD9-81ED-4DB2-BD59-A6C34878D82A}">
                    <a16:rowId xmlns:a16="http://schemas.microsoft.com/office/drawing/2014/main" val="2880650319"/>
                  </a:ext>
                </a:extLst>
              </a:tr>
              <a:tr h="171121">
                <a:tc>
                  <a:txBody>
                    <a:bodyPr/>
                    <a:lstStyle/>
                    <a:p>
                      <a:pPr algn="l" fontAlgn="b"/>
                      <a:r>
                        <a:rPr lang="fi-FI" sz="1200" b="0" i="0" u="none" strike="noStrike">
                          <a:solidFill>
                            <a:srgbClr val="000000"/>
                          </a:solidFill>
                          <a:effectLst/>
                          <a:latin typeface="+mn-lt"/>
                        </a:rPr>
                        <a:t>MK13 Keski-Suomi</a:t>
                      </a:r>
                    </a:p>
                  </a:txBody>
                  <a:tcPr marL="7620" marR="7620" marT="7620" marB="0" anchor="b">
                    <a:solidFill>
                      <a:srgbClr val="E8E8ED"/>
                    </a:solidFill>
                  </a:tcPr>
                </a:tc>
                <a:tc>
                  <a:txBody>
                    <a:bodyPr/>
                    <a:lstStyle/>
                    <a:p>
                      <a:pPr algn="r" fontAlgn="b"/>
                      <a:r>
                        <a:rPr lang="fi-FI" sz="1200" b="0" i="0" u="none" strike="noStrike">
                          <a:solidFill>
                            <a:srgbClr val="000000"/>
                          </a:solidFill>
                          <a:effectLst/>
                          <a:latin typeface="+mn-lt"/>
                        </a:rPr>
                        <a:t>1 715</a:t>
                      </a:r>
                    </a:p>
                  </a:txBody>
                  <a:tcPr marL="72000" marR="288000" marT="7620" marB="0" anchor="b">
                    <a:solidFill>
                      <a:srgbClr val="E8E8ED"/>
                    </a:solidFill>
                  </a:tcPr>
                </a:tc>
                <a:tc>
                  <a:txBody>
                    <a:bodyPr/>
                    <a:lstStyle/>
                    <a:p>
                      <a:pPr algn="ctr" fontAlgn="b"/>
                      <a:r>
                        <a:rPr lang="fi-FI" sz="1200" b="0" i="0" u="none" strike="noStrike">
                          <a:solidFill>
                            <a:srgbClr val="000000"/>
                          </a:solidFill>
                          <a:effectLst/>
                          <a:latin typeface="+mn-lt"/>
                        </a:rPr>
                        <a:t>8,9</a:t>
                      </a:r>
                    </a:p>
                  </a:txBody>
                  <a:tcPr marL="72000" marR="72000" marT="7620" marB="0" anchor="b">
                    <a:solidFill>
                      <a:srgbClr val="E8E8ED"/>
                    </a:solidFill>
                  </a:tcPr>
                </a:tc>
                <a:tc>
                  <a:txBody>
                    <a:bodyPr/>
                    <a:lstStyle/>
                    <a:p>
                      <a:pPr algn="r" fontAlgn="b"/>
                      <a:r>
                        <a:rPr lang="fi-FI" sz="1200" b="0" i="0" u="none" strike="noStrike">
                          <a:solidFill>
                            <a:srgbClr val="000000"/>
                          </a:solidFill>
                          <a:effectLst/>
                          <a:latin typeface="+mn-lt"/>
                        </a:rPr>
                        <a:t>-26</a:t>
                      </a:r>
                    </a:p>
                  </a:txBody>
                  <a:tcPr marL="72000" marR="288000" marT="7620" marB="0" anchor="b">
                    <a:solidFill>
                      <a:srgbClr val="E8E8ED"/>
                    </a:solidFill>
                  </a:tcPr>
                </a:tc>
                <a:tc>
                  <a:txBody>
                    <a:bodyPr/>
                    <a:lstStyle/>
                    <a:p>
                      <a:pPr algn="r" fontAlgn="b"/>
                      <a:r>
                        <a:rPr lang="fi-FI" sz="1200" b="0" i="0" u="none" strike="noStrike">
                          <a:solidFill>
                            <a:srgbClr val="000000"/>
                          </a:solidFill>
                          <a:effectLst/>
                          <a:latin typeface="+mn-lt"/>
                        </a:rPr>
                        <a:t>1 170</a:t>
                      </a:r>
                    </a:p>
                  </a:txBody>
                  <a:tcPr marL="72000" marR="288000" marT="7620" marB="0" anchor="b">
                    <a:solidFill>
                      <a:schemeClr val="accent6">
                        <a:lumMod val="20000"/>
                        <a:lumOff val="80000"/>
                      </a:schemeClr>
                    </a:solidFill>
                  </a:tcPr>
                </a:tc>
                <a:tc>
                  <a:txBody>
                    <a:bodyPr/>
                    <a:lstStyle/>
                    <a:p>
                      <a:pPr algn="ctr" fontAlgn="b"/>
                      <a:r>
                        <a:rPr lang="fi-FI" sz="1200" b="0" i="0" u="none" strike="noStrike" dirty="0">
                          <a:solidFill>
                            <a:srgbClr val="000000"/>
                          </a:solidFill>
                          <a:effectLst/>
                          <a:latin typeface="+mn-lt"/>
                        </a:rPr>
                        <a:t>6,1</a:t>
                      </a:r>
                    </a:p>
                  </a:txBody>
                  <a:tcPr marL="72000" marR="72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73</a:t>
                      </a:r>
                    </a:p>
                  </a:txBody>
                  <a:tcPr marL="72000" marR="288000" marT="7620" marB="0" anchor="b">
                    <a:solidFill>
                      <a:schemeClr val="accent6">
                        <a:lumMod val="20000"/>
                        <a:lumOff val="80000"/>
                      </a:schemeClr>
                    </a:solidFill>
                  </a:tcPr>
                </a:tc>
                <a:tc>
                  <a:txBody>
                    <a:bodyPr/>
                    <a:lstStyle/>
                    <a:p>
                      <a:pPr algn="r" fontAlgn="b"/>
                      <a:r>
                        <a:rPr lang="fi-FI" sz="1200" b="0" i="0" u="none" strike="noStrike">
                          <a:solidFill>
                            <a:srgbClr val="000000"/>
                          </a:solidFill>
                          <a:effectLst/>
                          <a:latin typeface="+mn-lt"/>
                        </a:rPr>
                        <a:t>19 284</a:t>
                      </a:r>
                    </a:p>
                  </a:txBody>
                  <a:tcPr marL="72000" marR="216000" marT="7620" marB="0" anchor="b">
                    <a:solidFill>
                      <a:srgbClr val="E8E8ED"/>
                    </a:solidFill>
                  </a:tcPr>
                </a:tc>
                <a:extLst>
                  <a:ext uri="{0D108BD9-81ED-4DB2-BD59-A6C34878D82A}">
                    <a16:rowId xmlns:a16="http://schemas.microsoft.com/office/drawing/2014/main" val="640868551"/>
                  </a:ext>
                </a:extLst>
              </a:tr>
              <a:tr h="244458">
                <a:tc>
                  <a:txBody>
                    <a:bodyPr/>
                    <a:lstStyle/>
                    <a:p>
                      <a:pPr algn="l" fontAlgn="b"/>
                      <a:r>
                        <a:rPr lang="fi-FI" sz="1200" b="0" i="0" u="none" strike="noStrike">
                          <a:solidFill>
                            <a:srgbClr val="000000"/>
                          </a:solidFill>
                          <a:effectLst/>
                          <a:latin typeface="+mn-lt"/>
                        </a:rPr>
                        <a:t>MK14 Etelä-Pohjanmaa</a:t>
                      </a:r>
                    </a:p>
                  </a:txBody>
                  <a:tcPr marL="7620" marR="7620" marT="7620" marB="0" anchor="b">
                    <a:solidFill>
                      <a:srgbClr val="E8E8ED"/>
                    </a:solidFill>
                  </a:tcPr>
                </a:tc>
                <a:tc>
                  <a:txBody>
                    <a:bodyPr/>
                    <a:lstStyle/>
                    <a:p>
                      <a:pPr algn="r" fontAlgn="b"/>
                      <a:r>
                        <a:rPr lang="fi-FI" sz="1200" b="0" i="0" u="none" strike="noStrike">
                          <a:solidFill>
                            <a:srgbClr val="000000"/>
                          </a:solidFill>
                          <a:effectLst/>
                          <a:latin typeface="+mn-lt"/>
                        </a:rPr>
                        <a:t>1 021</a:t>
                      </a:r>
                    </a:p>
                  </a:txBody>
                  <a:tcPr marL="72000" marR="288000" marT="7620" marB="0" anchor="b">
                    <a:solidFill>
                      <a:srgbClr val="E8E8ED"/>
                    </a:solidFill>
                  </a:tcPr>
                </a:tc>
                <a:tc>
                  <a:txBody>
                    <a:bodyPr/>
                    <a:lstStyle/>
                    <a:p>
                      <a:pPr algn="ctr" fontAlgn="b"/>
                      <a:r>
                        <a:rPr lang="fi-FI" sz="1200" b="0" i="0" u="none" strike="noStrike">
                          <a:solidFill>
                            <a:srgbClr val="000000"/>
                          </a:solidFill>
                          <a:effectLst/>
                          <a:latin typeface="+mn-lt"/>
                        </a:rPr>
                        <a:t>6,2</a:t>
                      </a:r>
                    </a:p>
                  </a:txBody>
                  <a:tcPr marL="72000" marR="72000" marT="7620" marB="0" anchor="b">
                    <a:solidFill>
                      <a:srgbClr val="E8E8ED"/>
                    </a:solidFill>
                  </a:tcPr>
                </a:tc>
                <a:tc>
                  <a:txBody>
                    <a:bodyPr/>
                    <a:lstStyle/>
                    <a:p>
                      <a:pPr algn="r" fontAlgn="b"/>
                      <a:r>
                        <a:rPr lang="fi-FI" sz="1200" b="0" i="0" u="none" strike="noStrike" dirty="0">
                          <a:solidFill>
                            <a:srgbClr val="000000"/>
                          </a:solidFill>
                          <a:effectLst/>
                          <a:latin typeface="+mn-lt"/>
                        </a:rPr>
                        <a:t>-52</a:t>
                      </a:r>
                    </a:p>
                  </a:txBody>
                  <a:tcPr marL="72000" marR="288000" marT="7620" marB="0" anchor="b">
                    <a:solidFill>
                      <a:srgbClr val="E8E8ED"/>
                    </a:solidFill>
                  </a:tcPr>
                </a:tc>
                <a:tc>
                  <a:txBody>
                    <a:bodyPr/>
                    <a:lstStyle/>
                    <a:p>
                      <a:pPr algn="r" fontAlgn="b"/>
                      <a:r>
                        <a:rPr lang="fi-FI" sz="1200" b="0" i="0" u="none" strike="noStrike">
                          <a:solidFill>
                            <a:srgbClr val="000000"/>
                          </a:solidFill>
                          <a:effectLst/>
                          <a:latin typeface="+mn-lt"/>
                        </a:rPr>
                        <a:t>780</a:t>
                      </a:r>
                    </a:p>
                  </a:txBody>
                  <a:tcPr marL="72000" marR="288000" marT="7620" marB="0" anchor="b">
                    <a:solidFill>
                      <a:schemeClr val="accent6">
                        <a:lumMod val="20000"/>
                        <a:lumOff val="80000"/>
                      </a:schemeClr>
                    </a:solidFill>
                  </a:tcPr>
                </a:tc>
                <a:tc>
                  <a:txBody>
                    <a:bodyPr/>
                    <a:lstStyle/>
                    <a:p>
                      <a:pPr algn="ctr" fontAlgn="b"/>
                      <a:r>
                        <a:rPr lang="fi-FI" sz="1200" b="0" i="0" u="none" strike="noStrike" dirty="0">
                          <a:solidFill>
                            <a:srgbClr val="000000"/>
                          </a:solidFill>
                          <a:effectLst/>
                          <a:latin typeface="+mn-lt"/>
                        </a:rPr>
                        <a:t>4,7</a:t>
                      </a:r>
                    </a:p>
                  </a:txBody>
                  <a:tcPr marL="72000" marR="72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9</a:t>
                      </a:r>
                    </a:p>
                  </a:txBody>
                  <a:tcPr marL="72000" marR="288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16 524</a:t>
                      </a:r>
                    </a:p>
                  </a:txBody>
                  <a:tcPr marL="72000" marR="216000" marT="7620" marB="0" anchor="b">
                    <a:solidFill>
                      <a:srgbClr val="E8E8ED"/>
                    </a:solidFill>
                  </a:tcPr>
                </a:tc>
                <a:extLst>
                  <a:ext uri="{0D108BD9-81ED-4DB2-BD59-A6C34878D82A}">
                    <a16:rowId xmlns:a16="http://schemas.microsoft.com/office/drawing/2014/main" val="2802027659"/>
                  </a:ext>
                </a:extLst>
              </a:tr>
              <a:tr h="171121">
                <a:tc>
                  <a:txBody>
                    <a:bodyPr/>
                    <a:lstStyle/>
                    <a:p>
                      <a:pPr algn="l" fontAlgn="b"/>
                      <a:r>
                        <a:rPr lang="fi-FI" sz="1200" b="0" i="0" u="none" strike="noStrike">
                          <a:solidFill>
                            <a:srgbClr val="000000"/>
                          </a:solidFill>
                          <a:effectLst/>
                          <a:latin typeface="+mn-lt"/>
                        </a:rPr>
                        <a:t>MK15 Pohjanmaa</a:t>
                      </a:r>
                    </a:p>
                  </a:txBody>
                  <a:tcPr marL="7620" marR="7620" marT="7620" marB="0" anchor="b">
                    <a:solidFill>
                      <a:srgbClr val="E8E8ED"/>
                    </a:solidFill>
                  </a:tcPr>
                </a:tc>
                <a:tc>
                  <a:txBody>
                    <a:bodyPr/>
                    <a:lstStyle/>
                    <a:p>
                      <a:pPr algn="r" fontAlgn="b"/>
                      <a:r>
                        <a:rPr lang="fi-FI" sz="1200" b="0" i="0" u="none" strike="noStrike">
                          <a:solidFill>
                            <a:srgbClr val="000000"/>
                          </a:solidFill>
                          <a:effectLst/>
                          <a:latin typeface="+mn-lt"/>
                        </a:rPr>
                        <a:t>1 046</a:t>
                      </a:r>
                    </a:p>
                  </a:txBody>
                  <a:tcPr marL="72000" marR="288000" marT="7620" marB="0" anchor="b">
                    <a:solidFill>
                      <a:srgbClr val="E8E8ED"/>
                    </a:solidFill>
                  </a:tcPr>
                </a:tc>
                <a:tc>
                  <a:txBody>
                    <a:bodyPr/>
                    <a:lstStyle/>
                    <a:p>
                      <a:pPr algn="ctr" fontAlgn="b"/>
                      <a:r>
                        <a:rPr lang="fi-FI" sz="1200" b="0" i="0" u="none" strike="noStrike" dirty="0">
                          <a:solidFill>
                            <a:srgbClr val="000000"/>
                          </a:solidFill>
                          <a:effectLst/>
                          <a:latin typeface="+mn-lt"/>
                        </a:rPr>
                        <a:t>7,5</a:t>
                      </a:r>
                    </a:p>
                  </a:txBody>
                  <a:tcPr marL="72000" marR="72000" marT="7620" marB="0" anchor="b">
                    <a:solidFill>
                      <a:srgbClr val="E8E8ED"/>
                    </a:solidFill>
                  </a:tcPr>
                </a:tc>
                <a:tc>
                  <a:txBody>
                    <a:bodyPr/>
                    <a:lstStyle/>
                    <a:p>
                      <a:pPr algn="r" fontAlgn="b"/>
                      <a:r>
                        <a:rPr lang="fi-FI" sz="1200" b="0" i="0" u="none" strike="noStrike" dirty="0">
                          <a:solidFill>
                            <a:srgbClr val="000000"/>
                          </a:solidFill>
                          <a:effectLst/>
                          <a:latin typeface="+mn-lt"/>
                        </a:rPr>
                        <a:t>-51</a:t>
                      </a:r>
                    </a:p>
                  </a:txBody>
                  <a:tcPr marL="72000" marR="288000" marT="7620" marB="0" anchor="b">
                    <a:solidFill>
                      <a:srgbClr val="E8E8ED"/>
                    </a:solidFill>
                  </a:tcPr>
                </a:tc>
                <a:tc>
                  <a:txBody>
                    <a:bodyPr/>
                    <a:lstStyle/>
                    <a:p>
                      <a:pPr algn="r" fontAlgn="b"/>
                      <a:r>
                        <a:rPr lang="fi-FI" sz="1200" b="0" i="0" u="none" strike="noStrike">
                          <a:solidFill>
                            <a:srgbClr val="000000"/>
                          </a:solidFill>
                          <a:effectLst/>
                          <a:latin typeface="+mn-lt"/>
                        </a:rPr>
                        <a:t>790</a:t>
                      </a:r>
                    </a:p>
                  </a:txBody>
                  <a:tcPr marL="72000" marR="288000" marT="7620" marB="0" anchor="b">
                    <a:solidFill>
                      <a:schemeClr val="accent6">
                        <a:lumMod val="20000"/>
                        <a:lumOff val="80000"/>
                      </a:schemeClr>
                    </a:solidFill>
                  </a:tcPr>
                </a:tc>
                <a:tc>
                  <a:txBody>
                    <a:bodyPr/>
                    <a:lstStyle/>
                    <a:p>
                      <a:pPr algn="ctr" fontAlgn="b"/>
                      <a:r>
                        <a:rPr lang="fi-FI" sz="1200" b="0" i="0" u="none" strike="noStrike" dirty="0">
                          <a:solidFill>
                            <a:srgbClr val="000000"/>
                          </a:solidFill>
                          <a:effectLst/>
                          <a:latin typeface="+mn-lt"/>
                        </a:rPr>
                        <a:t>5,6</a:t>
                      </a:r>
                    </a:p>
                  </a:txBody>
                  <a:tcPr marL="72000" marR="72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105</a:t>
                      </a:r>
                    </a:p>
                  </a:txBody>
                  <a:tcPr marL="72000" marR="288000" marT="7620" marB="0" anchor="b">
                    <a:solidFill>
                      <a:schemeClr val="accent6">
                        <a:lumMod val="20000"/>
                        <a:lumOff val="80000"/>
                      </a:schemeClr>
                    </a:solidFill>
                  </a:tcPr>
                </a:tc>
                <a:tc>
                  <a:txBody>
                    <a:bodyPr/>
                    <a:lstStyle/>
                    <a:p>
                      <a:pPr algn="r" fontAlgn="b"/>
                      <a:r>
                        <a:rPr lang="fi-FI" sz="1200" b="0" i="0" u="none" strike="noStrike">
                          <a:solidFill>
                            <a:srgbClr val="000000"/>
                          </a:solidFill>
                          <a:effectLst/>
                          <a:latin typeface="+mn-lt"/>
                        </a:rPr>
                        <a:t>14 005</a:t>
                      </a:r>
                    </a:p>
                  </a:txBody>
                  <a:tcPr marL="72000" marR="216000" marT="7620" marB="0" anchor="b">
                    <a:solidFill>
                      <a:srgbClr val="E8E8ED"/>
                    </a:solidFill>
                  </a:tcPr>
                </a:tc>
                <a:extLst>
                  <a:ext uri="{0D108BD9-81ED-4DB2-BD59-A6C34878D82A}">
                    <a16:rowId xmlns:a16="http://schemas.microsoft.com/office/drawing/2014/main" val="783565507"/>
                  </a:ext>
                </a:extLst>
              </a:tr>
              <a:tr h="171121">
                <a:tc>
                  <a:txBody>
                    <a:bodyPr/>
                    <a:lstStyle/>
                    <a:p>
                      <a:pPr algn="l" fontAlgn="b"/>
                      <a:r>
                        <a:rPr lang="fi-FI" sz="1200" b="0" i="0" u="none" strike="noStrike">
                          <a:solidFill>
                            <a:srgbClr val="000000"/>
                          </a:solidFill>
                          <a:effectLst/>
                          <a:latin typeface="+mn-lt"/>
                        </a:rPr>
                        <a:t>MK16 Keski-Pohjanmaa</a:t>
                      </a:r>
                    </a:p>
                  </a:txBody>
                  <a:tcPr marL="7620" marR="7620" marT="7620" marB="0" anchor="b">
                    <a:solidFill>
                      <a:srgbClr val="E8E8ED"/>
                    </a:solidFill>
                  </a:tcPr>
                </a:tc>
                <a:tc>
                  <a:txBody>
                    <a:bodyPr/>
                    <a:lstStyle/>
                    <a:p>
                      <a:pPr algn="r" fontAlgn="b"/>
                      <a:r>
                        <a:rPr lang="fi-FI" sz="1200" b="0" i="0" u="none" strike="noStrike">
                          <a:solidFill>
                            <a:srgbClr val="000000"/>
                          </a:solidFill>
                          <a:effectLst/>
                          <a:latin typeface="+mn-lt"/>
                        </a:rPr>
                        <a:t>361</a:t>
                      </a:r>
                    </a:p>
                  </a:txBody>
                  <a:tcPr marL="72000" marR="288000" marT="7620" marB="0" anchor="b">
                    <a:solidFill>
                      <a:srgbClr val="E8E8ED"/>
                    </a:solidFill>
                  </a:tcPr>
                </a:tc>
                <a:tc>
                  <a:txBody>
                    <a:bodyPr/>
                    <a:lstStyle/>
                    <a:p>
                      <a:pPr algn="ctr" fontAlgn="b"/>
                      <a:r>
                        <a:rPr lang="fi-FI" sz="1200" b="0" i="0" u="none" strike="noStrike">
                          <a:solidFill>
                            <a:srgbClr val="000000"/>
                          </a:solidFill>
                          <a:effectLst/>
                          <a:latin typeface="+mn-lt"/>
                        </a:rPr>
                        <a:t>7,1</a:t>
                      </a:r>
                    </a:p>
                  </a:txBody>
                  <a:tcPr marL="72000" marR="72000" marT="7620" marB="0" anchor="b">
                    <a:solidFill>
                      <a:srgbClr val="E8E8ED"/>
                    </a:solidFill>
                  </a:tcPr>
                </a:tc>
                <a:tc>
                  <a:txBody>
                    <a:bodyPr/>
                    <a:lstStyle/>
                    <a:p>
                      <a:pPr algn="r" fontAlgn="b"/>
                      <a:r>
                        <a:rPr lang="fi-FI" sz="1200" b="0" i="0" u="none" strike="noStrike" dirty="0">
                          <a:solidFill>
                            <a:srgbClr val="000000"/>
                          </a:solidFill>
                          <a:effectLst/>
                          <a:latin typeface="+mn-lt"/>
                        </a:rPr>
                        <a:t>-47</a:t>
                      </a:r>
                    </a:p>
                  </a:txBody>
                  <a:tcPr marL="72000" marR="288000" marT="7620" marB="0" anchor="b">
                    <a:solidFill>
                      <a:srgbClr val="E8E8ED"/>
                    </a:solidFill>
                  </a:tcPr>
                </a:tc>
                <a:tc>
                  <a:txBody>
                    <a:bodyPr/>
                    <a:lstStyle/>
                    <a:p>
                      <a:pPr algn="r" fontAlgn="b"/>
                      <a:r>
                        <a:rPr lang="fi-FI" sz="1200" b="0" i="0" u="none" strike="noStrike">
                          <a:solidFill>
                            <a:srgbClr val="000000"/>
                          </a:solidFill>
                          <a:effectLst/>
                          <a:latin typeface="+mn-lt"/>
                        </a:rPr>
                        <a:t>281</a:t>
                      </a:r>
                    </a:p>
                  </a:txBody>
                  <a:tcPr marL="72000" marR="288000" marT="7620" marB="0" anchor="b">
                    <a:solidFill>
                      <a:schemeClr val="accent6">
                        <a:lumMod val="20000"/>
                        <a:lumOff val="80000"/>
                      </a:schemeClr>
                    </a:solidFill>
                  </a:tcPr>
                </a:tc>
                <a:tc>
                  <a:txBody>
                    <a:bodyPr/>
                    <a:lstStyle/>
                    <a:p>
                      <a:pPr algn="ctr" fontAlgn="b"/>
                      <a:r>
                        <a:rPr lang="fi-FI" sz="1200" b="0" i="0" u="none" strike="noStrike" dirty="0">
                          <a:solidFill>
                            <a:srgbClr val="000000"/>
                          </a:solidFill>
                          <a:effectLst/>
                          <a:latin typeface="+mn-lt"/>
                        </a:rPr>
                        <a:t>5,5</a:t>
                      </a:r>
                    </a:p>
                  </a:txBody>
                  <a:tcPr marL="72000" marR="72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37</a:t>
                      </a:r>
                    </a:p>
                  </a:txBody>
                  <a:tcPr marL="72000" marR="288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5 089</a:t>
                      </a:r>
                    </a:p>
                  </a:txBody>
                  <a:tcPr marL="72000" marR="216000" marT="7620" marB="0" anchor="b">
                    <a:solidFill>
                      <a:srgbClr val="E8E8ED"/>
                    </a:solidFill>
                  </a:tcPr>
                </a:tc>
                <a:extLst>
                  <a:ext uri="{0D108BD9-81ED-4DB2-BD59-A6C34878D82A}">
                    <a16:rowId xmlns:a16="http://schemas.microsoft.com/office/drawing/2014/main" val="3848488324"/>
                  </a:ext>
                </a:extLst>
              </a:tr>
              <a:tr h="171121">
                <a:tc>
                  <a:txBody>
                    <a:bodyPr/>
                    <a:lstStyle/>
                    <a:p>
                      <a:pPr algn="l" fontAlgn="b"/>
                      <a:r>
                        <a:rPr lang="fi-FI" sz="1200" b="0" i="0" u="none" strike="noStrike">
                          <a:solidFill>
                            <a:srgbClr val="000000"/>
                          </a:solidFill>
                          <a:effectLst/>
                          <a:latin typeface="+mn-lt"/>
                        </a:rPr>
                        <a:t>MK17 Pohjois-Pohjanmaa</a:t>
                      </a:r>
                    </a:p>
                  </a:txBody>
                  <a:tcPr marL="7620" marR="7620" marT="7620" marB="0" anchor="b">
                    <a:solidFill>
                      <a:srgbClr val="E8E8ED"/>
                    </a:solidFill>
                  </a:tcPr>
                </a:tc>
                <a:tc>
                  <a:txBody>
                    <a:bodyPr/>
                    <a:lstStyle/>
                    <a:p>
                      <a:pPr algn="r" fontAlgn="b"/>
                      <a:r>
                        <a:rPr lang="fi-FI" sz="1200" b="0" i="0" u="none" strike="noStrike">
                          <a:solidFill>
                            <a:srgbClr val="000000"/>
                          </a:solidFill>
                          <a:effectLst/>
                          <a:latin typeface="+mn-lt"/>
                        </a:rPr>
                        <a:t>2 555</a:t>
                      </a:r>
                    </a:p>
                  </a:txBody>
                  <a:tcPr marL="72000" marR="288000" marT="7620" marB="0" anchor="b">
                    <a:solidFill>
                      <a:srgbClr val="E8E8ED"/>
                    </a:solidFill>
                  </a:tcPr>
                </a:tc>
                <a:tc>
                  <a:txBody>
                    <a:bodyPr/>
                    <a:lstStyle/>
                    <a:p>
                      <a:pPr algn="ctr" fontAlgn="b"/>
                      <a:r>
                        <a:rPr lang="fi-FI" sz="1200" b="0" i="0" u="none" strike="noStrike">
                          <a:solidFill>
                            <a:srgbClr val="000000"/>
                          </a:solidFill>
                          <a:effectLst/>
                          <a:latin typeface="+mn-lt"/>
                        </a:rPr>
                        <a:t>9,5</a:t>
                      </a:r>
                    </a:p>
                  </a:txBody>
                  <a:tcPr marL="72000" marR="72000" marT="7620" marB="0" anchor="b">
                    <a:solidFill>
                      <a:srgbClr val="E8E8ED"/>
                    </a:solidFill>
                  </a:tcPr>
                </a:tc>
                <a:tc>
                  <a:txBody>
                    <a:bodyPr/>
                    <a:lstStyle/>
                    <a:p>
                      <a:pPr algn="r" fontAlgn="b"/>
                      <a:r>
                        <a:rPr lang="fi-FI" sz="1200" b="0" i="0" u="none" strike="noStrike">
                          <a:solidFill>
                            <a:srgbClr val="000000"/>
                          </a:solidFill>
                          <a:effectLst/>
                          <a:latin typeface="+mn-lt"/>
                        </a:rPr>
                        <a:t>58</a:t>
                      </a:r>
                    </a:p>
                  </a:txBody>
                  <a:tcPr marL="72000" marR="288000" marT="7620" marB="0" anchor="b">
                    <a:solidFill>
                      <a:srgbClr val="E8E8ED"/>
                    </a:solidFill>
                  </a:tcPr>
                </a:tc>
                <a:tc>
                  <a:txBody>
                    <a:bodyPr/>
                    <a:lstStyle/>
                    <a:p>
                      <a:pPr algn="r" fontAlgn="b"/>
                      <a:r>
                        <a:rPr lang="fi-FI" sz="1200" b="0" i="0" u="none" strike="noStrike">
                          <a:solidFill>
                            <a:srgbClr val="000000"/>
                          </a:solidFill>
                          <a:effectLst/>
                          <a:latin typeface="+mn-lt"/>
                        </a:rPr>
                        <a:t>1 643</a:t>
                      </a:r>
                    </a:p>
                  </a:txBody>
                  <a:tcPr marL="72000" marR="288000" marT="7620" marB="0" anchor="b">
                    <a:solidFill>
                      <a:schemeClr val="accent6">
                        <a:lumMod val="20000"/>
                        <a:lumOff val="80000"/>
                      </a:schemeClr>
                    </a:solidFill>
                  </a:tcPr>
                </a:tc>
                <a:tc>
                  <a:txBody>
                    <a:bodyPr/>
                    <a:lstStyle/>
                    <a:p>
                      <a:pPr algn="ctr" fontAlgn="b"/>
                      <a:r>
                        <a:rPr lang="fi-FI" sz="1200" b="0" i="0" u="none" strike="noStrike" dirty="0">
                          <a:solidFill>
                            <a:srgbClr val="000000"/>
                          </a:solidFill>
                          <a:effectLst/>
                          <a:latin typeface="+mn-lt"/>
                        </a:rPr>
                        <a:t>6,1</a:t>
                      </a:r>
                    </a:p>
                  </a:txBody>
                  <a:tcPr marL="72000" marR="72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80</a:t>
                      </a:r>
                    </a:p>
                  </a:txBody>
                  <a:tcPr marL="72000" marR="288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26 757</a:t>
                      </a:r>
                    </a:p>
                  </a:txBody>
                  <a:tcPr marL="72000" marR="216000" marT="7620" marB="0" anchor="b">
                    <a:solidFill>
                      <a:srgbClr val="E8E8ED"/>
                    </a:solidFill>
                  </a:tcPr>
                </a:tc>
                <a:extLst>
                  <a:ext uri="{0D108BD9-81ED-4DB2-BD59-A6C34878D82A}">
                    <a16:rowId xmlns:a16="http://schemas.microsoft.com/office/drawing/2014/main" val="1736961789"/>
                  </a:ext>
                </a:extLst>
              </a:tr>
              <a:tr h="171121">
                <a:tc>
                  <a:txBody>
                    <a:bodyPr/>
                    <a:lstStyle/>
                    <a:p>
                      <a:pPr algn="l" fontAlgn="b"/>
                      <a:r>
                        <a:rPr lang="fi-FI" sz="1200" b="0" i="0" u="none" strike="noStrike">
                          <a:solidFill>
                            <a:srgbClr val="000000"/>
                          </a:solidFill>
                          <a:effectLst/>
                          <a:latin typeface="+mn-lt"/>
                        </a:rPr>
                        <a:t>MK18 Kainuu</a:t>
                      </a:r>
                    </a:p>
                  </a:txBody>
                  <a:tcPr marL="7620" marR="7620" marT="7620" marB="0" anchor="b">
                    <a:solidFill>
                      <a:srgbClr val="E8E8ED"/>
                    </a:solidFill>
                  </a:tcPr>
                </a:tc>
                <a:tc>
                  <a:txBody>
                    <a:bodyPr/>
                    <a:lstStyle/>
                    <a:p>
                      <a:pPr algn="r" fontAlgn="b"/>
                      <a:r>
                        <a:rPr lang="fi-FI" sz="1200" b="0" i="0" u="none" strike="noStrike">
                          <a:solidFill>
                            <a:srgbClr val="000000"/>
                          </a:solidFill>
                          <a:effectLst/>
                          <a:latin typeface="+mn-lt"/>
                        </a:rPr>
                        <a:t>342</a:t>
                      </a:r>
                    </a:p>
                  </a:txBody>
                  <a:tcPr marL="72000" marR="288000" marT="7620" marB="0" anchor="b">
                    <a:solidFill>
                      <a:srgbClr val="E8E8ED"/>
                    </a:solidFill>
                  </a:tcPr>
                </a:tc>
                <a:tc>
                  <a:txBody>
                    <a:bodyPr/>
                    <a:lstStyle/>
                    <a:p>
                      <a:pPr algn="ctr" fontAlgn="b"/>
                      <a:r>
                        <a:rPr lang="fi-FI" sz="1200" b="0" i="0" u="none" strike="noStrike" dirty="0">
                          <a:solidFill>
                            <a:srgbClr val="000000"/>
                          </a:solidFill>
                          <a:effectLst/>
                          <a:latin typeface="+mn-lt"/>
                        </a:rPr>
                        <a:t>7,9</a:t>
                      </a:r>
                    </a:p>
                  </a:txBody>
                  <a:tcPr marL="72000" marR="72000" marT="7620" marB="0" anchor="b">
                    <a:solidFill>
                      <a:srgbClr val="E8E8ED"/>
                    </a:solidFill>
                  </a:tcPr>
                </a:tc>
                <a:tc>
                  <a:txBody>
                    <a:bodyPr/>
                    <a:lstStyle/>
                    <a:p>
                      <a:pPr algn="r" fontAlgn="b"/>
                      <a:r>
                        <a:rPr lang="fi-FI" sz="1200" b="0" i="0" u="none" strike="noStrike" dirty="0">
                          <a:solidFill>
                            <a:srgbClr val="000000"/>
                          </a:solidFill>
                          <a:effectLst/>
                          <a:latin typeface="+mn-lt"/>
                        </a:rPr>
                        <a:t>-18</a:t>
                      </a:r>
                    </a:p>
                  </a:txBody>
                  <a:tcPr marL="72000" marR="288000" marT="7620" marB="0" anchor="b">
                    <a:solidFill>
                      <a:srgbClr val="E8E8ED"/>
                    </a:solidFill>
                  </a:tcPr>
                </a:tc>
                <a:tc>
                  <a:txBody>
                    <a:bodyPr/>
                    <a:lstStyle/>
                    <a:p>
                      <a:pPr algn="r" fontAlgn="b"/>
                      <a:r>
                        <a:rPr lang="fi-FI" sz="1200" b="0" i="0" u="none" strike="noStrike">
                          <a:solidFill>
                            <a:srgbClr val="000000"/>
                          </a:solidFill>
                          <a:effectLst/>
                          <a:latin typeface="+mn-lt"/>
                        </a:rPr>
                        <a:t>240</a:t>
                      </a:r>
                    </a:p>
                  </a:txBody>
                  <a:tcPr marL="72000" marR="288000" marT="7620" marB="0" anchor="b">
                    <a:solidFill>
                      <a:schemeClr val="accent6">
                        <a:lumMod val="20000"/>
                        <a:lumOff val="80000"/>
                      </a:schemeClr>
                    </a:solidFill>
                  </a:tcPr>
                </a:tc>
                <a:tc>
                  <a:txBody>
                    <a:bodyPr/>
                    <a:lstStyle/>
                    <a:p>
                      <a:pPr algn="ctr" fontAlgn="b"/>
                      <a:r>
                        <a:rPr lang="fi-FI" sz="1200" b="0" i="0" u="none" strike="noStrike" dirty="0">
                          <a:solidFill>
                            <a:srgbClr val="000000"/>
                          </a:solidFill>
                          <a:effectLst/>
                          <a:latin typeface="+mn-lt"/>
                        </a:rPr>
                        <a:t>5,5</a:t>
                      </a:r>
                    </a:p>
                  </a:txBody>
                  <a:tcPr marL="72000" marR="72000" marT="7620" marB="0" anchor="b">
                    <a:solidFill>
                      <a:schemeClr val="accent6">
                        <a:lumMod val="20000"/>
                        <a:lumOff val="80000"/>
                      </a:schemeClr>
                    </a:solidFill>
                  </a:tcPr>
                </a:tc>
                <a:tc>
                  <a:txBody>
                    <a:bodyPr/>
                    <a:lstStyle/>
                    <a:p>
                      <a:pPr algn="r" fontAlgn="b"/>
                      <a:r>
                        <a:rPr lang="fi-FI" sz="1200" b="0" i="0" u="none" strike="noStrike">
                          <a:solidFill>
                            <a:srgbClr val="000000"/>
                          </a:solidFill>
                          <a:effectLst/>
                          <a:latin typeface="+mn-lt"/>
                        </a:rPr>
                        <a:t>10</a:t>
                      </a:r>
                    </a:p>
                  </a:txBody>
                  <a:tcPr marL="72000" marR="288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4 330</a:t>
                      </a:r>
                    </a:p>
                  </a:txBody>
                  <a:tcPr marL="72000" marR="216000" marT="7620" marB="0" anchor="b">
                    <a:solidFill>
                      <a:srgbClr val="E8E8ED"/>
                    </a:solidFill>
                  </a:tcPr>
                </a:tc>
                <a:extLst>
                  <a:ext uri="{0D108BD9-81ED-4DB2-BD59-A6C34878D82A}">
                    <a16:rowId xmlns:a16="http://schemas.microsoft.com/office/drawing/2014/main" val="2967695329"/>
                  </a:ext>
                </a:extLst>
              </a:tr>
              <a:tr h="171121">
                <a:tc>
                  <a:txBody>
                    <a:bodyPr/>
                    <a:lstStyle/>
                    <a:p>
                      <a:pPr algn="l" fontAlgn="b"/>
                      <a:r>
                        <a:rPr lang="fi-FI" sz="1200" b="0" i="0" u="none" strike="noStrike">
                          <a:solidFill>
                            <a:srgbClr val="000000"/>
                          </a:solidFill>
                          <a:effectLst/>
                          <a:latin typeface="+mn-lt"/>
                        </a:rPr>
                        <a:t>MK19 Lappi</a:t>
                      </a:r>
                    </a:p>
                  </a:txBody>
                  <a:tcPr marL="7620" marR="7620" marT="7620" marB="0" anchor="b">
                    <a:solidFill>
                      <a:srgbClr val="E8E8ED"/>
                    </a:solidFill>
                  </a:tcPr>
                </a:tc>
                <a:tc>
                  <a:txBody>
                    <a:bodyPr/>
                    <a:lstStyle/>
                    <a:p>
                      <a:pPr algn="r" fontAlgn="b"/>
                      <a:r>
                        <a:rPr lang="fi-FI" sz="1200" b="0" i="0" u="none" strike="noStrike">
                          <a:solidFill>
                            <a:srgbClr val="000000"/>
                          </a:solidFill>
                          <a:effectLst/>
                          <a:latin typeface="+mn-lt"/>
                        </a:rPr>
                        <a:t>1 188</a:t>
                      </a:r>
                    </a:p>
                  </a:txBody>
                  <a:tcPr marL="72000" marR="288000" marT="7620" marB="0" anchor="b">
                    <a:solidFill>
                      <a:srgbClr val="E8E8ED"/>
                    </a:solidFill>
                  </a:tcPr>
                </a:tc>
                <a:tc>
                  <a:txBody>
                    <a:bodyPr/>
                    <a:lstStyle/>
                    <a:p>
                      <a:pPr algn="ctr" fontAlgn="b"/>
                      <a:r>
                        <a:rPr lang="fi-FI" sz="1200" b="0" i="0" u="none" strike="noStrike" dirty="0">
                          <a:solidFill>
                            <a:srgbClr val="000000"/>
                          </a:solidFill>
                          <a:effectLst/>
                          <a:latin typeface="+mn-lt"/>
                        </a:rPr>
                        <a:t>8,3</a:t>
                      </a:r>
                    </a:p>
                  </a:txBody>
                  <a:tcPr marL="72000" marR="72000" marT="7620" marB="0" anchor="b">
                    <a:solidFill>
                      <a:srgbClr val="E8E8ED"/>
                    </a:solidFill>
                  </a:tcPr>
                </a:tc>
                <a:tc>
                  <a:txBody>
                    <a:bodyPr/>
                    <a:lstStyle/>
                    <a:p>
                      <a:pPr algn="r" fontAlgn="b"/>
                      <a:r>
                        <a:rPr lang="fi-FI" sz="1200" b="0" i="0" u="none" strike="noStrike" dirty="0">
                          <a:solidFill>
                            <a:srgbClr val="000000"/>
                          </a:solidFill>
                          <a:effectLst/>
                          <a:latin typeface="+mn-lt"/>
                        </a:rPr>
                        <a:t>-72</a:t>
                      </a:r>
                    </a:p>
                  </a:txBody>
                  <a:tcPr marL="72000" marR="288000" marT="7620" marB="0" anchor="b">
                    <a:solidFill>
                      <a:srgbClr val="E8E8ED"/>
                    </a:solidFill>
                  </a:tcPr>
                </a:tc>
                <a:tc>
                  <a:txBody>
                    <a:bodyPr/>
                    <a:lstStyle/>
                    <a:p>
                      <a:pPr algn="r" fontAlgn="b"/>
                      <a:r>
                        <a:rPr lang="fi-FI" sz="1200" b="0" i="0" u="none" strike="noStrike">
                          <a:solidFill>
                            <a:srgbClr val="000000"/>
                          </a:solidFill>
                          <a:effectLst/>
                          <a:latin typeface="+mn-lt"/>
                        </a:rPr>
                        <a:t>809</a:t>
                      </a:r>
                    </a:p>
                  </a:txBody>
                  <a:tcPr marL="72000" marR="288000" marT="7620" marB="0" anchor="b">
                    <a:solidFill>
                      <a:schemeClr val="accent6">
                        <a:lumMod val="20000"/>
                        <a:lumOff val="80000"/>
                      </a:schemeClr>
                    </a:solidFill>
                  </a:tcPr>
                </a:tc>
                <a:tc>
                  <a:txBody>
                    <a:bodyPr/>
                    <a:lstStyle/>
                    <a:p>
                      <a:pPr algn="ctr" fontAlgn="b"/>
                      <a:r>
                        <a:rPr lang="fi-FI" sz="1200" b="0" i="0" u="none" strike="noStrike" dirty="0">
                          <a:solidFill>
                            <a:srgbClr val="000000"/>
                          </a:solidFill>
                          <a:effectLst/>
                          <a:latin typeface="+mn-lt"/>
                        </a:rPr>
                        <a:t>5,6</a:t>
                      </a:r>
                    </a:p>
                  </a:txBody>
                  <a:tcPr marL="72000" marR="72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35</a:t>
                      </a:r>
                    </a:p>
                  </a:txBody>
                  <a:tcPr marL="72000" marR="288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14 325</a:t>
                      </a:r>
                    </a:p>
                  </a:txBody>
                  <a:tcPr marL="72000" marR="216000" marT="7620" marB="0" anchor="b">
                    <a:solidFill>
                      <a:srgbClr val="E8E8ED"/>
                    </a:solidFill>
                  </a:tcPr>
                </a:tc>
                <a:extLst>
                  <a:ext uri="{0D108BD9-81ED-4DB2-BD59-A6C34878D82A}">
                    <a16:rowId xmlns:a16="http://schemas.microsoft.com/office/drawing/2014/main" val="1795698841"/>
                  </a:ext>
                </a:extLst>
              </a:tr>
              <a:tr h="171121">
                <a:tc>
                  <a:txBody>
                    <a:bodyPr/>
                    <a:lstStyle/>
                    <a:p>
                      <a:pPr algn="l" fontAlgn="b"/>
                      <a:r>
                        <a:rPr lang="fi-FI" sz="1200" b="0" i="0" u="none" strike="noStrike">
                          <a:solidFill>
                            <a:srgbClr val="000000"/>
                          </a:solidFill>
                          <a:effectLst/>
                          <a:latin typeface="+mn-lt"/>
                        </a:rPr>
                        <a:t>MA2 AHVENANMAA</a:t>
                      </a:r>
                    </a:p>
                  </a:txBody>
                  <a:tcPr marL="7620" marR="7620" marT="7620" marB="0" anchor="b">
                    <a:solidFill>
                      <a:srgbClr val="E8E8ED"/>
                    </a:solidFill>
                  </a:tcPr>
                </a:tc>
                <a:tc>
                  <a:txBody>
                    <a:bodyPr/>
                    <a:lstStyle/>
                    <a:p>
                      <a:pPr algn="r" fontAlgn="b"/>
                      <a:r>
                        <a:rPr lang="fi-FI" sz="1200" b="0" i="0" u="none" strike="noStrike">
                          <a:solidFill>
                            <a:srgbClr val="000000"/>
                          </a:solidFill>
                          <a:effectLst/>
                          <a:latin typeface="+mn-lt"/>
                        </a:rPr>
                        <a:t>227</a:t>
                      </a:r>
                    </a:p>
                  </a:txBody>
                  <a:tcPr marL="72000" marR="288000" marT="7620" marB="0" anchor="b">
                    <a:solidFill>
                      <a:srgbClr val="E8E8ED"/>
                    </a:solidFill>
                  </a:tcPr>
                </a:tc>
                <a:tc>
                  <a:txBody>
                    <a:bodyPr/>
                    <a:lstStyle/>
                    <a:p>
                      <a:pPr algn="ctr" fontAlgn="b"/>
                      <a:r>
                        <a:rPr lang="fi-FI" sz="1200" b="0" i="0" u="none" strike="noStrike" dirty="0">
                          <a:solidFill>
                            <a:srgbClr val="000000"/>
                          </a:solidFill>
                          <a:effectLst/>
                          <a:latin typeface="+mn-lt"/>
                        </a:rPr>
                        <a:t>6,6</a:t>
                      </a:r>
                    </a:p>
                  </a:txBody>
                  <a:tcPr marL="72000" marR="72000" marT="7620" marB="0" anchor="b">
                    <a:solidFill>
                      <a:srgbClr val="E8E8ED"/>
                    </a:solidFill>
                  </a:tcPr>
                </a:tc>
                <a:tc>
                  <a:txBody>
                    <a:bodyPr/>
                    <a:lstStyle/>
                    <a:p>
                      <a:pPr algn="r" fontAlgn="b"/>
                      <a:r>
                        <a:rPr lang="fi-FI" sz="1200" b="0" i="0" u="none" strike="noStrike" dirty="0">
                          <a:solidFill>
                            <a:srgbClr val="000000"/>
                          </a:solidFill>
                          <a:effectLst/>
                          <a:latin typeface="+mn-lt"/>
                        </a:rPr>
                        <a:t>-33</a:t>
                      </a:r>
                    </a:p>
                  </a:txBody>
                  <a:tcPr marL="72000" marR="288000" marT="7620" marB="0" anchor="b">
                    <a:solidFill>
                      <a:srgbClr val="E8E8ED"/>
                    </a:solidFill>
                  </a:tcPr>
                </a:tc>
                <a:tc>
                  <a:txBody>
                    <a:bodyPr/>
                    <a:lstStyle/>
                    <a:p>
                      <a:pPr algn="r" fontAlgn="b"/>
                      <a:r>
                        <a:rPr lang="fi-FI" sz="1200" b="0" i="0" u="none" strike="noStrike">
                          <a:solidFill>
                            <a:srgbClr val="000000"/>
                          </a:solidFill>
                          <a:effectLst/>
                          <a:latin typeface="+mn-lt"/>
                        </a:rPr>
                        <a:t>154</a:t>
                      </a:r>
                    </a:p>
                  </a:txBody>
                  <a:tcPr marL="72000" marR="288000" marT="7620" marB="0" anchor="b">
                    <a:solidFill>
                      <a:schemeClr val="accent6">
                        <a:lumMod val="20000"/>
                        <a:lumOff val="80000"/>
                      </a:schemeClr>
                    </a:solidFill>
                  </a:tcPr>
                </a:tc>
                <a:tc>
                  <a:txBody>
                    <a:bodyPr/>
                    <a:lstStyle/>
                    <a:p>
                      <a:pPr algn="ctr" fontAlgn="b"/>
                      <a:r>
                        <a:rPr lang="fi-FI" sz="1200" b="0" i="0" u="none" strike="noStrike" dirty="0">
                          <a:solidFill>
                            <a:srgbClr val="000000"/>
                          </a:solidFill>
                          <a:effectLst/>
                          <a:latin typeface="+mn-lt"/>
                        </a:rPr>
                        <a:t>4,4</a:t>
                      </a:r>
                    </a:p>
                  </a:txBody>
                  <a:tcPr marL="72000" marR="72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10</a:t>
                      </a:r>
                    </a:p>
                  </a:txBody>
                  <a:tcPr marL="72000" marR="288000" marT="7620" marB="0" anchor="b">
                    <a:solidFill>
                      <a:schemeClr val="accent6">
                        <a:lumMod val="20000"/>
                        <a:lumOff val="80000"/>
                      </a:schemeClr>
                    </a:solidFill>
                  </a:tcPr>
                </a:tc>
                <a:tc>
                  <a:txBody>
                    <a:bodyPr/>
                    <a:lstStyle/>
                    <a:p>
                      <a:pPr algn="r" fontAlgn="b"/>
                      <a:r>
                        <a:rPr lang="fi-FI" sz="1200" b="0" i="0" u="none" strike="noStrike" dirty="0">
                          <a:solidFill>
                            <a:srgbClr val="000000"/>
                          </a:solidFill>
                          <a:effectLst/>
                          <a:latin typeface="+mn-lt"/>
                        </a:rPr>
                        <a:t>3 465</a:t>
                      </a:r>
                    </a:p>
                  </a:txBody>
                  <a:tcPr marL="72000" marR="216000" marT="7620" marB="0" anchor="b">
                    <a:solidFill>
                      <a:srgbClr val="E8E8ED"/>
                    </a:solidFill>
                  </a:tcPr>
                </a:tc>
                <a:extLst>
                  <a:ext uri="{0D108BD9-81ED-4DB2-BD59-A6C34878D82A}">
                    <a16:rowId xmlns:a16="http://schemas.microsoft.com/office/drawing/2014/main" val="110931659"/>
                  </a:ext>
                </a:extLst>
              </a:tr>
            </a:tbl>
          </a:graphicData>
        </a:graphic>
      </p:graphicFrame>
      <p:sp>
        <p:nvSpPr>
          <p:cNvPr id="6" name="Title 11">
            <a:extLst>
              <a:ext uri="{FF2B5EF4-FFF2-40B4-BE49-F238E27FC236}">
                <a16:creationId xmlns:a16="http://schemas.microsoft.com/office/drawing/2014/main" id="{0DD42FD1-2AF4-F9DA-D90F-27040741B4D3}"/>
              </a:ext>
            </a:extLst>
          </p:cNvPr>
          <p:cNvSpPr txBox="1">
            <a:spLocks/>
          </p:cNvSpPr>
          <p:nvPr/>
        </p:nvSpPr>
        <p:spPr bwMode="auto">
          <a:xfrm>
            <a:off x="623392" y="6309320"/>
            <a:ext cx="11521280" cy="548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prstClr val="black"/>
                </a:solidFill>
                <a:effectLst/>
                <a:uLnTx/>
                <a:uFillTx/>
                <a:latin typeface="Arial"/>
                <a:ea typeface="+mn-ea"/>
                <a:cs typeface="+mn-cs"/>
              </a:rPr>
              <a:t>*) Yrityskanta on poikkileikkaustieto kaikkien toimivien yritysten lukumäärästä tiettynä ajankohtana. </a:t>
            </a:r>
            <a:endParaRPr kumimoji="0" lang="fi-FI" sz="1100" b="0" i="0" u="none" strike="noStrike" kern="1200" cap="none" spc="0" normalizeH="0" baseline="0" noProof="0" dirty="0">
              <a:ln>
                <a:noFill/>
              </a:ln>
              <a:solidFill>
                <a:srgbClr val="000000"/>
              </a:solidFill>
              <a:effectLst/>
              <a:uLnTx/>
              <a:uFillTx/>
              <a:latin typeface="Arial" charset="-52"/>
              <a:ea typeface="+mn-ea"/>
              <a:cs typeface="Arial" charset="-52"/>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Aloittaneet ja lopettaneet yritykset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9.11.2023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2203453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noGrp="1"/>
          </p:cNvSpPr>
          <p:nvPr>
            <p:ph type="title" idx="4294967295"/>
          </p:nvPr>
        </p:nvSpPr>
        <p:spPr>
          <a:xfrm>
            <a:off x="623392" y="404664"/>
            <a:ext cx="11233248" cy="57606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2800" b="1" i="0" u="none" strike="noStrike" kern="0" cap="none" spc="0" normalizeH="0" baseline="0" noProof="0" dirty="0">
                <a:ln>
                  <a:noFill/>
                </a:ln>
                <a:solidFill>
                  <a:schemeClr val="tx2"/>
                </a:solidFill>
                <a:effectLst/>
                <a:uLnTx/>
                <a:uFillTx/>
                <a:latin typeface="+mj-lt"/>
                <a:ea typeface="+mj-ea"/>
                <a:cs typeface="Arial"/>
              </a:rPr>
              <a:t>Aloittaneet ja lopettaneet yritykset Etelä-Savossa toimialoittain 2022</a:t>
            </a:r>
            <a:r>
              <a:rPr kumimoji="0" lang="fi-FI" sz="2000" b="0" i="0" u="none" strike="noStrike" kern="0" cap="none" spc="0" normalizeH="0" baseline="0" noProof="0" dirty="0">
                <a:ln>
                  <a:noFill/>
                </a:ln>
                <a:solidFill>
                  <a:schemeClr val="tx2"/>
                </a:solidFill>
                <a:effectLst/>
                <a:uLnTx/>
                <a:uFillTx/>
                <a:latin typeface="+mj-lt"/>
                <a:ea typeface="+mj-ea"/>
                <a:cs typeface="Arial"/>
              </a:rPr>
              <a:t>, 1.1.2023 aluejako</a:t>
            </a:r>
            <a:endParaRPr kumimoji="0" lang="fi-FI" sz="2800" b="0" i="0" u="none" strike="noStrike" kern="0" cap="none" spc="0" normalizeH="0" baseline="0" noProof="0" dirty="0">
              <a:ln>
                <a:noFill/>
              </a:ln>
              <a:solidFill>
                <a:schemeClr val="tx2"/>
              </a:solidFill>
              <a:effectLst/>
              <a:uLnTx/>
              <a:uFillTx/>
              <a:latin typeface="+mj-lt"/>
              <a:ea typeface="+mj-ea"/>
              <a:cs typeface="Arial"/>
            </a:endParaRPr>
          </a:p>
        </p:txBody>
      </p:sp>
      <p:pic>
        <p:nvPicPr>
          <p:cNvPr id="4" name="Kuva 3" descr="Palkkikaavio: Aloittaneet ja lopettaneet yritykset Etelä-Savossa toimialoittain vuonna 2022. Aloittaneita yrityksiä oli yhteensä 745 ja lopettaneita 562 kappaletta. Eniten aloittaneita yrityksiä oli ammatillisessa, tieteellisessä ja teknisessä toiminnassa, yhteensä 85 ja rakentamisen toimialalla, 84 sekä maa-, metsä- ja kalatalouden toimialalla, 79 kappaletta. Lopettaneita yrityksiä oli eniten tukku- ja vähittäiskaupan alalla, 85 sekä ammatillisessa, tieteellisessä ja teknisessä toiminnassa,75 kappaletta.">
            <a:extLst>
              <a:ext uri="{FF2B5EF4-FFF2-40B4-BE49-F238E27FC236}">
                <a16:creationId xmlns:a16="http://schemas.microsoft.com/office/drawing/2014/main" id="{7EC62B3E-3296-9274-38E4-EF2D102406DD}"/>
              </a:ext>
            </a:extLst>
          </p:cNvPr>
          <p:cNvPicPr>
            <a:picLocks noChangeAspect="1"/>
          </p:cNvPicPr>
          <p:nvPr/>
        </p:nvPicPr>
        <p:blipFill>
          <a:blip r:embed="rId3"/>
          <a:stretch>
            <a:fillRect/>
          </a:stretch>
        </p:blipFill>
        <p:spPr>
          <a:xfrm>
            <a:off x="479376" y="1169416"/>
            <a:ext cx="9959017" cy="4951216"/>
          </a:xfrm>
          <a:prstGeom prst="rect">
            <a:avLst/>
          </a:prstGeom>
        </p:spPr>
      </p:pic>
      <p:sp>
        <p:nvSpPr>
          <p:cNvPr id="5" name="Title 11">
            <a:extLst>
              <a:ext uri="{FF2B5EF4-FFF2-40B4-BE49-F238E27FC236}">
                <a16:creationId xmlns:a16="http://schemas.microsoft.com/office/drawing/2014/main" id="{BB1E2B68-DB12-3773-4E98-B0F018EE3C72}"/>
              </a:ext>
            </a:extLst>
          </p:cNvPr>
          <p:cNvSpPr txBox="1">
            <a:spLocks/>
          </p:cNvSpPr>
          <p:nvPr/>
        </p:nvSpPr>
        <p:spPr bwMode="auto">
          <a:xfrm>
            <a:off x="623392" y="6309320"/>
            <a:ext cx="11521280" cy="548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fi-FI" sz="11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Aloittaneet ja lopettaneet yritykset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9.11.2023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488308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noGrp="1"/>
          </p:cNvSpPr>
          <p:nvPr>
            <p:ph type="title" idx="4294967295"/>
          </p:nvPr>
        </p:nvSpPr>
        <p:spPr>
          <a:xfrm>
            <a:off x="623392" y="404664"/>
            <a:ext cx="11233248" cy="86409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2800" b="1" i="0" u="none" strike="noStrike" kern="0" cap="none" spc="0" normalizeH="0" baseline="0" noProof="0" dirty="0">
                <a:ln>
                  <a:noFill/>
                </a:ln>
                <a:solidFill>
                  <a:schemeClr val="tx2"/>
                </a:solidFill>
                <a:effectLst/>
                <a:uLnTx/>
                <a:uFillTx/>
                <a:latin typeface="+mj-lt"/>
                <a:ea typeface="+mj-ea"/>
                <a:cs typeface="Arial"/>
              </a:rPr>
              <a:t>Aloittaneet ja lopettaneet yritykset Etelä-Savossa 2021 - Q1-Q2/202</a:t>
            </a:r>
            <a:r>
              <a:rPr lang="fi-FI" sz="2800" kern="0" dirty="0">
                <a:cs typeface="Arial"/>
              </a:rPr>
              <a:t>3</a:t>
            </a:r>
            <a:r>
              <a:rPr kumimoji="0" lang="fi-FI" sz="2000" b="0" i="0" u="none" strike="noStrike" kern="0" cap="none" spc="0" normalizeH="0" baseline="0" noProof="0" dirty="0">
                <a:ln>
                  <a:noFill/>
                </a:ln>
                <a:solidFill>
                  <a:schemeClr val="tx2"/>
                </a:solidFill>
                <a:effectLst/>
                <a:uLnTx/>
                <a:uFillTx/>
                <a:latin typeface="+mj-lt"/>
                <a:ea typeface="+mj-ea"/>
                <a:cs typeface="Arial"/>
              </a:rPr>
              <a:t>,</a:t>
            </a:r>
            <a:br>
              <a:rPr kumimoji="0" lang="fi-FI" sz="2000" b="0" i="0" u="none" strike="noStrike" kern="0" cap="none" spc="0" normalizeH="0" baseline="0" noProof="0" dirty="0">
                <a:ln>
                  <a:noFill/>
                </a:ln>
                <a:solidFill>
                  <a:schemeClr val="tx2"/>
                </a:solidFill>
                <a:effectLst/>
                <a:uLnTx/>
                <a:uFillTx/>
                <a:latin typeface="+mj-lt"/>
                <a:ea typeface="+mj-ea"/>
                <a:cs typeface="Arial"/>
              </a:rPr>
            </a:br>
            <a:r>
              <a:rPr kumimoji="0" lang="fi-FI" sz="2000" b="0" i="0" u="none" strike="noStrike" kern="0" cap="none" spc="0" normalizeH="0" baseline="0" noProof="0" dirty="0">
                <a:ln>
                  <a:noFill/>
                </a:ln>
                <a:solidFill>
                  <a:schemeClr val="tx2"/>
                </a:solidFill>
                <a:effectLst/>
                <a:uLnTx/>
                <a:uFillTx/>
                <a:latin typeface="+mj-lt"/>
                <a:ea typeface="+mj-ea"/>
                <a:cs typeface="Arial"/>
              </a:rPr>
              <a:t> 1.1.2023 aluejako</a:t>
            </a:r>
            <a:endParaRPr kumimoji="0" lang="fi-FI" sz="2800" b="0" i="0" u="none" strike="noStrike" kern="0" cap="none" spc="0" normalizeH="0" baseline="0" noProof="0" dirty="0">
              <a:ln>
                <a:noFill/>
              </a:ln>
              <a:solidFill>
                <a:schemeClr val="tx2"/>
              </a:solidFill>
              <a:effectLst/>
              <a:uLnTx/>
              <a:uFillTx/>
              <a:latin typeface="+mj-lt"/>
              <a:ea typeface="+mj-ea"/>
              <a:cs typeface="Arial"/>
            </a:endParaRPr>
          </a:p>
        </p:txBody>
      </p:sp>
      <p:graphicFrame>
        <p:nvGraphicFramePr>
          <p:cNvPr id="4" name="Taulukko 3">
            <a:extLst>
              <a:ext uri="{FF2B5EF4-FFF2-40B4-BE49-F238E27FC236}">
                <a16:creationId xmlns:a16="http://schemas.microsoft.com/office/drawing/2014/main" id="{093289C6-37FE-4F9D-AFB0-FD521D6EB5CB}"/>
              </a:ext>
            </a:extLst>
          </p:cNvPr>
          <p:cNvGraphicFramePr>
            <a:graphicFrameLocks noGrp="1"/>
          </p:cNvGraphicFramePr>
          <p:nvPr/>
        </p:nvGraphicFramePr>
        <p:xfrm>
          <a:off x="767408" y="1556792"/>
          <a:ext cx="9145017" cy="4248469"/>
        </p:xfrm>
        <a:graphic>
          <a:graphicData uri="http://schemas.openxmlformats.org/drawingml/2006/table">
            <a:tbl>
              <a:tblPr firstRow="1" lastRow="1" bandRow="1">
                <a:tableStyleId>{5C22544A-7EE6-4342-B048-85BDC9FD1C3A}</a:tableStyleId>
              </a:tblPr>
              <a:tblGrid>
                <a:gridCol w="1278339">
                  <a:extLst>
                    <a:ext uri="{9D8B030D-6E8A-4147-A177-3AD203B41FA5}">
                      <a16:colId xmlns:a16="http://schemas.microsoft.com/office/drawing/2014/main" val="919334997"/>
                    </a:ext>
                  </a:extLst>
                </a:gridCol>
                <a:gridCol w="1198443">
                  <a:extLst>
                    <a:ext uri="{9D8B030D-6E8A-4147-A177-3AD203B41FA5}">
                      <a16:colId xmlns:a16="http://schemas.microsoft.com/office/drawing/2014/main" val="4045060633"/>
                    </a:ext>
                  </a:extLst>
                </a:gridCol>
                <a:gridCol w="1198443">
                  <a:extLst>
                    <a:ext uri="{9D8B030D-6E8A-4147-A177-3AD203B41FA5}">
                      <a16:colId xmlns:a16="http://schemas.microsoft.com/office/drawing/2014/main" val="249308508"/>
                    </a:ext>
                  </a:extLst>
                </a:gridCol>
                <a:gridCol w="1118547">
                  <a:extLst>
                    <a:ext uri="{9D8B030D-6E8A-4147-A177-3AD203B41FA5}">
                      <a16:colId xmlns:a16="http://schemas.microsoft.com/office/drawing/2014/main" val="94292530"/>
                    </a:ext>
                  </a:extLst>
                </a:gridCol>
                <a:gridCol w="1118547">
                  <a:extLst>
                    <a:ext uri="{9D8B030D-6E8A-4147-A177-3AD203B41FA5}">
                      <a16:colId xmlns:a16="http://schemas.microsoft.com/office/drawing/2014/main" val="865969080"/>
                    </a:ext>
                  </a:extLst>
                </a:gridCol>
                <a:gridCol w="1038650">
                  <a:extLst>
                    <a:ext uri="{9D8B030D-6E8A-4147-A177-3AD203B41FA5}">
                      <a16:colId xmlns:a16="http://schemas.microsoft.com/office/drawing/2014/main" val="3909216863"/>
                    </a:ext>
                  </a:extLst>
                </a:gridCol>
                <a:gridCol w="1118547">
                  <a:extLst>
                    <a:ext uri="{9D8B030D-6E8A-4147-A177-3AD203B41FA5}">
                      <a16:colId xmlns:a16="http://schemas.microsoft.com/office/drawing/2014/main" val="2403279295"/>
                    </a:ext>
                  </a:extLst>
                </a:gridCol>
                <a:gridCol w="1075501">
                  <a:extLst>
                    <a:ext uri="{9D8B030D-6E8A-4147-A177-3AD203B41FA5}">
                      <a16:colId xmlns:a16="http://schemas.microsoft.com/office/drawing/2014/main" val="1320336722"/>
                    </a:ext>
                  </a:extLst>
                </a:gridCol>
              </a:tblGrid>
              <a:tr h="933824">
                <a:tc>
                  <a:txBody>
                    <a:bodyPr/>
                    <a:lstStyle/>
                    <a:p>
                      <a:pPr algn="l" fontAlgn="b"/>
                      <a:r>
                        <a:rPr lang="fi-FI" sz="1300" b="1" u="none" strike="noStrike" kern="1200" dirty="0">
                          <a:solidFill>
                            <a:schemeClr val="lt1"/>
                          </a:solidFill>
                          <a:effectLst/>
                          <a:latin typeface="+mn-lt"/>
                          <a:ea typeface="+mn-ea"/>
                          <a:cs typeface="+mn-cs"/>
                        </a:rPr>
                        <a:t>Alue</a:t>
                      </a:r>
                    </a:p>
                  </a:txBody>
                  <a:tcPr marL="0" marR="0" marT="0" marB="0" anchor="ctr"/>
                </a:tc>
                <a:tc>
                  <a:txBody>
                    <a:bodyPr/>
                    <a:lstStyle/>
                    <a:p>
                      <a:pPr algn="ctr" fontAlgn="b"/>
                      <a:r>
                        <a:rPr lang="fi-FI" sz="1300" u="none" strike="noStrike" dirty="0">
                          <a:effectLst/>
                        </a:rPr>
                        <a:t>Aloittaneet yritykset (lkm)</a:t>
                      </a:r>
                    </a:p>
                    <a:p>
                      <a:pPr marL="0" marR="0" lvl="0" indent="0" algn="ctr" defTabSz="914400" rtl="0" eaLnBrk="1" fontAlgn="b" latinLnBrk="0" hangingPunct="1">
                        <a:lnSpc>
                          <a:spcPct val="100000"/>
                        </a:lnSpc>
                        <a:spcBef>
                          <a:spcPts val="0"/>
                        </a:spcBef>
                        <a:spcAft>
                          <a:spcPts val="0"/>
                        </a:spcAft>
                        <a:buClrTx/>
                        <a:buSzTx/>
                        <a:buFontTx/>
                        <a:buNone/>
                        <a:tabLst/>
                        <a:defRPr/>
                      </a:pPr>
                      <a:r>
                        <a:rPr lang="fi-FI" sz="1300" u="none" strike="noStrike" dirty="0">
                          <a:effectLst/>
                        </a:rPr>
                        <a:t>2021</a:t>
                      </a:r>
                      <a:endParaRPr lang="fi-FI" sz="1300" b="1" i="0" u="none" strike="noStrike" dirty="0">
                        <a:solidFill>
                          <a:srgbClr val="000000"/>
                        </a:solidFill>
                        <a:effectLst/>
                        <a:latin typeface="Calibri" panose="020F0502020204030204" pitchFamily="34" charset="0"/>
                      </a:endParaRPr>
                    </a:p>
                  </a:txBody>
                  <a:tcPr marL="0" marR="0" marT="0" marB="0" anchor="ctr">
                    <a:solidFill>
                      <a:schemeClr val="accent6">
                        <a:lumMod val="50000"/>
                      </a:schemeClr>
                    </a:solidFill>
                  </a:tcPr>
                </a:tc>
                <a:tc>
                  <a:txBody>
                    <a:bodyPr/>
                    <a:lstStyle/>
                    <a:p>
                      <a:pPr algn="ctr" fontAlgn="b"/>
                      <a:r>
                        <a:rPr lang="fi-FI" sz="1300" u="none" strike="noStrike" dirty="0">
                          <a:effectLst/>
                        </a:rPr>
                        <a:t>Lopettaneet yritykset (lkm)</a:t>
                      </a:r>
                    </a:p>
                    <a:p>
                      <a:pPr marL="0" marR="0" lvl="0" indent="0" algn="ctr" defTabSz="914400" rtl="0" eaLnBrk="1" fontAlgn="b" latinLnBrk="0" hangingPunct="1">
                        <a:lnSpc>
                          <a:spcPct val="100000"/>
                        </a:lnSpc>
                        <a:spcBef>
                          <a:spcPts val="0"/>
                        </a:spcBef>
                        <a:spcAft>
                          <a:spcPts val="0"/>
                        </a:spcAft>
                        <a:buClrTx/>
                        <a:buSzTx/>
                        <a:buFontTx/>
                        <a:buNone/>
                        <a:tabLst/>
                        <a:defRPr/>
                      </a:pPr>
                      <a:r>
                        <a:rPr lang="fi-FI" sz="1300" u="none" strike="noStrike" dirty="0">
                          <a:effectLst/>
                        </a:rPr>
                        <a:t>2021</a:t>
                      </a:r>
                      <a:endParaRPr lang="fi-FI" sz="1300" b="1" i="0" u="none" strike="noStrike" dirty="0">
                        <a:solidFill>
                          <a:srgbClr val="000000"/>
                        </a:solidFill>
                        <a:effectLst/>
                        <a:latin typeface="Calibri" panose="020F0502020204030204" pitchFamily="34" charset="0"/>
                      </a:endParaRPr>
                    </a:p>
                  </a:txBody>
                  <a:tcPr marL="0" marR="0" marT="0" marB="0" anchor="ctr">
                    <a:solidFill>
                      <a:schemeClr val="accent6">
                        <a:lumMod val="50000"/>
                      </a:schemeClr>
                    </a:solidFill>
                  </a:tcPr>
                </a:tc>
                <a:tc>
                  <a:txBody>
                    <a:bodyPr/>
                    <a:lstStyle/>
                    <a:p>
                      <a:pPr algn="ctr" fontAlgn="b"/>
                      <a:r>
                        <a:rPr lang="fi-FI" sz="1300" u="none" strike="noStrike" dirty="0">
                          <a:effectLst/>
                        </a:rPr>
                        <a:t>Aloittaneet yritykset (lkm)</a:t>
                      </a:r>
                    </a:p>
                    <a:p>
                      <a:pPr marL="0" marR="0" lvl="0" indent="0" algn="ctr" defTabSz="914400" rtl="0" eaLnBrk="1" fontAlgn="b" latinLnBrk="0" hangingPunct="1">
                        <a:lnSpc>
                          <a:spcPct val="100000"/>
                        </a:lnSpc>
                        <a:spcBef>
                          <a:spcPts val="0"/>
                        </a:spcBef>
                        <a:spcAft>
                          <a:spcPts val="0"/>
                        </a:spcAft>
                        <a:buClrTx/>
                        <a:buSzTx/>
                        <a:buFontTx/>
                        <a:buNone/>
                        <a:tabLst/>
                        <a:defRPr/>
                      </a:pPr>
                      <a:r>
                        <a:rPr lang="fi-FI" sz="1300" u="none" strike="noStrike" dirty="0">
                          <a:effectLst/>
                        </a:rPr>
                        <a:t>2022</a:t>
                      </a:r>
                      <a:endParaRPr lang="fi-FI" sz="13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fi-FI" sz="1300" u="none" strike="noStrike" dirty="0">
                          <a:effectLst/>
                        </a:rPr>
                        <a:t>Lopettaneet yritykset (lkm)</a:t>
                      </a:r>
                    </a:p>
                    <a:p>
                      <a:pPr marL="0" marR="0" lvl="0" indent="0" algn="ctr" defTabSz="914400" rtl="0" eaLnBrk="1" fontAlgn="b" latinLnBrk="0" hangingPunct="1">
                        <a:lnSpc>
                          <a:spcPct val="100000"/>
                        </a:lnSpc>
                        <a:spcBef>
                          <a:spcPts val="0"/>
                        </a:spcBef>
                        <a:spcAft>
                          <a:spcPts val="0"/>
                        </a:spcAft>
                        <a:buClrTx/>
                        <a:buSzTx/>
                        <a:buFontTx/>
                        <a:buNone/>
                        <a:tabLst/>
                        <a:defRPr/>
                      </a:pPr>
                      <a:r>
                        <a:rPr lang="fi-FI" sz="1300" u="none" strike="noStrike" dirty="0">
                          <a:effectLst/>
                        </a:rPr>
                        <a:t>2022</a:t>
                      </a:r>
                      <a:endParaRPr lang="fi-FI" sz="13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fi-FI" sz="1300" u="none" strike="noStrike" dirty="0">
                          <a:effectLst/>
                        </a:rPr>
                        <a:t>Aloittaneet yritykset (lkm)</a:t>
                      </a:r>
                    </a:p>
                    <a:p>
                      <a:pPr marL="0" marR="0" lvl="0" indent="0" algn="ctr" defTabSz="914400" rtl="0" eaLnBrk="1" fontAlgn="b" latinLnBrk="0" hangingPunct="1">
                        <a:lnSpc>
                          <a:spcPct val="100000"/>
                        </a:lnSpc>
                        <a:spcBef>
                          <a:spcPts val="0"/>
                        </a:spcBef>
                        <a:spcAft>
                          <a:spcPts val="0"/>
                        </a:spcAft>
                        <a:buClrTx/>
                        <a:buSzTx/>
                        <a:buFontTx/>
                        <a:buNone/>
                        <a:tabLst/>
                        <a:defRPr/>
                      </a:pPr>
                      <a:r>
                        <a:rPr lang="fi-FI" sz="1300" u="none" strike="noStrike" dirty="0">
                          <a:effectLst/>
                        </a:rPr>
                        <a:t>2023/Q1-Q2</a:t>
                      </a:r>
                      <a:endParaRPr lang="fi-FI" sz="1300" b="1" i="0" u="none" strike="noStrike" dirty="0">
                        <a:solidFill>
                          <a:srgbClr val="000000"/>
                        </a:solidFill>
                        <a:effectLst/>
                        <a:latin typeface="Calibri" panose="020F0502020204030204" pitchFamily="34" charset="0"/>
                      </a:endParaRPr>
                    </a:p>
                  </a:txBody>
                  <a:tcPr marL="0" marR="0" marT="0" marB="0" anchor="ctr">
                    <a:solidFill>
                      <a:schemeClr val="accent3">
                        <a:lumMod val="50000"/>
                      </a:schemeClr>
                    </a:solidFill>
                  </a:tcPr>
                </a:tc>
                <a:tc>
                  <a:txBody>
                    <a:bodyPr/>
                    <a:lstStyle/>
                    <a:p>
                      <a:pPr algn="ctr" fontAlgn="b"/>
                      <a:r>
                        <a:rPr lang="fi-FI" sz="1300" u="none" strike="noStrike" dirty="0">
                          <a:effectLst/>
                        </a:rPr>
                        <a:t>Lopettaneet yritykset (lkm)</a:t>
                      </a:r>
                    </a:p>
                    <a:p>
                      <a:pPr marL="0" marR="0" lvl="0" indent="0" algn="ctr" defTabSz="914400" rtl="0" eaLnBrk="1" fontAlgn="b" latinLnBrk="0" hangingPunct="1">
                        <a:lnSpc>
                          <a:spcPct val="100000"/>
                        </a:lnSpc>
                        <a:spcBef>
                          <a:spcPts val="0"/>
                        </a:spcBef>
                        <a:spcAft>
                          <a:spcPts val="0"/>
                        </a:spcAft>
                        <a:buClrTx/>
                        <a:buSzTx/>
                        <a:buFontTx/>
                        <a:buNone/>
                        <a:tabLst/>
                        <a:defRPr/>
                      </a:pPr>
                      <a:r>
                        <a:rPr lang="fi-FI" sz="1300" u="none" strike="noStrike" dirty="0">
                          <a:effectLst/>
                        </a:rPr>
                        <a:t>2023/Q1-Q2</a:t>
                      </a:r>
                      <a:endParaRPr lang="fi-FI" sz="1300" b="1" i="0" u="none" strike="noStrike" dirty="0">
                        <a:solidFill>
                          <a:srgbClr val="000000"/>
                        </a:solidFill>
                        <a:effectLst/>
                        <a:latin typeface="Calibri" panose="020F0502020204030204" pitchFamily="34" charset="0"/>
                      </a:endParaRPr>
                    </a:p>
                  </a:txBody>
                  <a:tcPr marL="0" marR="0" marT="0" marB="0" anchor="ctr">
                    <a:solidFill>
                      <a:schemeClr val="accent3">
                        <a:lumMod val="50000"/>
                      </a:schemeClr>
                    </a:solidFill>
                  </a:tcPr>
                </a:tc>
                <a:tc>
                  <a:txBody>
                    <a:bodyPr/>
                    <a:lstStyle/>
                    <a:p>
                      <a:pPr algn="ctr" fontAlgn="t"/>
                      <a:r>
                        <a:rPr lang="fi-FI" sz="1300" u="none" strike="noStrike" dirty="0">
                          <a:effectLst/>
                        </a:rPr>
                        <a:t>Yrityskanta</a:t>
                      </a:r>
                    </a:p>
                    <a:p>
                      <a:pPr marL="0" marR="0" lvl="0" indent="0" algn="ctr" defTabSz="914400" rtl="0" eaLnBrk="1" fontAlgn="t" latinLnBrk="0" hangingPunct="1">
                        <a:lnSpc>
                          <a:spcPct val="100000"/>
                        </a:lnSpc>
                        <a:spcBef>
                          <a:spcPts val="0"/>
                        </a:spcBef>
                        <a:spcAft>
                          <a:spcPts val="0"/>
                        </a:spcAft>
                        <a:buClrTx/>
                        <a:buSzTx/>
                        <a:buFontTx/>
                        <a:buNone/>
                        <a:tabLst/>
                        <a:defRPr/>
                      </a:pPr>
                      <a:r>
                        <a:rPr lang="fi-FI" sz="1300" u="none" strike="noStrike" dirty="0">
                          <a:effectLst/>
                        </a:rPr>
                        <a:t>2023/Q2</a:t>
                      </a:r>
                      <a:endParaRPr lang="fi-FI" sz="1300" b="1" i="0" u="none" strike="noStrike" dirty="0">
                        <a:solidFill>
                          <a:srgbClr val="000000"/>
                        </a:solidFill>
                        <a:effectLst/>
                        <a:latin typeface="Calibri" panose="020F0502020204030204" pitchFamily="34" charset="0"/>
                      </a:endParaRPr>
                    </a:p>
                  </a:txBody>
                  <a:tcPr marL="0" marR="0" marT="0" marB="0" anchor="ctr">
                    <a:solidFill>
                      <a:schemeClr val="accent3">
                        <a:lumMod val="50000"/>
                      </a:schemeClr>
                    </a:solidFill>
                  </a:tcPr>
                </a:tc>
                <a:extLst>
                  <a:ext uri="{0D108BD9-81ED-4DB2-BD59-A6C34878D82A}">
                    <a16:rowId xmlns:a16="http://schemas.microsoft.com/office/drawing/2014/main" val="3806739413"/>
                  </a:ext>
                </a:extLst>
              </a:tr>
              <a:tr h="235690">
                <a:tc>
                  <a:txBody>
                    <a:bodyPr/>
                    <a:lstStyle/>
                    <a:p>
                      <a:pPr algn="l" fontAlgn="b"/>
                      <a:r>
                        <a:rPr lang="fi-FI" sz="1400" b="0" i="0" u="none" strike="noStrike">
                          <a:solidFill>
                            <a:srgbClr val="000000"/>
                          </a:solidFill>
                          <a:effectLst/>
                          <a:latin typeface="+mn-lt"/>
                        </a:rPr>
                        <a:t>Enonkoski</a:t>
                      </a:r>
                    </a:p>
                  </a:txBody>
                  <a:tcPr marL="7620" marR="7620" marT="7620" marB="0" anchor="b"/>
                </a:tc>
                <a:tc>
                  <a:txBody>
                    <a:bodyPr/>
                    <a:lstStyle/>
                    <a:p>
                      <a:pPr algn="r" fontAlgn="b"/>
                      <a:r>
                        <a:rPr lang="fi-FI" sz="1400" b="0" i="0" u="none" strike="noStrike" dirty="0">
                          <a:solidFill>
                            <a:srgbClr val="000000"/>
                          </a:solidFill>
                          <a:effectLst/>
                          <a:latin typeface="+mn-lt"/>
                        </a:rPr>
                        <a:t>9</a:t>
                      </a:r>
                    </a:p>
                  </a:txBody>
                  <a:tcPr marL="7620" marR="108000" marT="7620" marB="0" anchor="b"/>
                </a:tc>
                <a:tc>
                  <a:txBody>
                    <a:bodyPr/>
                    <a:lstStyle/>
                    <a:p>
                      <a:pPr algn="r" fontAlgn="b"/>
                      <a:r>
                        <a:rPr lang="fi-FI" sz="1400" b="0" i="0" u="none" strike="noStrike" dirty="0">
                          <a:solidFill>
                            <a:srgbClr val="000000"/>
                          </a:solidFill>
                          <a:effectLst/>
                          <a:latin typeface="+mn-lt"/>
                        </a:rPr>
                        <a:t>4</a:t>
                      </a:r>
                    </a:p>
                  </a:txBody>
                  <a:tcPr marL="7620" marR="108000" marT="7620" marB="0" anchor="b"/>
                </a:tc>
                <a:tc>
                  <a:txBody>
                    <a:bodyPr/>
                    <a:lstStyle/>
                    <a:p>
                      <a:pPr algn="r" fontAlgn="b"/>
                      <a:r>
                        <a:rPr lang="fi-FI" sz="1400" b="0" i="0" u="none" strike="noStrike">
                          <a:solidFill>
                            <a:srgbClr val="000000"/>
                          </a:solidFill>
                          <a:effectLst/>
                          <a:latin typeface="+mn-lt"/>
                        </a:rPr>
                        <a:t>6</a:t>
                      </a:r>
                    </a:p>
                  </a:txBody>
                  <a:tcPr marL="7620" marR="108000" marT="7620" marB="0" anchor="b"/>
                </a:tc>
                <a:tc>
                  <a:txBody>
                    <a:bodyPr/>
                    <a:lstStyle/>
                    <a:p>
                      <a:pPr algn="r" fontAlgn="b"/>
                      <a:r>
                        <a:rPr lang="fi-FI" sz="1400" b="0" i="0" u="none" strike="noStrike">
                          <a:solidFill>
                            <a:srgbClr val="000000"/>
                          </a:solidFill>
                          <a:effectLst/>
                          <a:latin typeface="+mn-lt"/>
                        </a:rPr>
                        <a:t>5</a:t>
                      </a:r>
                    </a:p>
                  </a:txBody>
                  <a:tcPr marL="7620" marR="108000" marT="7620" marB="0" anchor="b"/>
                </a:tc>
                <a:tc>
                  <a:txBody>
                    <a:bodyPr/>
                    <a:lstStyle/>
                    <a:p>
                      <a:pPr algn="r" fontAlgn="b"/>
                      <a:r>
                        <a:rPr lang="fi-FI" sz="1400" b="0" i="0" u="none" strike="noStrike">
                          <a:solidFill>
                            <a:srgbClr val="000000"/>
                          </a:solidFill>
                          <a:effectLst/>
                          <a:latin typeface="+mn-lt"/>
                        </a:rPr>
                        <a:t>5</a:t>
                      </a:r>
                    </a:p>
                  </a:txBody>
                  <a:tcPr marL="7620" marR="108000" marT="7620" marB="0" anchor="b"/>
                </a:tc>
                <a:tc>
                  <a:txBody>
                    <a:bodyPr/>
                    <a:lstStyle/>
                    <a:p>
                      <a:pPr algn="r" fontAlgn="b"/>
                      <a:r>
                        <a:rPr lang="fi-FI" sz="1400" b="0" i="0" u="none" strike="noStrike">
                          <a:solidFill>
                            <a:srgbClr val="000000"/>
                          </a:solidFill>
                          <a:effectLst/>
                          <a:latin typeface="+mn-lt"/>
                        </a:rPr>
                        <a:t>3</a:t>
                      </a:r>
                    </a:p>
                  </a:txBody>
                  <a:tcPr marL="7620" marR="108000" marT="7620" marB="0" anchor="b"/>
                </a:tc>
                <a:tc>
                  <a:txBody>
                    <a:bodyPr/>
                    <a:lstStyle/>
                    <a:p>
                      <a:pPr algn="r" fontAlgn="b"/>
                      <a:r>
                        <a:rPr lang="fi-FI" sz="1400" b="0" i="0" u="none" strike="noStrike">
                          <a:solidFill>
                            <a:srgbClr val="000000"/>
                          </a:solidFill>
                          <a:effectLst/>
                          <a:latin typeface="+mn-lt"/>
                        </a:rPr>
                        <a:t>102</a:t>
                      </a:r>
                    </a:p>
                  </a:txBody>
                  <a:tcPr marL="7620" marR="108000" marT="7620" marB="0" anchor="b"/>
                </a:tc>
                <a:extLst>
                  <a:ext uri="{0D108BD9-81ED-4DB2-BD59-A6C34878D82A}">
                    <a16:rowId xmlns:a16="http://schemas.microsoft.com/office/drawing/2014/main" val="142376691"/>
                  </a:ext>
                </a:extLst>
              </a:tr>
              <a:tr h="235690">
                <a:tc>
                  <a:txBody>
                    <a:bodyPr/>
                    <a:lstStyle/>
                    <a:p>
                      <a:pPr algn="l" fontAlgn="b"/>
                      <a:r>
                        <a:rPr lang="fi-FI" sz="1400" b="0" i="0" u="none" strike="noStrike">
                          <a:solidFill>
                            <a:srgbClr val="000000"/>
                          </a:solidFill>
                          <a:effectLst/>
                          <a:latin typeface="+mn-lt"/>
                        </a:rPr>
                        <a:t>Hirvensalmi</a:t>
                      </a:r>
                    </a:p>
                  </a:txBody>
                  <a:tcPr marL="7620" marR="7620" marT="7620" marB="0" anchor="b"/>
                </a:tc>
                <a:tc>
                  <a:txBody>
                    <a:bodyPr/>
                    <a:lstStyle/>
                    <a:p>
                      <a:pPr algn="r" fontAlgn="b"/>
                      <a:r>
                        <a:rPr lang="fi-FI" sz="1400" b="0" i="0" u="none" strike="noStrike">
                          <a:solidFill>
                            <a:srgbClr val="000000"/>
                          </a:solidFill>
                          <a:effectLst/>
                          <a:latin typeface="+mn-lt"/>
                        </a:rPr>
                        <a:t>9</a:t>
                      </a:r>
                    </a:p>
                  </a:txBody>
                  <a:tcPr marL="7620" marR="108000" marT="7620" marB="0" anchor="b"/>
                </a:tc>
                <a:tc>
                  <a:txBody>
                    <a:bodyPr/>
                    <a:lstStyle/>
                    <a:p>
                      <a:pPr algn="r" fontAlgn="b"/>
                      <a:r>
                        <a:rPr lang="fi-FI" sz="1400" b="0" i="0" u="none" strike="noStrike">
                          <a:solidFill>
                            <a:srgbClr val="000000"/>
                          </a:solidFill>
                          <a:effectLst/>
                          <a:latin typeface="+mn-lt"/>
                        </a:rPr>
                        <a:t>6</a:t>
                      </a:r>
                    </a:p>
                  </a:txBody>
                  <a:tcPr marL="7620" marR="108000" marT="7620" marB="0" anchor="b"/>
                </a:tc>
                <a:tc>
                  <a:txBody>
                    <a:bodyPr/>
                    <a:lstStyle/>
                    <a:p>
                      <a:pPr algn="r" fontAlgn="b"/>
                      <a:r>
                        <a:rPr lang="fi-FI" sz="1400" b="0" i="0" u="none" strike="noStrike" dirty="0">
                          <a:solidFill>
                            <a:srgbClr val="000000"/>
                          </a:solidFill>
                          <a:effectLst/>
                          <a:latin typeface="+mn-lt"/>
                        </a:rPr>
                        <a:t>18</a:t>
                      </a:r>
                    </a:p>
                  </a:txBody>
                  <a:tcPr marL="7620" marR="108000" marT="7620" marB="0" anchor="b"/>
                </a:tc>
                <a:tc>
                  <a:txBody>
                    <a:bodyPr/>
                    <a:lstStyle/>
                    <a:p>
                      <a:pPr algn="r" fontAlgn="b"/>
                      <a:r>
                        <a:rPr lang="fi-FI" sz="1400" b="0" i="0" u="none" strike="noStrike">
                          <a:solidFill>
                            <a:srgbClr val="000000"/>
                          </a:solidFill>
                          <a:effectLst/>
                          <a:latin typeface="+mn-lt"/>
                        </a:rPr>
                        <a:t>11</a:t>
                      </a:r>
                    </a:p>
                  </a:txBody>
                  <a:tcPr marL="7620" marR="108000" marT="7620" marB="0" anchor="b"/>
                </a:tc>
                <a:tc>
                  <a:txBody>
                    <a:bodyPr/>
                    <a:lstStyle/>
                    <a:p>
                      <a:pPr algn="r" fontAlgn="b"/>
                      <a:r>
                        <a:rPr lang="fi-FI" sz="1400" b="0" i="0" u="none" strike="noStrike">
                          <a:solidFill>
                            <a:srgbClr val="000000"/>
                          </a:solidFill>
                          <a:effectLst/>
                          <a:latin typeface="+mn-lt"/>
                        </a:rPr>
                        <a:t>7</a:t>
                      </a:r>
                    </a:p>
                  </a:txBody>
                  <a:tcPr marL="7620" marR="108000" marT="7620" marB="0" anchor="b"/>
                </a:tc>
                <a:tc>
                  <a:txBody>
                    <a:bodyPr/>
                    <a:lstStyle/>
                    <a:p>
                      <a:pPr algn="r" fontAlgn="b"/>
                      <a:r>
                        <a:rPr lang="fi-FI" sz="1400" b="0" i="0" u="none" strike="noStrike">
                          <a:solidFill>
                            <a:srgbClr val="000000"/>
                          </a:solidFill>
                          <a:effectLst/>
                          <a:latin typeface="+mn-lt"/>
                        </a:rPr>
                        <a:t>8</a:t>
                      </a:r>
                    </a:p>
                  </a:txBody>
                  <a:tcPr marL="7620" marR="108000" marT="7620" marB="0" anchor="b"/>
                </a:tc>
                <a:tc>
                  <a:txBody>
                    <a:bodyPr/>
                    <a:lstStyle/>
                    <a:p>
                      <a:pPr algn="r" fontAlgn="b"/>
                      <a:r>
                        <a:rPr lang="fi-FI" sz="1400" b="0" i="0" u="none" strike="noStrike">
                          <a:solidFill>
                            <a:srgbClr val="000000"/>
                          </a:solidFill>
                          <a:effectLst/>
                          <a:latin typeface="+mn-lt"/>
                        </a:rPr>
                        <a:t>237</a:t>
                      </a:r>
                    </a:p>
                  </a:txBody>
                  <a:tcPr marL="7620" marR="108000" marT="7620" marB="0" anchor="b"/>
                </a:tc>
                <a:extLst>
                  <a:ext uri="{0D108BD9-81ED-4DB2-BD59-A6C34878D82A}">
                    <a16:rowId xmlns:a16="http://schemas.microsoft.com/office/drawing/2014/main" val="4223406180"/>
                  </a:ext>
                </a:extLst>
              </a:tr>
              <a:tr h="235690">
                <a:tc>
                  <a:txBody>
                    <a:bodyPr/>
                    <a:lstStyle/>
                    <a:p>
                      <a:pPr algn="l" fontAlgn="b"/>
                      <a:r>
                        <a:rPr lang="fi-FI" sz="1400" b="0" i="0" u="none" strike="noStrike">
                          <a:solidFill>
                            <a:srgbClr val="000000"/>
                          </a:solidFill>
                          <a:effectLst/>
                          <a:latin typeface="+mn-lt"/>
                        </a:rPr>
                        <a:t>Juva</a:t>
                      </a:r>
                    </a:p>
                  </a:txBody>
                  <a:tcPr marL="7620" marR="7620" marT="7620" marB="0" anchor="b"/>
                </a:tc>
                <a:tc>
                  <a:txBody>
                    <a:bodyPr/>
                    <a:lstStyle/>
                    <a:p>
                      <a:pPr algn="r" fontAlgn="b"/>
                      <a:r>
                        <a:rPr lang="fi-FI" sz="1400" b="0" i="0" u="none" strike="noStrike">
                          <a:solidFill>
                            <a:srgbClr val="000000"/>
                          </a:solidFill>
                          <a:effectLst/>
                          <a:latin typeface="+mn-lt"/>
                        </a:rPr>
                        <a:t>42</a:t>
                      </a:r>
                    </a:p>
                  </a:txBody>
                  <a:tcPr marL="7620" marR="108000" marT="7620" marB="0" anchor="b"/>
                </a:tc>
                <a:tc>
                  <a:txBody>
                    <a:bodyPr/>
                    <a:lstStyle/>
                    <a:p>
                      <a:pPr algn="r" fontAlgn="b"/>
                      <a:r>
                        <a:rPr lang="fi-FI" sz="1400" b="0" i="0" u="none" strike="noStrike" dirty="0">
                          <a:solidFill>
                            <a:srgbClr val="000000"/>
                          </a:solidFill>
                          <a:effectLst/>
                          <a:latin typeface="+mn-lt"/>
                        </a:rPr>
                        <a:t>27</a:t>
                      </a:r>
                    </a:p>
                  </a:txBody>
                  <a:tcPr marL="7620" marR="108000" marT="7620" marB="0" anchor="b"/>
                </a:tc>
                <a:tc>
                  <a:txBody>
                    <a:bodyPr/>
                    <a:lstStyle/>
                    <a:p>
                      <a:pPr algn="r" fontAlgn="b"/>
                      <a:r>
                        <a:rPr lang="fi-FI" sz="1400" b="0" i="0" u="none" strike="noStrike">
                          <a:solidFill>
                            <a:srgbClr val="000000"/>
                          </a:solidFill>
                          <a:effectLst/>
                          <a:latin typeface="+mn-lt"/>
                        </a:rPr>
                        <a:t>37</a:t>
                      </a:r>
                    </a:p>
                  </a:txBody>
                  <a:tcPr marL="7620" marR="108000" marT="7620" marB="0" anchor="b"/>
                </a:tc>
                <a:tc>
                  <a:txBody>
                    <a:bodyPr/>
                    <a:lstStyle/>
                    <a:p>
                      <a:pPr algn="r" fontAlgn="b"/>
                      <a:r>
                        <a:rPr lang="fi-FI" sz="1400" b="0" i="0" u="none" strike="noStrike" dirty="0">
                          <a:solidFill>
                            <a:srgbClr val="000000"/>
                          </a:solidFill>
                          <a:effectLst/>
                          <a:latin typeface="+mn-lt"/>
                        </a:rPr>
                        <a:t>32</a:t>
                      </a:r>
                    </a:p>
                  </a:txBody>
                  <a:tcPr marL="7620" marR="108000" marT="7620" marB="0" anchor="b"/>
                </a:tc>
                <a:tc>
                  <a:txBody>
                    <a:bodyPr/>
                    <a:lstStyle/>
                    <a:p>
                      <a:pPr algn="r" fontAlgn="b"/>
                      <a:r>
                        <a:rPr lang="fi-FI" sz="1400" b="0" i="0" u="none" strike="noStrike" dirty="0">
                          <a:solidFill>
                            <a:srgbClr val="000000"/>
                          </a:solidFill>
                          <a:effectLst/>
                          <a:latin typeface="+mn-lt"/>
                        </a:rPr>
                        <a:t>21</a:t>
                      </a:r>
                    </a:p>
                  </a:txBody>
                  <a:tcPr marL="7620" marR="108000" marT="7620" marB="0" anchor="b"/>
                </a:tc>
                <a:tc>
                  <a:txBody>
                    <a:bodyPr/>
                    <a:lstStyle/>
                    <a:p>
                      <a:pPr algn="r" fontAlgn="b"/>
                      <a:r>
                        <a:rPr lang="fi-FI" sz="1400" b="0" i="0" u="none" strike="noStrike">
                          <a:solidFill>
                            <a:srgbClr val="000000"/>
                          </a:solidFill>
                          <a:effectLst/>
                          <a:latin typeface="+mn-lt"/>
                        </a:rPr>
                        <a:t>16</a:t>
                      </a:r>
                    </a:p>
                  </a:txBody>
                  <a:tcPr marL="7620" marR="108000" marT="7620" marB="0" anchor="b"/>
                </a:tc>
                <a:tc>
                  <a:txBody>
                    <a:bodyPr/>
                    <a:lstStyle/>
                    <a:p>
                      <a:pPr algn="r" fontAlgn="b"/>
                      <a:r>
                        <a:rPr lang="fi-FI" sz="1400" b="0" i="0" u="none" strike="noStrike">
                          <a:solidFill>
                            <a:srgbClr val="000000"/>
                          </a:solidFill>
                          <a:effectLst/>
                          <a:latin typeface="+mn-lt"/>
                        </a:rPr>
                        <a:t>546</a:t>
                      </a:r>
                    </a:p>
                  </a:txBody>
                  <a:tcPr marL="7620" marR="108000" marT="7620" marB="0" anchor="b"/>
                </a:tc>
                <a:extLst>
                  <a:ext uri="{0D108BD9-81ED-4DB2-BD59-A6C34878D82A}">
                    <a16:rowId xmlns:a16="http://schemas.microsoft.com/office/drawing/2014/main" val="2220618220"/>
                  </a:ext>
                </a:extLst>
              </a:tr>
              <a:tr h="235690">
                <a:tc>
                  <a:txBody>
                    <a:bodyPr/>
                    <a:lstStyle/>
                    <a:p>
                      <a:pPr algn="l" fontAlgn="b"/>
                      <a:r>
                        <a:rPr lang="fi-FI" sz="1400" b="0" i="0" u="none" strike="noStrike">
                          <a:solidFill>
                            <a:srgbClr val="000000"/>
                          </a:solidFill>
                          <a:effectLst/>
                          <a:latin typeface="+mn-lt"/>
                        </a:rPr>
                        <a:t>Kangasniemi</a:t>
                      </a:r>
                    </a:p>
                  </a:txBody>
                  <a:tcPr marL="7620" marR="7620" marT="7620" marB="0" anchor="b"/>
                </a:tc>
                <a:tc>
                  <a:txBody>
                    <a:bodyPr/>
                    <a:lstStyle/>
                    <a:p>
                      <a:pPr algn="r" fontAlgn="b"/>
                      <a:r>
                        <a:rPr lang="fi-FI" sz="1400" b="0" i="0" u="none" strike="noStrike">
                          <a:solidFill>
                            <a:srgbClr val="000000"/>
                          </a:solidFill>
                          <a:effectLst/>
                          <a:latin typeface="+mn-lt"/>
                        </a:rPr>
                        <a:t>21</a:t>
                      </a:r>
                    </a:p>
                  </a:txBody>
                  <a:tcPr marL="7620" marR="108000" marT="7620" marB="0" anchor="b"/>
                </a:tc>
                <a:tc>
                  <a:txBody>
                    <a:bodyPr/>
                    <a:lstStyle/>
                    <a:p>
                      <a:pPr algn="r" fontAlgn="b"/>
                      <a:r>
                        <a:rPr lang="fi-FI" sz="1400" b="0" i="0" u="none" strike="noStrike">
                          <a:solidFill>
                            <a:srgbClr val="000000"/>
                          </a:solidFill>
                          <a:effectLst/>
                          <a:latin typeface="+mn-lt"/>
                        </a:rPr>
                        <a:t>18</a:t>
                      </a:r>
                    </a:p>
                  </a:txBody>
                  <a:tcPr marL="7620" marR="108000" marT="7620" marB="0" anchor="b"/>
                </a:tc>
                <a:tc>
                  <a:txBody>
                    <a:bodyPr/>
                    <a:lstStyle/>
                    <a:p>
                      <a:pPr algn="r" fontAlgn="b"/>
                      <a:r>
                        <a:rPr lang="fi-FI" sz="1400" b="0" i="0" u="none" strike="noStrike">
                          <a:solidFill>
                            <a:srgbClr val="000000"/>
                          </a:solidFill>
                          <a:effectLst/>
                          <a:latin typeface="+mn-lt"/>
                        </a:rPr>
                        <a:t>33</a:t>
                      </a:r>
                    </a:p>
                  </a:txBody>
                  <a:tcPr marL="7620" marR="108000" marT="7620" marB="0" anchor="b"/>
                </a:tc>
                <a:tc>
                  <a:txBody>
                    <a:bodyPr/>
                    <a:lstStyle/>
                    <a:p>
                      <a:pPr algn="r" fontAlgn="b"/>
                      <a:r>
                        <a:rPr lang="fi-FI" sz="1400" b="0" i="0" u="none" strike="noStrike">
                          <a:solidFill>
                            <a:srgbClr val="000000"/>
                          </a:solidFill>
                          <a:effectLst/>
                          <a:latin typeface="+mn-lt"/>
                        </a:rPr>
                        <a:t>18</a:t>
                      </a:r>
                    </a:p>
                  </a:txBody>
                  <a:tcPr marL="7620" marR="108000" marT="7620" marB="0" anchor="b"/>
                </a:tc>
                <a:tc>
                  <a:txBody>
                    <a:bodyPr/>
                    <a:lstStyle/>
                    <a:p>
                      <a:pPr algn="r" fontAlgn="b"/>
                      <a:r>
                        <a:rPr lang="fi-FI" sz="1400" b="0" i="0" u="none" strike="noStrike">
                          <a:solidFill>
                            <a:srgbClr val="000000"/>
                          </a:solidFill>
                          <a:effectLst/>
                          <a:latin typeface="+mn-lt"/>
                        </a:rPr>
                        <a:t>15</a:t>
                      </a:r>
                    </a:p>
                  </a:txBody>
                  <a:tcPr marL="7620" marR="108000" marT="7620" marB="0" anchor="b"/>
                </a:tc>
                <a:tc>
                  <a:txBody>
                    <a:bodyPr/>
                    <a:lstStyle/>
                    <a:p>
                      <a:pPr algn="r" fontAlgn="b"/>
                      <a:r>
                        <a:rPr lang="fi-FI" sz="1400" b="0" i="0" u="none" strike="noStrike" dirty="0">
                          <a:solidFill>
                            <a:srgbClr val="000000"/>
                          </a:solidFill>
                          <a:effectLst/>
                          <a:latin typeface="+mn-lt"/>
                        </a:rPr>
                        <a:t>11</a:t>
                      </a:r>
                    </a:p>
                  </a:txBody>
                  <a:tcPr marL="7620" marR="108000" marT="7620" marB="0" anchor="b"/>
                </a:tc>
                <a:tc>
                  <a:txBody>
                    <a:bodyPr/>
                    <a:lstStyle/>
                    <a:p>
                      <a:pPr algn="r" fontAlgn="b"/>
                      <a:r>
                        <a:rPr lang="fi-FI" sz="1400" b="0" i="0" u="none" strike="noStrike">
                          <a:solidFill>
                            <a:srgbClr val="000000"/>
                          </a:solidFill>
                          <a:effectLst/>
                          <a:latin typeface="+mn-lt"/>
                        </a:rPr>
                        <a:t>500</a:t>
                      </a:r>
                    </a:p>
                  </a:txBody>
                  <a:tcPr marL="7620" marR="108000" marT="7620" marB="0" anchor="b"/>
                </a:tc>
                <a:extLst>
                  <a:ext uri="{0D108BD9-81ED-4DB2-BD59-A6C34878D82A}">
                    <a16:rowId xmlns:a16="http://schemas.microsoft.com/office/drawing/2014/main" val="3039167734"/>
                  </a:ext>
                </a:extLst>
              </a:tr>
              <a:tr h="235690">
                <a:tc>
                  <a:txBody>
                    <a:bodyPr/>
                    <a:lstStyle/>
                    <a:p>
                      <a:pPr algn="l" fontAlgn="b"/>
                      <a:r>
                        <a:rPr lang="fi-FI" sz="1400" b="0" i="0" u="none" strike="noStrike">
                          <a:solidFill>
                            <a:srgbClr val="000000"/>
                          </a:solidFill>
                          <a:effectLst/>
                          <a:latin typeface="+mn-lt"/>
                        </a:rPr>
                        <a:t>Mikkeli</a:t>
                      </a:r>
                    </a:p>
                  </a:txBody>
                  <a:tcPr marL="7620" marR="7620" marT="7620" marB="0" anchor="b"/>
                </a:tc>
                <a:tc>
                  <a:txBody>
                    <a:bodyPr/>
                    <a:lstStyle/>
                    <a:p>
                      <a:pPr algn="r" fontAlgn="b"/>
                      <a:r>
                        <a:rPr lang="fi-FI" sz="1400" b="0" i="0" u="none" strike="noStrike">
                          <a:solidFill>
                            <a:srgbClr val="000000"/>
                          </a:solidFill>
                          <a:effectLst/>
                          <a:latin typeface="+mn-lt"/>
                        </a:rPr>
                        <a:t>271</a:t>
                      </a:r>
                    </a:p>
                  </a:txBody>
                  <a:tcPr marL="7620" marR="108000" marT="7620" marB="0" anchor="b"/>
                </a:tc>
                <a:tc>
                  <a:txBody>
                    <a:bodyPr/>
                    <a:lstStyle/>
                    <a:p>
                      <a:pPr algn="r" fontAlgn="b"/>
                      <a:r>
                        <a:rPr lang="fi-FI" sz="1400" b="0" i="0" u="none" strike="noStrike">
                          <a:solidFill>
                            <a:srgbClr val="000000"/>
                          </a:solidFill>
                          <a:effectLst/>
                          <a:latin typeface="+mn-lt"/>
                        </a:rPr>
                        <a:t>185</a:t>
                      </a:r>
                    </a:p>
                  </a:txBody>
                  <a:tcPr marL="7620" marR="108000" marT="7620" marB="0" anchor="b"/>
                </a:tc>
                <a:tc>
                  <a:txBody>
                    <a:bodyPr/>
                    <a:lstStyle/>
                    <a:p>
                      <a:pPr algn="r" fontAlgn="b"/>
                      <a:r>
                        <a:rPr lang="fi-FI" sz="1400" b="0" i="0" u="none" strike="noStrike">
                          <a:solidFill>
                            <a:srgbClr val="000000"/>
                          </a:solidFill>
                          <a:effectLst/>
                          <a:latin typeface="+mn-lt"/>
                        </a:rPr>
                        <a:t>328</a:t>
                      </a:r>
                    </a:p>
                  </a:txBody>
                  <a:tcPr marL="7620" marR="108000" marT="7620" marB="0" anchor="b"/>
                </a:tc>
                <a:tc>
                  <a:txBody>
                    <a:bodyPr/>
                    <a:lstStyle/>
                    <a:p>
                      <a:pPr algn="r" fontAlgn="b"/>
                      <a:r>
                        <a:rPr lang="fi-FI" sz="1400" b="0" i="0" u="none" strike="noStrike">
                          <a:solidFill>
                            <a:srgbClr val="000000"/>
                          </a:solidFill>
                          <a:effectLst/>
                          <a:latin typeface="+mn-lt"/>
                        </a:rPr>
                        <a:t>221</a:t>
                      </a:r>
                    </a:p>
                  </a:txBody>
                  <a:tcPr marL="7620" marR="108000" marT="7620" marB="0" anchor="b"/>
                </a:tc>
                <a:tc>
                  <a:txBody>
                    <a:bodyPr/>
                    <a:lstStyle/>
                    <a:p>
                      <a:pPr algn="r" fontAlgn="b"/>
                      <a:r>
                        <a:rPr lang="fi-FI" sz="1400" b="0" i="0" u="none" strike="noStrike">
                          <a:solidFill>
                            <a:srgbClr val="000000"/>
                          </a:solidFill>
                          <a:effectLst/>
                          <a:latin typeface="+mn-lt"/>
                        </a:rPr>
                        <a:t>148</a:t>
                      </a:r>
                    </a:p>
                  </a:txBody>
                  <a:tcPr marL="7620" marR="108000" marT="7620" marB="0" anchor="b"/>
                </a:tc>
                <a:tc>
                  <a:txBody>
                    <a:bodyPr/>
                    <a:lstStyle/>
                    <a:p>
                      <a:pPr algn="r" fontAlgn="b"/>
                      <a:r>
                        <a:rPr lang="fi-FI" sz="1400" b="0" i="0" u="none" strike="noStrike" dirty="0">
                          <a:solidFill>
                            <a:srgbClr val="000000"/>
                          </a:solidFill>
                          <a:effectLst/>
                          <a:latin typeface="+mn-lt"/>
                        </a:rPr>
                        <a:t>129</a:t>
                      </a:r>
                    </a:p>
                  </a:txBody>
                  <a:tcPr marL="7620" marR="108000" marT="7620" marB="0" anchor="b"/>
                </a:tc>
                <a:tc>
                  <a:txBody>
                    <a:bodyPr/>
                    <a:lstStyle/>
                    <a:p>
                      <a:pPr algn="r" fontAlgn="b"/>
                      <a:r>
                        <a:rPr lang="fi-FI" sz="1400" b="0" i="0" u="none" strike="noStrike">
                          <a:solidFill>
                            <a:srgbClr val="000000"/>
                          </a:solidFill>
                          <a:effectLst/>
                          <a:latin typeface="+mn-lt"/>
                        </a:rPr>
                        <a:t>3 743</a:t>
                      </a:r>
                    </a:p>
                  </a:txBody>
                  <a:tcPr marL="7620" marR="108000" marT="7620" marB="0" anchor="b"/>
                </a:tc>
                <a:extLst>
                  <a:ext uri="{0D108BD9-81ED-4DB2-BD59-A6C34878D82A}">
                    <a16:rowId xmlns:a16="http://schemas.microsoft.com/office/drawing/2014/main" val="2359782073"/>
                  </a:ext>
                </a:extLst>
              </a:tr>
              <a:tr h="235690">
                <a:tc>
                  <a:txBody>
                    <a:bodyPr/>
                    <a:lstStyle/>
                    <a:p>
                      <a:pPr algn="l" fontAlgn="b"/>
                      <a:r>
                        <a:rPr lang="fi-FI" sz="1400" b="0" i="0" u="none" strike="noStrike">
                          <a:solidFill>
                            <a:srgbClr val="000000"/>
                          </a:solidFill>
                          <a:effectLst/>
                          <a:latin typeface="+mn-lt"/>
                        </a:rPr>
                        <a:t>Mäntyharju</a:t>
                      </a:r>
                    </a:p>
                  </a:txBody>
                  <a:tcPr marL="7620" marR="7620" marT="7620" marB="0" anchor="b"/>
                </a:tc>
                <a:tc>
                  <a:txBody>
                    <a:bodyPr/>
                    <a:lstStyle/>
                    <a:p>
                      <a:pPr algn="r" fontAlgn="b"/>
                      <a:r>
                        <a:rPr lang="fi-FI" sz="1400" b="0" i="0" u="none" strike="noStrike">
                          <a:solidFill>
                            <a:srgbClr val="000000"/>
                          </a:solidFill>
                          <a:effectLst/>
                          <a:latin typeface="+mn-lt"/>
                        </a:rPr>
                        <a:t>26</a:t>
                      </a:r>
                    </a:p>
                  </a:txBody>
                  <a:tcPr marL="7620" marR="108000" marT="7620" marB="0" anchor="b"/>
                </a:tc>
                <a:tc>
                  <a:txBody>
                    <a:bodyPr/>
                    <a:lstStyle/>
                    <a:p>
                      <a:pPr algn="r" fontAlgn="b"/>
                      <a:r>
                        <a:rPr lang="fi-FI" sz="1400" b="0" i="0" u="none" strike="noStrike">
                          <a:solidFill>
                            <a:srgbClr val="000000"/>
                          </a:solidFill>
                          <a:effectLst/>
                          <a:latin typeface="+mn-lt"/>
                        </a:rPr>
                        <a:t>12</a:t>
                      </a:r>
                    </a:p>
                  </a:txBody>
                  <a:tcPr marL="7620" marR="108000" marT="7620" marB="0" anchor="b"/>
                </a:tc>
                <a:tc>
                  <a:txBody>
                    <a:bodyPr/>
                    <a:lstStyle/>
                    <a:p>
                      <a:pPr algn="r" fontAlgn="b"/>
                      <a:r>
                        <a:rPr lang="fi-FI" sz="1400" b="0" i="0" u="none" strike="noStrike">
                          <a:solidFill>
                            <a:srgbClr val="000000"/>
                          </a:solidFill>
                          <a:effectLst/>
                          <a:latin typeface="+mn-lt"/>
                        </a:rPr>
                        <a:t>28</a:t>
                      </a:r>
                    </a:p>
                  </a:txBody>
                  <a:tcPr marL="7620" marR="108000" marT="7620" marB="0" anchor="b"/>
                </a:tc>
                <a:tc>
                  <a:txBody>
                    <a:bodyPr/>
                    <a:lstStyle/>
                    <a:p>
                      <a:pPr algn="r" fontAlgn="b"/>
                      <a:r>
                        <a:rPr lang="fi-FI" sz="1400" b="0" i="0" u="none" strike="noStrike">
                          <a:solidFill>
                            <a:srgbClr val="000000"/>
                          </a:solidFill>
                          <a:effectLst/>
                          <a:latin typeface="+mn-lt"/>
                        </a:rPr>
                        <a:t>19</a:t>
                      </a:r>
                    </a:p>
                  </a:txBody>
                  <a:tcPr marL="7620" marR="108000" marT="7620" marB="0" anchor="b"/>
                </a:tc>
                <a:tc>
                  <a:txBody>
                    <a:bodyPr/>
                    <a:lstStyle/>
                    <a:p>
                      <a:pPr algn="r" fontAlgn="b"/>
                      <a:r>
                        <a:rPr lang="fi-FI" sz="1400" b="0" i="0" u="none" strike="noStrike">
                          <a:solidFill>
                            <a:srgbClr val="000000"/>
                          </a:solidFill>
                          <a:effectLst/>
                          <a:latin typeface="+mn-lt"/>
                        </a:rPr>
                        <a:t>22</a:t>
                      </a:r>
                    </a:p>
                  </a:txBody>
                  <a:tcPr marL="7620" marR="108000" marT="7620" marB="0" anchor="b"/>
                </a:tc>
                <a:tc>
                  <a:txBody>
                    <a:bodyPr/>
                    <a:lstStyle/>
                    <a:p>
                      <a:pPr algn="r" fontAlgn="b"/>
                      <a:r>
                        <a:rPr lang="fi-FI" sz="1400" b="0" i="0" u="none" strike="noStrike">
                          <a:solidFill>
                            <a:srgbClr val="000000"/>
                          </a:solidFill>
                          <a:effectLst/>
                          <a:latin typeface="+mn-lt"/>
                        </a:rPr>
                        <a:t>15</a:t>
                      </a:r>
                    </a:p>
                  </a:txBody>
                  <a:tcPr marL="7620" marR="108000" marT="7620" marB="0" anchor="b"/>
                </a:tc>
                <a:tc>
                  <a:txBody>
                    <a:bodyPr/>
                    <a:lstStyle/>
                    <a:p>
                      <a:pPr algn="r" fontAlgn="b"/>
                      <a:r>
                        <a:rPr lang="fi-FI" sz="1400" b="0" i="0" u="none" strike="noStrike" dirty="0">
                          <a:solidFill>
                            <a:srgbClr val="000000"/>
                          </a:solidFill>
                          <a:effectLst/>
                          <a:latin typeface="+mn-lt"/>
                        </a:rPr>
                        <a:t>499</a:t>
                      </a:r>
                    </a:p>
                  </a:txBody>
                  <a:tcPr marL="7620" marR="108000" marT="7620" marB="0" anchor="b"/>
                </a:tc>
                <a:extLst>
                  <a:ext uri="{0D108BD9-81ED-4DB2-BD59-A6C34878D82A}">
                    <a16:rowId xmlns:a16="http://schemas.microsoft.com/office/drawing/2014/main" val="1279848453"/>
                  </a:ext>
                </a:extLst>
              </a:tr>
              <a:tr h="235690">
                <a:tc>
                  <a:txBody>
                    <a:bodyPr/>
                    <a:lstStyle/>
                    <a:p>
                      <a:pPr algn="l" fontAlgn="b"/>
                      <a:r>
                        <a:rPr lang="fi-FI" sz="1400" b="0" i="0" u="none" strike="noStrike">
                          <a:solidFill>
                            <a:srgbClr val="000000"/>
                          </a:solidFill>
                          <a:effectLst/>
                          <a:latin typeface="+mn-lt"/>
                        </a:rPr>
                        <a:t>Pertunmaa</a:t>
                      </a:r>
                    </a:p>
                  </a:txBody>
                  <a:tcPr marL="7620" marR="7620" marT="7620" marB="0" anchor="b"/>
                </a:tc>
                <a:tc>
                  <a:txBody>
                    <a:bodyPr/>
                    <a:lstStyle/>
                    <a:p>
                      <a:pPr algn="r" fontAlgn="b"/>
                      <a:r>
                        <a:rPr lang="fi-FI" sz="1400" b="0" i="0" u="none" strike="noStrike">
                          <a:solidFill>
                            <a:srgbClr val="000000"/>
                          </a:solidFill>
                          <a:effectLst/>
                          <a:latin typeface="+mn-lt"/>
                        </a:rPr>
                        <a:t>15</a:t>
                      </a:r>
                    </a:p>
                  </a:txBody>
                  <a:tcPr marL="7620" marR="108000" marT="7620" marB="0" anchor="b"/>
                </a:tc>
                <a:tc>
                  <a:txBody>
                    <a:bodyPr/>
                    <a:lstStyle/>
                    <a:p>
                      <a:pPr algn="r" fontAlgn="b"/>
                      <a:r>
                        <a:rPr lang="fi-FI" sz="1400" b="0" i="0" u="none" strike="noStrike">
                          <a:solidFill>
                            <a:srgbClr val="000000"/>
                          </a:solidFill>
                          <a:effectLst/>
                          <a:latin typeface="+mn-lt"/>
                        </a:rPr>
                        <a:t>15</a:t>
                      </a:r>
                    </a:p>
                  </a:txBody>
                  <a:tcPr marL="7620" marR="108000" marT="7620" marB="0" anchor="b"/>
                </a:tc>
                <a:tc>
                  <a:txBody>
                    <a:bodyPr/>
                    <a:lstStyle/>
                    <a:p>
                      <a:pPr algn="r" fontAlgn="b"/>
                      <a:r>
                        <a:rPr lang="fi-FI" sz="1400" b="0" i="0" u="none" strike="noStrike">
                          <a:solidFill>
                            <a:srgbClr val="000000"/>
                          </a:solidFill>
                          <a:effectLst/>
                          <a:latin typeface="+mn-lt"/>
                        </a:rPr>
                        <a:t>10</a:t>
                      </a:r>
                    </a:p>
                  </a:txBody>
                  <a:tcPr marL="7620" marR="108000" marT="7620" marB="0" anchor="b"/>
                </a:tc>
                <a:tc>
                  <a:txBody>
                    <a:bodyPr/>
                    <a:lstStyle/>
                    <a:p>
                      <a:pPr algn="r" fontAlgn="b"/>
                      <a:r>
                        <a:rPr lang="fi-FI" sz="1400" b="0" i="0" u="none" strike="noStrike">
                          <a:solidFill>
                            <a:srgbClr val="000000"/>
                          </a:solidFill>
                          <a:effectLst/>
                          <a:latin typeface="+mn-lt"/>
                        </a:rPr>
                        <a:t>4</a:t>
                      </a:r>
                    </a:p>
                  </a:txBody>
                  <a:tcPr marL="7620" marR="108000" marT="7620" marB="0" anchor="b"/>
                </a:tc>
                <a:tc>
                  <a:txBody>
                    <a:bodyPr/>
                    <a:lstStyle/>
                    <a:p>
                      <a:pPr algn="r" fontAlgn="b"/>
                      <a:r>
                        <a:rPr lang="fi-FI" sz="1400" b="0" i="0" u="none" strike="noStrike">
                          <a:solidFill>
                            <a:srgbClr val="000000"/>
                          </a:solidFill>
                          <a:effectLst/>
                          <a:latin typeface="+mn-lt"/>
                        </a:rPr>
                        <a:t>4</a:t>
                      </a:r>
                    </a:p>
                  </a:txBody>
                  <a:tcPr marL="7620" marR="108000" marT="7620" marB="0" anchor="b"/>
                </a:tc>
                <a:tc>
                  <a:txBody>
                    <a:bodyPr/>
                    <a:lstStyle/>
                    <a:p>
                      <a:pPr algn="r" fontAlgn="b"/>
                      <a:r>
                        <a:rPr lang="fi-FI" sz="1400" b="0" i="0" u="none" strike="noStrike">
                          <a:solidFill>
                            <a:srgbClr val="000000"/>
                          </a:solidFill>
                          <a:effectLst/>
                          <a:latin typeface="+mn-lt"/>
                        </a:rPr>
                        <a:t>5</a:t>
                      </a:r>
                    </a:p>
                  </a:txBody>
                  <a:tcPr marL="7620" marR="108000" marT="7620" marB="0" anchor="b"/>
                </a:tc>
                <a:tc>
                  <a:txBody>
                    <a:bodyPr/>
                    <a:lstStyle/>
                    <a:p>
                      <a:pPr algn="r" fontAlgn="b"/>
                      <a:r>
                        <a:rPr lang="fi-FI" sz="1400" b="0" i="0" u="none" strike="noStrike" dirty="0">
                          <a:solidFill>
                            <a:srgbClr val="000000"/>
                          </a:solidFill>
                          <a:effectLst/>
                          <a:latin typeface="+mn-lt"/>
                        </a:rPr>
                        <a:t>196</a:t>
                      </a:r>
                    </a:p>
                  </a:txBody>
                  <a:tcPr marL="7620" marR="108000" marT="7620" marB="0" anchor="b"/>
                </a:tc>
                <a:extLst>
                  <a:ext uri="{0D108BD9-81ED-4DB2-BD59-A6C34878D82A}">
                    <a16:rowId xmlns:a16="http://schemas.microsoft.com/office/drawing/2014/main" val="2465602435"/>
                  </a:ext>
                </a:extLst>
              </a:tr>
              <a:tr h="235690">
                <a:tc>
                  <a:txBody>
                    <a:bodyPr/>
                    <a:lstStyle/>
                    <a:p>
                      <a:pPr algn="l" fontAlgn="b"/>
                      <a:r>
                        <a:rPr lang="fi-FI" sz="1400" b="0" i="0" u="none" strike="noStrike">
                          <a:solidFill>
                            <a:srgbClr val="000000"/>
                          </a:solidFill>
                          <a:effectLst/>
                          <a:latin typeface="+mn-lt"/>
                        </a:rPr>
                        <a:t>Pieksämäki</a:t>
                      </a:r>
                    </a:p>
                  </a:txBody>
                  <a:tcPr marL="7620" marR="7620" marT="7620" marB="0" anchor="b"/>
                </a:tc>
                <a:tc>
                  <a:txBody>
                    <a:bodyPr/>
                    <a:lstStyle/>
                    <a:p>
                      <a:pPr algn="r" fontAlgn="b"/>
                      <a:r>
                        <a:rPr lang="fi-FI" sz="1400" b="0" i="0" u="none" strike="noStrike">
                          <a:solidFill>
                            <a:srgbClr val="000000"/>
                          </a:solidFill>
                          <a:effectLst/>
                          <a:latin typeface="+mn-lt"/>
                        </a:rPr>
                        <a:t>77</a:t>
                      </a:r>
                    </a:p>
                  </a:txBody>
                  <a:tcPr marL="7620" marR="108000" marT="7620" marB="0" anchor="b"/>
                </a:tc>
                <a:tc>
                  <a:txBody>
                    <a:bodyPr/>
                    <a:lstStyle/>
                    <a:p>
                      <a:pPr algn="r" fontAlgn="b"/>
                      <a:r>
                        <a:rPr lang="fi-FI" sz="1400" b="0" i="0" u="none" strike="noStrike">
                          <a:solidFill>
                            <a:srgbClr val="000000"/>
                          </a:solidFill>
                          <a:effectLst/>
                          <a:latin typeface="+mn-lt"/>
                        </a:rPr>
                        <a:t>54</a:t>
                      </a:r>
                    </a:p>
                  </a:txBody>
                  <a:tcPr marL="7620" marR="108000" marT="7620" marB="0" anchor="b"/>
                </a:tc>
                <a:tc>
                  <a:txBody>
                    <a:bodyPr/>
                    <a:lstStyle/>
                    <a:p>
                      <a:pPr algn="r" fontAlgn="b"/>
                      <a:r>
                        <a:rPr lang="fi-FI" sz="1400" b="0" i="0" u="none" strike="noStrike">
                          <a:solidFill>
                            <a:srgbClr val="000000"/>
                          </a:solidFill>
                          <a:effectLst/>
                          <a:latin typeface="+mn-lt"/>
                        </a:rPr>
                        <a:t>76</a:t>
                      </a:r>
                    </a:p>
                  </a:txBody>
                  <a:tcPr marL="7620" marR="108000" marT="7620" marB="0" anchor="b"/>
                </a:tc>
                <a:tc>
                  <a:txBody>
                    <a:bodyPr/>
                    <a:lstStyle/>
                    <a:p>
                      <a:pPr algn="r" fontAlgn="b"/>
                      <a:r>
                        <a:rPr lang="fi-FI" sz="1400" b="0" i="0" u="none" strike="noStrike">
                          <a:solidFill>
                            <a:srgbClr val="000000"/>
                          </a:solidFill>
                          <a:effectLst/>
                          <a:latin typeface="+mn-lt"/>
                        </a:rPr>
                        <a:t>66</a:t>
                      </a:r>
                    </a:p>
                  </a:txBody>
                  <a:tcPr marL="7620" marR="108000" marT="7620" marB="0" anchor="b"/>
                </a:tc>
                <a:tc>
                  <a:txBody>
                    <a:bodyPr/>
                    <a:lstStyle/>
                    <a:p>
                      <a:pPr algn="r" fontAlgn="b"/>
                      <a:r>
                        <a:rPr lang="fi-FI" sz="1400" b="0" i="0" u="none" strike="noStrike">
                          <a:solidFill>
                            <a:srgbClr val="000000"/>
                          </a:solidFill>
                          <a:effectLst/>
                          <a:latin typeface="+mn-lt"/>
                        </a:rPr>
                        <a:t>44</a:t>
                      </a:r>
                    </a:p>
                  </a:txBody>
                  <a:tcPr marL="7620" marR="108000" marT="7620" marB="0" anchor="b"/>
                </a:tc>
                <a:tc>
                  <a:txBody>
                    <a:bodyPr/>
                    <a:lstStyle/>
                    <a:p>
                      <a:pPr algn="r" fontAlgn="b"/>
                      <a:r>
                        <a:rPr lang="fi-FI" sz="1400" b="0" i="0" u="none" strike="noStrike">
                          <a:solidFill>
                            <a:srgbClr val="000000"/>
                          </a:solidFill>
                          <a:effectLst/>
                          <a:latin typeface="+mn-lt"/>
                        </a:rPr>
                        <a:t>32</a:t>
                      </a:r>
                    </a:p>
                  </a:txBody>
                  <a:tcPr marL="7620" marR="108000" marT="7620" marB="0" anchor="b"/>
                </a:tc>
                <a:tc>
                  <a:txBody>
                    <a:bodyPr/>
                    <a:lstStyle/>
                    <a:p>
                      <a:pPr algn="r" fontAlgn="b"/>
                      <a:r>
                        <a:rPr lang="fi-FI" sz="1400" b="0" i="0" u="none" strike="noStrike" dirty="0">
                          <a:solidFill>
                            <a:srgbClr val="000000"/>
                          </a:solidFill>
                          <a:effectLst/>
                          <a:latin typeface="+mn-lt"/>
                        </a:rPr>
                        <a:t>1 210</a:t>
                      </a:r>
                    </a:p>
                  </a:txBody>
                  <a:tcPr marL="7620" marR="108000" marT="7620" marB="0" anchor="b"/>
                </a:tc>
                <a:extLst>
                  <a:ext uri="{0D108BD9-81ED-4DB2-BD59-A6C34878D82A}">
                    <a16:rowId xmlns:a16="http://schemas.microsoft.com/office/drawing/2014/main" val="1764825103"/>
                  </a:ext>
                </a:extLst>
              </a:tr>
              <a:tr h="235690">
                <a:tc>
                  <a:txBody>
                    <a:bodyPr/>
                    <a:lstStyle/>
                    <a:p>
                      <a:pPr algn="l" fontAlgn="b"/>
                      <a:r>
                        <a:rPr lang="fi-FI" sz="1400" b="0" i="0" u="none" strike="noStrike">
                          <a:solidFill>
                            <a:srgbClr val="000000"/>
                          </a:solidFill>
                          <a:effectLst/>
                          <a:latin typeface="+mn-lt"/>
                        </a:rPr>
                        <a:t>Puumala</a:t>
                      </a:r>
                    </a:p>
                  </a:txBody>
                  <a:tcPr marL="7620" marR="7620" marT="7620" marB="0" anchor="b"/>
                </a:tc>
                <a:tc>
                  <a:txBody>
                    <a:bodyPr/>
                    <a:lstStyle/>
                    <a:p>
                      <a:pPr algn="r" fontAlgn="b"/>
                      <a:r>
                        <a:rPr lang="fi-FI" sz="1400" b="0" i="0" u="none" strike="noStrike">
                          <a:solidFill>
                            <a:srgbClr val="000000"/>
                          </a:solidFill>
                          <a:effectLst/>
                          <a:latin typeface="+mn-lt"/>
                        </a:rPr>
                        <a:t>17</a:t>
                      </a:r>
                    </a:p>
                  </a:txBody>
                  <a:tcPr marL="7620" marR="108000" marT="7620" marB="0" anchor="b"/>
                </a:tc>
                <a:tc>
                  <a:txBody>
                    <a:bodyPr/>
                    <a:lstStyle/>
                    <a:p>
                      <a:pPr algn="r" fontAlgn="b"/>
                      <a:r>
                        <a:rPr lang="fi-FI" sz="1400" b="0" i="0" u="none" strike="noStrike">
                          <a:solidFill>
                            <a:srgbClr val="000000"/>
                          </a:solidFill>
                          <a:effectLst/>
                          <a:latin typeface="+mn-lt"/>
                        </a:rPr>
                        <a:t>16</a:t>
                      </a:r>
                    </a:p>
                  </a:txBody>
                  <a:tcPr marL="7620" marR="108000" marT="7620" marB="0" anchor="b"/>
                </a:tc>
                <a:tc>
                  <a:txBody>
                    <a:bodyPr/>
                    <a:lstStyle/>
                    <a:p>
                      <a:pPr algn="r" fontAlgn="b"/>
                      <a:r>
                        <a:rPr lang="fi-FI" sz="1400" b="0" i="0" u="none" strike="noStrike">
                          <a:solidFill>
                            <a:srgbClr val="000000"/>
                          </a:solidFill>
                          <a:effectLst/>
                          <a:latin typeface="+mn-lt"/>
                        </a:rPr>
                        <a:t>18</a:t>
                      </a:r>
                    </a:p>
                  </a:txBody>
                  <a:tcPr marL="7620" marR="108000" marT="7620" marB="0" anchor="b"/>
                </a:tc>
                <a:tc>
                  <a:txBody>
                    <a:bodyPr/>
                    <a:lstStyle/>
                    <a:p>
                      <a:pPr algn="r" fontAlgn="b"/>
                      <a:r>
                        <a:rPr lang="fi-FI" sz="1400" b="0" i="0" u="none" strike="noStrike">
                          <a:solidFill>
                            <a:srgbClr val="000000"/>
                          </a:solidFill>
                          <a:effectLst/>
                          <a:latin typeface="+mn-lt"/>
                        </a:rPr>
                        <a:t>12</a:t>
                      </a:r>
                    </a:p>
                  </a:txBody>
                  <a:tcPr marL="7620" marR="108000" marT="7620" marB="0" anchor="b"/>
                </a:tc>
                <a:tc>
                  <a:txBody>
                    <a:bodyPr/>
                    <a:lstStyle/>
                    <a:p>
                      <a:pPr algn="r" fontAlgn="b"/>
                      <a:r>
                        <a:rPr lang="fi-FI" sz="1400" b="0" i="0" u="none" strike="noStrike">
                          <a:solidFill>
                            <a:srgbClr val="000000"/>
                          </a:solidFill>
                          <a:effectLst/>
                          <a:latin typeface="+mn-lt"/>
                        </a:rPr>
                        <a:t>7</a:t>
                      </a:r>
                    </a:p>
                  </a:txBody>
                  <a:tcPr marL="7620" marR="108000" marT="7620" marB="0" anchor="b"/>
                </a:tc>
                <a:tc>
                  <a:txBody>
                    <a:bodyPr/>
                    <a:lstStyle/>
                    <a:p>
                      <a:pPr algn="r" fontAlgn="b"/>
                      <a:r>
                        <a:rPr lang="fi-FI" sz="1400" b="0" i="0" u="none" strike="noStrike">
                          <a:solidFill>
                            <a:srgbClr val="000000"/>
                          </a:solidFill>
                          <a:effectLst/>
                          <a:latin typeface="+mn-lt"/>
                        </a:rPr>
                        <a:t>4</a:t>
                      </a:r>
                    </a:p>
                  </a:txBody>
                  <a:tcPr marL="7620" marR="108000" marT="7620" marB="0" anchor="b"/>
                </a:tc>
                <a:tc>
                  <a:txBody>
                    <a:bodyPr/>
                    <a:lstStyle/>
                    <a:p>
                      <a:pPr algn="r" fontAlgn="b"/>
                      <a:r>
                        <a:rPr lang="fi-FI" sz="1400" b="0" i="0" u="none" strike="noStrike" dirty="0">
                          <a:solidFill>
                            <a:srgbClr val="000000"/>
                          </a:solidFill>
                          <a:effectLst/>
                          <a:latin typeface="+mn-lt"/>
                        </a:rPr>
                        <a:t>268</a:t>
                      </a:r>
                    </a:p>
                  </a:txBody>
                  <a:tcPr marL="7620" marR="108000" marT="7620" marB="0" anchor="b"/>
                </a:tc>
                <a:extLst>
                  <a:ext uri="{0D108BD9-81ED-4DB2-BD59-A6C34878D82A}">
                    <a16:rowId xmlns:a16="http://schemas.microsoft.com/office/drawing/2014/main" val="68225592"/>
                  </a:ext>
                </a:extLst>
              </a:tr>
              <a:tr h="243182">
                <a:tc>
                  <a:txBody>
                    <a:bodyPr/>
                    <a:lstStyle/>
                    <a:p>
                      <a:pPr algn="l" fontAlgn="b"/>
                      <a:r>
                        <a:rPr lang="fi-FI" sz="1400" b="0" i="0" u="none" strike="noStrike">
                          <a:solidFill>
                            <a:srgbClr val="000000"/>
                          </a:solidFill>
                          <a:effectLst/>
                          <a:latin typeface="+mn-lt"/>
                        </a:rPr>
                        <a:t>Rantasalmi</a:t>
                      </a:r>
                    </a:p>
                  </a:txBody>
                  <a:tcPr marL="7620" marR="7620" marT="7620" marB="0" anchor="b"/>
                </a:tc>
                <a:tc>
                  <a:txBody>
                    <a:bodyPr/>
                    <a:lstStyle/>
                    <a:p>
                      <a:pPr algn="r" fontAlgn="b"/>
                      <a:r>
                        <a:rPr lang="fi-FI" sz="1400" b="0" i="0" u="none" strike="noStrike">
                          <a:solidFill>
                            <a:srgbClr val="000000"/>
                          </a:solidFill>
                          <a:effectLst/>
                          <a:latin typeface="+mn-lt"/>
                        </a:rPr>
                        <a:t>31</a:t>
                      </a:r>
                    </a:p>
                  </a:txBody>
                  <a:tcPr marL="7620" marR="108000" marT="7620" marB="0" anchor="b"/>
                </a:tc>
                <a:tc>
                  <a:txBody>
                    <a:bodyPr/>
                    <a:lstStyle/>
                    <a:p>
                      <a:pPr algn="r" fontAlgn="b"/>
                      <a:r>
                        <a:rPr lang="fi-FI" sz="1400" b="0" i="0" u="none" strike="noStrike">
                          <a:solidFill>
                            <a:srgbClr val="000000"/>
                          </a:solidFill>
                          <a:effectLst/>
                          <a:latin typeface="+mn-lt"/>
                        </a:rPr>
                        <a:t>11</a:t>
                      </a:r>
                    </a:p>
                  </a:txBody>
                  <a:tcPr marL="7620" marR="108000" marT="7620" marB="0" anchor="b"/>
                </a:tc>
                <a:tc>
                  <a:txBody>
                    <a:bodyPr/>
                    <a:lstStyle/>
                    <a:p>
                      <a:pPr algn="r" fontAlgn="b"/>
                      <a:r>
                        <a:rPr lang="fi-FI" sz="1400" b="0" i="0" u="none" strike="noStrike">
                          <a:solidFill>
                            <a:srgbClr val="000000"/>
                          </a:solidFill>
                          <a:effectLst/>
                          <a:latin typeface="+mn-lt"/>
                        </a:rPr>
                        <a:t>19</a:t>
                      </a:r>
                    </a:p>
                  </a:txBody>
                  <a:tcPr marL="7620" marR="108000" marT="7620" marB="0" anchor="b"/>
                </a:tc>
                <a:tc>
                  <a:txBody>
                    <a:bodyPr/>
                    <a:lstStyle/>
                    <a:p>
                      <a:pPr algn="r" fontAlgn="b"/>
                      <a:r>
                        <a:rPr lang="fi-FI" sz="1400" b="0" i="0" u="none" strike="noStrike">
                          <a:solidFill>
                            <a:srgbClr val="000000"/>
                          </a:solidFill>
                          <a:effectLst/>
                          <a:latin typeface="+mn-lt"/>
                        </a:rPr>
                        <a:t>19</a:t>
                      </a:r>
                    </a:p>
                  </a:txBody>
                  <a:tcPr marL="7620" marR="108000" marT="7620" marB="0" anchor="b"/>
                </a:tc>
                <a:tc>
                  <a:txBody>
                    <a:bodyPr/>
                    <a:lstStyle/>
                    <a:p>
                      <a:pPr algn="r" fontAlgn="b"/>
                      <a:r>
                        <a:rPr lang="fi-FI" sz="1400" b="0" i="0" u="none" strike="noStrike">
                          <a:solidFill>
                            <a:srgbClr val="000000"/>
                          </a:solidFill>
                          <a:effectLst/>
                          <a:latin typeface="+mn-lt"/>
                        </a:rPr>
                        <a:t>12</a:t>
                      </a:r>
                    </a:p>
                  </a:txBody>
                  <a:tcPr marL="7620" marR="108000" marT="7620" marB="0" anchor="b"/>
                </a:tc>
                <a:tc>
                  <a:txBody>
                    <a:bodyPr/>
                    <a:lstStyle/>
                    <a:p>
                      <a:pPr algn="r" fontAlgn="b"/>
                      <a:r>
                        <a:rPr lang="fi-FI" sz="1400" b="0" i="0" u="none" strike="noStrike">
                          <a:solidFill>
                            <a:srgbClr val="000000"/>
                          </a:solidFill>
                          <a:effectLst/>
                          <a:latin typeface="+mn-lt"/>
                        </a:rPr>
                        <a:t>9</a:t>
                      </a:r>
                    </a:p>
                  </a:txBody>
                  <a:tcPr marL="7620" marR="108000" marT="7620" marB="0" anchor="b"/>
                </a:tc>
                <a:tc>
                  <a:txBody>
                    <a:bodyPr/>
                    <a:lstStyle/>
                    <a:p>
                      <a:pPr algn="r" fontAlgn="b"/>
                      <a:r>
                        <a:rPr lang="fi-FI" sz="1400" b="0" i="0" u="none" strike="noStrike" dirty="0">
                          <a:solidFill>
                            <a:srgbClr val="000000"/>
                          </a:solidFill>
                          <a:effectLst/>
                          <a:latin typeface="+mn-lt"/>
                        </a:rPr>
                        <a:t>341</a:t>
                      </a:r>
                    </a:p>
                  </a:txBody>
                  <a:tcPr marL="7620" marR="108000" marT="7620" marB="0" anchor="b"/>
                </a:tc>
                <a:extLst>
                  <a:ext uri="{0D108BD9-81ED-4DB2-BD59-A6C34878D82A}">
                    <a16:rowId xmlns:a16="http://schemas.microsoft.com/office/drawing/2014/main" val="1496229344"/>
                  </a:ext>
                </a:extLst>
              </a:tr>
              <a:tr h="243182">
                <a:tc>
                  <a:txBody>
                    <a:bodyPr/>
                    <a:lstStyle/>
                    <a:p>
                      <a:pPr algn="l" fontAlgn="b"/>
                      <a:r>
                        <a:rPr lang="fi-FI" sz="1400" b="0" i="0" u="none" strike="noStrike">
                          <a:solidFill>
                            <a:srgbClr val="000000"/>
                          </a:solidFill>
                          <a:effectLst/>
                          <a:latin typeface="+mn-lt"/>
                        </a:rPr>
                        <a:t>Savonlinna</a:t>
                      </a:r>
                    </a:p>
                  </a:txBody>
                  <a:tcPr marL="7620" marR="7620" marT="7620" marB="0" anchor="b"/>
                </a:tc>
                <a:tc>
                  <a:txBody>
                    <a:bodyPr/>
                    <a:lstStyle/>
                    <a:p>
                      <a:pPr algn="r" fontAlgn="b"/>
                      <a:r>
                        <a:rPr lang="fi-FI" sz="1400" b="0" i="0" u="none" strike="noStrike">
                          <a:solidFill>
                            <a:srgbClr val="000000"/>
                          </a:solidFill>
                          <a:effectLst/>
                          <a:latin typeface="+mn-lt"/>
                        </a:rPr>
                        <a:t>144</a:t>
                      </a:r>
                    </a:p>
                  </a:txBody>
                  <a:tcPr marL="7620" marR="108000" marT="7620" marB="0" anchor="b"/>
                </a:tc>
                <a:tc>
                  <a:txBody>
                    <a:bodyPr/>
                    <a:lstStyle/>
                    <a:p>
                      <a:pPr algn="r" fontAlgn="b"/>
                      <a:r>
                        <a:rPr lang="fi-FI" sz="1400" b="0" i="0" u="none" strike="noStrike">
                          <a:solidFill>
                            <a:srgbClr val="000000"/>
                          </a:solidFill>
                          <a:effectLst/>
                          <a:latin typeface="+mn-lt"/>
                        </a:rPr>
                        <a:t>103</a:t>
                      </a:r>
                    </a:p>
                  </a:txBody>
                  <a:tcPr marL="7620" marR="108000" marT="7620" marB="0" anchor="b"/>
                </a:tc>
                <a:tc>
                  <a:txBody>
                    <a:bodyPr/>
                    <a:lstStyle/>
                    <a:p>
                      <a:pPr algn="r" fontAlgn="b"/>
                      <a:r>
                        <a:rPr lang="fi-FI" sz="1400" b="0" i="0" u="none" strike="noStrike">
                          <a:solidFill>
                            <a:srgbClr val="000000"/>
                          </a:solidFill>
                          <a:effectLst/>
                          <a:latin typeface="+mn-lt"/>
                        </a:rPr>
                        <a:t>163</a:t>
                      </a:r>
                    </a:p>
                  </a:txBody>
                  <a:tcPr marL="7620" marR="108000" marT="7620" marB="0" anchor="b"/>
                </a:tc>
                <a:tc>
                  <a:txBody>
                    <a:bodyPr/>
                    <a:lstStyle/>
                    <a:p>
                      <a:pPr algn="r" fontAlgn="b"/>
                      <a:r>
                        <a:rPr lang="fi-FI" sz="1400" b="0" i="0" u="none" strike="noStrike">
                          <a:solidFill>
                            <a:srgbClr val="000000"/>
                          </a:solidFill>
                          <a:effectLst/>
                          <a:latin typeface="+mn-lt"/>
                        </a:rPr>
                        <a:t>140</a:t>
                      </a:r>
                    </a:p>
                  </a:txBody>
                  <a:tcPr marL="7620" marR="108000" marT="7620" marB="0" anchor="b"/>
                </a:tc>
                <a:tc>
                  <a:txBody>
                    <a:bodyPr/>
                    <a:lstStyle/>
                    <a:p>
                      <a:pPr algn="r" fontAlgn="b"/>
                      <a:r>
                        <a:rPr lang="fi-FI" sz="1400" b="0" i="0" u="none" strike="noStrike">
                          <a:solidFill>
                            <a:srgbClr val="000000"/>
                          </a:solidFill>
                          <a:effectLst/>
                          <a:latin typeface="+mn-lt"/>
                        </a:rPr>
                        <a:t>87</a:t>
                      </a:r>
                    </a:p>
                  </a:txBody>
                  <a:tcPr marL="7620" marR="108000" marT="7620" marB="0" anchor="b"/>
                </a:tc>
                <a:tc>
                  <a:txBody>
                    <a:bodyPr/>
                    <a:lstStyle/>
                    <a:p>
                      <a:pPr algn="r" fontAlgn="b"/>
                      <a:r>
                        <a:rPr lang="fi-FI" sz="1400" b="0" i="0" u="none" strike="noStrike">
                          <a:solidFill>
                            <a:srgbClr val="000000"/>
                          </a:solidFill>
                          <a:effectLst/>
                          <a:latin typeface="+mn-lt"/>
                        </a:rPr>
                        <a:t>66</a:t>
                      </a:r>
                    </a:p>
                  </a:txBody>
                  <a:tcPr marL="7620" marR="108000" marT="7620" marB="0" anchor="b"/>
                </a:tc>
                <a:tc>
                  <a:txBody>
                    <a:bodyPr/>
                    <a:lstStyle/>
                    <a:p>
                      <a:pPr algn="r" fontAlgn="b"/>
                      <a:r>
                        <a:rPr lang="fi-FI" sz="1400" b="0" i="0" u="none" strike="noStrike" dirty="0">
                          <a:solidFill>
                            <a:srgbClr val="000000"/>
                          </a:solidFill>
                          <a:effectLst/>
                          <a:latin typeface="+mn-lt"/>
                        </a:rPr>
                        <a:t>2 302</a:t>
                      </a:r>
                    </a:p>
                  </a:txBody>
                  <a:tcPr marL="7620" marR="108000" marT="7620" marB="0" anchor="b"/>
                </a:tc>
                <a:extLst>
                  <a:ext uri="{0D108BD9-81ED-4DB2-BD59-A6C34878D82A}">
                    <a16:rowId xmlns:a16="http://schemas.microsoft.com/office/drawing/2014/main" val="3092693483"/>
                  </a:ext>
                </a:extLst>
              </a:tr>
              <a:tr h="235690">
                <a:tc>
                  <a:txBody>
                    <a:bodyPr/>
                    <a:lstStyle/>
                    <a:p>
                      <a:pPr algn="l" fontAlgn="b"/>
                      <a:r>
                        <a:rPr lang="fi-FI" sz="1400" b="0" i="0" u="none" strike="noStrike">
                          <a:solidFill>
                            <a:srgbClr val="000000"/>
                          </a:solidFill>
                          <a:effectLst/>
                          <a:latin typeface="+mn-lt"/>
                        </a:rPr>
                        <a:t>Sulkava</a:t>
                      </a:r>
                    </a:p>
                  </a:txBody>
                  <a:tcPr marL="7620" marR="7620" marT="7620" marB="0" anchor="b"/>
                </a:tc>
                <a:tc>
                  <a:txBody>
                    <a:bodyPr/>
                    <a:lstStyle/>
                    <a:p>
                      <a:pPr algn="r" fontAlgn="b"/>
                      <a:r>
                        <a:rPr lang="fi-FI" sz="1400" b="0" i="0" u="none" strike="noStrike">
                          <a:solidFill>
                            <a:srgbClr val="000000"/>
                          </a:solidFill>
                          <a:effectLst/>
                          <a:latin typeface="+mn-lt"/>
                        </a:rPr>
                        <a:t>16</a:t>
                      </a:r>
                    </a:p>
                  </a:txBody>
                  <a:tcPr marL="7620" marR="108000" marT="7620" marB="0" anchor="b"/>
                </a:tc>
                <a:tc>
                  <a:txBody>
                    <a:bodyPr/>
                    <a:lstStyle/>
                    <a:p>
                      <a:pPr algn="r" fontAlgn="b"/>
                      <a:r>
                        <a:rPr lang="fi-FI" sz="1400" b="0" i="0" u="none" strike="noStrike">
                          <a:solidFill>
                            <a:srgbClr val="000000"/>
                          </a:solidFill>
                          <a:effectLst/>
                          <a:latin typeface="+mn-lt"/>
                        </a:rPr>
                        <a:t>11</a:t>
                      </a:r>
                    </a:p>
                  </a:txBody>
                  <a:tcPr marL="7620" marR="108000" marT="7620" marB="0" anchor="b"/>
                </a:tc>
                <a:tc>
                  <a:txBody>
                    <a:bodyPr/>
                    <a:lstStyle/>
                    <a:p>
                      <a:pPr algn="r" fontAlgn="b"/>
                      <a:r>
                        <a:rPr lang="fi-FI" sz="1400" b="0" i="0" u="none" strike="noStrike">
                          <a:solidFill>
                            <a:srgbClr val="000000"/>
                          </a:solidFill>
                          <a:effectLst/>
                          <a:latin typeface="+mn-lt"/>
                        </a:rPr>
                        <a:t>9</a:t>
                      </a:r>
                    </a:p>
                  </a:txBody>
                  <a:tcPr marL="7620" marR="108000" marT="7620" marB="0" anchor="b"/>
                </a:tc>
                <a:tc>
                  <a:txBody>
                    <a:bodyPr/>
                    <a:lstStyle/>
                    <a:p>
                      <a:pPr algn="r" fontAlgn="b"/>
                      <a:r>
                        <a:rPr lang="fi-FI" sz="1400" b="0" i="0" u="none" strike="noStrike">
                          <a:solidFill>
                            <a:srgbClr val="000000"/>
                          </a:solidFill>
                          <a:effectLst/>
                          <a:latin typeface="+mn-lt"/>
                        </a:rPr>
                        <a:t>15</a:t>
                      </a:r>
                    </a:p>
                  </a:txBody>
                  <a:tcPr marL="7620" marR="108000" marT="7620" marB="0" anchor="b"/>
                </a:tc>
                <a:tc>
                  <a:txBody>
                    <a:bodyPr/>
                    <a:lstStyle/>
                    <a:p>
                      <a:pPr algn="r" fontAlgn="b"/>
                      <a:r>
                        <a:rPr lang="fi-FI" sz="1400" b="0" i="0" u="none" strike="noStrike">
                          <a:solidFill>
                            <a:srgbClr val="000000"/>
                          </a:solidFill>
                          <a:effectLst/>
                          <a:latin typeface="+mn-lt"/>
                        </a:rPr>
                        <a:t>6</a:t>
                      </a:r>
                    </a:p>
                  </a:txBody>
                  <a:tcPr marL="7620" marR="108000" marT="7620" marB="0" anchor="b"/>
                </a:tc>
                <a:tc>
                  <a:txBody>
                    <a:bodyPr/>
                    <a:lstStyle/>
                    <a:p>
                      <a:pPr algn="r" fontAlgn="b"/>
                      <a:r>
                        <a:rPr lang="fi-FI" sz="1400" b="0" i="0" u="none" strike="noStrike">
                          <a:solidFill>
                            <a:srgbClr val="000000"/>
                          </a:solidFill>
                          <a:effectLst/>
                          <a:latin typeface="+mn-lt"/>
                        </a:rPr>
                        <a:t>6</a:t>
                      </a:r>
                    </a:p>
                  </a:txBody>
                  <a:tcPr marL="7620" marR="108000" marT="7620" marB="0" anchor="b"/>
                </a:tc>
                <a:tc>
                  <a:txBody>
                    <a:bodyPr/>
                    <a:lstStyle/>
                    <a:p>
                      <a:pPr algn="r" fontAlgn="b"/>
                      <a:r>
                        <a:rPr lang="fi-FI" sz="1400" b="0" i="0" u="none" strike="noStrike" dirty="0">
                          <a:solidFill>
                            <a:srgbClr val="000000"/>
                          </a:solidFill>
                          <a:effectLst/>
                          <a:latin typeface="+mn-lt"/>
                        </a:rPr>
                        <a:t>274</a:t>
                      </a:r>
                    </a:p>
                  </a:txBody>
                  <a:tcPr marL="7620" marR="108000" marT="7620" marB="0" anchor="b"/>
                </a:tc>
                <a:extLst>
                  <a:ext uri="{0D108BD9-81ED-4DB2-BD59-A6C34878D82A}">
                    <a16:rowId xmlns:a16="http://schemas.microsoft.com/office/drawing/2014/main" val="3090405386"/>
                  </a:ext>
                </a:extLst>
              </a:tr>
              <a:tr h="471381">
                <a:tc>
                  <a:txBody>
                    <a:bodyPr/>
                    <a:lstStyle/>
                    <a:p>
                      <a:pPr algn="l" fontAlgn="b"/>
                      <a:r>
                        <a:rPr lang="fi-FI" sz="1400" u="none" strike="noStrike" dirty="0">
                          <a:effectLst/>
                        </a:rPr>
                        <a:t>Etelä-Savo yhteensä</a:t>
                      </a:r>
                      <a:endParaRPr lang="fi-FI" sz="14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b"/>
                      <a:r>
                        <a:rPr lang="fi-FI" sz="1400" b="1" i="0" u="none" strike="noStrike" dirty="0">
                          <a:solidFill>
                            <a:schemeClr val="bg1"/>
                          </a:solidFill>
                          <a:effectLst/>
                          <a:latin typeface="+mn-lt"/>
                        </a:rPr>
                        <a:t>678</a:t>
                      </a:r>
                    </a:p>
                  </a:txBody>
                  <a:tcPr marL="7620" marR="108000" marT="7620" marB="0" anchor="ctr">
                    <a:solidFill>
                      <a:schemeClr val="accent6">
                        <a:lumMod val="50000"/>
                      </a:schemeClr>
                    </a:solidFill>
                  </a:tcPr>
                </a:tc>
                <a:tc>
                  <a:txBody>
                    <a:bodyPr/>
                    <a:lstStyle/>
                    <a:p>
                      <a:pPr algn="r" fontAlgn="b"/>
                      <a:r>
                        <a:rPr lang="fi-FI" sz="1400" b="1" i="0" u="none" strike="noStrike" dirty="0">
                          <a:solidFill>
                            <a:schemeClr val="bg1"/>
                          </a:solidFill>
                          <a:effectLst/>
                          <a:latin typeface="+mn-lt"/>
                        </a:rPr>
                        <a:t>462</a:t>
                      </a:r>
                    </a:p>
                  </a:txBody>
                  <a:tcPr marL="7620" marR="108000" marT="7620" marB="0" anchor="ctr">
                    <a:solidFill>
                      <a:schemeClr val="accent6">
                        <a:lumMod val="50000"/>
                      </a:schemeClr>
                    </a:solidFill>
                  </a:tcPr>
                </a:tc>
                <a:tc>
                  <a:txBody>
                    <a:bodyPr/>
                    <a:lstStyle/>
                    <a:p>
                      <a:pPr algn="r" fontAlgn="b"/>
                      <a:r>
                        <a:rPr lang="fi-FI" sz="1400" b="1" i="0" u="none" strike="noStrike" dirty="0">
                          <a:solidFill>
                            <a:schemeClr val="bg1"/>
                          </a:solidFill>
                          <a:effectLst/>
                          <a:latin typeface="+mn-lt"/>
                        </a:rPr>
                        <a:t>745</a:t>
                      </a:r>
                    </a:p>
                  </a:txBody>
                  <a:tcPr marL="7620" marR="108000" marT="7620" marB="0" anchor="ctr"/>
                </a:tc>
                <a:tc>
                  <a:txBody>
                    <a:bodyPr/>
                    <a:lstStyle/>
                    <a:p>
                      <a:pPr algn="r" fontAlgn="b"/>
                      <a:r>
                        <a:rPr lang="fi-FI" sz="1400" b="1" i="0" u="none" strike="noStrike" dirty="0">
                          <a:solidFill>
                            <a:schemeClr val="bg1"/>
                          </a:solidFill>
                          <a:effectLst/>
                          <a:latin typeface="+mn-lt"/>
                        </a:rPr>
                        <a:t>562</a:t>
                      </a:r>
                    </a:p>
                  </a:txBody>
                  <a:tcPr marL="7620" marR="108000" marT="7620" marB="0" anchor="ctr"/>
                </a:tc>
                <a:tc>
                  <a:txBody>
                    <a:bodyPr/>
                    <a:lstStyle/>
                    <a:p>
                      <a:pPr algn="r" fontAlgn="b"/>
                      <a:r>
                        <a:rPr lang="fi-FI" sz="1400" b="1" i="0" u="none" strike="noStrike" dirty="0">
                          <a:solidFill>
                            <a:schemeClr val="bg1"/>
                          </a:solidFill>
                          <a:effectLst/>
                          <a:latin typeface="+mn-lt"/>
                        </a:rPr>
                        <a:t>378</a:t>
                      </a:r>
                    </a:p>
                  </a:txBody>
                  <a:tcPr marL="7620" marR="108000" marT="7620" marB="0" anchor="ctr">
                    <a:solidFill>
                      <a:schemeClr val="accent3">
                        <a:lumMod val="50000"/>
                      </a:schemeClr>
                    </a:solidFill>
                  </a:tcPr>
                </a:tc>
                <a:tc>
                  <a:txBody>
                    <a:bodyPr/>
                    <a:lstStyle/>
                    <a:p>
                      <a:pPr algn="r" fontAlgn="b"/>
                      <a:r>
                        <a:rPr lang="fi-FI" sz="1400" b="1" i="0" u="none" strike="noStrike" dirty="0">
                          <a:solidFill>
                            <a:schemeClr val="bg1"/>
                          </a:solidFill>
                          <a:effectLst/>
                          <a:latin typeface="+mn-lt"/>
                        </a:rPr>
                        <a:t>304</a:t>
                      </a:r>
                    </a:p>
                  </a:txBody>
                  <a:tcPr marL="7620" marR="108000" marT="7620" marB="0" anchor="ctr">
                    <a:solidFill>
                      <a:schemeClr val="accent3">
                        <a:lumMod val="50000"/>
                      </a:schemeClr>
                    </a:solidFill>
                  </a:tcPr>
                </a:tc>
                <a:tc>
                  <a:txBody>
                    <a:bodyPr/>
                    <a:lstStyle/>
                    <a:p>
                      <a:pPr algn="r" fontAlgn="b"/>
                      <a:r>
                        <a:rPr lang="fi-FI" sz="1400" b="1" i="0" u="none" strike="noStrike" dirty="0">
                          <a:solidFill>
                            <a:schemeClr val="bg1"/>
                          </a:solidFill>
                          <a:effectLst/>
                          <a:latin typeface="+mn-lt"/>
                        </a:rPr>
                        <a:t>10 218</a:t>
                      </a:r>
                    </a:p>
                  </a:txBody>
                  <a:tcPr marL="7620" marR="108000" marT="7620" marB="0" anchor="ctr">
                    <a:solidFill>
                      <a:schemeClr val="accent3">
                        <a:lumMod val="50000"/>
                      </a:schemeClr>
                    </a:solidFill>
                  </a:tcPr>
                </a:tc>
                <a:extLst>
                  <a:ext uri="{0D108BD9-81ED-4DB2-BD59-A6C34878D82A}">
                    <a16:rowId xmlns:a16="http://schemas.microsoft.com/office/drawing/2014/main" val="2428340392"/>
                  </a:ext>
                </a:extLst>
              </a:tr>
            </a:tbl>
          </a:graphicData>
        </a:graphic>
      </p:graphicFrame>
      <p:sp>
        <p:nvSpPr>
          <p:cNvPr id="2" name="Title 11">
            <a:extLst>
              <a:ext uri="{FF2B5EF4-FFF2-40B4-BE49-F238E27FC236}">
                <a16:creationId xmlns:a16="http://schemas.microsoft.com/office/drawing/2014/main" id="{A663FF28-A28A-23F4-6EAC-A7AFA542AB1A}"/>
              </a:ext>
            </a:extLst>
          </p:cNvPr>
          <p:cNvSpPr txBox="1">
            <a:spLocks/>
          </p:cNvSpPr>
          <p:nvPr/>
        </p:nvSpPr>
        <p:spPr bwMode="auto">
          <a:xfrm>
            <a:off x="623392" y="6309320"/>
            <a:ext cx="11521280" cy="548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prstClr val="black"/>
                </a:solidFill>
                <a:effectLst/>
                <a:uLnTx/>
                <a:uFillTx/>
                <a:latin typeface="Arial"/>
                <a:ea typeface="+mn-ea"/>
                <a:cs typeface="+mn-cs"/>
              </a:rPr>
              <a:t>*) Yrityskanta on poikkileikkaustieto kaikkien toimivien yritysten lukumäärästä tiettynä ajankohtana. </a:t>
            </a:r>
            <a:endParaRPr kumimoji="0" lang="fi-FI" sz="1100" b="0" i="0" u="none" strike="noStrike" kern="1200" cap="none" spc="0" normalizeH="0" baseline="0" noProof="0" dirty="0">
              <a:ln>
                <a:noFill/>
              </a:ln>
              <a:solidFill>
                <a:srgbClr val="000000"/>
              </a:solidFill>
              <a:effectLst/>
              <a:uLnTx/>
              <a:uFillTx/>
              <a:latin typeface="Arial" charset="-52"/>
              <a:ea typeface="+mn-ea"/>
              <a:cs typeface="Arial" charset="-52"/>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Aloittaneet ja lopettaneet yritykset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9.11.2023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1529408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B698876-6F9D-5206-780A-68F9E1E30AE7}"/>
              </a:ext>
            </a:extLst>
          </p:cNvPr>
          <p:cNvSpPr>
            <a:spLocks noGrp="1"/>
          </p:cNvSpPr>
          <p:nvPr>
            <p:ph type="title"/>
          </p:nvPr>
        </p:nvSpPr>
        <p:spPr>
          <a:xfrm>
            <a:off x="1764000" y="-900000"/>
            <a:ext cx="8298000" cy="900000"/>
          </a:xfrm>
        </p:spPr>
        <p:txBody>
          <a:bodyPr vert="horz" lIns="0" tIns="0" rIns="0" bIns="45720" rtlCol="0" anchor="b">
            <a:noAutofit/>
          </a:bodyPr>
          <a:lstStyle/>
          <a:p>
            <a:r>
              <a:rPr lang="fi-FI" dirty="0"/>
              <a:t>Yrityskanta toimialoittain</a:t>
            </a:r>
          </a:p>
        </p:txBody>
      </p:sp>
      <p:graphicFrame>
        <p:nvGraphicFramePr>
          <p:cNvPr id="3" name="Kaavio 2" descr="Pylväskaavio Etelä-Savon yrityskannasta toimialoittain vuodesta 2013 vuoden 2023 toiseen neljännekseen. Yrityskanta yhteensä Etelä-Savossa oli vuonna 2013 9 017 kappaletta ja vuonna 2023 10 218 kappaletta. Eniten yrityksiä oli rakentamisen, maa- ja metsätalouden sekä kaupan toimialoilla.">
            <a:extLst>
              <a:ext uri="{FF2B5EF4-FFF2-40B4-BE49-F238E27FC236}">
                <a16:creationId xmlns:a16="http://schemas.microsoft.com/office/drawing/2014/main" id="{9C0ECDFF-8F92-4BA5-E3BC-2244590ED069}"/>
              </a:ext>
            </a:extLst>
          </p:cNvPr>
          <p:cNvGraphicFramePr>
            <a:graphicFrameLocks/>
          </p:cNvGraphicFramePr>
          <p:nvPr>
            <p:extLst>
              <p:ext uri="{D42A27DB-BD31-4B8C-83A1-F6EECF244321}">
                <p14:modId xmlns:p14="http://schemas.microsoft.com/office/powerpoint/2010/main" val="308339303"/>
              </p:ext>
            </p:extLst>
          </p:nvPr>
        </p:nvGraphicFramePr>
        <p:xfrm>
          <a:off x="335360" y="188640"/>
          <a:ext cx="11305255" cy="66693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3693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143980B-F0F9-DD35-E305-027C70443D05}"/>
              </a:ext>
            </a:extLst>
          </p:cNvPr>
          <p:cNvSpPr>
            <a:spLocks noGrp="1"/>
          </p:cNvSpPr>
          <p:nvPr>
            <p:ph type="ctrTitle"/>
          </p:nvPr>
        </p:nvSpPr>
        <p:spPr/>
        <p:txBody>
          <a:bodyPr/>
          <a:lstStyle/>
          <a:p>
            <a:r>
              <a:rPr lang="fi-FI" dirty="0"/>
              <a:t>Suhdannetiedot</a:t>
            </a:r>
          </a:p>
        </p:txBody>
      </p:sp>
      <p:sp>
        <p:nvSpPr>
          <p:cNvPr id="3" name="Alaotsikko 2">
            <a:extLst>
              <a:ext uri="{FF2B5EF4-FFF2-40B4-BE49-F238E27FC236}">
                <a16:creationId xmlns:a16="http://schemas.microsoft.com/office/drawing/2014/main" id="{101A6A67-23F3-EC74-9F38-F5479F2FD093}"/>
              </a:ext>
            </a:extLst>
          </p:cNvPr>
          <p:cNvSpPr>
            <a:spLocks noGrp="1"/>
          </p:cNvSpPr>
          <p:nvPr>
            <p:ph type="subTitle" idx="1"/>
          </p:nvPr>
        </p:nvSpPr>
        <p:spPr/>
        <p:txBody>
          <a:bodyPr>
            <a:normAutofit fontScale="85000" lnSpcReduction="20000"/>
          </a:bodyPr>
          <a:lstStyle/>
          <a:p>
            <a:r>
              <a:rPr lang="fi-FI" dirty="0">
                <a:cs typeface="Times New Roman"/>
              </a:rPr>
              <a:t>Q3/2023 saakka</a:t>
            </a:r>
            <a:br>
              <a:rPr lang="fi-FI" dirty="0">
                <a:cs typeface="Times New Roman"/>
              </a:rPr>
            </a:br>
            <a:r>
              <a:rPr lang="fi-FI" dirty="0">
                <a:cs typeface="Times New Roman"/>
              </a:rPr>
              <a:t>Yritysten liikevaihdon, vientiliikevaihdon ja henkilöstömäärän kehitys</a:t>
            </a:r>
          </a:p>
          <a:p>
            <a:r>
              <a:rPr lang="fi-FI" dirty="0">
                <a:cs typeface="Times New Roman"/>
              </a:rPr>
              <a:t>Koko maa, Etelä-Savo ja seutukunnat</a:t>
            </a:r>
            <a:br>
              <a:rPr lang="fi-FI" dirty="0">
                <a:cs typeface="Times New Roman"/>
              </a:rPr>
            </a:br>
            <a:r>
              <a:rPr lang="fi-FI" dirty="0">
                <a:cs typeface="Times New Roman"/>
              </a:rPr>
              <a:t>Indeksitiedot, 2015=100, trendisarja</a:t>
            </a:r>
          </a:p>
          <a:p>
            <a:br>
              <a:rPr lang="fi-FI" dirty="0">
                <a:cs typeface="Times New Roman"/>
              </a:rPr>
            </a:br>
            <a:r>
              <a:rPr lang="fi-FI" dirty="0"/>
              <a:t>Lähde: Tilastokeskus / Toimiala Online 18.1.2024</a:t>
            </a:r>
          </a:p>
        </p:txBody>
      </p:sp>
    </p:spTree>
    <p:extLst>
      <p:ext uri="{BB962C8B-B14F-4D97-AF65-F5344CB8AC3E}">
        <p14:creationId xmlns:p14="http://schemas.microsoft.com/office/powerpoint/2010/main" val="2072473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63D52BBE-A18D-821E-04ED-5A4BCA4E9D68}"/>
              </a:ext>
            </a:extLst>
          </p:cNvPr>
          <p:cNvSpPr>
            <a:spLocks noGrp="1"/>
          </p:cNvSpPr>
          <p:nvPr>
            <p:ph type="title"/>
          </p:nvPr>
        </p:nvSpPr>
        <p:spPr>
          <a:xfrm>
            <a:off x="1764000" y="-900000"/>
            <a:ext cx="8298000" cy="900000"/>
          </a:xfrm>
        </p:spPr>
        <p:txBody>
          <a:bodyPr vert="horz" lIns="0" tIns="0" rIns="0" bIns="45720" rtlCol="0" anchor="b">
            <a:noAutofit/>
          </a:bodyPr>
          <a:lstStyle/>
          <a:p>
            <a:r>
              <a:rPr lang="fi-FI" dirty="0"/>
              <a:t>Yritysten liikevaihdon suhdannekehitys, kaikki toimialat</a:t>
            </a:r>
          </a:p>
        </p:txBody>
      </p:sp>
      <p:graphicFrame>
        <p:nvGraphicFramePr>
          <p:cNvPr id="3" name="Kaavio 2" descr="Viivakaavio yritysten liikevaihdon suhdannekehityksestä vuodesta 2000 vuoden 2023 kolmanteen neljännekseen asti. Koko maan liikevaihdon suhdanne on viime vuosina laskenut jyrkemmin kuin Etelä-Savossa, joskin mennyt saman suuntaisesti muuten koko seuranta-ajalla. Savonlinnan seutukunnan suhdanne on kehittynyt koko maata ja Etelä-Savoa suotuisammin parina viime vuonna.">
            <a:extLst>
              <a:ext uri="{FF2B5EF4-FFF2-40B4-BE49-F238E27FC236}">
                <a16:creationId xmlns:a16="http://schemas.microsoft.com/office/drawing/2014/main" id="{E2985536-5510-65A7-3513-54B8AF4E317F}"/>
              </a:ext>
            </a:extLst>
          </p:cNvPr>
          <p:cNvGraphicFramePr>
            <a:graphicFrameLocks/>
          </p:cNvGraphicFramePr>
          <p:nvPr>
            <p:extLst>
              <p:ext uri="{D42A27DB-BD31-4B8C-83A1-F6EECF244321}">
                <p14:modId xmlns:p14="http://schemas.microsoft.com/office/powerpoint/2010/main" val="4156672759"/>
              </p:ext>
            </p:extLst>
          </p:nvPr>
        </p:nvGraphicFramePr>
        <p:xfrm>
          <a:off x="119336" y="188640"/>
          <a:ext cx="11449272" cy="61206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042140"/>
      </p:ext>
    </p:extLst>
  </p:cSld>
  <p:clrMapOvr>
    <a:masterClrMapping/>
  </p:clrMapOvr>
</p:sld>
</file>

<file path=ppt/theme/theme1.xml><?xml version="1.0" encoding="utf-8"?>
<a:theme xmlns:a="http://schemas.openxmlformats.org/drawingml/2006/main" name="ESAVO">
  <a:themeElements>
    <a:clrScheme name="ESAVO">
      <a:dk1>
        <a:sysClr val="windowText" lastClr="000000"/>
      </a:dk1>
      <a:lt1>
        <a:sysClr val="window" lastClr="FFFFFF"/>
      </a:lt1>
      <a:dk2>
        <a:srgbClr val="2D3787"/>
      </a:dk2>
      <a:lt2>
        <a:srgbClr val="C8E1FA"/>
      </a:lt2>
      <a:accent1>
        <a:srgbClr val="2D3787"/>
      </a:accent1>
      <a:accent2>
        <a:srgbClr val="009BE1"/>
      </a:accent2>
      <a:accent3>
        <a:srgbClr val="469B46"/>
      </a:accent3>
      <a:accent4>
        <a:srgbClr val="C8D228"/>
      </a:accent4>
      <a:accent5>
        <a:srgbClr val="F0CD14"/>
      </a:accent5>
      <a:accent6>
        <a:srgbClr val="DCA0C3"/>
      </a:accent6>
      <a:hlink>
        <a:srgbClr val="3C5491"/>
      </a:hlink>
      <a:folHlink>
        <a:srgbClr val="325A3C"/>
      </a:folHlink>
    </a:clrScheme>
    <a:fontScheme name="ESAV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8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err="1" smtClean="0"/>
        </a:defPPr>
      </a:lstStyle>
    </a:txDef>
  </a:objectDefaults>
  <a:extraClrSchemeLst/>
  <a:extLst>
    <a:ext uri="{05A4C25C-085E-4340-85A3-A5531E510DB2}">
      <thm15:themeFamily xmlns:thm15="http://schemas.microsoft.com/office/thememl/2012/main" name="ESAVO 2022 Powerpoint -esitysmalli" id="{34A7AFEE-1732-4CFB-9F53-CD132474D002}" vid="{E08D3D60-7814-4863-9515-ADB0C4EF8BF9}"/>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ESAVO">
  <a:themeElements>
    <a:clrScheme name="ESAVO">
      <a:dk1>
        <a:sysClr val="windowText" lastClr="000000"/>
      </a:dk1>
      <a:lt1>
        <a:sysClr val="window" lastClr="FFFFFF"/>
      </a:lt1>
      <a:dk2>
        <a:srgbClr val="2D3787"/>
      </a:dk2>
      <a:lt2>
        <a:srgbClr val="C8E1FA"/>
      </a:lt2>
      <a:accent1>
        <a:srgbClr val="2D3787"/>
      </a:accent1>
      <a:accent2>
        <a:srgbClr val="009BE1"/>
      </a:accent2>
      <a:accent3>
        <a:srgbClr val="469B46"/>
      </a:accent3>
      <a:accent4>
        <a:srgbClr val="C8D228"/>
      </a:accent4>
      <a:accent5>
        <a:srgbClr val="F0CD14"/>
      </a:accent5>
      <a:accent6>
        <a:srgbClr val="DCA0C3"/>
      </a:accent6>
      <a:hlink>
        <a:srgbClr val="3C5491"/>
      </a:hlink>
      <a:folHlink>
        <a:srgbClr val="325A3C"/>
      </a:folHlink>
    </a:clrScheme>
    <a:fontScheme name="ESAV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8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err="1" smtClean="0"/>
        </a:defPPr>
      </a:lstStyle>
    </a:txDef>
  </a:objectDefaults>
  <a:extraClrSchemeLst/>
  <a:extLst>
    <a:ext uri="{05A4C25C-085E-4340-85A3-A5531E510DB2}">
      <thm15:themeFamily xmlns:thm15="http://schemas.microsoft.com/office/thememl/2012/main" name="ESAVO PowerPoint-esitysmalli.potx" id="{FC6D9E71-C548-4608-9588-675994E901C0}" vid="{9F200EB2-B4F4-46AA-A27E-0EF2FB911529}"/>
    </a:ext>
  </a:ext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ESAVO 2022 Powerpoint -esitysmalli</Template>
  <TotalTime>20219</TotalTime>
  <Words>1466</Words>
  <Application>Microsoft Office PowerPoint</Application>
  <PresentationFormat>Laajakuva</PresentationFormat>
  <Paragraphs>678</Paragraphs>
  <Slides>16</Slides>
  <Notes>4</Notes>
  <HiddenSlides>0</HiddenSlides>
  <MMClips>0</MMClips>
  <ScaleCrop>false</ScaleCrop>
  <HeadingPairs>
    <vt:vector size="6" baseType="variant">
      <vt:variant>
        <vt:lpstr>Käytetyt fontit</vt:lpstr>
      </vt:variant>
      <vt:variant>
        <vt:i4>8</vt:i4>
      </vt:variant>
      <vt:variant>
        <vt:lpstr>Teema</vt:lpstr>
      </vt:variant>
      <vt:variant>
        <vt:i4>3</vt:i4>
      </vt:variant>
      <vt:variant>
        <vt:lpstr>Dian otsikot</vt:lpstr>
      </vt:variant>
      <vt:variant>
        <vt:i4>16</vt:i4>
      </vt:variant>
    </vt:vector>
  </HeadingPairs>
  <TitlesOfParts>
    <vt:vector size="27" baseType="lpstr">
      <vt:lpstr>Arial</vt:lpstr>
      <vt:lpstr>Arial Black</vt:lpstr>
      <vt:lpstr>Barlow</vt:lpstr>
      <vt:lpstr>Calibri</vt:lpstr>
      <vt:lpstr>Calibri Light</vt:lpstr>
      <vt:lpstr>Open sans</vt:lpstr>
      <vt:lpstr>Roboto Condensed</vt:lpstr>
      <vt:lpstr>Times New Roman</vt:lpstr>
      <vt:lpstr>ESAVO</vt:lpstr>
      <vt:lpstr>Office-teema</vt:lpstr>
      <vt:lpstr>1_ESAVO</vt:lpstr>
      <vt:lpstr>Yritystoiminta Etelä-Savossa  - aloittaneet ja lopettaneet yritykset 2022   - suhdannetiedot Q2023 saakka  - TKI-menot 2022</vt:lpstr>
      <vt:lpstr>Aloittaneet ja lopettaneet yritykset 2022</vt:lpstr>
      <vt:lpstr>Aloittaneet ja lopettaneet yritykset maakunnittain 2022, 1.1.2023 aluejako</vt:lpstr>
      <vt:lpstr>Aloittaneet ja lopettaneet yritykset sekä yrityskanta maakunnittain 2022, 1.1.2023 aluejako</vt:lpstr>
      <vt:lpstr>Aloittaneet ja lopettaneet yritykset Etelä-Savossa toimialoittain 2022, 1.1.2023 aluejako</vt:lpstr>
      <vt:lpstr>Aloittaneet ja lopettaneet yritykset Etelä-Savossa 2021 - Q1-Q2/2023,  1.1.2023 aluejako</vt:lpstr>
      <vt:lpstr>Yrityskanta toimialoittain</vt:lpstr>
      <vt:lpstr>Suhdannetiedot</vt:lpstr>
      <vt:lpstr>Yritysten liikevaihdon suhdannekehitys, kaikki toimialat</vt:lpstr>
      <vt:lpstr>Yritysten liikevaihdon suhdannekehitys toimialoittain</vt:lpstr>
      <vt:lpstr>Teollisuusyritysten liikevaihdon ja vientiliikevaihdon suhdannekehitys</vt:lpstr>
      <vt:lpstr>Tietoja Tilastokeskuksen suhdannekuvaajista</vt:lpstr>
      <vt:lpstr>Tutkimus- ja kehittämistoiminnan menot 2022</vt:lpstr>
      <vt:lpstr>Tutkimus- ja kehittämistoiminnan menot maakunnittain 2022 , M €</vt:lpstr>
      <vt:lpstr>Tutkimus- ja kehittämistoiminnan menot sektoreittain Etelä-Savossa 2010 - 2022, miljoonaa euroa</vt:lpstr>
      <vt:lpstr>Tutkimus- ja kehittämistoiminnan menot, henkilöstö ja työvuodet sektoreittain Etelä-Savossa, 2010-2022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Yritystietoja Etelä-Savosta</dc:title>
  <dc:creator>Hanna Kautiainen</dc:creator>
  <cp:lastModifiedBy>Jaana Kokkonen</cp:lastModifiedBy>
  <cp:revision>22</cp:revision>
  <dcterms:created xsi:type="dcterms:W3CDTF">2022-10-12T05:24:04Z</dcterms:created>
  <dcterms:modified xsi:type="dcterms:W3CDTF">2024-03-11T06:36:21Z</dcterms:modified>
</cp:coreProperties>
</file>