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3.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4.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5.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6.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7.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8.xml" ContentType="application/vnd.openxmlformats-officedocument.themeOverr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9.xml" ContentType="application/vnd.openxmlformats-officedocument.themeOverr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20"/>
  </p:notesMasterIdLst>
  <p:sldIdLst>
    <p:sldId id="256" r:id="rId5"/>
    <p:sldId id="261" r:id="rId6"/>
    <p:sldId id="271" r:id="rId7"/>
    <p:sldId id="803" r:id="rId8"/>
    <p:sldId id="804" r:id="rId9"/>
    <p:sldId id="265" r:id="rId10"/>
    <p:sldId id="274" r:id="rId11"/>
    <p:sldId id="806" r:id="rId12"/>
    <p:sldId id="268" r:id="rId13"/>
    <p:sldId id="275" r:id="rId14"/>
    <p:sldId id="805" r:id="rId15"/>
    <p:sldId id="272" r:id="rId16"/>
    <p:sldId id="276" r:id="rId17"/>
    <p:sldId id="792" r:id="rId18"/>
    <p:sldId id="259" r:id="rId1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44" y="5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fi-FI" b="1"/>
              <a:t>Kuntien välinen nettomuutto ikäryhmittäin v. 2024</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fi-FI"/>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'12hw'!$B$28</c:f>
              <c:strCache>
                <c:ptCount val="1"/>
                <c:pt idx="0">
                  <c:v>Yhteensä</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'12hw'!$A$29:$A$40</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'12hw'!$B$29:$B$40</c:f>
              <c:numCache>
                <c:formatCode>0</c:formatCode>
                <c:ptCount val="12"/>
                <c:pt idx="0">
                  <c:v>-584</c:v>
                </c:pt>
                <c:pt idx="1">
                  <c:v>24</c:v>
                </c:pt>
                <c:pt idx="2">
                  <c:v>3</c:v>
                </c:pt>
                <c:pt idx="3">
                  <c:v>-209</c:v>
                </c:pt>
                <c:pt idx="4">
                  <c:v>12</c:v>
                </c:pt>
                <c:pt idx="5">
                  <c:v>18</c:v>
                </c:pt>
                <c:pt idx="6">
                  <c:v>-21</c:v>
                </c:pt>
                <c:pt idx="7">
                  <c:v>-147</c:v>
                </c:pt>
                <c:pt idx="8">
                  <c:v>-10</c:v>
                </c:pt>
                <c:pt idx="9">
                  <c:v>-38</c:v>
                </c:pt>
                <c:pt idx="10">
                  <c:v>-238</c:v>
                </c:pt>
                <c:pt idx="11">
                  <c:v>22</c:v>
                </c:pt>
              </c:numCache>
            </c:numRef>
          </c:val>
          <c:extLst>
            <c:ext xmlns:c16="http://schemas.microsoft.com/office/drawing/2014/chart" uri="{C3380CC4-5D6E-409C-BE32-E72D297353CC}">
              <c16:uniqueId val="{00000000-2DC2-404B-9202-E0DAC6B2E9C1}"/>
            </c:ext>
          </c:extLst>
        </c:ser>
        <c:ser>
          <c:idx val="1"/>
          <c:order val="1"/>
          <c:tx>
            <c:strRef>
              <c:f>'12hw'!$C$28</c:f>
              <c:strCache>
                <c:ptCount val="1"/>
                <c:pt idx="0">
                  <c:v>0 - 14</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'12hw'!$A$29:$A$40</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'12hw'!$C$29:$C$40</c:f>
              <c:numCache>
                <c:formatCode>0</c:formatCode>
                <c:ptCount val="12"/>
                <c:pt idx="0">
                  <c:v>-71</c:v>
                </c:pt>
                <c:pt idx="1">
                  <c:v>4</c:v>
                </c:pt>
                <c:pt idx="2">
                  <c:v>8</c:v>
                </c:pt>
                <c:pt idx="3">
                  <c:v>-39</c:v>
                </c:pt>
                <c:pt idx="4">
                  <c:v>16</c:v>
                </c:pt>
                <c:pt idx="5">
                  <c:v>-1</c:v>
                </c:pt>
                <c:pt idx="6">
                  <c:v>6</c:v>
                </c:pt>
                <c:pt idx="7">
                  <c:v>-42</c:v>
                </c:pt>
                <c:pt idx="8">
                  <c:v>-5</c:v>
                </c:pt>
                <c:pt idx="9">
                  <c:v>-8</c:v>
                </c:pt>
                <c:pt idx="10">
                  <c:v>-20</c:v>
                </c:pt>
                <c:pt idx="11">
                  <c:v>10</c:v>
                </c:pt>
              </c:numCache>
            </c:numRef>
          </c:val>
          <c:extLst>
            <c:ext xmlns:c16="http://schemas.microsoft.com/office/drawing/2014/chart" uri="{C3380CC4-5D6E-409C-BE32-E72D297353CC}">
              <c16:uniqueId val="{00000001-2DC2-404B-9202-E0DAC6B2E9C1}"/>
            </c:ext>
          </c:extLst>
        </c:ser>
        <c:ser>
          <c:idx val="2"/>
          <c:order val="2"/>
          <c:tx>
            <c:strRef>
              <c:f>'12hw'!$D$28</c:f>
              <c:strCache>
                <c:ptCount val="1"/>
                <c:pt idx="0">
                  <c:v>15 - 24</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'12hw'!$A$29:$A$40</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'12hw'!$D$29:$D$40</c:f>
              <c:numCache>
                <c:formatCode>0</c:formatCode>
                <c:ptCount val="12"/>
                <c:pt idx="0">
                  <c:v>-585</c:v>
                </c:pt>
                <c:pt idx="1">
                  <c:v>-5</c:v>
                </c:pt>
                <c:pt idx="2">
                  <c:v>-30</c:v>
                </c:pt>
                <c:pt idx="3">
                  <c:v>-160</c:v>
                </c:pt>
                <c:pt idx="4">
                  <c:v>-20</c:v>
                </c:pt>
                <c:pt idx="5">
                  <c:v>-13</c:v>
                </c:pt>
                <c:pt idx="6">
                  <c:v>-26</c:v>
                </c:pt>
                <c:pt idx="7">
                  <c:v>-116</c:v>
                </c:pt>
                <c:pt idx="8">
                  <c:v>-9</c:v>
                </c:pt>
                <c:pt idx="9">
                  <c:v>-27</c:v>
                </c:pt>
                <c:pt idx="10">
                  <c:v>-168</c:v>
                </c:pt>
                <c:pt idx="11">
                  <c:v>-11</c:v>
                </c:pt>
              </c:numCache>
            </c:numRef>
          </c:val>
          <c:extLst>
            <c:ext xmlns:c16="http://schemas.microsoft.com/office/drawing/2014/chart" uri="{C3380CC4-5D6E-409C-BE32-E72D297353CC}">
              <c16:uniqueId val="{00000002-2DC2-404B-9202-E0DAC6B2E9C1}"/>
            </c:ext>
          </c:extLst>
        </c:ser>
        <c:ser>
          <c:idx val="3"/>
          <c:order val="3"/>
          <c:tx>
            <c:strRef>
              <c:f>'12hw'!$E$28</c:f>
              <c:strCache>
                <c:ptCount val="1"/>
                <c:pt idx="0">
                  <c:v>25 - 34</c:v>
                </c:pt>
              </c:strCache>
            </c:strRef>
          </c:tx>
          <c:spPr>
            <a:solidFill>
              <a:schemeClr val="accent4"/>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'12hw'!$A$29:$A$40</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'12hw'!$E$29:$E$40</c:f>
              <c:numCache>
                <c:formatCode>0</c:formatCode>
                <c:ptCount val="12"/>
                <c:pt idx="0">
                  <c:v>-132</c:v>
                </c:pt>
                <c:pt idx="1">
                  <c:v>9</c:v>
                </c:pt>
                <c:pt idx="2">
                  <c:v>-9</c:v>
                </c:pt>
                <c:pt idx="3">
                  <c:v>-76</c:v>
                </c:pt>
                <c:pt idx="4">
                  <c:v>0</c:v>
                </c:pt>
                <c:pt idx="5">
                  <c:v>6</c:v>
                </c:pt>
                <c:pt idx="6">
                  <c:v>-4</c:v>
                </c:pt>
                <c:pt idx="7">
                  <c:v>-8</c:v>
                </c:pt>
                <c:pt idx="8">
                  <c:v>-1</c:v>
                </c:pt>
                <c:pt idx="9">
                  <c:v>7</c:v>
                </c:pt>
                <c:pt idx="10">
                  <c:v>-57</c:v>
                </c:pt>
                <c:pt idx="11">
                  <c:v>1</c:v>
                </c:pt>
              </c:numCache>
            </c:numRef>
          </c:val>
          <c:extLst>
            <c:ext xmlns:c16="http://schemas.microsoft.com/office/drawing/2014/chart" uri="{C3380CC4-5D6E-409C-BE32-E72D297353CC}">
              <c16:uniqueId val="{00000003-2DC2-404B-9202-E0DAC6B2E9C1}"/>
            </c:ext>
          </c:extLst>
        </c:ser>
        <c:ser>
          <c:idx val="4"/>
          <c:order val="4"/>
          <c:tx>
            <c:strRef>
              <c:f>'12hw'!$F$28</c:f>
              <c:strCache>
                <c:ptCount val="1"/>
                <c:pt idx="0">
                  <c:v>35 - 44</c:v>
                </c:pt>
              </c:strCache>
            </c:strRef>
          </c:tx>
          <c:spPr>
            <a:solidFill>
              <a:schemeClr val="accent5"/>
            </a:solidFill>
            <a:ln>
              <a:noFill/>
            </a:ln>
            <a:effectLst/>
            <a:sp3d/>
          </c:spPr>
          <c:invertIfNegative val="0"/>
          <c:cat>
            <c:strRef>
              <c:f>'12hw'!$A$29:$A$40</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'12hw'!$F$29:$F$40</c:f>
              <c:numCache>
                <c:formatCode>0</c:formatCode>
                <c:ptCount val="12"/>
                <c:pt idx="0">
                  <c:v>5</c:v>
                </c:pt>
                <c:pt idx="1">
                  <c:v>-1</c:v>
                </c:pt>
                <c:pt idx="2">
                  <c:v>1</c:v>
                </c:pt>
                <c:pt idx="3">
                  <c:v>5</c:v>
                </c:pt>
                <c:pt idx="4">
                  <c:v>14</c:v>
                </c:pt>
                <c:pt idx="5">
                  <c:v>-2</c:v>
                </c:pt>
                <c:pt idx="6">
                  <c:v>2</c:v>
                </c:pt>
                <c:pt idx="7">
                  <c:v>-11</c:v>
                </c:pt>
                <c:pt idx="8">
                  <c:v>1</c:v>
                </c:pt>
                <c:pt idx="9">
                  <c:v>-9</c:v>
                </c:pt>
                <c:pt idx="10">
                  <c:v>-3</c:v>
                </c:pt>
                <c:pt idx="11">
                  <c:v>8</c:v>
                </c:pt>
              </c:numCache>
            </c:numRef>
          </c:val>
          <c:extLst>
            <c:ext xmlns:c16="http://schemas.microsoft.com/office/drawing/2014/chart" uri="{C3380CC4-5D6E-409C-BE32-E72D297353CC}">
              <c16:uniqueId val="{00000004-2DC2-404B-9202-E0DAC6B2E9C1}"/>
            </c:ext>
          </c:extLst>
        </c:ser>
        <c:ser>
          <c:idx val="5"/>
          <c:order val="5"/>
          <c:tx>
            <c:strRef>
              <c:f>'12hw'!$G$28</c:f>
              <c:strCache>
                <c:ptCount val="1"/>
                <c:pt idx="0">
                  <c:v>45 - 54</c:v>
                </c:pt>
              </c:strCache>
            </c:strRef>
          </c:tx>
          <c:spPr>
            <a:solidFill>
              <a:schemeClr val="accent6"/>
            </a:solidFill>
            <a:ln>
              <a:noFill/>
            </a:ln>
            <a:effectLst/>
            <a:sp3d/>
          </c:spPr>
          <c:invertIfNegative val="0"/>
          <c:cat>
            <c:strRef>
              <c:f>'12hw'!$A$29:$A$40</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'12hw'!$G$29:$G$40</c:f>
              <c:numCache>
                <c:formatCode>0</c:formatCode>
                <c:ptCount val="12"/>
                <c:pt idx="0">
                  <c:v>43</c:v>
                </c:pt>
                <c:pt idx="1">
                  <c:v>6</c:v>
                </c:pt>
                <c:pt idx="2">
                  <c:v>7</c:v>
                </c:pt>
                <c:pt idx="3">
                  <c:v>-2</c:v>
                </c:pt>
                <c:pt idx="4">
                  <c:v>3</c:v>
                </c:pt>
                <c:pt idx="5">
                  <c:v>9</c:v>
                </c:pt>
                <c:pt idx="6">
                  <c:v>4</c:v>
                </c:pt>
                <c:pt idx="7">
                  <c:v>-1</c:v>
                </c:pt>
                <c:pt idx="8">
                  <c:v>-4</c:v>
                </c:pt>
                <c:pt idx="9">
                  <c:v>1</c:v>
                </c:pt>
                <c:pt idx="10">
                  <c:v>9</c:v>
                </c:pt>
                <c:pt idx="11">
                  <c:v>11</c:v>
                </c:pt>
              </c:numCache>
            </c:numRef>
          </c:val>
          <c:extLst>
            <c:ext xmlns:c16="http://schemas.microsoft.com/office/drawing/2014/chart" uri="{C3380CC4-5D6E-409C-BE32-E72D297353CC}">
              <c16:uniqueId val="{00000005-2DC2-404B-9202-E0DAC6B2E9C1}"/>
            </c:ext>
          </c:extLst>
        </c:ser>
        <c:ser>
          <c:idx val="6"/>
          <c:order val="6"/>
          <c:tx>
            <c:strRef>
              <c:f>'12hw'!$H$28</c:f>
              <c:strCache>
                <c:ptCount val="1"/>
                <c:pt idx="0">
                  <c:v>55 - 64</c:v>
                </c:pt>
              </c:strCache>
            </c:strRef>
          </c:tx>
          <c:spPr>
            <a:solidFill>
              <a:schemeClr val="accent1">
                <a:lumMod val="60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'12hw'!$A$29:$A$40</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'12hw'!$H$29:$H$40</c:f>
              <c:numCache>
                <c:formatCode>0</c:formatCode>
                <c:ptCount val="12"/>
                <c:pt idx="0">
                  <c:v>117</c:v>
                </c:pt>
                <c:pt idx="1">
                  <c:v>7</c:v>
                </c:pt>
                <c:pt idx="2">
                  <c:v>19</c:v>
                </c:pt>
                <c:pt idx="3">
                  <c:v>26</c:v>
                </c:pt>
                <c:pt idx="4">
                  <c:v>8</c:v>
                </c:pt>
                <c:pt idx="5">
                  <c:v>17</c:v>
                </c:pt>
                <c:pt idx="6">
                  <c:v>9</c:v>
                </c:pt>
                <c:pt idx="7">
                  <c:v>18</c:v>
                </c:pt>
                <c:pt idx="8">
                  <c:v>5</c:v>
                </c:pt>
                <c:pt idx="9">
                  <c:v>-1</c:v>
                </c:pt>
                <c:pt idx="10">
                  <c:v>-3</c:v>
                </c:pt>
                <c:pt idx="11">
                  <c:v>12</c:v>
                </c:pt>
              </c:numCache>
            </c:numRef>
          </c:val>
          <c:extLst>
            <c:ext xmlns:c16="http://schemas.microsoft.com/office/drawing/2014/chart" uri="{C3380CC4-5D6E-409C-BE32-E72D297353CC}">
              <c16:uniqueId val="{00000006-2DC2-404B-9202-E0DAC6B2E9C1}"/>
            </c:ext>
          </c:extLst>
        </c:ser>
        <c:ser>
          <c:idx val="7"/>
          <c:order val="7"/>
          <c:tx>
            <c:strRef>
              <c:f>'12hw'!$I$28</c:f>
              <c:strCache>
                <c:ptCount val="1"/>
                <c:pt idx="0">
                  <c:v>65 -</c:v>
                </c:pt>
              </c:strCache>
            </c:strRef>
          </c:tx>
          <c:spPr>
            <a:solidFill>
              <a:schemeClr val="accent2">
                <a:lumMod val="60000"/>
              </a:schemeClr>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'12hw'!$A$29:$A$40</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'12hw'!$I$29:$I$40</c:f>
              <c:numCache>
                <c:formatCode>0</c:formatCode>
                <c:ptCount val="12"/>
                <c:pt idx="0">
                  <c:v>39</c:v>
                </c:pt>
                <c:pt idx="1">
                  <c:v>4</c:v>
                </c:pt>
                <c:pt idx="2">
                  <c:v>7</c:v>
                </c:pt>
                <c:pt idx="3">
                  <c:v>37</c:v>
                </c:pt>
                <c:pt idx="4">
                  <c:v>-9</c:v>
                </c:pt>
                <c:pt idx="5">
                  <c:v>2</c:v>
                </c:pt>
                <c:pt idx="6">
                  <c:v>-12</c:v>
                </c:pt>
                <c:pt idx="7">
                  <c:v>13</c:v>
                </c:pt>
                <c:pt idx="8">
                  <c:v>3</c:v>
                </c:pt>
                <c:pt idx="9">
                  <c:v>-1</c:v>
                </c:pt>
                <c:pt idx="10">
                  <c:v>4</c:v>
                </c:pt>
                <c:pt idx="11">
                  <c:v>-9</c:v>
                </c:pt>
              </c:numCache>
            </c:numRef>
          </c:val>
          <c:extLst>
            <c:ext xmlns:c16="http://schemas.microsoft.com/office/drawing/2014/chart" uri="{C3380CC4-5D6E-409C-BE32-E72D297353CC}">
              <c16:uniqueId val="{00000007-2DC2-404B-9202-E0DAC6B2E9C1}"/>
            </c:ext>
          </c:extLst>
        </c:ser>
        <c:dLbls>
          <c:showLegendKey val="0"/>
          <c:showVal val="0"/>
          <c:showCatName val="0"/>
          <c:showSerName val="0"/>
          <c:showPercent val="0"/>
          <c:showBubbleSize val="0"/>
        </c:dLbls>
        <c:gapWidth val="150"/>
        <c:shape val="box"/>
        <c:axId val="1771591872"/>
        <c:axId val="1771596672"/>
        <c:axId val="0"/>
      </c:bar3DChart>
      <c:catAx>
        <c:axId val="1771591872"/>
        <c:scaling>
          <c:orientation val="minMax"/>
        </c:scaling>
        <c:delete val="0"/>
        <c:axPos val="b"/>
        <c:numFmt formatCode="General"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771596672"/>
        <c:crosses val="autoZero"/>
        <c:auto val="1"/>
        <c:lblAlgn val="ctr"/>
        <c:lblOffset val="100"/>
        <c:noMultiLvlLbl val="0"/>
      </c:catAx>
      <c:valAx>
        <c:axId val="17715966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7715918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err="1"/>
              <a:t>Työllisten</a:t>
            </a:r>
            <a:r>
              <a:rPr lang="en-US" baseline="0" dirty="0"/>
              <a:t> </a:t>
            </a:r>
            <a:r>
              <a:rPr lang="en-US" baseline="0" dirty="0" err="1"/>
              <a:t>lähtömuuttajien</a:t>
            </a:r>
            <a:r>
              <a:rPr lang="en-US" baseline="0" dirty="0"/>
              <a:t> </a:t>
            </a:r>
            <a:r>
              <a:rPr lang="en-US" baseline="0" dirty="0" err="1"/>
              <a:t>keskimääräiset</a:t>
            </a:r>
            <a:r>
              <a:rPr lang="en-US" baseline="0" dirty="0"/>
              <a:t> </a:t>
            </a:r>
            <a:r>
              <a:rPr lang="en-US" baseline="0" dirty="0" err="1"/>
              <a:t>tulot</a:t>
            </a:r>
            <a:r>
              <a:rPr lang="en-US" baseline="0" dirty="0"/>
              <a:t> (</a:t>
            </a:r>
            <a:r>
              <a:rPr lang="en-US" baseline="0" dirty="0" err="1"/>
              <a:t>euroa</a:t>
            </a:r>
            <a:r>
              <a:rPr lang="en-US" baseline="0" dirty="0"/>
              <a:t>) v. 2024</a:t>
            </a:r>
            <a:endParaRPr lang="en-US" dirty="0"/>
          </a:p>
        </c:rich>
      </c:tx>
      <c:layout>
        <c:manualLayout>
          <c:xMode val="edge"/>
          <c:yMode val="edge"/>
          <c:x val="0.10986847189889554"/>
          <c:y val="1.4760786633700909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8685170590737354"/>
          <c:y val="0.17410347834450224"/>
          <c:w val="0.76092403599082625"/>
          <c:h val="0.71445897503770828"/>
        </c:manualLayout>
      </c:layout>
      <c:barChart>
        <c:barDir val="bar"/>
        <c:grouping val="clustered"/>
        <c:varyColors val="0"/>
        <c:ser>
          <c:idx val="0"/>
          <c:order val="0"/>
          <c:tx>
            <c:strRef>
              <c:f>'12i4'!$F$6</c:f>
              <c:strCache>
                <c:ptCount val="1"/>
                <c:pt idx="0">
                  <c:v>Työlliset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'12i4'!$E$7:$E$21</c:f>
              <c:strCache>
                <c:ptCount val="15"/>
                <c:pt idx="0">
                  <c:v>MK10 Etelä-Savo</c:v>
                </c:pt>
                <c:pt idx="1">
                  <c:v>SK101 Mikkeli</c:v>
                </c:pt>
                <c:pt idx="2">
                  <c:v>Hirvensalmi</c:v>
                </c:pt>
                <c:pt idx="3">
                  <c:v>Kangasniemi</c:v>
                </c:pt>
                <c:pt idx="4">
                  <c:v>Mikkeli</c:v>
                </c:pt>
                <c:pt idx="5">
                  <c:v>Mäntyharju</c:v>
                </c:pt>
                <c:pt idx="6">
                  <c:v>Puumala</c:v>
                </c:pt>
                <c:pt idx="7">
                  <c:v>SK105 Pieksämäki</c:v>
                </c:pt>
                <c:pt idx="8">
                  <c:v>Juva</c:v>
                </c:pt>
                <c:pt idx="9">
                  <c:v>Pieksämäki</c:v>
                </c:pt>
                <c:pt idx="10">
                  <c:v>SK103 Savonlinna</c:v>
                </c:pt>
                <c:pt idx="11">
                  <c:v>Enonkoski</c:v>
                </c:pt>
                <c:pt idx="12">
                  <c:v>Rantasalmi</c:v>
                </c:pt>
                <c:pt idx="13">
                  <c:v>Savonlinna</c:v>
                </c:pt>
                <c:pt idx="14">
                  <c:v>Sulkava</c:v>
                </c:pt>
              </c:strCache>
            </c:strRef>
          </c:cat>
          <c:val>
            <c:numRef>
              <c:f>'12i4'!$F$7:$F$21</c:f>
              <c:numCache>
                <c:formatCode>0</c:formatCode>
                <c:ptCount val="15"/>
                <c:pt idx="0">
                  <c:v>36387</c:v>
                </c:pt>
                <c:pt idx="1">
                  <c:v>37381</c:v>
                </c:pt>
                <c:pt idx="2">
                  <c:v>46344</c:v>
                </c:pt>
                <c:pt idx="3">
                  <c:v>36528</c:v>
                </c:pt>
                <c:pt idx="4">
                  <c:v>36911</c:v>
                </c:pt>
                <c:pt idx="5">
                  <c:v>39958</c:v>
                </c:pt>
                <c:pt idx="6">
                  <c:v>34565</c:v>
                </c:pt>
                <c:pt idx="7">
                  <c:v>33987</c:v>
                </c:pt>
                <c:pt idx="8">
                  <c:v>36350</c:v>
                </c:pt>
                <c:pt idx="9">
                  <c:v>33327</c:v>
                </c:pt>
                <c:pt idx="10">
                  <c:v>35680</c:v>
                </c:pt>
                <c:pt idx="11">
                  <c:v>38582</c:v>
                </c:pt>
                <c:pt idx="12">
                  <c:v>33828</c:v>
                </c:pt>
                <c:pt idx="13">
                  <c:v>35807</c:v>
                </c:pt>
                <c:pt idx="14">
                  <c:v>34605</c:v>
                </c:pt>
              </c:numCache>
            </c:numRef>
          </c:val>
          <c:extLst>
            <c:ext xmlns:c16="http://schemas.microsoft.com/office/drawing/2014/chart" uri="{C3380CC4-5D6E-409C-BE32-E72D297353CC}">
              <c16:uniqueId val="{00000000-5BD0-4E1B-85CC-E6799DBA7A8D}"/>
            </c:ext>
          </c:extLst>
        </c:ser>
        <c:dLbls>
          <c:showLegendKey val="0"/>
          <c:showVal val="0"/>
          <c:showCatName val="0"/>
          <c:showSerName val="0"/>
          <c:showPercent val="0"/>
          <c:showBubbleSize val="0"/>
        </c:dLbls>
        <c:gapWidth val="182"/>
        <c:axId val="1326957119"/>
        <c:axId val="1383315696"/>
      </c:barChart>
      <c:catAx>
        <c:axId val="132695711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383315696"/>
        <c:crosses val="autoZero"/>
        <c:auto val="1"/>
        <c:lblAlgn val="ctr"/>
        <c:lblOffset val="100"/>
        <c:noMultiLvlLbl val="0"/>
      </c:catAx>
      <c:valAx>
        <c:axId val="138331569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3269571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fi-FI" b="1"/>
              <a:t>Tulo- ja lähtömuuttajien keskimääräiset tulot</a:t>
            </a:r>
            <a:r>
              <a:rPr lang="fi-FI" b="1" baseline="0"/>
              <a:t> (euroa) Etelä-Savossa v. 2010 - 2024</a:t>
            </a:r>
            <a:endParaRPr lang="fi-FI" b="1"/>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lineChart>
        <c:grouping val="standard"/>
        <c:varyColors val="0"/>
        <c:ser>
          <c:idx val="0"/>
          <c:order val="0"/>
          <c:tx>
            <c:strRef>
              <c:f>'12i3'!$B$7</c:f>
              <c:strCache>
                <c:ptCount val="1"/>
                <c:pt idx="0">
                  <c:v>Tulomuuttajat</c:v>
                </c:pt>
              </c:strCache>
            </c:strRef>
          </c:tx>
          <c:spPr>
            <a:ln w="28575" cap="rnd">
              <a:solidFill>
                <a:schemeClr val="accent1"/>
              </a:solidFill>
              <a:round/>
            </a:ln>
            <a:effectLst/>
          </c:spPr>
          <c:marker>
            <c:symbol val="none"/>
          </c:marker>
          <c:cat>
            <c:strRef>
              <c:f>'12i3'!$C$6:$Q$6</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'12i3'!$C$7:$Q$7</c:f>
              <c:numCache>
                <c:formatCode>0</c:formatCode>
                <c:ptCount val="15"/>
                <c:pt idx="0">
                  <c:v>20215</c:v>
                </c:pt>
                <c:pt idx="1">
                  <c:v>20950</c:v>
                </c:pt>
                <c:pt idx="2">
                  <c:v>19960</c:v>
                </c:pt>
                <c:pt idx="3">
                  <c:v>20429</c:v>
                </c:pt>
                <c:pt idx="4">
                  <c:v>20075</c:v>
                </c:pt>
                <c:pt idx="5">
                  <c:v>19788</c:v>
                </c:pt>
                <c:pt idx="6">
                  <c:v>20181</c:v>
                </c:pt>
                <c:pt idx="7">
                  <c:v>20704</c:v>
                </c:pt>
                <c:pt idx="8">
                  <c:v>21996</c:v>
                </c:pt>
                <c:pt idx="9">
                  <c:v>22147</c:v>
                </c:pt>
                <c:pt idx="10">
                  <c:v>23275</c:v>
                </c:pt>
                <c:pt idx="11">
                  <c:v>25560</c:v>
                </c:pt>
                <c:pt idx="12">
                  <c:v>23072</c:v>
                </c:pt>
                <c:pt idx="13">
                  <c:v>20587</c:v>
                </c:pt>
                <c:pt idx="14">
                  <c:v>19952</c:v>
                </c:pt>
              </c:numCache>
            </c:numRef>
          </c:val>
          <c:smooth val="0"/>
          <c:extLst>
            <c:ext xmlns:c16="http://schemas.microsoft.com/office/drawing/2014/chart" uri="{C3380CC4-5D6E-409C-BE32-E72D297353CC}">
              <c16:uniqueId val="{00000000-EE92-4497-8DAB-811EA742B8C9}"/>
            </c:ext>
          </c:extLst>
        </c:ser>
        <c:ser>
          <c:idx val="1"/>
          <c:order val="1"/>
          <c:tx>
            <c:strRef>
              <c:f>'12i3'!$B$8</c:f>
              <c:strCache>
                <c:ptCount val="1"/>
                <c:pt idx="0">
                  <c:v>Työlliset tulomuuttajat</c:v>
                </c:pt>
              </c:strCache>
            </c:strRef>
          </c:tx>
          <c:spPr>
            <a:ln w="28575" cap="rnd">
              <a:solidFill>
                <a:schemeClr val="accent2"/>
              </a:solidFill>
              <a:round/>
            </a:ln>
            <a:effectLst/>
          </c:spPr>
          <c:marker>
            <c:symbol val="none"/>
          </c:marker>
          <c:cat>
            <c:strRef>
              <c:f>'12i3'!$C$6:$Q$6</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'12i3'!$C$8:$Q$8</c:f>
              <c:numCache>
                <c:formatCode>0</c:formatCode>
                <c:ptCount val="15"/>
                <c:pt idx="0">
                  <c:v>33386</c:v>
                </c:pt>
                <c:pt idx="1">
                  <c:v>34154</c:v>
                </c:pt>
                <c:pt idx="2">
                  <c:v>32548</c:v>
                </c:pt>
                <c:pt idx="3">
                  <c:v>33085</c:v>
                </c:pt>
                <c:pt idx="4">
                  <c:v>33440</c:v>
                </c:pt>
                <c:pt idx="5">
                  <c:v>33236</c:v>
                </c:pt>
                <c:pt idx="6">
                  <c:v>33180</c:v>
                </c:pt>
                <c:pt idx="7">
                  <c:v>33723</c:v>
                </c:pt>
                <c:pt idx="8">
                  <c:v>35697</c:v>
                </c:pt>
                <c:pt idx="9">
                  <c:v>36115</c:v>
                </c:pt>
                <c:pt idx="10">
                  <c:v>38707</c:v>
                </c:pt>
                <c:pt idx="11">
                  <c:v>39614</c:v>
                </c:pt>
                <c:pt idx="12">
                  <c:v>36978</c:v>
                </c:pt>
                <c:pt idx="13">
                  <c:v>34276</c:v>
                </c:pt>
                <c:pt idx="14">
                  <c:v>35262</c:v>
                </c:pt>
              </c:numCache>
            </c:numRef>
          </c:val>
          <c:smooth val="0"/>
          <c:extLst>
            <c:ext xmlns:c16="http://schemas.microsoft.com/office/drawing/2014/chart" uri="{C3380CC4-5D6E-409C-BE32-E72D297353CC}">
              <c16:uniqueId val="{00000001-EE92-4497-8DAB-811EA742B8C9}"/>
            </c:ext>
          </c:extLst>
        </c:ser>
        <c:ser>
          <c:idx val="2"/>
          <c:order val="2"/>
          <c:tx>
            <c:strRef>
              <c:f>'12i3'!$B$9</c:f>
              <c:strCache>
                <c:ptCount val="1"/>
                <c:pt idx="0">
                  <c:v>Lähtömuuttajat</c:v>
                </c:pt>
              </c:strCache>
            </c:strRef>
          </c:tx>
          <c:spPr>
            <a:ln w="28575" cap="rnd">
              <a:solidFill>
                <a:schemeClr val="accent3"/>
              </a:solidFill>
              <a:round/>
            </a:ln>
            <a:effectLst/>
          </c:spPr>
          <c:marker>
            <c:symbol val="none"/>
          </c:marker>
          <c:cat>
            <c:strRef>
              <c:f>'12i3'!$C$6:$Q$6</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'12i3'!$C$9:$Q$9</c:f>
              <c:numCache>
                <c:formatCode>0</c:formatCode>
                <c:ptCount val="15"/>
                <c:pt idx="0">
                  <c:v>19605</c:v>
                </c:pt>
                <c:pt idx="1">
                  <c:v>19906</c:v>
                </c:pt>
                <c:pt idx="2">
                  <c:v>20134</c:v>
                </c:pt>
                <c:pt idx="3">
                  <c:v>19665</c:v>
                </c:pt>
                <c:pt idx="4">
                  <c:v>19814</c:v>
                </c:pt>
                <c:pt idx="5">
                  <c:v>20838</c:v>
                </c:pt>
                <c:pt idx="6">
                  <c:v>20308</c:v>
                </c:pt>
                <c:pt idx="7">
                  <c:v>20963</c:v>
                </c:pt>
                <c:pt idx="8">
                  <c:v>21202</c:v>
                </c:pt>
                <c:pt idx="9">
                  <c:v>23658</c:v>
                </c:pt>
                <c:pt idx="10">
                  <c:v>22592</c:v>
                </c:pt>
                <c:pt idx="11">
                  <c:v>24231</c:v>
                </c:pt>
                <c:pt idx="12">
                  <c:v>23632</c:v>
                </c:pt>
                <c:pt idx="13">
                  <c:v>22158</c:v>
                </c:pt>
                <c:pt idx="14">
                  <c:v>22553</c:v>
                </c:pt>
              </c:numCache>
            </c:numRef>
          </c:val>
          <c:smooth val="0"/>
          <c:extLst>
            <c:ext xmlns:c16="http://schemas.microsoft.com/office/drawing/2014/chart" uri="{C3380CC4-5D6E-409C-BE32-E72D297353CC}">
              <c16:uniqueId val="{00000002-EE92-4497-8DAB-811EA742B8C9}"/>
            </c:ext>
          </c:extLst>
        </c:ser>
        <c:ser>
          <c:idx val="3"/>
          <c:order val="3"/>
          <c:tx>
            <c:strRef>
              <c:f>'12i3'!$B$10</c:f>
              <c:strCache>
                <c:ptCount val="1"/>
                <c:pt idx="0">
                  <c:v>Työlliset lähtömuuttajat</c:v>
                </c:pt>
              </c:strCache>
            </c:strRef>
          </c:tx>
          <c:spPr>
            <a:ln w="28575" cap="rnd">
              <a:solidFill>
                <a:schemeClr val="accent4"/>
              </a:solidFill>
              <a:round/>
            </a:ln>
            <a:effectLst/>
          </c:spPr>
          <c:marker>
            <c:symbol val="none"/>
          </c:marker>
          <c:cat>
            <c:strRef>
              <c:f>'12i3'!$C$6:$Q$6</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'12i3'!$C$10:$Q$10</c:f>
              <c:numCache>
                <c:formatCode>0</c:formatCode>
                <c:ptCount val="15"/>
                <c:pt idx="0">
                  <c:v>31325</c:v>
                </c:pt>
                <c:pt idx="1">
                  <c:v>31948</c:v>
                </c:pt>
                <c:pt idx="2">
                  <c:v>31537</c:v>
                </c:pt>
                <c:pt idx="3">
                  <c:v>30805</c:v>
                </c:pt>
                <c:pt idx="4">
                  <c:v>32164</c:v>
                </c:pt>
                <c:pt idx="5">
                  <c:v>33278</c:v>
                </c:pt>
                <c:pt idx="6">
                  <c:v>31964</c:v>
                </c:pt>
                <c:pt idx="7">
                  <c:v>33186</c:v>
                </c:pt>
                <c:pt idx="8">
                  <c:v>32980</c:v>
                </c:pt>
                <c:pt idx="9">
                  <c:v>37467</c:v>
                </c:pt>
                <c:pt idx="10">
                  <c:v>36206</c:v>
                </c:pt>
                <c:pt idx="11">
                  <c:v>37541</c:v>
                </c:pt>
                <c:pt idx="12">
                  <c:v>35512</c:v>
                </c:pt>
                <c:pt idx="13">
                  <c:v>34649</c:v>
                </c:pt>
                <c:pt idx="14">
                  <c:v>36387</c:v>
                </c:pt>
              </c:numCache>
            </c:numRef>
          </c:val>
          <c:smooth val="0"/>
          <c:extLst>
            <c:ext xmlns:c16="http://schemas.microsoft.com/office/drawing/2014/chart" uri="{C3380CC4-5D6E-409C-BE32-E72D297353CC}">
              <c16:uniqueId val="{00000003-EE92-4497-8DAB-811EA742B8C9}"/>
            </c:ext>
          </c:extLst>
        </c:ser>
        <c:dLbls>
          <c:showLegendKey val="0"/>
          <c:showVal val="0"/>
          <c:showCatName val="0"/>
          <c:showSerName val="0"/>
          <c:showPercent val="0"/>
          <c:showBubbleSize val="0"/>
        </c:dLbls>
        <c:smooth val="0"/>
        <c:axId val="272855231"/>
        <c:axId val="272858591"/>
      </c:lineChart>
      <c:catAx>
        <c:axId val="2728552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272858591"/>
        <c:crosses val="autoZero"/>
        <c:auto val="1"/>
        <c:lblAlgn val="ctr"/>
        <c:lblOffset val="100"/>
        <c:noMultiLvlLbl val="0"/>
      </c:catAx>
      <c:valAx>
        <c:axId val="27285859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2728552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fi-FI" b="1"/>
              <a:t>Kuntien välinen nettomuutto ikäryhmittäin Etelä-Savossa v. 2010 - 2024</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lineChart>
        <c:grouping val="standard"/>
        <c:varyColors val="0"/>
        <c:ser>
          <c:idx val="0"/>
          <c:order val="0"/>
          <c:tx>
            <c:strRef>
              <c:f>'12hw'!$C$50</c:f>
              <c:strCache>
                <c:ptCount val="1"/>
                <c:pt idx="0">
                  <c:v>Yhteensä</c:v>
                </c:pt>
              </c:strCache>
            </c:strRef>
          </c:tx>
          <c:spPr>
            <a:ln w="28575" cap="rnd">
              <a:solidFill>
                <a:schemeClr val="accent1"/>
              </a:solidFill>
              <a:round/>
            </a:ln>
            <a:effectLst/>
          </c:spPr>
          <c:marker>
            <c:symbol val="none"/>
          </c:marker>
          <c:cat>
            <c:strRef>
              <c:f>'12hw'!$B$51:$B$65</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'12hw'!$C$51:$C$65</c:f>
              <c:numCache>
                <c:formatCode>0</c:formatCode>
                <c:ptCount val="15"/>
                <c:pt idx="0">
                  <c:v>-303</c:v>
                </c:pt>
                <c:pt idx="1">
                  <c:v>-448</c:v>
                </c:pt>
                <c:pt idx="2">
                  <c:v>-497</c:v>
                </c:pt>
                <c:pt idx="3">
                  <c:v>-303</c:v>
                </c:pt>
                <c:pt idx="4">
                  <c:v>-261</c:v>
                </c:pt>
                <c:pt idx="5">
                  <c:v>-494</c:v>
                </c:pt>
                <c:pt idx="6">
                  <c:v>-630</c:v>
                </c:pt>
                <c:pt idx="7">
                  <c:v>-880</c:v>
                </c:pt>
                <c:pt idx="8">
                  <c:v>-1414</c:v>
                </c:pt>
                <c:pt idx="9">
                  <c:v>-1228</c:v>
                </c:pt>
                <c:pt idx="10">
                  <c:v>-688</c:v>
                </c:pt>
                <c:pt idx="11">
                  <c:v>-56</c:v>
                </c:pt>
                <c:pt idx="12">
                  <c:v>-196</c:v>
                </c:pt>
                <c:pt idx="13">
                  <c:v>-536</c:v>
                </c:pt>
                <c:pt idx="14">
                  <c:v>-584</c:v>
                </c:pt>
              </c:numCache>
            </c:numRef>
          </c:val>
          <c:smooth val="0"/>
          <c:extLst>
            <c:ext xmlns:c16="http://schemas.microsoft.com/office/drawing/2014/chart" uri="{C3380CC4-5D6E-409C-BE32-E72D297353CC}">
              <c16:uniqueId val="{00000000-8D69-4BC4-9B14-74B31978D463}"/>
            </c:ext>
          </c:extLst>
        </c:ser>
        <c:ser>
          <c:idx val="1"/>
          <c:order val="1"/>
          <c:tx>
            <c:strRef>
              <c:f>'12hw'!$D$50</c:f>
              <c:strCache>
                <c:ptCount val="1"/>
                <c:pt idx="0">
                  <c:v>0 - 14</c:v>
                </c:pt>
              </c:strCache>
            </c:strRef>
          </c:tx>
          <c:spPr>
            <a:ln w="28575" cap="rnd">
              <a:solidFill>
                <a:schemeClr val="accent2"/>
              </a:solidFill>
              <a:round/>
            </a:ln>
            <a:effectLst/>
          </c:spPr>
          <c:marker>
            <c:symbol val="none"/>
          </c:marker>
          <c:cat>
            <c:strRef>
              <c:f>'12hw'!$B$51:$B$65</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'12hw'!$D$51:$D$65</c:f>
              <c:numCache>
                <c:formatCode>0</c:formatCode>
                <c:ptCount val="15"/>
                <c:pt idx="0">
                  <c:v>43</c:v>
                </c:pt>
                <c:pt idx="1">
                  <c:v>-7</c:v>
                </c:pt>
                <c:pt idx="2">
                  <c:v>-65</c:v>
                </c:pt>
                <c:pt idx="3">
                  <c:v>1</c:v>
                </c:pt>
                <c:pt idx="4">
                  <c:v>26</c:v>
                </c:pt>
                <c:pt idx="5">
                  <c:v>-13</c:v>
                </c:pt>
                <c:pt idx="6">
                  <c:v>-55</c:v>
                </c:pt>
                <c:pt idx="7">
                  <c:v>-82</c:v>
                </c:pt>
                <c:pt idx="8">
                  <c:v>-102</c:v>
                </c:pt>
                <c:pt idx="9">
                  <c:v>-52</c:v>
                </c:pt>
                <c:pt idx="10">
                  <c:v>-21</c:v>
                </c:pt>
                <c:pt idx="11">
                  <c:v>0</c:v>
                </c:pt>
                <c:pt idx="12">
                  <c:v>57</c:v>
                </c:pt>
                <c:pt idx="13">
                  <c:v>-42</c:v>
                </c:pt>
                <c:pt idx="14">
                  <c:v>-71</c:v>
                </c:pt>
              </c:numCache>
            </c:numRef>
          </c:val>
          <c:smooth val="0"/>
          <c:extLst>
            <c:ext xmlns:c16="http://schemas.microsoft.com/office/drawing/2014/chart" uri="{C3380CC4-5D6E-409C-BE32-E72D297353CC}">
              <c16:uniqueId val="{00000001-8D69-4BC4-9B14-74B31978D463}"/>
            </c:ext>
          </c:extLst>
        </c:ser>
        <c:ser>
          <c:idx val="2"/>
          <c:order val="2"/>
          <c:tx>
            <c:strRef>
              <c:f>'12hw'!$E$50</c:f>
              <c:strCache>
                <c:ptCount val="1"/>
                <c:pt idx="0">
                  <c:v>15 - 24</c:v>
                </c:pt>
              </c:strCache>
            </c:strRef>
          </c:tx>
          <c:spPr>
            <a:ln w="28575" cap="rnd">
              <a:solidFill>
                <a:schemeClr val="accent3"/>
              </a:solidFill>
              <a:round/>
            </a:ln>
            <a:effectLst/>
          </c:spPr>
          <c:marker>
            <c:symbol val="none"/>
          </c:marker>
          <c:cat>
            <c:strRef>
              <c:f>'12hw'!$B$51:$B$65</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'12hw'!$E$51:$E$65</c:f>
              <c:numCache>
                <c:formatCode>0</c:formatCode>
                <c:ptCount val="15"/>
                <c:pt idx="0">
                  <c:v>-437</c:v>
                </c:pt>
                <c:pt idx="1">
                  <c:v>-487</c:v>
                </c:pt>
                <c:pt idx="2">
                  <c:v>-465</c:v>
                </c:pt>
                <c:pt idx="3">
                  <c:v>-413</c:v>
                </c:pt>
                <c:pt idx="4">
                  <c:v>-402</c:v>
                </c:pt>
                <c:pt idx="5">
                  <c:v>-425</c:v>
                </c:pt>
                <c:pt idx="6">
                  <c:v>-415</c:v>
                </c:pt>
                <c:pt idx="7">
                  <c:v>-568</c:v>
                </c:pt>
                <c:pt idx="8">
                  <c:v>-931</c:v>
                </c:pt>
                <c:pt idx="9">
                  <c:v>-764</c:v>
                </c:pt>
                <c:pt idx="10">
                  <c:v>-667</c:v>
                </c:pt>
                <c:pt idx="11">
                  <c:v>-434</c:v>
                </c:pt>
                <c:pt idx="12">
                  <c:v>-517</c:v>
                </c:pt>
                <c:pt idx="13">
                  <c:v>-602</c:v>
                </c:pt>
                <c:pt idx="14">
                  <c:v>-585</c:v>
                </c:pt>
              </c:numCache>
            </c:numRef>
          </c:val>
          <c:smooth val="0"/>
          <c:extLst>
            <c:ext xmlns:c16="http://schemas.microsoft.com/office/drawing/2014/chart" uri="{C3380CC4-5D6E-409C-BE32-E72D297353CC}">
              <c16:uniqueId val="{00000002-8D69-4BC4-9B14-74B31978D463}"/>
            </c:ext>
          </c:extLst>
        </c:ser>
        <c:ser>
          <c:idx val="3"/>
          <c:order val="3"/>
          <c:tx>
            <c:strRef>
              <c:f>'12hw'!$F$50</c:f>
              <c:strCache>
                <c:ptCount val="1"/>
                <c:pt idx="0">
                  <c:v>25 - 34</c:v>
                </c:pt>
              </c:strCache>
            </c:strRef>
          </c:tx>
          <c:spPr>
            <a:ln w="28575" cap="rnd">
              <a:solidFill>
                <a:schemeClr val="accent4"/>
              </a:solidFill>
              <a:round/>
            </a:ln>
            <a:effectLst/>
          </c:spPr>
          <c:marker>
            <c:symbol val="none"/>
          </c:marker>
          <c:cat>
            <c:strRef>
              <c:f>'12hw'!$B$51:$B$65</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'12hw'!$F$51:$F$65</c:f>
              <c:numCache>
                <c:formatCode>0</c:formatCode>
                <c:ptCount val="15"/>
                <c:pt idx="0">
                  <c:v>-13</c:v>
                </c:pt>
                <c:pt idx="1">
                  <c:v>-46</c:v>
                </c:pt>
                <c:pt idx="2">
                  <c:v>-201</c:v>
                </c:pt>
                <c:pt idx="3">
                  <c:v>-74</c:v>
                </c:pt>
                <c:pt idx="4">
                  <c:v>-76</c:v>
                </c:pt>
                <c:pt idx="5">
                  <c:v>-121</c:v>
                </c:pt>
                <c:pt idx="6">
                  <c:v>-248</c:v>
                </c:pt>
                <c:pt idx="7">
                  <c:v>-147</c:v>
                </c:pt>
                <c:pt idx="8">
                  <c:v>-381</c:v>
                </c:pt>
                <c:pt idx="9">
                  <c:v>-402</c:v>
                </c:pt>
                <c:pt idx="10">
                  <c:v>-92</c:v>
                </c:pt>
                <c:pt idx="11">
                  <c:v>-32</c:v>
                </c:pt>
                <c:pt idx="12">
                  <c:v>-14</c:v>
                </c:pt>
                <c:pt idx="13">
                  <c:v>-61</c:v>
                </c:pt>
                <c:pt idx="14">
                  <c:v>-132</c:v>
                </c:pt>
              </c:numCache>
            </c:numRef>
          </c:val>
          <c:smooth val="0"/>
          <c:extLst>
            <c:ext xmlns:c16="http://schemas.microsoft.com/office/drawing/2014/chart" uri="{C3380CC4-5D6E-409C-BE32-E72D297353CC}">
              <c16:uniqueId val="{00000003-8D69-4BC4-9B14-74B31978D463}"/>
            </c:ext>
          </c:extLst>
        </c:ser>
        <c:ser>
          <c:idx val="4"/>
          <c:order val="4"/>
          <c:tx>
            <c:strRef>
              <c:f>'12hw'!$G$50</c:f>
              <c:strCache>
                <c:ptCount val="1"/>
                <c:pt idx="0">
                  <c:v>35 - 44</c:v>
                </c:pt>
              </c:strCache>
            </c:strRef>
          </c:tx>
          <c:spPr>
            <a:ln w="28575" cap="rnd">
              <a:solidFill>
                <a:schemeClr val="accent5"/>
              </a:solidFill>
              <a:round/>
            </a:ln>
            <a:effectLst/>
          </c:spPr>
          <c:marker>
            <c:symbol val="none"/>
          </c:marker>
          <c:cat>
            <c:strRef>
              <c:f>'12hw'!$B$51:$B$65</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'12hw'!$G$51:$G$65</c:f>
              <c:numCache>
                <c:formatCode>0</c:formatCode>
                <c:ptCount val="15"/>
                <c:pt idx="0">
                  <c:v>15</c:v>
                </c:pt>
                <c:pt idx="1">
                  <c:v>-8</c:v>
                </c:pt>
                <c:pt idx="2">
                  <c:v>8</c:v>
                </c:pt>
                <c:pt idx="3">
                  <c:v>16</c:v>
                </c:pt>
                <c:pt idx="4">
                  <c:v>47</c:v>
                </c:pt>
                <c:pt idx="5">
                  <c:v>18</c:v>
                </c:pt>
                <c:pt idx="6">
                  <c:v>-16</c:v>
                </c:pt>
                <c:pt idx="7">
                  <c:v>-107</c:v>
                </c:pt>
                <c:pt idx="8">
                  <c:v>-35</c:v>
                </c:pt>
                <c:pt idx="9">
                  <c:v>-43</c:v>
                </c:pt>
                <c:pt idx="10">
                  <c:v>-6</c:v>
                </c:pt>
                <c:pt idx="11">
                  <c:v>82</c:v>
                </c:pt>
                <c:pt idx="12">
                  <c:v>44</c:v>
                </c:pt>
                <c:pt idx="13">
                  <c:v>13</c:v>
                </c:pt>
                <c:pt idx="14">
                  <c:v>5</c:v>
                </c:pt>
              </c:numCache>
            </c:numRef>
          </c:val>
          <c:smooth val="0"/>
          <c:extLst>
            <c:ext xmlns:c16="http://schemas.microsoft.com/office/drawing/2014/chart" uri="{C3380CC4-5D6E-409C-BE32-E72D297353CC}">
              <c16:uniqueId val="{00000004-8D69-4BC4-9B14-74B31978D463}"/>
            </c:ext>
          </c:extLst>
        </c:ser>
        <c:ser>
          <c:idx val="5"/>
          <c:order val="5"/>
          <c:tx>
            <c:strRef>
              <c:f>'12hw'!$H$50</c:f>
              <c:strCache>
                <c:ptCount val="1"/>
                <c:pt idx="0">
                  <c:v>45 - 54</c:v>
                </c:pt>
              </c:strCache>
            </c:strRef>
          </c:tx>
          <c:spPr>
            <a:ln w="28575" cap="rnd">
              <a:solidFill>
                <a:schemeClr val="accent6"/>
              </a:solidFill>
              <a:round/>
            </a:ln>
            <a:effectLst/>
          </c:spPr>
          <c:marker>
            <c:symbol val="none"/>
          </c:marker>
          <c:cat>
            <c:strRef>
              <c:f>'12hw'!$B$51:$B$65</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'12hw'!$H$51:$H$65</c:f>
              <c:numCache>
                <c:formatCode>0</c:formatCode>
                <c:ptCount val="15"/>
                <c:pt idx="0">
                  <c:v>-26</c:v>
                </c:pt>
                <c:pt idx="1">
                  <c:v>-3</c:v>
                </c:pt>
                <c:pt idx="2">
                  <c:v>45</c:v>
                </c:pt>
                <c:pt idx="3">
                  <c:v>67</c:v>
                </c:pt>
                <c:pt idx="4">
                  <c:v>26</c:v>
                </c:pt>
                <c:pt idx="5">
                  <c:v>-10</c:v>
                </c:pt>
                <c:pt idx="6">
                  <c:v>33</c:v>
                </c:pt>
                <c:pt idx="7">
                  <c:v>-23</c:v>
                </c:pt>
                <c:pt idx="8">
                  <c:v>-20</c:v>
                </c:pt>
                <c:pt idx="9">
                  <c:v>25</c:v>
                </c:pt>
                <c:pt idx="10">
                  <c:v>8</c:v>
                </c:pt>
                <c:pt idx="11">
                  <c:v>88</c:v>
                </c:pt>
                <c:pt idx="12">
                  <c:v>73</c:v>
                </c:pt>
                <c:pt idx="13">
                  <c:v>62</c:v>
                </c:pt>
                <c:pt idx="14">
                  <c:v>43</c:v>
                </c:pt>
              </c:numCache>
            </c:numRef>
          </c:val>
          <c:smooth val="0"/>
          <c:extLst>
            <c:ext xmlns:c16="http://schemas.microsoft.com/office/drawing/2014/chart" uri="{C3380CC4-5D6E-409C-BE32-E72D297353CC}">
              <c16:uniqueId val="{00000005-8D69-4BC4-9B14-74B31978D463}"/>
            </c:ext>
          </c:extLst>
        </c:ser>
        <c:ser>
          <c:idx val="6"/>
          <c:order val="6"/>
          <c:tx>
            <c:strRef>
              <c:f>'12hw'!$I$50</c:f>
              <c:strCache>
                <c:ptCount val="1"/>
                <c:pt idx="0">
                  <c:v>55 - 64</c:v>
                </c:pt>
              </c:strCache>
            </c:strRef>
          </c:tx>
          <c:spPr>
            <a:ln w="28575" cap="rnd">
              <a:solidFill>
                <a:schemeClr val="accent1">
                  <a:lumMod val="60000"/>
                </a:schemeClr>
              </a:solidFill>
              <a:round/>
            </a:ln>
            <a:effectLst/>
          </c:spPr>
          <c:marker>
            <c:symbol val="none"/>
          </c:marker>
          <c:cat>
            <c:strRef>
              <c:f>'12hw'!$B$51:$B$65</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'12hw'!$I$51:$I$65</c:f>
              <c:numCache>
                <c:formatCode>0</c:formatCode>
                <c:ptCount val="15"/>
                <c:pt idx="0">
                  <c:v>143</c:v>
                </c:pt>
                <c:pt idx="1">
                  <c:v>110</c:v>
                </c:pt>
                <c:pt idx="2">
                  <c:v>133</c:v>
                </c:pt>
                <c:pt idx="3">
                  <c:v>81</c:v>
                </c:pt>
                <c:pt idx="4">
                  <c:v>99</c:v>
                </c:pt>
                <c:pt idx="5">
                  <c:v>92</c:v>
                </c:pt>
                <c:pt idx="6">
                  <c:v>84</c:v>
                </c:pt>
                <c:pt idx="7">
                  <c:v>87</c:v>
                </c:pt>
                <c:pt idx="8">
                  <c:v>85</c:v>
                </c:pt>
                <c:pt idx="9">
                  <c:v>69</c:v>
                </c:pt>
                <c:pt idx="10">
                  <c:v>65</c:v>
                </c:pt>
                <c:pt idx="11">
                  <c:v>156</c:v>
                </c:pt>
                <c:pt idx="12">
                  <c:v>120</c:v>
                </c:pt>
                <c:pt idx="13">
                  <c:v>89</c:v>
                </c:pt>
                <c:pt idx="14">
                  <c:v>117</c:v>
                </c:pt>
              </c:numCache>
            </c:numRef>
          </c:val>
          <c:smooth val="0"/>
          <c:extLst>
            <c:ext xmlns:c16="http://schemas.microsoft.com/office/drawing/2014/chart" uri="{C3380CC4-5D6E-409C-BE32-E72D297353CC}">
              <c16:uniqueId val="{00000006-8D69-4BC4-9B14-74B31978D463}"/>
            </c:ext>
          </c:extLst>
        </c:ser>
        <c:ser>
          <c:idx val="7"/>
          <c:order val="7"/>
          <c:tx>
            <c:strRef>
              <c:f>'12hw'!$J$50</c:f>
              <c:strCache>
                <c:ptCount val="1"/>
                <c:pt idx="0">
                  <c:v>65 -</c:v>
                </c:pt>
              </c:strCache>
            </c:strRef>
          </c:tx>
          <c:spPr>
            <a:ln w="28575" cap="rnd">
              <a:solidFill>
                <a:schemeClr val="accent2">
                  <a:lumMod val="60000"/>
                </a:schemeClr>
              </a:solidFill>
              <a:round/>
            </a:ln>
            <a:effectLst/>
          </c:spPr>
          <c:marker>
            <c:symbol val="none"/>
          </c:marker>
          <c:cat>
            <c:strRef>
              <c:f>'12hw'!$B$51:$B$65</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'12hw'!$J$51:$J$65</c:f>
              <c:numCache>
                <c:formatCode>0</c:formatCode>
                <c:ptCount val="15"/>
                <c:pt idx="0">
                  <c:v>-28</c:v>
                </c:pt>
                <c:pt idx="1">
                  <c:v>-7</c:v>
                </c:pt>
                <c:pt idx="2">
                  <c:v>48</c:v>
                </c:pt>
                <c:pt idx="3">
                  <c:v>19</c:v>
                </c:pt>
                <c:pt idx="4">
                  <c:v>19</c:v>
                </c:pt>
                <c:pt idx="5">
                  <c:v>-35</c:v>
                </c:pt>
                <c:pt idx="6">
                  <c:v>-13</c:v>
                </c:pt>
                <c:pt idx="7">
                  <c:v>-40</c:v>
                </c:pt>
                <c:pt idx="8">
                  <c:v>-30</c:v>
                </c:pt>
                <c:pt idx="9">
                  <c:v>-61</c:v>
                </c:pt>
                <c:pt idx="10">
                  <c:v>25</c:v>
                </c:pt>
                <c:pt idx="11">
                  <c:v>84</c:v>
                </c:pt>
                <c:pt idx="12">
                  <c:v>41</c:v>
                </c:pt>
                <c:pt idx="13">
                  <c:v>5</c:v>
                </c:pt>
                <c:pt idx="14">
                  <c:v>39</c:v>
                </c:pt>
              </c:numCache>
            </c:numRef>
          </c:val>
          <c:smooth val="0"/>
          <c:extLst>
            <c:ext xmlns:c16="http://schemas.microsoft.com/office/drawing/2014/chart" uri="{C3380CC4-5D6E-409C-BE32-E72D297353CC}">
              <c16:uniqueId val="{00000007-8D69-4BC4-9B14-74B31978D463}"/>
            </c:ext>
          </c:extLst>
        </c:ser>
        <c:dLbls>
          <c:showLegendKey val="0"/>
          <c:showVal val="0"/>
          <c:showCatName val="0"/>
          <c:showSerName val="0"/>
          <c:showPercent val="0"/>
          <c:showBubbleSize val="0"/>
        </c:dLbls>
        <c:smooth val="0"/>
        <c:axId val="1747834064"/>
        <c:axId val="1747832144"/>
      </c:lineChart>
      <c:catAx>
        <c:axId val="1747834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747832144"/>
        <c:crosses val="autoZero"/>
        <c:auto val="1"/>
        <c:lblAlgn val="ctr"/>
        <c:lblOffset val="100"/>
        <c:noMultiLvlLbl val="0"/>
      </c:catAx>
      <c:valAx>
        <c:axId val="17478321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7478340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i-FI" b="1" dirty="0"/>
              <a:t>Kuntien</a:t>
            </a:r>
            <a:r>
              <a:rPr lang="fi-FI" b="1" baseline="0" dirty="0"/>
              <a:t> välinen nettomuutto pääasiallisen toiminnan mukaan v. 2024</a:t>
            </a:r>
            <a:endParaRPr lang="fi-FI"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'12hw'!$C$102</c:f>
              <c:strCache>
                <c:ptCount val="1"/>
                <c:pt idx="0">
                  <c:v>Yhteensä</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'12hw'!$B$103:$B$114</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'12hw'!$C$103:$C$114</c:f>
              <c:numCache>
                <c:formatCode>0</c:formatCode>
                <c:ptCount val="12"/>
                <c:pt idx="0">
                  <c:v>-584</c:v>
                </c:pt>
                <c:pt idx="1">
                  <c:v>24</c:v>
                </c:pt>
                <c:pt idx="2">
                  <c:v>3</c:v>
                </c:pt>
                <c:pt idx="3">
                  <c:v>-209</c:v>
                </c:pt>
                <c:pt idx="4">
                  <c:v>12</c:v>
                </c:pt>
                <c:pt idx="5">
                  <c:v>18</c:v>
                </c:pt>
                <c:pt idx="6">
                  <c:v>-21</c:v>
                </c:pt>
                <c:pt idx="7">
                  <c:v>-147</c:v>
                </c:pt>
                <c:pt idx="8">
                  <c:v>-10</c:v>
                </c:pt>
                <c:pt idx="9">
                  <c:v>-38</c:v>
                </c:pt>
                <c:pt idx="10">
                  <c:v>-238</c:v>
                </c:pt>
                <c:pt idx="11">
                  <c:v>22</c:v>
                </c:pt>
              </c:numCache>
            </c:numRef>
          </c:val>
          <c:extLst>
            <c:ext xmlns:c16="http://schemas.microsoft.com/office/drawing/2014/chart" uri="{C3380CC4-5D6E-409C-BE32-E72D297353CC}">
              <c16:uniqueId val="{00000000-6DC7-471C-9D5E-C7DA3393499B}"/>
            </c:ext>
          </c:extLst>
        </c:ser>
        <c:ser>
          <c:idx val="1"/>
          <c:order val="1"/>
          <c:tx>
            <c:strRef>
              <c:f>'12hw'!$D$102</c:f>
              <c:strCache>
                <c:ptCount val="1"/>
                <c:pt idx="0">
                  <c:v>Työlliset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'12hw'!$B$103:$B$114</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'12hw'!$D$103:$D$114</c:f>
              <c:numCache>
                <c:formatCode>0</c:formatCode>
                <c:ptCount val="12"/>
                <c:pt idx="0">
                  <c:v>-158</c:v>
                </c:pt>
                <c:pt idx="1">
                  <c:v>16</c:v>
                </c:pt>
                <c:pt idx="2" formatCode="General">
                  <c:v>0</c:v>
                </c:pt>
                <c:pt idx="3">
                  <c:v>-94</c:v>
                </c:pt>
                <c:pt idx="4">
                  <c:v>19</c:v>
                </c:pt>
                <c:pt idx="5">
                  <c:v>18</c:v>
                </c:pt>
                <c:pt idx="6">
                  <c:v>-1</c:v>
                </c:pt>
                <c:pt idx="7">
                  <c:v>-16</c:v>
                </c:pt>
                <c:pt idx="8">
                  <c:v>0</c:v>
                </c:pt>
                <c:pt idx="9">
                  <c:v>0</c:v>
                </c:pt>
                <c:pt idx="10">
                  <c:v>-123</c:v>
                </c:pt>
                <c:pt idx="11">
                  <c:v>21</c:v>
                </c:pt>
              </c:numCache>
            </c:numRef>
          </c:val>
          <c:extLst>
            <c:ext xmlns:c16="http://schemas.microsoft.com/office/drawing/2014/chart" uri="{C3380CC4-5D6E-409C-BE32-E72D297353CC}">
              <c16:uniqueId val="{00000001-6DC7-471C-9D5E-C7DA3393499B}"/>
            </c:ext>
          </c:extLst>
        </c:ser>
        <c:ser>
          <c:idx val="2"/>
          <c:order val="2"/>
          <c:tx>
            <c:strRef>
              <c:f>'12hw'!$E$102</c:f>
              <c:strCache>
                <c:ptCount val="1"/>
                <c:pt idx="0">
                  <c:v>Työttömät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'12hw'!$B$103:$B$114</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'12hw'!$E$103:$E$114</c:f>
              <c:numCache>
                <c:formatCode>0</c:formatCode>
                <c:ptCount val="12"/>
                <c:pt idx="0">
                  <c:v>-100</c:v>
                </c:pt>
                <c:pt idx="1">
                  <c:v>-4</c:v>
                </c:pt>
                <c:pt idx="2" formatCode="General">
                  <c:v>0</c:v>
                </c:pt>
                <c:pt idx="3">
                  <c:v>-48</c:v>
                </c:pt>
                <c:pt idx="4">
                  <c:v>10</c:v>
                </c:pt>
                <c:pt idx="5">
                  <c:v>2</c:v>
                </c:pt>
                <c:pt idx="6">
                  <c:v>2</c:v>
                </c:pt>
                <c:pt idx="7">
                  <c:v>-18</c:v>
                </c:pt>
                <c:pt idx="8">
                  <c:v>-4</c:v>
                </c:pt>
                <c:pt idx="9">
                  <c:v>-3</c:v>
                </c:pt>
                <c:pt idx="10">
                  <c:v>-36</c:v>
                </c:pt>
                <c:pt idx="11">
                  <c:v>0</c:v>
                </c:pt>
              </c:numCache>
            </c:numRef>
          </c:val>
          <c:extLst>
            <c:ext xmlns:c16="http://schemas.microsoft.com/office/drawing/2014/chart" uri="{C3380CC4-5D6E-409C-BE32-E72D297353CC}">
              <c16:uniqueId val="{00000002-6DC7-471C-9D5E-C7DA3393499B}"/>
            </c:ext>
          </c:extLst>
        </c:ser>
        <c:ser>
          <c:idx val="3"/>
          <c:order val="3"/>
          <c:tx>
            <c:strRef>
              <c:f>'12hw'!$F$102</c:f>
              <c:strCache>
                <c:ptCount val="1"/>
                <c:pt idx="0">
                  <c:v>0-14 -vuotiaat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'12hw'!$B$103:$B$114</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'12hw'!$F$103:$F$114</c:f>
              <c:numCache>
                <c:formatCode>0</c:formatCode>
                <c:ptCount val="12"/>
                <c:pt idx="0">
                  <c:v>-70</c:v>
                </c:pt>
                <c:pt idx="1">
                  <c:v>4</c:v>
                </c:pt>
                <c:pt idx="2" formatCode="General">
                  <c:v>0</c:v>
                </c:pt>
                <c:pt idx="3">
                  <c:v>-44</c:v>
                </c:pt>
                <c:pt idx="4">
                  <c:v>16</c:v>
                </c:pt>
                <c:pt idx="5">
                  <c:v>0</c:v>
                </c:pt>
                <c:pt idx="6">
                  <c:v>6</c:v>
                </c:pt>
                <c:pt idx="7">
                  <c:v>-39</c:v>
                </c:pt>
                <c:pt idx="8">
                  <c:v>-5</c:v>
                </c:pt>
                <c:pt idx="9">
                  <c:v>-8</c:v>
                </c:pt>
                <c:pt idx="10">
                  <c:v>-17</c:v>
                </c:pt>
                <c:pt idx="11">
                  <c:v>9</c:v>
                </c:pt>
              </c:numCache>
            </c:numRef>
          </c:val>
          <c:extLst>
            <c:ext xmlns:c16="http://schemas.microsoft.com/office/drawing/2014/chart" uri="{C3380CC4-5D6E-409C-BE32-E72D297353CC}">
              <c16:uniqueId val="{00000003-6DC7-471C-9D5E-C7DA3393499B}"/>
            </c:ext>
          </c:extLst>
        </c:ser>
        <c:ser>
          <c:idx val="4"/>
          <c:order val="4"/>
          <c:tx>
            <c:strRef>
              <c:f>'12hw'!$G$102</c:f>
              <c:strCache>
                <c:ptCount val="1"/>
                <c:pt idx="0">
                  <c:v>Opiskelijat, koululaiset</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'12hw'!$B$103:$B$114</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'12hw'!$G$103:$G$114</c:f>
              <c:numCache>
                <c:formatCode>0</c:formatCode>
                <c:ptCount val="12"/>
                <c:pt idx="0">
                  <c:v>-316</c:v>
                </c:pt>
                <c:pt idx="1">
                  <c:v>-2</c:v>
                </c:pt>
                <c:pt idx="2" formatCode="General">
                  <c:v>0</c:v>
                </c:pt>
                <c:pt idx="3">
                  <c:v>-67</c:v>
                </c:pt>
                <c:pt idx="4">
                  <c:v>-15</c:v>
                </c:pt>
                <c:pt idx="5">
                  <c:v>-8</c:v>
                </c:pt>
                <c:pt idx="6">
                  <c:v>-18</c:v>
                </c:pt>
                <c:pt idx="7">
                  <c:v>-73</c:v>
                </c:pt>
                <c:pt idx="8">
                  <c:v>-6</c:v>
                </c:pt>
                <c:pt idx="9">
                  <c:v>-21</c:v>
                </c:pt>
                <c:pt idx="10">
                  <c:v>-73</c:v>
                </c:pt>
                <c:pt idx="11">
                  <c:v>-6</c:v>
                </c:pt>
              </c:numCache>
            </c:numRef>
          </c:val>
          <c:extLst>
            <c:ext xmlns:c16="http://schemas.microsoft.com/office/drawing/2014/chart" uri="{C3380CC4-5D6E-409C-BE32-E72D297353CC}">
              <c16:uniqueId val="{00000004-6DC7-471C-9D5E-C7DA3393499B}"/>
            </c:ext>
          </c:extLst>
        </c:ser>
        <c:ser>
          <c:idx val="5"/>
          <c:order val="5"/>
          <c:tx>
            <c:strRef>
              <c:f>'12hw'!$H$102</c:f>
              <c:strCache>
                <c:ptCount val="1"/>
                <c:pt idx="0">
                  <c:v>Varusmiehet, siviilipalvelusmiehet</c:v>
                </c:pt>
              </c:strCache>
            </c:strRef>
          </c:tx>
          <c:spPr>
            <a:solidFill>
              <a:schemeClr val="accent6"/>
            </a:solidFill>
            <a:ln>
              <a:noFill/>
            </a:ln>
            <a:effectLst/>
          </c:spPr>
          <c:invertIfNegative val="0"/>
          <c:cat>
            <c:strRef>
              <c:f>'12hw'!$B$103:$B$114</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'12hw'!$H$103:$H$114</c:f>
              <c:numCache>
                <c:formatCode>0</c:formatCode>
                <c:ptCount val="12"/>
                <c:pt idx="0">
                  <c:v>-2</c:v>
                </c:pt>
                <c:pt idx="1">
                  <c:v>0</c:v>
                </c:pt>
                <c:pt idx="2" formatCode="General">
                  <c:v>0</c:v>
                </c:pt>
                <c:pt idx="3">
                  <c:v>0</c:v>
                </c:pt>
                <c:pt idx="4">
                  <c:v>1</c:v>
                </c:pt>
                <c:pt idx="5">
                  <c:v>-1</c:v>
                </c:pt>
                <c:pt idx="6">
                  <c:v>0</c:v>
                </c:pt>
                <c:pt idx="7">
                  <c:v>-2</c:v>
                </c:pt>
                <c:pt idx="8">
                  <c:v>-1</c:v>
                </c:pt>
                <c:pt idx="9">
                  <c:v>0</c:v>
                </c:pt>
                <c:pt idx="10">
                  <c:v>1</c:v>
                </c:pt>
                <c:pt idx="11">
                  <c:v>0</c:v>
                </c:pt>
              </c:numCache>
            </c:numRef>
          </c:val>
          <c:extLst>
            <c:ext xmlns:c16="http://schemas.microsoft.com/office/drawing/2014/chart" uri="{C3380CC4-5D6E-409C-BE32-E72D297353CC}">
              <c16:uniqueId val="{00000005-6DC7-471C-9D5E-C7DA3393499B}"/>
            </c:ext>
          </c:extLst>
        </c:ser>
        <c:ser>
          <c:idx val="6"/>
          <c:order val="6"/>
          <c:tx>
            <c:strRef>
              <c:f>'12hw'!$I$102</c:f>
              <c:strCache>
                <c:ptCount val="1"/>
                <c:pt idx="0">
                  <c:v>Eläkeläiset</c:v>
                </c:pt>
              </c:strCache>
            </c:strRef>
          </c:tx>
          <c:spPr>
            <a:solidFill>
              <a:schemeClr val="accent1">
                <a:lumMod val="60000"/>
              </a:schemeClr>
            </a:solidFill>
            <a:ln>
              <a:noFill/>
            </a:ln>
            <a:effectLst/>
          </c:spPr>
          <c:invertIfNegative val="0"/>
          <c:cat>
            <c:strRef>
              <c:f>'12hw'!$B$103:$B$114</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'12hw'!$I$103:$I$114</c:f>
              <c:numCache>
                <c:formatCode>0</c:formatCode>
                <c:ptCount val="12"/>
                <c:pt idx="0">
                  <c:v>82</c:v>
                </c:pt>
                <c:pt idx="1">
                  <c:v>9</c:v>
                </c:pt>
                <c:pt idx="2" formatCode="General">
                  <c:v>0</c:v>
                </c:pt>
                <c:pt idx="3">
                  <c:v>53</c:v>
                </c:pt>
                <c:pt idx="4">
                  <c:v>-16</c:v>
                </c:pt>
                <c:pt idx="5">
                  <c:v>4</c:v>
                </c:pt>
                <c:pt idx="6">
                  <c:v>-13</c:v>
                </c:pt>
                <c:pt idx="7">
                  <c:v>13</c:v>
                </c:pt>
                <c:pt idx="8">
                  <c:v>7</c:v>
                </c:pt>
                <c:pt idx="9">
                  <c:v>3</c:v>
                </c:pt>
                <c:pt idx="10">
                  <c:v>10</c:v>
                </c:pt>
                <c:pt idx="11">
                  <c:v>-4</c:v>
                </c:pt>
              </c:numCache>
            </c:numRef>
          </c:val>
          <c:extLst>
            <c:ext xmlns:c16="http://schemas.microsoft.com/office/drawing/2014/chart" uri="{C3380CC4-5D6E-409C-BE32-E72D297353CC}">
              <c16:uniqueId val="{00000006-6DC7-471C-9D5E-C7DA3393499B}"/>
            </c:ext>
          </c:extLst>
        </c:ser>
        <c:ser>
          <c:idx val="7"/>
          <c:order val="7"/>
          <c:tx>
            <c:strRef>
              <c:f>'12hw'!$J$102</c:f>
              <c:strCache>
                <c:ptCount val="1"/>
                <c:pt idx="0">
                  <c:v>Muut työvoiman ulkopuolella olevat</c:v>
                </c:pt>
              </c:strCache>
            </c:strRef>
          </c:tx>
          <c:spPr>
            <a:solidFill>
              <a:schemeClr val="accent2">
                <a:lumMod val="60000"/>
              </a:schemeClr>
            </a:solidFill>
            <a:ln>
              <a:noFill/>
            </a:ln>
            <a:effectLst/>
          </c:spPr>
          <c:invertIfNegative val="0"/>
          <c:cat>
            <c:strRef>
              <c:f>'12hw'!$B$103:$B$114</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'12hw'!$J$103:$J$114</c:f>
              <c:numCache>
                <c:formatCode>0</c:formatCode>
                <c:ptCount val="12"/>
                <c:pt idx="0">
                  <c:v>-20</c:v>
                </c:pt>
                <c:pt idx="1">
                  <c:v>1</c:v>
                </c:pt>
                <c:pt idx="2" formatCode="General">
                  <c:v>0</c:v>
                </c:pt>
                <c:pt idx="3">
                  <c:v>-9</c:v>
                </c:pt>
                <c:pt idx="4">
                  <c:v>-3</c:v>
                </c:pt>
                <c:pt idx="5">
                  <c:v>3</c:v>
                </c:pt>
                <c:pt idx="6">
                  <c:v>3</c:v>
                </c:pt>
                <c:pt idx="7">
                  <c:v>-12</c:v>
                </c:pt>
                <c:pt idx="8">
                  <c:v>-1</c:v>
                </c:pt>
                <c:pt idx="9">
                  <c:v>-9</c:v>
                </c:pt>
                <c:pt idx="10">
                  <c:v>0</c:v>
                </c:pt>
                <c:pt idx="11">
                  <c:v>2</c:v>
                </c:pt>
              </c:numCache>
            </c:numRef>
          </c:val>
          <c:extLst>
            <c:ext xmlns:c16="http://schemas.microsoft.com/office/drawing/2014/chart" uri="{C3380CC4-5D6E-409C-BE32-E72D297353CC}">
              <c16:uniqueId val="{00000007-6DC7-471C-9D5E-C7DA3393499B}"/>
            </c:ext>
          </c:extLst>
        </c:ser>
        <c:dLbls>
          <c:showLegendKey val="0"/>
          <c:showVal val="0"/>
          <c:showCatName val="0"/>
          <c:showSerName val="0"/>
          <c:showPercent val="0"/>
          <c:showBubbleSize val="0"/>
        </c:dLbls>
        <c:gapWidth val="219"/>
        <c:overlap val="-27"/>
        <c:axId val="90595983"/>
        <c:axId val="90588783"/>
      </c:barChart>
      <c:catAx>
        <c:axId val="9059598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90588783"/>
        <c:crosses val="autoZero"/>
        <c:auto val="1"/>
        <c:lblAlgn val="ctr"/>
        <c:lblOffset val="100"/>
        <c:noMultiLvlLbl val="0"/>
      </c:catAx>
      <c:valAx>
        <c:axId val="9058878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9059598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fi-FI" b="1"/>
              <a:t>Kuntien välinen nettomuutto Etelä-Savossa pääasiallisen toiminnan mukaan v. 2010 - 2024</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lineChart>
        <c:grouping val="standard"/>
        <c:varyColors val="0"/>
        <c:ser>
          <c:idx val="0"/>
          <c:order val="0"/>
          <c:tx>
            <c:strRef>
              <c:f>'12hw'!$B$123</c:f>
              <c:strCache>
                <c:ptCount val="1"/>
                <c:pt idx="0">
                  <c:v>Yhteensä</c:v>
                </c:pt>
              </c:strCache>
            </c:strRef>
          </c:tx>
          <c:spPr>
            <a:ln w="28575" cap="rnd">
              <a:solidFill>
                <a:schemeClr val="accent1"/>
              </a:solidFill>
              <a:round/>
            </a:ln>
            <a:effectLst/>
          </c:spPr>
          <c:marker>
            <c:symbol val="none"/>
          </c:marker>
          <c:cat>
            <c:strRef>
              <c:f>'12hw'!$C$122:$Q$122</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'12hw'!$C$123:$Q$123</c:f>
              <c:numCache>
                <c:formatCode>0</c:formatCode>
                <c:ptCount val="15"/>
                <c:pt idx="0">
                  <c:v>-303</c:v>
                </c:pt>
                <c:pt idx="1">
                  <c:v>-448</c:v>
                </c:pt>
                <c:pt idx="2">
                  <c:v>-497</c:v>
                </c:pt>
                <c:pt idx="3">
                  <c:v>-303</c:v>
                </c:pt>
                <c:pt idx="4">
                  <c:v>-261</c:v>
                </c:pt>
                <c:pt idx="5">
                  <c:v>-494</c:v>
                </c:pt>
                <c:pt idx="6">
                  <c:v>-630</c:v>
                </c:pt>
                <c:pt idx="7">
                  <c:v>-880</c:v>
                </c:pt>
                <c:pt idx="8">
                  <c:v>-1414</c:v>
                </c:pt>
                <c:pt idx="9">
                  <c:v>-1228</c:v>
                </c:pt>
                <c:pt idx="10">
                  <c:v>-688</c:v>
                </c:pt>
                <c:pt idx="11">
                  <c:v>-56</c:v>
                </c:pt>
                <c:pt idx="12">
                  <c:v>-196</c:v>
                </c:pt>
                <c:pt idx="13">
                  <c:v>-536</c:v>
                </c:pt>
                <c:pt idx="14">
                  <c:v>-584</c:v>
                </c:pt>
              </c:numCache>
            </c:numRef>
          </c:val>
          <c:smooth val="0"/>
          <c:extLst>
            <c:ext xmlns:c16="http://schemas.microsoft.com/office/drawing/2014/chart" uri="{C3380CC4-5D6E-409C-BE32-E72D297353CC}">
              <c16:uniqueId val="{00000000-603E-4FC1-B568-3C68ED8C1DF3}"/>
            </c:ext>
          </c:extLst>
        </c:ser>
        <c:ser>
          <c:idx val="1"/>
          <c:order val="1"/>
          <c:tx>
            <c:strRef>
              <c:f>'12hw'!$B$124</c:f>
              <c:strCache>
                <c:ptCount val="1"/>
                <c:pt idx="0">
                  <c:v>Työlliset</c:v>
                </c:pt>
              </c:strCache>
            </c:strRef>
          </c:tx>
          <c:spPr>
            <a:ln w="28575" cap="rnd">
              <a:solidFill>
                <a:schemeClr val="accent2"/>
              </a:solidFill>
              <a:round/>
            </a:ln>
            <a:effectLst/>
          </c:spPr>
          <c:marker>
            <c:symbol val="none"/>
          </c:marker>
          <c:cat>
            <c:strRef>
              <c:f>'12hw'!$C$122:$Q$122</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'12hw'!$C$124:$Q$124</c:f>
              <c:numCache>
                <c:formatCode>0</c:formatCode>
                <c:ptCount val="15"/>
                <c:pt idx="0">
                  <c:v>-232</c:v>
                </c:pt>
                <c:pt idx="1">
                  <c:v>-221</c:v>
                </c:pt>
                <c:pt idx="2">
                  <c:v>-349</c:v>
                </c:pt>
                <c:pt idx="3">
                  <c:v>-198</c:v>
                </c:pt>
                <c:pt idx="4">
                  <c:v>-191</c:v>
                </c:pt>
                <c:pt idx="5">
                  <c:v>-374</c:v>
                </c:pt>
                <c:pt idx="6">
                  <c:v>-306</c:v>
                </c:pt>
                <c:pt idx="7">
                  <c:v>-457</c:v>
                </c:pt>
                <c:pt idx="8">
                  <c:v>-742</c:v>
                </c:pt>
                <c:pt idx="9">
                  <c:v>-622</c:v>
                </c:pt>
                <c:pt idx="10">
                  <c:v>-378</c:v>
                </c:pt>
                <c:pt idx="11">
                  <c:v>-54</c:v>
                </c:pt>
                <c:pt idx="12">
                  <c:v>-198</c:v>
                </c:pt>
                <c:pt idx="13">
                  <c:v>-179</c:v>
                </c:pt>
                <c:pt idx="14">
                  <c:v>-158</c:v>
                </c:pt>
              </c:numCache>
            </c:numRef>
          </c:val>
          <c:smooth val="0"/>
          <c:extLst>
            <c:ext xmlns:c16="http://schemas.microsoft.com/office/drawing/2014/chart" uri="{C3380CC4-5D6E-409C-BE32-E72D297353CC}">
              <c16:uniqueId val="{00000001-603E-4FC1-B568-3C68ED8C1DF3}"/>
            </c:ext>
          </c:extLst>
        </c:ser>
        <c:ser>
          <c:idx val="2"/>
          <c:order val="2"/>
          <c:tx>
            <c:strRef>
              <c:f>'12hw'!$B$125</c:f>
              <c:strCache>
                <c:ptCount val="1"/>
                <c:pt idx="0">
                  <c:v>Työttömät</c:v>
                </c:pt>
              </c:strCache>
            </c:strRef>
          </c:tx>
          <c:spPr>
            <a:ln w="28575" cap="rnd">
              <a:solidFill>
                <a:schemeClr val="accent3"/>
              </a:solidFill>
              <a:round/>
            </a:ln>
            <a:effectLst/>
          </c:spPr>
          <c:marker>
            <c:symbol val="none"/>
          </c:marker>
          <c:cat>
            <c:strRef>
              <c:f>'12hw'!$C$122:$Q$122</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'12hw'!$C$125:$Q$125</c:f>
              <c:numCache>
                <c:formatCode>0</c:formatCode>
                <c:ptCount val="15"/>
                <c:pt idx="0">
                  <c:v>-14</c:v>
                </c:pt>
                <c:pt idx="1">
                  <c:v>39</c:v>
                </c:pt>
                <c:pt idx="2">
                  <c:v>-43</c:v>
                </c:pt>
                <c:pt idx="3">
                  <c:v>-50</c:v>
                </c:pt>
                <c:pt idx="4">
                  <c:v>-93</c:v>
                </c:pt>
                <c:pt idx="5">
                  <c:v>-89</c:v>
                </c:pt>
                <c:pt idx="6">
                  <c:v>-62</c:v>
                </c:pt>
                <c:pt idx="7">
                  <c:v>-104</c:v>
                </c:pt>
                <c:pt idx="8">
                  <c:v>-84</c:v>
                </c:pt>
                <c:pt idx="9">
                  <c:v>-65</c:v>
                </c:pt>
                <c:pt idx="10">
                  <c:v>-43</c:v>
                </c:pt>
                <c:pt idx="11">
                  <c:v>25</c:v>
                </c:pt>
                <c:pt idx="12">
                  <c:v>14</c:v>
                </c:pt>
                <c:pt idx="13">
                  <c:v>-55</c:v>
                </c:pt>
                <c:pt idx="14">
                  <c:v>-100</c:v>
                </c:pt>
              </c:numCache>
            </c:numRef>
          </c:val>
          <c:smooth val="0"/>
          <c:extLst>
            <c:ext xmlns:c16="http://schemas.microsoft.com/office/drawing/2014/chart" uri="{C3380CC4-5D6E-409C-BE32-E72D297353CC}">
              <c16:uniqueId val="{00000002-603E-4FC1-B568-3C68ED8C1DF3}"/>
            </c:ext>
          </c:extLst>
        </c:ser>
        <c:ser>
          <c:idx val="3"/>
          <c:order val="3"/>
          <c:tx>
            <c:strRef>
              <c:f>'12hw'!$B$126</c:f>
              <c:strCache>
                <c:ptCount val="1"/>
                <c:pt idx="0">
                  <c:v>0-14 -vuotiaat</c:v>
                </c:pt>
              </c:strCache>
            </c:strRef>
          </c:tx>
          <c:spPr>
            <a:ln w="28575" cap="rnd">
              <a:solidFill>
                <a:schemeClr val="accent4"/>
              </a:solidFill>
              <a:round/>
            </a:ln>
            <a:effectLst/>
          </c:spPr>
          <c:marker>
            <c:symbol val="none"/>
          </c:marker>
          <c:cat>
            <c:strRef>
              <c:f>'12hw'!$C$122:$Q$122</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'12hw'!$C$126:$Q$126</c:f>
              <c:numCache>
                <c:formatCode>0</c:formatCode>
                <c:ptCount val="15"/>
                <c:pt idx="0">
                  <c:v>45</c:v>
                </c:pt>
                <c:pt idx="1">
                  <c:v>-3</c:v>
                </c:pt>
                <c:pt idx="2">
                  <c:v>-57</c:v>
                </c:pt>
                <c:pt idx="3">
                  <c:v>3</c:v>
                </c:pt>
                <c:pt idx="4">
                  <c:v>24</c:v>
                </c:pt>
                <c:pt idx="5">
                  <c:v>-13</c:v>
                </c:pt>
                <c:pt idx="6">
                  <c:v>-53</c:v>
                </c:pt>
                <c:pt idx="7">
                  <c:v>-79</c:v>
                </c:pt>
                <c:pt idx="8">
                  <c:v>-99</c:v>
                </c:pt>
                <c:pt idx="9">
                  <c:v>-48</c:v>
                </c:pt>
                <c:pt idx="10">
                  <c:v>-20</c:v>
                </c:pt>
                <c:pt idx="11">
                  <c:v>1</c:v>
                </c:pt>
                <c:pt idx="12">
                  <c:v>55</c:v>
                </c:pt>
                <c:pt idx="13">
                  <c:v>-36</c:v>
                </c:pt>
                <c:pt idx="14">
                  <c:v>-70</c:v>
                </c:pt>
              </c:numCache>
            </c:numRef>
          </c:val>
          <c:smooth val="0"/>
          <c:extLst>
            <c:ext xmlns:c16="http://schemas.microsoft.com/office/drawing/2014/chart" uri="{C3380CC4-5D6E-409C-BE32-E72D297353CC}">
              <c16:uniqueId val="{00000003-603E-4FC1-B568-3C68ED8C1DF3}"/>
            </c:ext>
          </c:extLst>
        </c:ser>
        <c:ser>
          <c:idx val="4"/>
          <c:order val="4"/>
          <c:tx>
            <c:strRef>
              <c:f>'12hw'!$B$127</c:f>
              <c:strCache>
                <c:ptCount val="1"/>
                <c:pt idx="0">
                  <c:v>Opiskelijat, koululaiset</c:v>
                </c:pt>
              </c:strCache>
            </c:strRef>
          </c:tx>
          <c:spPr>
            <a:ln w="28575" cap="rnd">
              <a:solidFill>
                <a:schemeClr val="accent5"/>
              </a:solidFill>
              <a:round/>
            </a:ln>
            <a:effectLst/>
          </c:spPr>
          <c:marker>
            <c:symbol val="none"/>
          </c:marker>
          <c:cat>
            <c:strRef>
              <c:f>'12hw'!$C$122:$Q$122</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'12hw'!$C$127:$Q$127</c:f>
              <c:numCache>
                <c:formatCode>0</c:formatCode>
                <c:ptCount val="15"/>
                <c:pt idx="0">
                  <c:v>-145</c:v>
                </c:pt>
                <c:pt idx="1">
                  <c:v>-258</c:v>
                </c:pt>
                <c:pt idx="2">
                  <c:v>-162</c:v>
                </c:pt>
                <c:pt idx="3">
                  <c:v>-104</c:v>
                </c:pt>
                <c:pt idx="4">
                  <c:v>-72</c:v>
                </c:pt>
                <c:pt idx="5">
                  <c:v>-45</c:v>
                </c:pt>
                <c:pt idx="6">
                  <c:v>-220</c:v>
                </c:pt>
                <c:pt idx="7">
                  <c:v>-217</c:v>
                </c:pt>
                <c:pt idx="8">
                  <c:v>-475</c:v>
                </c:pt>
                <c:pt idx="9">
                  <c:v>-411</c:v>
                </c:pt>
                <c:pt idx="10">
                  <c:v>-285</c:v>
                </c:pt>
                <c:pt idx="11">
                  <c:v>-192</c:v>
                </c:pt>
                <c:pt idx="12">
                  <c:v>-196</c:v>
                </c:pt>
                <c:pt idx="13">
                  <c:v>-305</c:v>
                </c:pt>
                <c:pt idx="14">
                  <c:v>-316</c:v>
                </c:pt>
              </c:numCache>
            </c:numRef>
          </c:val>
          <c:smooth val="0"/>
          <c:extLst>
            <c:ext xmlns:c16="http://schemas.microsoft.com/office/drawing/2014/chart" uri="{C3380CC4-5D6E-409C-BE32-E72D297353CC}">
              <c16:uniqueId val="{00000004-603E-4FC1-B568-3C68ED8C1DF3}"/>
            </c:ext>
          </c:extLst>
        </c:ser>
        <c:ser>
          <c:idx val="5"/>
          <c:order val="5"/>
          <c:tx>
            <c:strRef>
              <c:f>'12hw'!$B$128</c:f>
              <c:strCache>
                <c:ptCount val="1"/>
                <c:pt idx="0">
                  <c:v>Varusmiehet, siviilipalvelusmiehet</c:v>
                </c:pt>
              </c:strCache>
            </c:strRef>
          </c:tx>
          <c:spPr>
            <a:ln w="28575" cap="rnd">
              <a:solidFill>
                <a:schemeClr val="accent6"/>
              </a:solidFill>
              <a:round/>
            </a:ln>
            <a:effectLst/>
          </c:spPr>
          <c:marker>
            <c:symbol val="none"/>
          </c:marker>
          <c:cat>
            <c:strRef>
              <c:f>'12hw'!$C$122:$Q$122</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'12hw'!$C$128:$Q$128</c:f>
              <c:numCache>
                <c:formatCode>0</c:formatCode>
                <c:ptCount val="15"/>
                <c:pt idx="0">
                  <c:v>-5</c:v>
                </c:pt>
                <c:pt idx="1">
                  <c:v>-9</c:v>
                </c:pt>
                <c:pt idx="2">
                  <c:v>-15</c:v>
                </c:pt>
                <c:pt idx="3">
                  <c:v>2</c:v>
                </c:pt>
                <c:pt idx="4">
                  <c:v>-12</c:v>
                </c:pt>
                <c:pt idx="5">
                  <c:v>-9</c:v>
                </c:pt>
                <c:pt idx="6">
                  <c:v>-8</c:v>
                </c:pt>
                <c:pt idx="7">
                  <c:v>-3</c:v>
                </c:pt>
                <c:pt idx="8">
                  <c:v>-4</c:v>
                </c:pt>
                <c:pt idx="9">
                  <c:v>-4</c:v>
                </c:pt>
                <c:pt idx="10">
                  <c:v>-9</c:v>
                </c:pt>
                <c:pt idx="11">
                  <c:v>-6</c:v>
                </c:pt>
                <c:pt idx="12">
                  <c:v>1</c:v>
                </c:pt>
                <c:pt idx="13">
                  <c:v>-2</c:v>
                </c:pt>
                <c:pt idx="14">
                  <c:v>-2</c:v>
                </c:pt>
              </c:numCache>
            </c:numRef>
          </c:val>
          <c:smooth val="0"/>
          <c:extLst>
            <c:ext xmlns:c16="http://schemas.microsoft.com/office/drawing/2014/chart" uri="{C3380CC4-5D6E-409C-BE32-E72D297353CC}">
              <c16:uniqueId val="{00000005-603E-4FC1-B568-3C68ED8C1DF3}"/>
            </c:ext>
          </c:extLst>
        </c:ser>
        <c:ser>
          <c:idx val="6"/>
          <c:order val="6"/>
          <c:tx>
            <c:strRef>
              <c:f>'12hw'!$B$129</c:f>
              <c:strCache>
                <c:ptCount val="1"/>
                <c:pt idx="0">
                  <c:v>Eläkeläiset</c:v>
                </c:pt>
              </c:strCache>
            </c:strRef>
          </c:tx>
          <c:spPr>
            <a:ln w="28575" cap="rnd">
              <a:solidFill>
                <a:schemeClr val="accent1">
                  <a:lumMod val="60000"/>
                </a:schemeClr>
              </a:solidFill>
              <a:round/>
            </a:ln>
            <a:effectLst/>
          </c:spPr>
          <c:marker>
            <c:symbol val="none"/>
          </c:marker>
          <c:cat>
            <c:strRef>
              <c:f>'12hw'!$C$122:$Q$122</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'12hw'!$C$129:$Q$129</c:f>
              <c:numCache>
                <c:formatCode>0</c:formatCode>
                <c:ptCount val="15"/>
                <c:pt idx="0">
                  <c:v>29</c:v>
                </c:pt>
                <c:pt idx="1">
                  <c:v>33</c:v>
                </c:pt>
                <c:pt idx="2">
                  <c:v>136</c:v>
                </c:pt>
                <c:pt idx="3">
                  <c:v>92</c:v>
                </c:pt>
                <c:pt idx="4">
                  <c:v>89</c:v>
                </c:pt>
                <c:pt idx="5">
                  <c:v>28</c:v>
                </c:pt>
                <c:pt idx="6">
                  <c:v>41</c:v>
                </c:pt>
                <c:pt idx="7">
                  <c:v>5</c:v>
                </c:pt>
                <c:pt idx="8">
                  <c:v>9</c:v>
                </c:pt>
                <c:pt idx="9">
                  <c:v>-18</c:v>
                </c:pt>
                <c:pt idx="10">
                  <c:v>33</c:v>
                </c:pt>
                <c:pt idx="11">
                  <c:v>160</c:v>
                </c:pt>
                <c:pt idx="12">
                  <c:v>106</c:v>
                </c:pt>
                <c:pt idx="13">
                  <c:v>45</c:v>
                </c:pt>
                <c:pt idx="14">
                  <c:v>82</c:v>
                </c:pt>
              </c:numCache>
            </c:numRef>
          </c:val>
          <c:smooth val="0"/>
          <c:extLst>
            <c:ext xmlns:c16="http://schemas.microsoft.com/office/drawing/2014/chart" uri="{C3380CC4-5D6E-409C-BE32-E72D297353CC}">
              <c16:uniqueId val="{00000006-603E-4FC1-B568-3C68ED8C1DF3}"/>
            </c:ext>
          </c:extLst>
        </c:ser>
        <c:ser>
          <c:idx val="7"/>
          <c:order val="7"/>
          <c:tx>
            <c:strRef>
              <c:f>'12hw'!$B$130</c:f>
              <c:strCache>
                <c:ptCount val="1"/>
                <c:pt idx="0">
                  <c:v>Muut työvoiman ulkopuolella olevat</c:v>
                </c:pt>
              </c:strCache>
            </c:strRef>
          </c:tx>
          <c:spPr>
            <a:ln w="28575" cap="rnd">
              <a:solidFill>
                <a:schemeClr val="accent2">
                  <a:lumMod val="60000"/>
                </a:schemeClr>
              </a:solidFill>
              <a:round/>
            </a:ln>
            <a:effectLst/>
          </c:spPr>
          <c:marker>
            <c:symbol val="none"/>
          </c:marker>
          <c:cat>
            <c:strRef>
              <c:f>'12hw'!$C$122:$Q$122</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'12hw'!$C$130:$Q$130</c:f>
              <c:numCache>
                <c:formatCode>0</c:formatCode>
                <c:ptCount val="15"/>
                <c:pt idx="0">
                  <c:v>19</c:v>
                </c:pt>
                <c:pt idx="1">
                  <c:v>-29</c:v>
                </c:pt>
                <c:pt idx="2">
                  <c:v>-7</c:v>
                </c:pt>
                <c:pt idx="3">
                  <c:v>-48</c:v>
                </c:pt>
                <c:pt idx="4">
                  <c:v>-6</c:v>
                </c:pt>
                <c:pt idx="5">
                  <c:v>8</c:v>
                </c:pt>
                <c:pt idx="6">
                  <c:v>-22</c:v>
                </c:pt>
                <c:pt idx="7">
                  <c:v>-25</c:v>
                </c:pt>
                <c:pt idx="8">
                  <c:v>-19</c:v>
                </c:pt>
                <c:pt idx="9">
                  <c:v>-60</c:v>
                </c:pt>
                <c:pt idx="10">
                  <c:v>14</c:v>
                </c:pt>
                <c:pt idx="11">
                  <c:v>10</c:v>
                </c:pt>
                <c:pt idx="12">
                  <c:v>22</c:v>
                </c:pt>
                <c:pt idx="13">
                  <c:v>-4</c:v>
                </c:pt>
                <c:pt idx="14">
                  <c:v>-20</c:v>
                </c:pt>
              </c:numCache>
            </c:numRef>
          </c:val>
          <c:smooth val="0"/>
          <c:extLst>
            <c:ext xmlns:c16="http://schemas.microsoft.com/office/drawing/2014/chart" uri="{C3380CC4-5D6E-409C-BE32-E72D297353CC}">
              <c16:uniqueId val="{00000007-603E-4FC1-B568-3C68ED8C1DF3}"/>
            </c:ext>
          </c:extLst>
        </c:ser>
        <c:dLbls>
          <c:showLegendKey val="0"/>
          <c:showVal val="0"/>
          <c:showCatName val="0"/>
          <c:showSerName val="0"/>
          <c:showPercent val="0"/>
          <c:showBubbleSize val="0"/>
        </c:dLbls>
        <c:smooth val="0"/>
        <c:axId val="603081456"/>
        <c:axId val="603081936"/>
      </c:lineChart>
      <c:catAx>
        <c:axId val="603081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603081936"/>
        <c:crosses val="autoZero"/>
        <c:auto val="1"/>
        <c:lblAlgn val="ctr"/>
        <c:lblOffset val="100"/>
        <c:noMultiLvlLbl val="0"/>
      </c:catAx>
      <c:valAx>
        <c:axId val="6030819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6030814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fi-FI" b="1"/>
              <a:t>Kuntien</a:t>
            </a:r>
            <a:r>
              <a:rPr lang="fi-FI" b="1" baseline="0"/>
              <a:t> välinen nettomuutto koulutustason mukaan v. 2024</a:t>
            </a:r>
            <a:endParaRPr lang="fi-FI" b="1"/>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'12hw'!$C$165</c:f>
              <c:strCache>
                <c:ptCount val="1"/>
                <c:pt idx="0">
                  <c:v>Yhteensä</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'12hw'!$B$166:$B$177</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'12hw'!$C$166:$C$177</c:f>
              <c:numCache>
                <c:formatCode>0</c:formatCode>
                <c:ptCount val="12"/>
                <c:pt idx="0">
                  <c:v>-584</c:v>
                </c:pt>
                <c:pt idx="1">
                  <c:v>24</c:v>
                </c:pt>
                <c:pt idx="2">
                  <c:v>3</c:v>
                </c:pt>
                <c:pt idx="3">
                  <c:v>-209</c:v>
                </c:pt>
                <c:pt idx="4">
                  <c:v>12</c:v>
                </c:pt>
                <c:pt idx="5">
                  <c:v>18</c:v>
                </c:pt>
                <c:pt idx="6">
                  <c:v>-21</c:v>
                </c:pt>
                <c:pt idx="7">
                  <c:v>-147</c:v>
                </c:pt>
                <c:pt idx="8">
                  <c:v>-10</c:v>
                </c:pt>
                <c:pt idx="9">
                  <c:v>-38</c:v>
                </c:pt>
                <c:pt idx="10">
                  <c:v>-238</c:v>
                </c:pt>
                <c:pt idx="11">
                  <c:v>22</c:v>
                </c:pt>
              </c:numCache>
            </c:numRef>
          </c:val>
          <c:extLst>
            <c:ext xmlns:c16="http://schemas.microsoft.com/office/drawing/2014/chart" uri="{C3380CC4-5D6E-409C-BE32-E72D297353CC}">
              <c16:uniqueId val="{00000000-5634-4DD2-85C2-88D4925F755A}"/>
            </c:ext>
          </c:extLst>
        </c:ser>
        <c:ser>
          <c:idx val="1"/>
          <c:order val="1"/>
          <c:tx>
            <c:strRef>
              <c:f>'12hw'!$D$165</c:f>
              <c:strCache>
                <c:ptCount val="1"/>
                <c:pt idx="0">
                  <c:v>3-4 Toinen aste tai erikoisammattikoulutusaste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'12hw'!$B$166:$B$177</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'12hw'!$D$166:$D$177</c:f>
              <c:numCache>
                <c:formatCode>0</c:formatCode>
                <c:ptCount val="12"/>
                <c:pt idx="0">
                  <c:v>-361</c:v>
                </c:pt>
                <c:pt idx="1">
                  <c:v>14</c:v>
                </c:pt>
                <c:pt idx="2">
                  <c:v>-18</c:v>
                </c:pt>
                <c:pt idx="3">
                  <c:v>-87</c:v>
                </c:pt>
                <c:pt idx="4">
                  <c:v>-1</c:v>
                </c:pt>
                <c:pt idx="5">
                  <c:v>6</c:v>
                </c:pt>
                <c:pt idx="6">
                  <c:v>-28</c:v>
                </c:pt>
                <c:pt idx="7">
                  <c:v>-53</c:v>
                </c:pt>
                <c:pt idx="8">
                  <c:v>1</c:v>
                </c:pt>
                <c:pt idx="9">
                  <c:v>-11</c:v>
                </c:pt>
                <c:pt idx="10">
                  <c:v>-183</c:v>
                </c:pt>
                <c:pt idx="11">
                  <c:v>-1</c:v>
                </c:pt>
              </c:numCache>
            </c:numRef>
          </c:val>
          <c:extLst>
            <c:ext xmlns:c16="http://schemas.microsoft.com/office/drawing/2014/chart" uri="{C3380CC4-5D6E-409C-BE32-E72D297353CC}">
              <c16:uniqueId val="{00000001-5634-4DD2-85C2-88D4925F755A}"/>
            </c:ext>
          </c:extLst>
        </c:ser>
        <c:ser>
          <c:idx val="2"/>
          <c:order val="2"/>
          <c:tx>
            <c:strRef>
              <c:f>'12hw'!$E$165</c:f>
              <c:strCache>
                <c:ptCount val="1"/>
                <c:pt idx="0">
                  <c:v>5-6 Alin korkea-aste tai alempi korkeakouluaste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'12hw'!$B$166:$B$177</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'12hw'!$E$166:$E$177</c:f>
              <c:numCache>
                <c:formatCode>0</c:formatCode>
                <c:ptCount val="12"/>
                <c:pt idx="0">
                  <c:v>-66</c:v>
                </c:pt>
                <c:pt idx="1">
                  <c:v>3</c:v>
                </c:pt>
                <c:pt idx="2">
                  <c:v>0</c:v>
                </c:pt>
                <c:pt idx="3">
                  <c:v>-65</c:v>
                </c:pt>
                <c:pt idx="4">
                  <c:v>12</c:v>
                </c:pt>
                <c:pt idx="5">
                  <c:v>9</c:v>
                </c:pt>
                <c:pt idx="6">
                  <c:v>6</c:v>
                </c:pt>
                <c:pt idx="7">
                  <c:v>4</c:v>
                </c:pt>
                <c:pt idx="8">
                  <c:v>0</c:v>
                </c:pt>
                <c:pt idx="9">
                  <c:v>3</c:v>
                </c:pt>
                <c:pt idx="10">
                  <c:v>-44</c:v>
                </c:pt>
                <c:pt idx="11">
                  <c:v>6</c:v>
                </c:pt>
              </c:numCache>
            </c:numRef>
          </c:val>
          <c:extLst>
            <c:ext xmlns:c16="http://schemas.microsoft.com/office/drawing/2014/chart" uri="{C3380CC4-5D6E-409C-BE32-E72D297353CC}">
              <c16:uniqueId val="{00000002-5634-4DD2-85C2-88D4925F755A}"/>
            </c:ext>
          </c:extLst>
        </c:ser>
        <c:ser>
          <c:idx val="3"/>
          <c:order val="3"/>
          <c:tx>
            <c:strRef>
              <c:f>'12hw'!$F$165</c:f>
              <c:strCache>
                <c:ptCount val="1"/>
                <c:pt idx="0">
                  <c:v>7-8 Ylempi korkeakouluaste tai tutkijakoulutusaste</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'12hw'!$B$166:$B$177</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'12hw'!$F$166:$F$177</c:f>
              <c:numCache>
                <c:formatCode>0</c:formatCode>
                <c:ptCount val="12"/>
                <c:pt idx="0">
                  <c:v>63</c:v>
                </c:pt>
                <c:pt idx="1">
                  <c:v>6</c:v>
                </c:pt>
                <c:pt idx="2">
                  <c:v>8</c:v>
                </c:pt>
                <c:pt idx="3">
                  <c:v>9</c:v>
                </c:pt>
                <c:pt idx="4">
                  <c:v>4</c:v>
                </c:pt>
                <c:pt idx="5">
                  <c:v>8</c:v>
                </c:pt>
                <c:pt idx="6">
                  <c:v>-5</c:v>
                </c:pt>
                <c:pt idx="7">
                  <c:v>3</c:v>
                </c:pt>
                <c:pt idx="8">
                  <c:v>4</c:v>
                </c:pt>
                <c:pt idx="9">
                  <c:v>-1</c:v>
                </c:pt>
                <c:pt idx="10">
                  <c:v>19</c:v>
                </c:pt>
                <c:pt idx="11">
                  <c:v>8</c:v>
                </c:pt>
              </c:numCache>
            </c:numRef>
          </c:val>
          <c:extLst>
            <c:ext xmlns:c16="http://schemas.microsoft.com/office/drawing/2014/chart" uri="{C3380CC4-5D6E-409C-BE32-E72D297353CC}">
              <c16:uniqueId val="{00000003-5634-4DD2-85C2-88D4925F755A}"/>
            </c:ext>
          </c:extLst>
        </c:ser>
        <c:ser>
          <c:idx val="4"/>
          <c:order val="4"/>
          <c:tx>
            <c:strRef>
              <c:f>'12hw'!$G$165</c:f>
              <c:strCache>
                <c:ptCount val="1"/>
                <c:pt idx="0">
                  <c:v>9, X Ei perusasteen jälkeistä tutkintoa tai koulutusaste tuntematon</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'12hw'!$B$166:$B$177</c:f>
              <c:strCache>
                <c:ptCount val="12"/>
                <c:pt idx="0">
                  <c:v>MK10 Etelä-Savo</c:v>
                </c:pt>
                <c:pt idx="1">
                  <c:v>Hirvensalmi</c:v>
                </c:pt>
                <c:pt idx="2">
                  <c:v>Kangasniemi</c:v>
                </c:pt>
                <c:pt idx="3">
                  <c:v>Mikkeli</c:v>
                </c:pt>
                <c:pt idx="4">
                  <c:v>Mäntyharju</c:v>
                </c:pt>
                <c:pt idx="5">
                  <c:v>Puumala</c:v>
                </c:pt>
                <c:pt idx="6">
                  <c:v>Juva</c:v>
                </c:pt>
                <c:pt idx="7">
                  <c:v>Pieksämäki</c:v>
                </c:pt>
                <c:pt idx="8">
                  <c:v>Enonkoski</c:v>
                </c:pt>
                <c:pt idx="9">
                  <c:v>Rantasalmi</c:v>
                </c:pt>
                <c:pt idx="10">
                  <c:v>Savonlinna</c:v>
                </c:pt>
                <c:pt idx="11">
                  <c:v>Sulkava</c:v>
                </c:pt>
              </c:strCache>
            </c:strRef>
          </c:cat>
          <c:val>
            <c:numRef>
              <c:f>'12hw'!$G$166:$G$177</c:f>
              <c:numCache>
                <c:formatCode>0</c:formatCode>
                <c:ptCount val="12"/>
                <c:pt idx="0">
                  <c:v>-220</c:v>
                </c:pt>
                <c:pt idx="1">
                  <c:v>1</c:v>
                </c:pt>
                <c:pt idx="2">
                  <c:v>13</c:v>
                </c:pt>
                <c:pt idx="3">
                  <c:v>-66</c:v>
                </c:pt>
                <c:pt idx="4">
                  <c:v>-3</c:v>
                </c:pt>
                <c:pt idx="5">
                  <c:v>-5</c:v>
                </c:pt>
                <c:pt idx="6">
                  <c:v>6</c:v>
                </c:pt>
                <c:pt idx="7">
                  <c:v>-101</c:v>
                </c:pt>
                <c:pt idx="8">
                  <c:v>-15</c:v>
                </c:pt>
                <c:pt idx="9">
                  <c:v>-29</c:v>
                </c:pt>
                <c:pt idx="10">
                  <c:v>-30</c:v>
                </c:pt>
                <c:pt idx="11">
                  <c:v>9</c:v>
                </c:pt>
              </c:numCache>
            </c:numRef>
          </c:val>
          <c:extLst>
            <c:ext xmlns:c16="http://schemas.microsoft.com/office/drawing/2014/chart" uri="{C3380CC4-5D6E-409C-BE32-E72D297353CC}">
              <c16:uniqueId val="{00000004-5634-4DD2-85C2-88D4925F755A}"/>
            </c:ext>
          </c:extLst>
        </c:ser>
        <c:dLbls>
          <c:showLegendKey val="0"/>
          <c:showVal val="0"/>
          <c:showCatName val="0"/>
          <c:showSerName val="0"/>
          <c:showPercent val="0"/>
          <c:showBubbleSize val="0"/>
        </c:dLbls>
        <c:gapWidth val="219"/>
        <c:overlap val="-27"/>
        <c:axId val="161878079"/>
        <c:axId val="161873279"/>
      </c:barChart>
      <c:catAx>
        <c:axId val="161878079"/>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61873279"/>
        <c:crosses val="autoZero"/>
        <c:auto val="1"/>
        <c:lblAlgn val="ctr"/>
        <c:lblOffset val="100"/>
        <c:noMultiLvlLbl val="0"/>
      </c:catAx>
      <c:valAx>
        <c:axId val="16187327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6187807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fi-FI" b="1"/>
              <a:t>Kuntien välinen nettomuutto Etelä-Savossa koulutusasteen mukaan v. 2010 - 2024</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lineChart>
        <c:grouping val="standard"/>
        <c:varyColors val="0"/>
        <c:ser>
          <c:idx val="0"/>
          <c:order val="0"/>
          <c:tx>
            <c:strRef>
              <c:f>'12hw'!$C$186</c:f>
              <c:strCache>
                <c:ptCount val="1"/>
                <c:pt idx="0">
                  <c:v>Yhteensä</c:v>
                </c:pt>
              </c:strCache>
            </c:strRef>
          </c:tx>
          <c:spPr>
            <a:ln w="28575" cap="rnd">
              <a:solidFill>
                <a:schemeClr val="accent1"/>
              </a:solidFill>
              <a:round/>
            </a:ln>
            <a:effectLst/>
          </c:spPr>
          <c:marker>
            <c:symbol val="none"/>
          </c:marker>
          <c:cat>
            <c:strRef>
              <c:f>'12hw'!$B$187:$B$201</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'12hw'!$C$187:$C$201</c:f>
              <c:numCache>
                <c:formatCode>0</c:formatCode>
                <c:ptCount val="15"/>
                <c:pt idx="0">
                  <c:v>-303</c:v>
                </c:pt>
                <c:pt idx="1">
                  <c:v>-448</c:v>
                </c:pt>
                <c:pt idx="2">
                  <c:v>-497</c:v>
                </c:pt>
                <c:pt idx="3">
                  <c:v>-303</c:v>
                </c:pt>
                <c:pt idx="4">
                  <c:v>-261</c:v>
                </c:pt>
                <c:pt idx="5">
                  <c:v>-494</c:v>
                </c:pt>
                <c:pt idx="6">
                  <c:v>-630</c:v>
                </c:pt>
                <c:pt idx="7">
                  <c:v>-880</c:v>
                </c:pt>
                <c:pt idx="8">
                  <c:v>-1414</c:v>
                </c:pt>
                <c:pt idx="9">
                  <c:v>-1228</c:v>
                </c:pt>
                <c:pt idx="10">
                  <c:v>-688</c:v>
                </c:pt>
                <c:pt idx="11">
                  <c:v>-56</c:v>
                </c:pt>
                <c:pt idx="12">
                  <c:v>-196</c:v>
                </c:pt>
                <c:pt idx="13">
                  <c:v>-536</c:v>
                </c:pt>
                <c:pt idx="14">
                  <c:v>-584</c:v>
                </c:pt>
              </c:numCache>
            </c:numRef>
          </c:val>
          <c:smooth val="0"/>
          <c:extLst>
            <c:ext xmlns:c16="http://schemas.microsoft.com/office/drawing/2014/chart" uri="{C3380CC4-5D6E-409C-BE32-E72D297353CC}">
              <c16:uniqueId val="{00000000-8D00-41F1-B88C-D464197F3E0D}"/>
            </c:ext>
          </c:extLst>
        </c:ser>
        <c:ser>
          <c:idx val="1"/>
          <c:order val="1"/>
          <c:tx>
            <c:strRef>
              <c:f>'12hw'!$D$186</c:f>
              <c:strCache>
                <c:ptCount val="1"/>
                <c:pt idx="0">
                  <c:v>3-4 Toinen aste tai erikoisammattikoulutusaste</c:v>
                </c:pt>
              </c:strCache>
            </c:strRef>
          </c:tx>
          <c:spPr>
            <a:ln w="28575" cap="rnd">
              <a:solidFill>
                <a:schemeClr val="accent2"/>
              </a:solidFill>
              <a:round/>
            </a:ln>
            <a:effectLst/>
          </c:spPr>
          <c:marker>
            <c:symbol val="none"/>
          </c:marker>
          <c:cat>
            <c:strRef>
              <c:f>'12hw'!$B$187:$B$201</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'12hw'!$D$187:$D$201</c:f>
              <c:numCache>
                <c:formatCode>0</c:formatCode>
                <c:ptCount val="15"/>
                <c:pt idx="0">
                  <c:v>-254</c:v>
                </c:pt>
                <c:pt idx="1">
                  <c:v>-294</c:v>
                </c:pt>
                <c:pt idx="2">
                  <c:v>-262</c:v>
                </c:pt>
                <c:pt idx="3">
                  <c:v>-265</c:v>
                </c:pt>
                <c:pt idx="4">
                  <c:v>-201</c:v>
                </c:pt>
                <c:pt idx="5">
                  <c:v>-195</c:v>
                </c:pt>
                <c:pt idx="6">
                  <c:v>-226</c:v>
                </c:pt>
                <c:pt idx="7">
                  <c:v>-411</c:v>
                </c:pt>
                <c:pt idx="8">
                  <c:v>-780</c:v>
                </c:pt>
                <c:pt idx="9">
                  <c:v>-628</c:v>
                </c:pt>
                <c:pt idx="10">
                  <c:v>-429</c:v>
                </c:pt>
                <c:pt idx="11">
                  <c:v>-122</c:v>
                </c:pt>
                <c:pt idx="12">
                  <c:v>-260</c:v>
                </c:pt>
                <c:pt idx="13">
                  <c:v>-418</c:v>
                </c:pt>
                <c:pt idx="14">
                  <c:v>-361</c:v>
                </c:pt>
              </c:numCache>
            </c:numRef>
          </c:val>
          <c:smooth val="0"/>
          <c:extLst>
            <c:ext xmlns:c16="http://schemas.microsoft.com/office/drawing/2014/chart" uri="{C3380CC4-5D6E-409C-BE32-E72D297353CC}">
              <c16:uniqueId val="{00000001-8D00-41F1-B88C-D464197F3E0D}"/>
            </c:ext>
          </c:extLst>
        </c:ser>
        <c:ser>
          <c:idx val="2"/>
          <c:order val="2"/>
          <c:tx>
            <c:strRef>
              <c:f>'12hw'!$E$186</c:f>
              <c:strCache>
                <c:ptCount val="1"/>
                <c:pt idx="0">
                  <c:v>5-6 Alin korkea-aste tai alempi korkeakouluaste</c:v>
                </c:pt>
              </c:strCache>
            </c:strRef>
          </c:tx>
          <c:spPr>
            <a:ln w="28575" cap="rnd">
              <a:solidFill>
                <a:schemeClr val="accent3"/>
              </a:solidFill>
              <a:round/>
            </a:ln>
            <a:effectLst/>
          </c:spPr>
          <c:marker>
            <c:symbol val="none"/>
          </c:marker>
          <c:cat>
            <c:strRef>
              <c:f>'12hw'!$B$187:$B$201</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'12hw'!$E$187:$E$201</c:f>
              <c:numCache>
                <c:formatCode>0</c:formatCode>
                <c:ptCount val="15"/>
                <c:pt idx="0">
                  <c:v>-130</c:v>
                </c:pt>
                <c:pt idx="1">
                  <c:v>-102</c:v>
                </c:pt>
                <c:pt idx="2">
                  <c:v>-136</c:v>
                </c:pt>
                <c:pt idx="3">
                  <c:v>-86</c:v>
                </c:pt>
                <c:pt idx="4">
                  <c:v>-126</c:v>
                </c:pt>
                <c:pt idx="5">
                  <c:v>-213</c:v>
                </c:pt>
                <c:pt idx="6">
                  <c:v>-273</c:v>
                </c:pt>
                <c:pt idx="7">
                  <c:v>-195</c:v>
                </c:pt>
                <c:pt idx="8">
                  <c:v>-325</c:v>
                </c:pt>
                <c:pt idx="9">
                  <c:v>-298</c:v>
                </c:pt>
                <c:pt idx="10">
                  <c:v>-163</c:v>
                </c:pt>
                <c:pt idx="11">
                  <c:v>58</c:v>
                </c:pt>
                <c:pt idx="12">
                  <c:v>-23</c:v>
                </c:pt>
                <c:pt idx="13">
                  <c:v>-11</c:v>
                </c:pt>
                <c:pt idx="14">
                  <c:v>-66</c:v>
                </c:pt>
              </c:numCache>
            </c:numRef>
          </c:val>
          <c:smooth val="0"/>
          <c:extLst>
            <c:ext xmlns:c16="http://schemas.microsoft.com/office/drawing/2014/chart" uri="{C3380CC4-5D6E-409C-BE32-E72D297353CC}">
              <c16:uniqueId val="{00000002-8D00-41F1-B88C-D464197F3E0D}"/>
            </c:ext>
          </c:extLst>
        </c:ser>
        <c:ser>
          <c:idx val="3"/>
          <c:order val="3"/>
          <c:tx>
            <c:strRef>
              <c:f>'12hw'!$F$186</c:f>
              <c:strCache>
                <c:ptCount val="1"/>
                <c:pt idx="0">
                  <c:v>7-8 Ylempi korkeakouluaste tai tutkijakoulutusaste</c:v>
                </c:pt>
              </c:strCache>
            </c:strRef>
          </c:tx>
          <c:spPr>
            <a:ln w="28575" cap="rnd">
              <a:solidFill>
                <a:schemeClr val="accent4"/>
              </a:solidFill>
              <a:round/>
            </a:ln>
            <a:effectLst/>
          </c:spPr>
          <c:marker>
            <c:symbol val="none"/>
          </c:marker>
          <c:cat>
            <c:strRef>
              <c:f>'12hw'!$B$187:$B$201</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'12hw'!$F$187:$F$201</c:f>
              <c:numCache>
                <c:formatCode>0</c:formatCode>
                <c:ptCount val="15"/>
                <c:pt idx="0">
                  <c:v>5</c:v>
                </c:pt>
                <c:pt idx="1">
                  <c:v>24</c:v>
                </c:pt>
                <c:pt idx="2">
                  <c:v>13</c:v>
                </c:pt>
                <c:pt idx="3">
                  <c:v>23</c:v>
                </c:pt>
                <c:pt idx="4">
                  <c:v>45</c:v>
                </c:pt>
                <c:pt idx="5">
                  <c:v>-27</c:v>
                </c:pt>
                <c:pt idx="6">
                  <c:v>1</c:v>
                </c:pt>
                <c:pt idx="7">
                  <c:v>-5</c:v>
                </c:pt>
                <c:pt idx="8">
                  <c:v>-117</c:v>
                </c:pt>
                <c:pt idx="9">
                  <c:v>-50</c:v>
                </c:pt>
                <c:pt idx="10">
                  <c:v>28</c:v>
                </c:pt>
                <c:pt idx="11">
                  <c:v>97</c:v>
                </c:pt>
                <c:pt idx="12">
                  <c:v>39</c:v>
                </c:pt>
                <c:pt idx="13">
                  <c:v>27</c:v>
                </c:pt>
                <c:pt idx="14">
                  <c:v>63</c:v>
                </c:pt>
              </c:numCache>
            </c:numRef>
          </c:val>
          <c:smooth val="0"/>
          <c:extLst>
            <c:ext xmlns:c16="http://schemas.microsoft.com/office/drawing/2014/chart" uri="{C3380CC4-5D6E-409C-BE32-E72D297353CC}">
              <c16:uniqueId val="{00000003-8D00-41F1-B88C-D464197F3E0D}"/>
            </c:ext>
          </c:extLst>
        </c:ser>
        <c:ser>
          <c:idx val="4"/>
          <c:order val="4"/>
          <c:tx>
            <c:strRef>
              <c:f>'12hw'!$G$186</c:f>
              <c:strCache>
                <c:ptCount val="1"/>
                <c:pt idx="0">
                  <c:v>9, X Ei perusasteen jälkeistä tutkintoa tai koulutusaste tuntematon</c:v>
                </c:pt>
              </c:strCache>
            </c:strRef>
          </c:tx>
          <c:spPr>
            <a:ln w="28575" cap="rnd">
              <a:solidFill>
                <a:schemeClr val="accent5"/>
              </a:solidFill>
              <a:round/>
            </a:ln>
            <a:effectLst/>
          </c:spPr>
          <c:marker>
            <c:symbol val="none"/>
          </c:marker>
          <c:cat>
            <c:strRef>
              <c:f>'12hw'!$B$187:$B$201</c:f>
              <c:strCache>
                <c:ptCount val="15"/>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strCache>
            </c:strRef>
          </c:cat>
          <c:val>
            <c:numRef>
              <c:f>'12hw'!$G$187:$G$201</c:f>
              <c:numCache>
                <c:formatCode>0</c:formatCode>
                <c:ptCount val="15"/>
                <c:pt idx="0">
                  <c:v>76</c:v>
                </c:pt>
                <c:pt idx="1">
                  <c:v>-76</c:v>
                </c:pt>
                <c:pt idx="2">
                  <c:v>-112</c:v>
                </c:pt>
                <c:pt idx="3">
                  <c:v>25</c:v>
                </c:pt>
                <c:pt idx="4">
                  <c:v>21</c:v>
                </c:pt>
                <c:pt idx="5">
                  <c:v>-59</c:v>
                </c:pt>
                <c:pt idx="6">
                  <c:v>-132</c:v>
                </c:pt>
                <c:pt idx="7">
                  <c:v>-269</c:v>
                </c:pt>
                <c:pt idx="8">
                  <c:v>-192</c:v>
                </c:pt>
                <c:pt idx="9">
                  <c:v>-252</c:v>
                </c:pt>
                <c:pt idx="10">
                  <c:v>-124</c:v>
                </c:pt>
                <c:pt idx="11">
                  <c:v>-89</c:v>
                </c:pt>
                <c:pt idx="12">
                  <c:v>48</c:v>
                </c:pt>
                <c:pt idx="13">
                  <c:v>-134</c:v>
                </c:pt>
                <c:pt idx="14">
                  <c:v>-220</c:v>
                </c:pt>
              </c:numCache>
            </c:numRef>
          </c:val>
          <c:smooth val="0"/>
          <c:extLst>
            <c:ext xmlns:c16="http://schemas.microsoft.com/office/drawing/2014/chart" uri="{C3380CC4-5D6E-409C-BE32-E72D297353CC}">
              <c16:uniqueId val="{00000004-8D00-41F1-B88C-D464197F3E0D}"/>
            </c:ext>
          </c:extLst>
        </c:ser>
        <c:dLbls>
          <c:showLegendKey val="0"/>
          <c:showVal val="0"/>
          <c:showCatName val="0"/>
          <c:showSerName val="0"/>
          <c:showPercent val="0"/>
          <c:showBubbleSize val="0"/>
        </c:dLbls>
        <c:smooth val="0"/>
        <c:axId val="155433455"/>
        <c:axId val="155433935"/>
      </c:lineChart>
      <c:catAx>
        <c:axId val="1554334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55433935"/>
        <c:crosses val="autoZero"/>
        <c:auto val="1"/>
        <c:lblAlgn val="ctr"/>
        <c:lblOffset val="100"/>
        <c:noMultiLvlLbl val="0"/>
      </c:catAx>
      <c:valAx>
        <c:axId val="15543393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554334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i-FI"/>
              <a:t>Tulomuuttajien keskimääräiset tulot (euroa) v.2024</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manualLayout>
          <c:layoutTarget val="inner"/>
          <c:xMode val="edge"/>
          <c:yMode val="edge"/>
          <c:x val="0.21520032983064466"/>
          <c:y val="0.10747821919545815"/>
          <c:w val="0.72465209209886461"/>
          <c:h val="0.78465684105841615"/>
        </c:manualLayout>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'12i3'!$C$8:$C$22</c:f>
              <c:strCache>
                <c:ptCount val="15"/>
                <c:pt idx="0">
                  <c:v>MK10 Etelä-Savo</c:v>
                </c:pt>
                <c:pt idx="1">
                  <c:v>SK101 Mikkeli</c:v>
                </c:pt>
                <c:pt idx="2">
                  <c:v>Hirvensalmi</c:v>
                </c:pt>
                <c:pt idx="3">
                  <c:v>Kangasniemi</c:v>
                </c:pt>
                <c:pt idx="4">
                  <c:v>Mikkeli</c:v>
                </c:pt>
                <c:pt idx="5">
                  <c:v>Mäntyharju</c:v>
                </c:pt>
                <c:pt idx="6">
                  <c:v>Puumala</c:v>
                </c:pt>
                <c:pt idx="7">
                  <c:v>SK105 Pieksämäki</c:v>
                </c:pt>
                <c:pt idx="8">
                  <c:v>Juva</c:v>
                </c:pt>
                <c:pt idx="9">
                  <c:v>Pieksämäki</c:v>
                </c:pt>
                <c:pt idx="10">
                  <c:v>SK103 Savonlinna</c:v>
                </c:pt>
                <c:pt idx="11">
                  <c:v>Enonkoski</c:v>
                </c:pt>
                <c:pt idx="12">
                  <c:v>Rantasalmi</c:v>
                </c:pt>
                <c:pt idx="13">
                  <c:v>Savonlinna</c:v>
                </c:pt>
                <c:pt idx="14">
                  <c:v>Sulkava</c:v>
                </c:pt>
              </c:strCache>
            </c:strRef>
          </c:cat>
          <c:val>
            <c:numRef>
              <c:f>'12i3'!$D$8:$D$22</c:f>
              <c:numCache>
                <c:formatCode>0</c:formatCode>
                <c:ptCount val="15"/>
                <c:pt idx="0">
                  <c:v>19952</c:v>
                </c:pt>
                <c:pt idx="1">
                  <c:v>20857</c:v>
                </c:pt>
                <c:pt idx="2">
                  <c:v>29577</c:v>
                </c:pt>
                <c:pt idx="3">
                  <c:v>23472</c:v>
                </c:pt>
                <c:pt idx="4">
                  <c:v>19308</c:v>
                </c:pt>
                <c:pt idx="5">
                  <c:v>23267</c:v>
                </c:pt>
                <c:pt idx="6">
                  <c:v>32338</c:v>
                </c:pt>
                <c:pt idx="7">
                  <c:v>16250</c:v>
                </c:pt>
                <c:pt idx="8">
                  <c:v>23876</c:v>
                </c:pt>
                <c:pt idx="9">
                  <c:v>14785</c:v>
                </c:pt>
                <c:pt idx="10">
                  <c:v>20779</c:v>
                </c:pt>
                <c:pt idx="11">
                  <c:v>24572</c:v>
                </c:pt>
                <c:pt idx="12">
                  <c:v>26614</c:v>
                </c:pt>
                <c:pt idx="13">
                  <c:v>19080</c:v>
                </c:pt>
                <c:pt idx="14">
                  <c:v>30018</c:v>
                </c:pt>
              </c:numCache>
            </c:numRef>
          </c:val>
          <c:extLst>
            <c:ext xmlns:c16="http://schemas.microsoft.com/office/drawing/2014/chart" uri="{C3380CC4-5D6E-409C-BE32-E72D297353CC}">
              <c16:uniqueId val="{00000000-2FC0-4E87-BB0F-9717A3B4B3D0}"/>
            </c:ext>
          </c:extLst>
        </c:ser>
        <c:dLbls>
          <c:showLegendKey val="0"/>
          <c:showVal val="0"/>
          <c:showCatName val="0"/>
          <c:showSerName val="0"/>
          <c:showPercent val="0"/>
          <c:showBubbleSize val="0"/>
        </c:dLbls>
        <c:gapWidth val="182"/>
        <c:axId val="1999828016"/>
        <c:axId val="1999845776"/>
      </c:barChart>
      <c:catAx>
        <c:axId val="19998280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999845776"/>
        <c:crosses val="autoZero"/>
        <c:auto val="1"/>
        <c:lblAlgn val="ctr"/>
        <c:lblOffset val="100"/>
        <c:noMultiLvlLbl val="0"/>
      </c:catAx>
      <c:valAx>
        <c:axId val="199984577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19998280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i-FI"/>
              <a:t>Työllisten tulomuuttajien keskimääräiset tulot (euroa) v.2024</a:t>
            </a:r>
          </a:p>
        </c:rich>
      </c:tx>
      <c:layout>
        <c:manualLayout>
          <c:xMode val="edge"/>
          <c:yMode val="edge"/>
          <c:x val="0.13821290894514818"/>
          <c:y val="4.4282359901102727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'12i3'!$E$8:$E$22</c:f>
              <c:strCache>
                <c:ptCount val="15"/>
                <c:pt idx="0">
                  <c:v>MK10 Etelä-Savo</c:v>
                </c:pt>
                <c:pt idx="1">
                  <c:v>SK101 Mikkeli</c:v>
                </c:pt>
                <c:pt idx="2">
                  <c:v>Hirvensalmi</c:v>
                </c:pt>
                <c:pt idx="3">
                  <c:v>Kangasniemi</c:v>
                </c:pt>
                <c:pt idx="4">
                  <c:v>Mikkeli</c:v>
                </c:pt>
                <c:pt idx="5">
                  <c:v>Mäntyharju</c:v>
                </c:pt>
                <c:pt idx="6">
                  <c:v>Puumala</c:v>
                </c:pt>
                <c:pt idx="7">
                  <c:v>SK105 Pieksämäki</c:v>
                </c:pt>
                <c:pt idx="8">
                  <c:v>Juva</c:v>
                </c:pt>
                <c:pt idx="9">
                  <c:v>Pieksämäki</c:v>
                </c:pt>
                <c:pt idx="10">
                  <c:v>SK103 Savonlinna</c:v>
                </c:pt>
                <c:pt idx="11">
                  <c:v>Enonkoski</c:v>
                </c:pt>
                <c:pt idx="12">
                  <c:v>Rantasalmi</c:v>
                </c:pt>
                <c:pt idx="13">
                  <c:v>Savonlinna</c:v>
                </c:pt>
                <c:pt idx="14">
                  <c:v>Sulkava</c:v>
                </c:pt>
              </c:strCache>
            </c:strRef>
          </c:cat>
          <c:val>
            <c:numRef>
              <c:f>'12i3'!$F$8:$F$22</c:f>
              <c:numCache>
                <c:formatCode>0</c:formatCode>
                <c:ptCount val="15"/>
                <c:pt idx="0">
                  <c:v>35262</c:v>
                </c:pt>
                <c:pt idx="1">
                  <c:v>35739</c:v>
                </c:pt>
                <c:pt idx="2">
                  <c:v>46380</c:v>
                </c:pt>
                <c:pt idx="3">
                  <c:v>37529</c:v>
                </c:pt>
                <c:pt idx="4">
                  <c:v>34048</c:v>
                </c:pt>
                <c:pt idx="5">
                  <c:v>36566</c:v>
                </c:pt>
                <c:pt idx="6">
                  <c:v>50652</c:v>
                </c:pt>
                <c:pt idx="7">
                  <c:v>31348</c:v>
                </c:pt>
                <c:pt idx="8">
                  <c:v>32682</c:v>
                </c:pt>
                <c:pt idx="9">
                  <c:v>30990</c:v>
                </c:pt>
                <c:pt idx="10">
                  <c:v>36879</c:v>
                </c:pt>
                <c:pt idx="11">
                  <c:v>40166</c:v>
                </c:pt>
                <c:pt idx="12">
                  <c:v>42727</c:v>
                </c:pt>
                <c:pt idx="13">
                  <c:v>35262</c:v>
                </c:pt>
                <c:pt idx="14">
                  <c:v>41803</c:v>
                </c:pt>
              </c:numCache>
            </c:numRef>
          </c:val>
          <c:extLst>
            <c:ext xmlns:c16="http://schemas.microsoft.com/office/drawing/2014/chart" uri="{C3380CC4-5D6E-409C-BE32-E72D297353CC}">
              <c16:uniqueId val="{00000000-9427-46EB-B2F3-59FCBF9E61CC}"/>
            </c:ext>
          </c:extLst>
        </c:ser>
        <c:dLbls>
          <c:showLegendKey val="0"/>
          <c:showVal val="0"/>
          <c:showCatName val="0"/>
          <c:showSerName val="0"/>
          <c:showPercent val="0"/>
          <c:showBubbleSize val="0"/>
        </c:dLbls>
        <c:gapWidth val="182"/>
        <c:axId val="290562432"/>
        <c:axId val="290560992"/>
      </c:barChart>
      <c:catAx>
        <c:axId val="2905624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290560992"/>
        <c:crosses val="autoZero"/>
        <c:auto val="1"/>
        <c:lblAlgn val="ctr"/>
        <c:lblOffset val="100"/>
        <c:noMultiLvlLbl val="0"/>
      </c:catAx>
      <c:valAx>
        <c:axId val="29056099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29056243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i-FI"/>
              <a:t>Lähtömuuttajien</a:t>
            </a:r>
            <a:r>
              <a:rPr lang="fi-FI" baseline="0"/>
              <a:t> keskimääräiset tulot (euroa) v. 2024</a:t>
            </a:r>
            <a:endParaRPr lang="fi-FI"/>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bar"/>
        <c:grouping val="clustered"/>
        <c:varyColors val="0"/>
        <c:ser>
          <c:idx val="0"/>
          <c:order val="0"/>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'12i4'!$C$7:$C$21</c:f>
              <c:strCache>
                <c:ptCount val="15"/>
                <c:pt idx="0">
                  <c:v>MK10 Etelä-Savo</c:v>
                </c:pt>
                <c:pt idx="1">
                  <c:v>SK101 Mikkeli</c:v>
                </c:pt>
                <c:pt idx="2">
                  <c:v>Hirvensalmi</c:v>
                </c:pt>
                <c:pt idx="3">
                  <c:v>Kangasniemi</c:v>
                </c:pt>
                <c:pt idx="4">
                  <c:v>Mikkeli</c:v>
                </c:pt>
                <c:pt idx="5">
                  <c:v>Mäntyharju</c:v>
                </c:pt>
                <c:pt idx="6">
                  <c:v>Puumala</c:v>
                </c:pt>
                <c:pt idx="7">
                  <c:v>SK105 Pieksämäki</c:v>
                </c:pt>
                <c:pt idx="8">
                  <c:v>Juva</c:v>
                </c:pt>
                <c:pt idx="9">
                  <c:v>Pieksämäki</c:v>
                </c:pt>
                <c:pt idx="10">
                  <c:v>SK103 Savonlinna</c:v>
                </c:pt>
                <c:pt idx="11">
                  <c:v>Enonkoski</c:v>
                </c:pt>
                <c:pt idx="12">
                  <c:v>Rantasalmi</c:v>
                </c:pt>
                <c:pt idx="13">
                  <c:v>Savonlinna</c:v>
                </c:pt>
                <c:pt idx="14">
                  <c:v>Sulkava</c:v>
                </c:pt>
              </c:strCache>
            </c:strRef>
          </c:cat>
          <c:val>
            <c:numRef>
              <c:f>'12i4'!$D$7:$D$21</c:f>
              <c:numCache>
                <c:formatCode>0</c:formatCode>
                <c:ptCount val="15"/>
                <c:pt idx="0">
                  <c:v>22553</c:v>
                </c:pt>
                <c:pt idx="1">
                  <c:v>23730</c:v>
                </c:pt>
                <c:pt idx="2">
                  <c:v>25676</c:v>
                </c:pt>
                <c:pt idx="3">
                  <c:v>23796</c:v>
                </c:pt>
                <c:pt idx="4">
                  <c:v>23063</c:v>
                </c:pt>
                <c:pt idx="5">
                  <c:v>24810</c:v>
                </c:pt>
                <c:pt idx="6">
                  <c:v>33438</c:v>
                </c:pt>
                <c:pt idx="7">
                  <c:v>19931</c:v>
                </c:pt>
                <c:pt idx="8">
                  <c:v>23760</c:v>
                </c:pt>
                <c:pt idx="9">
                  <c:v>18938</c:v>
                </c:pt>
                <c:pt idx="10">
                  <c:v>21895</c:v>
                </c:pt>
                <c:pt idx="11">
                  <c:v>20536</c:v>
                </c:pt>
                <c:pt idx="12">
                  <c:v>19436</c:v>
                </c:pt>
                <c:pt idx="13">
                  <c:v>22302</c:v>
                </c:pt>
                <c:pt idx="14">
                  <c:v>21087</c:v>
                </c:pt>
              </c:numCache>
            </c:numRef>
          </c:val>
          <c:extLst>
            <c:ext xmlns:c16="http://schemas.microsoft.com/office/drawing/2014/chart" uri="{C3380CC4-5D6E-409C-BE32-E72D297353CC}">
              <c16:uniqueId val="{00000000-C9FF-4C02-B749-4F6C920969FB}"/>
            </c:ext>
          </c:extLst>
        </c:ser>
        <c:dLbls>
          <c:showLegendKey val="0"/>
          <c:showVal val="0"/>
          <c:showCatName val="0"/>
          <c:showSerName val="0"/>
          <c:showPercent val="0"/>
          <c:showBubbleSize val="0"/>
        </c:dLbls>
        <c:gapWidth val="182"/>
        <c:axId val="200651263"/>
        <c:axId val="200651743"/>
      </c:barChart>
      <c:catAx>
        <c:axId val="20065126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200651743"/>
        <c:crosses val="autoZero"/>
        <c:auto val="1"/>
        <c:lblAlgn val="ctr"/>
        <c:lblOffset val="100"/>
        <c:noMultiLvlLbl val="0"/>
      </c:catAx>
      <c:valAx>
        <c:axId val="200651743"/>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20065126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i-FI"/>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394DE7-990E-4CBA-B352-295D9B74744C}" type="datetimeFigureOut">
              <a:rPr lang="fi-FI" smtClean="0"/>
              <a:t>24.6.2026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3B4243-7A3C-48AF-85E3-253AADA3B384}" type="slidenum">
              <a:rPr lang="fi-FI" smtClean="0"/>
              <a:t>‹#›</a:t>
            </a:fld>
            <a:endParaRPr lang="fi-FI"/>
          </a:p>
        </p:txBody>
      </p:sp>
    </p:spTree>
    <p:extLst>
      <p:ext uri="{BB962C8B-B14F-4D97-AF65-F5344CB8AC3E}">
        <p14:creationId xmlns:p14="http://schemas.microsoft.com/office/powerpoint/2010/main" val="4120513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Määrällinen, vain yksi näkökulma osaamisen ennakointiin –täydennettävä laadullisella aineistolla.</a:t>
            </a:r>
          </a:p>
        </p:txBody>
      </p:sp>
      <p:sp>
        <p:nvSpPr>
          <p:cNvPr id="4" name="Dian numeron paikkamerkki 3"/>
          <p:cNvSpPr>
            <a:spLocks noGrp="1"/>
          </p:cNvSpPr>
          <p:nvPr>
            <p:ph type="sldNum" sz="quarter" idx="5"/>
          </p:nvPr>
        </p:nvSpPr>
        <p:spPr/>
        <p:txBody>
          <a:bodyPr/>
          <a:lstStyle/>
          <a:p>
            <a:fld id="{E76498CC-57D2-4202-9FBE-122D5B954A31}" type="slidenum">
              <a:rPr lang="fi-FI" smtClean="0"/>
              <a:t>1</a:t>
            </a:fld>
            <a:endParaRPr lang="fi-FI"/>
          </a:p>
        </p:txBody>
      </p:sp>
    </p:spTree>
    <p:extLst>
      <p:ext uri="{BB962C8B-B14F-4D97-AF65-F5344CB8AC3E}">
        <p14:creationId xmlns:p14="http://schemas.microsoft.com/office/powerpoint/2010/main" val="15530224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1">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2036763"/>
            <a:ext cx="7983350" cy="2623210"/>
          </a:xfrm>
        </p:spPr>
        <p:txBody>
          <a:bodyPr anchor="t"/>
          <a:lstStyle>
            <a:lvl1pPr algn="l">
              <a:lnSpc>
                <a:spcPts val="7000"/>
              </a:lnSpc>
              <a:defRPr sz="6600">
                <a:latin typeface="+mn-lt"/>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3834000" y="4740322"/>
            <a:ext cx="798335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586136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Kuva ja otsikko">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52" name="Otsikko 1">
            <a:extLst>
              <a:ext uri="{FF2B5EF4-FFF2-40B4-BE49-F238E27FC236}">
                <a16:creationId xmlns:a16="http://schemas.microsoft.com/office/drawing/2014/main" id="{0FF9F245-1E1A-448D-91E2-6190B0BFCCCA}"/>
              </a:ext>
            </a:extLst>
          </p:cNvPr>
          <p:cNvSpPr>
            <a:spLocks noGrp="1"/>
          </p:cNvSpPr>
          <p:nvPr>
            <p:ph type="ctrTitle"/>
          </p:nvPr>
        </p:nvSpPr>
        <p:spPr>
          <a:xfrm>
            <a:off x="359814" y="373743"/>
            <a:ext cx="10200682" cy="562970"/>
          </a:xfrm>
        </p:spPr>
        <p:txBody>
          <a:bodyPr anchor="b"/>
          <a:lstStyle>
            <a:lvl1pPr algn="l">
              <a:lnSpc>
                <a:spcPts val="3000"/>
              </a:lnSpc>
              <a:defRPr sz="3000">
                <a:latin typeface="+mn-lt"/>
              </a:defRPr>
            </a:lvl1pPr>
          </a:lstStyle>
          <a:p>
            <a:r>
              <a:rPr lang="fi-FI"/>
              <a:t>Muokkaa ots. perustyyl. napsautt.</a:t>
            </a:r>
            <a:endParaRPr lang="fi-FI" dirty="0"/>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1052736"/>
            <a:ext cx="11448000" cy="4896544"/>
          </a:xfrm>
          <a:solidFill>
            <a:schemeClr val="bg1">
              <a:lumMod val="95000"/>
            </a:schemeClr>
          </a:solidFill>
        </p:spPr>
        <p:txBody>
          <a:bodyPr/>
          <a:lstStyle>
            <a:lvl1pPr marL="0" indent="0" algn="ctr">
              <a:buNone/>
              <a:defRPr/>
            </a:lvl1pPr>
          </a:lstStyle>
          <a:p>
            <a:r>
              <a:rPr lang="fi-FI"/>
              <a:t>Lisää kuva napsauttamalla kuvaketta</a:t>
            </a:r>
          </a:p>
        </p:txBody>
      </p:sp>
    </p:spTree>
    <p:extLst>
      <p:ext uri="{BB962C8B-B14F-4D97-AF65-F5344CB8AC3E}">
        <p14:creationId xmlns:p14="http://schemas.microsoft.com/office/powerpoint/2010/main" val="3368039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uva ja otsikko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91649" y="3734807"/>
            <a:ext cx="4823939" cy="1807156"/>
          </a:xfrm>
        </p:spPr>
        <p:txBody>
          <a:bodyPr anchor="t"/>
          <a:lstStyle>
            <a:lvl1pPr algn="l">
              <a:lnSpc>
                <a:spcPts val="3000"/>
              </a:lnSpc>
              <a:defRPr sz="3000">
                <a:latin typeface="+mn-lt"/>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pic>
        <p:nvPicPr>
          <p:cNvPr id="9" name="Kuva 8" descr="Kuva, joka sisältää kohteen piirtäminen&#10;&#10;Kuvaus luotu automaattisesti">
            <a:extLst>
              <a:ext uri="{FF2B5EF4-FFF2-40B4-BE49-F238E27FC236}">
                <a16:creationId xmlns:a16="http://schemas.microsoft.com/office/drawing/2014/main" id="{3B1DCAA7-5504-4BFF-84F4-D86AF05361F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21136" y="985012"/>
            <a:ext cx="1885749" cy="2484000"/>
          </a:xfrm>
          <a:prstGeom prst="rect">
            <a:avLst/>
          </a:prstGeom>
        </p:spPr>
      </p:pic>
    </p:spTree>
    <p:extLst>
      <p:ext uri="{BB962C8B-B14F-4D97-AF65-F5344CB8AC3E}">
        <p14:creationId xmlns:p14="http://schemas.microsoft.com/office/powerpoint/2010/main" val="13696314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va ja teksti 4">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8472306"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9000713" y="999390"/>
            <a:ext cx="2818603" cy="1691050"/>
          </a:xfrm>
        </p:spPr>
        <p:txBody>
          <a:bodyPr anchor="b"/>
          <a:lstStyle>
            <a:lvl1pPr algn="l">
              <a:lnSpc>
                <a:spcPct val="100000"/>
              </a:lnSpc>
              <a:defRPr sz="2800">
                <a:latin typeface="+mn-lt"/>
              </a:defRPr>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9000555" y="2801489"/>
            <a:ext cx="2818336" cy="314779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52438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Lainaus">
    <p:bg>
      <p:bgPr>
        <a:solidFill>
          <a:schemeClr val="tx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latin typeface="+mn-lt"/>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1026" name="Picture 2">
            <a:extLst>
              <a:ext uri="{FF2B5EF4-FFF2-40B4-BE49-F238E27FC236}">
                <a16:creationId xmlns:a16="http://schemas.microsoft.com/office/drawing/2014/main" id="{F0532742-A3E5-41DF-A0B9-24B28E9193C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30826" y="6099086"/>
            <a:ext cx="1778158" cy="4880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78721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Lainaus 2">
    <p:bg>
      <p:bgPr>
        <a:solidFill>
          <a:schemeClr val="accent3"/>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latin typeface="+mn-lt"/>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7" name="Picture 2">
            <a:extLst>
              <a:ext uri="{FF2B5EF4-FFF2-40B4-BE49-F238E27FC236}">
                <a16:creationId xmlns:a16="http://schemas.microsoft.com/office/drawing/2014/main" id="{51ADA24C-97F5-47AA-BC2A-7A5637C989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30826" y="6099086"/>
            <a:ext cx="1778158" cy="4880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27594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Lainaus 3">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latin typeface="+mn-lt"/>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7" name="Picture 2">
            <a:extLst>
              <a:ext uri="{FF2B5EF4-FFF2-40B4-BE49-F238E27FC236}">
                <a16:creationId xmlns:a16="http://schemas.microsoft.com/office/drawing/2014/main" id="{6A0A8996-526B-42FF-A9FF-093F09FDC5F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30826" y="6099086"/>
            <a:ext cx="1778158" cy="4880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46798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Lainaus 4">
    <p:bg>
      <p:bgPr>
        <a:solidFill>
          <a:schemeClr val="accent5"/>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tx1"/>
                </a:solidFill>
                <a:latin typeface="+mn-lt"/>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9" name="Kuva 8">
            <a:extLst>
              <a:ext uri="{FF2B5EF4-FFF2-40B4-BE49-F238E27FC236}">
                <a16:creationId xmlns:a16="http://schemas.microsoft.com/office/drawing/2014/main" id="{70258ED7-1B30-4578-B016-8F10B8FB41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22256" y="5915604"/>
            <a:ext cx="2088232" cy="773420"/>
          </a:xfrm>
          <a:prstGeom prst="rect">
            <a:avLst/>
          </a:prstGeom>
        </p:spPr>
      </p:pic>
    </p:spTree>
    <p:extLst>
      <p:ext uri="{BB962C8B-B14F-4D97-AF65-F5344CB8AC3E}">
        <p14:creationId xmlns:p14="http://schemas.microsoft.com/office/powerpoint/2010/main" val="4096145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Blanco - tyhjä pohja">
    <p:spTree>
      <p:nvGrpSpPr>
        <p:cNvPr id="1" name=""/>
        <p:cNvGrpSpPr/>
        <p:nvPr/>
      </p:nvGrpSpPr>
      <p:grpSpPr>
        <a:xfrm>
          <a:off x="0" y="0"/>
          <a:ext cx="0" cy="0"/>
          <a:chOff x="0" y="0"/>
          <a:chExt cx="0" cy="0"/>
        </a:xfrm>
      </p:grpSpPr>
    </p:spTree>
    <p:extLst>
      <p:ext uri="{BB962C8B-B14F-4D97-AF65-F5344CB8AC3E}">
        <p14:creationId xmlns:p14="http://schemas.microsoft.com/office/powerpoint/2010/main" val="8018538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668F69D8-D836-4E5F-935E-5F69C2D7E84A}"/>
              </a:ext>
            </a:extLst>
          </p:cNvPr>
          <p:cNvSpPr>
            <a:spLocks noGrp="1"/>
          </p:cNvSpPr>
          <p:nvPr>
            <p:ph type="dt" sz="half" idx="10"/>
          </p:nvPr>
        </p:nvSpPr>
        <p:spPr/>
        <p:txBody>
          <a:bodyPr/>
          <a:lstStyle/>
          <a:p>
            <a:fld id="{0E4C684E-00E6-43C8-B968-336143ACABDC}" type="datetimeFigureOut">
              <a:rPr lang="fi-FI" smtClean="0"/>
              <a:t>24.6.2026</a:t>
            </a:fld>
            <a:endParaRPr lang="fi-FI"/>
          </a:p>
        </p:txBody>
      </p:sp>
      <p:sp>
        <p:nvSpPr>
          <p:cNvPr id="3" name="Alatunnisteen paikkamerkki 2">
            <a:extLst>
              <a:ext uri="{FF2B5EF4-FFF2-40B4-BE49-F238E27FC236}">
                <a16:creationId xmlns:a16="http://schemas.microsoft.com/office/drawing/2014/main" id="{6DEA0EBE-D5F7-4598-BC90-8B9D793FAA8E}"/>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DEDA410F-CB7D-4ACA-8B0D-0C479B85D372}"/>
              </a:ext>
            </a:extLst>
          </p:cNvPr>
          <p:cNvSpPr>
            <a:spLocks noGrp="1"/>
          </p:cNvSpPr>
          <p:nvPr>
            <p:ph type="sldNum" sz="quarter" idx="12"/>
          </p:nvPr>
        </p:nvSpPr>
        <p:spPr/>
        <p:txBody>
          <a:bodyPr/>
          <a:lstStyle/>
          <a:p>
            <a:fld id="{195FEB97-D5BF-4F0C-8C46-212EFE2C09B5}" type="slidenum">
              <a:rPr lang="fi-FI" smtClean="0"/>
              <a:t>‹#›</a:t>
            </a:fld>
            <a:endParaRPr lang="fi-FI"/>
          </a:p>
        </p:txBody>
      </p:sp>
    </p:spTree>
    <p:extLst>
      <p:ext uri="{BB962C8B-B14F-4D97-AF65-F5344CB8AC3E}">
        <p14:creationId xmlns:p14="http://schemas.microsoft.com/office/powerpoint/2010/main" val="27545331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61C2060-0562-36A2-B8FE-82E65D2933F6}"/>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DE179193-9CBB-63FB-0E67-7A0800A9A767}"/>
              </a:ext>
            </a:extLst>
          </p:cNvPr>
          <p:cNvSpPr>
            <a:spLocks noGrp="1"/>
          </p:cNvSpPr>
          <p:nvPr>
            <p:ph type="dt" sz="half" idx="10"/>
          </p:nvPr>
        </p:nvSpPr>
        <p:spPr/>
        <p:txBody>
          <a:bodyPr/>
          <a:lstStyle/>
          <a:p>
            <a:fld id="{EE56E3B1-3D4F-4C69-89BE-7AFEFEE4A543}" type="datetimeFigureOut">
              <a:rPr lang="fi-FI" smtClean="0"/>
              <a:t>24.6.2026</a:t>
            </a:fld>
            <a:endParaRPr lang="fi-FI"/>
          </a:p>
        </p:txBody>
      </p:sp>
      <p:sp>
        <p:nvSpPr>
          <p:cNvPr id="4" name="Alatunnisteen paikkamerkki 3">
            <a:extLst>
              <a:ext uri="{FF2B5EF4-FFF2-40B4-BE49-F238E27FC236}">
                <a16:creationId xmlns:a16="http://schemas.microsoft.com/office/drawing/2014/main" id="{441574BE-25DB-3E9A-0031-1A60C07F14A7}"/>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D5746415-426E-4A11-055A-D5BB55A3DF98}"/>
              </a:ext>
            </a:extLst>
          </p:cNvPr>
          <p:cNvSpPr>
            <a:spLocks noGrp="1"/>
          </p:cNvSpPr>
          <p:nvPr>
            <p:ph type="sldNum" sz="quarter" idx="12"/>
          </p:nvPr>
        </p:nvSpPr>
        <p:spPr/>
        <p:txBody>
          <a:bodyPr/>
          <a:lstStyle/>
          <a:p>
            <a:fld id="{9359669B-FF36-46FD-9C02-68B757090494}" type="slidenum">
              <a:rPr lang="fi-FI" smtClean="0"/>
              <a:t>‹#›</a:t>
            </a:fld>
            <a:endParaRPr lang="fi-FI"/>
          </a:p>
        </p:txBody>
      </p:sp>
    </p:spTree>
    <p:extLst>
      <p:ext uri="{BB962C8B-B14F-4D97-AF65-F5344CB8AC3E}">
        <p14:creationId xmlns:p14="http://schemas.microsoft.com/office/powerpoint/2010/main" val="789363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BE17326-2570-491B-8862-26E0B2C7E279}"/>
              </a:ext>
            </a:extLst>
          </p:cNvPr>
          <p:cNvSpPr>
            <a:spLocks noGrp="1"/>
          </p:cNvSpPr>
          <p:nvPr>
            <p:ph type="title"/>
          </p:nvPr>
        </p:nvSpPr>
        <p:spPr>
          <a:xfrm>
            <a:off x="3503712" y="1548000"/>
            <a:ext cx="8298000" cy="1736984"/>
          </a:xfrm>
        </p:spPr>
        <p:txBody>
          <a:bodyPr anchor="t"/>
          <a:lstStyle>
            <a:lvl1pPr>
              <a:defRPr sz="4000">
                <a:latin typeface="+mn-lt"/>
              </a:defRPr>
            </a:lvl1p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F53C4BAA-863D-4C2B-A49E-6787B479BC66}"/>
              </a:ext>
            </a:extLst>
          </p:cNvPr>
          <p:cNvSpPr>
            <a:spLocks noGrp="1"/>
          </p:cNvSpPr>
          <p:nvPr>
            <p:ph idx="1"/>
          </p:nvPr>
        </p:nvSpPr>
        <p:spPr>
          <a:xfrm>
            <a:off x="3503712" y="3429000"/>
            <a:ext cx="8298000" cy="2043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35586A4B-B0D1-45E1-8161-745750AC3F01}"/>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F7F02EBB-2840-4B98-91F4-0BA5D03463F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ED015DB-8E17-4D1B-B989-6CC39D597F13}"/>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7" name="Kuva 6" descr="Kuva, joka sisältää kohteen piirtäminen&#10;&#10;Kuvaus luotu automaattisesti">
            <a:extLst>
              <a:ext uri="{FF2B5EF4-FFF2-40B4-BE49-F238E27FC236}">
                <a16:creationId xmlns:a16="http://schemas.microsoft.com/office/drawing/2014/main" id="{448349B3-4682-4093-AE8F-B6A85A8C05D1}"/>
              </a:ext>
            </a:extLst>
          </p:cNvPr>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4049" y="1014158"/>
            <a:ext cx="3672000" cy="4844452"/>
          </a:xfrm>
          <a:prstGeom prst="rect">
            <a:avLst/>
          </a:prstGeom>
        </p:spPr>
      </p:pic>
    </p:spTree>
    <p:extLst>
      <p:ext uri="{BB962C8B-B14F-4D97-AF65-F5344CB8AC3E}">
        <p14:creationId xmlns:p14="http://schemas.microsoft.com/office/powerpoint/2010/main" val="229733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Otsikkodia 3">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383615"/>
            <a:ext cx="8298000" cy="3276358"/>
          </a:xfrm>
        </p:spPr>
        <p:txBody>
          <a:bodyPr anchor="b"/>
          <a:lstStyle>
            <a:lvl1pPr algn="l">
              <a:lnSpc>
                <a:spcPts val="7000"/>
              </a:lnSpc>
              <a:defRPr sz="6600">
                <a:latin typeface="+mn-lt"/>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1764000" y="4740322"/>
            <a:ext cx="829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872150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Otsikkodia 4">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383615"/>
            <a:ext cx="8298000" cy="3276358"/>
          </a:xfrm>
        </p:spPr>
        <p:txBody>
          <a:bodyPr anchor="b"/>
          <a:lstStyle>
            <a:lvl1pPr algn="l">
              <a:lnSpc>
                <a:spcPts val="7000"/>
              </a:lnSpc>
              <a:defRPr sz="6600">
                <a:latin typeface="+mn-lt"/>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1764000" y="4740322"/>
            <a:ext cx="829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9" name="Tekstiruutu 8">
            <a:extLst>
              <a:ext uri="{FF2B5EF4-FFF2-40B4-BE49-F238E27FC236}">
                <a16:creationId xmlns:a16="http://schemas.microsoft.com/office/drawing/2014/main" id="{FA76C897-6D8D-43E4-B12F-8C9ADCA46C50}"/>
              </a:ext>
            </a:extLst>
          </p:cNvPr>
          <p:cNvSpPr txBox="1"/>
          <p:nvPr userDrawn="1"/>
        </p:nvSpPr>
        <p:spPr>
          <a:xfrm rot="16200000">
            <a:off x="-1828177" y="3593525"/>
            <a:ext cx="4951340" cy="1200329"/>
          </a:xfrm>
          <a:prstGeom prst="rect">
            <a:avLst/>
          </a:prstGeom>
          <a:noFill/>
        </p:spPr>
        <p:txBody>
          <a:bodyPr wrap="square" rtlCol="0">
            <a:spAutoFit/>
          </a:bodyPr>
          <a:lstStyle/>
          <a:p>
            <a:pPr algn="l"/>
            <a:r>
              <a:rPr lang="fi-FI" sz="7200" b="1" dirty="0">
                <a:solidFill>
                  <a:srgbClr val="C9D409"/>
                </a:solidFill>
                <a:latin typeface="Arial Black" panose="020B0A04020102020204" pitchFamily="34" charset="0"/>
              </a:rPr>
              <a:t>ESAVO</a:t>
            </a:r>
            <a:r>
              <a:rPr lang="fi-FI" sz="7200" b="1" dirty="0">
                <a:solidFill>
                  <a:srgbClr val="009FE4"/>
                </a:solidFill>
                <a:latin typeface="Arial Black" panose="020B0A04020102020204" pitchFamily="34" charset="0"/>
              </a:rPr>
              <a:t>.FI</a:t>
            </a:r>
          </a:p>
        </p:txBody>
      </p:sp>
    </p:spTree>
    <p:extLst>
      <p:ext uri="{BB962C8B-B14F-4D97-AF65-F5344CB8AC3E}">
        <p14:creationId xmlns:p14="http://schemas.microsoft.com/office/powerpoint/2010/main" val="371893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ksti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322191"/>
            <a:ext cx="2567608" cy="3549611"/>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0208" y="1548000"/>
            <a:ext cx="8675380" cy="590325"/>
          </a:xfrm>
        </p:spPr>
        <p:txBody>
          <a:bodyPr anchor="t"/>
          <a:lstStyle>
            <a:lvl1pPr algn="l">
              <a:lnSpc>
                <a:spcPct val="100000"/>
              </a:lnSpc>
              <a:defRPr sz="2800">
                <a:latin typeface="+mn-lt"/>
              </a:defRPr>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1740446" y="2241032"/>
            <a:ext cx="8675142" cy="1080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2604303" y="4110549"/>
            <a:ext cx="622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2604304" y="4455775"/>
            <a:ext cx="6227762"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891247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kstidia 3">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3322190"/>
            <a:ext cx="2567608" cy="3549612"/>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2567794" y="1548000"/>
            <a:ext cx="7847793" cy="900000"/>
          </a:xfrm>
        </p:spPr>
        <p:txBody>
          <a:bodyPr anchor="b"/>
          <a:lstStyle>
            <a:lvl1pPr algn="l">
              <a:lnSpc>
                <a:spcPct val="100000"/>
              </a:lnSpc>
              <a:defRPr sz="2800">
                <a:latin typeface="+mn-lt"/>
              </a:defRPr>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2567607" y="2587625"/>
            <a:ext cx="7847793"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488033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kstidia 4">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atin typeface="+mn-lt"/>
              </a:defRPr>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1764000" y="2587625"/>
            <a:ext cx="8298000"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693851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Nuoliotsikko">
    <p:spTree>
      <p:nvGrpSpPr>
        <p:cNvPr id="1" name=""/>
        <p:cNvGrpSpPr/>
        <p:nvPr/>
      </p:nvGrpSpPr>
      <p:grpSpPr>
        <a:xfrm>
          <a:off x="0" y="0"/>
          <a:ext cx="0" cy="0"/>
          <a:chOff x="0" y="0"/>
          <a:chExt cx="0" cy="0"/>
        </a:xfrm>
      </p:grpSpPr>
      <p:pic>
        <p:nvPicPr>
          <p:cNvPr id="53" name="Kuva 52" descr="Kuva, joka sisältää kohteen piirtäminen&#10;&#10;Kuvaus luotu automaattisesti">
            <a:extLst>
              <a:ext uri="{FF2B5EF4-FFF2-40B4-BE49-F238E27FC236}">
                <a16:creationId xmlns:a16="http://schemas.microsoft.com/office/drawing/2014/main" id="{2141F0D0-0FEA-4058-9143-828F1654926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837062" y="1269000"/>
            <a:ext cx="3672000" cy="4844452"/>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hasCustomPrompt="1"/>
          </p:nvPr>
        </p:nvSpPr>
        <p:spPr>
          <a:xfrm>
            <a:off x="751422" y="2036763"/>
            <a:ext cx="3904578" cy="3130550"/>
          </a:xfrm>
        </p:spPr>
        <p:txBody>
          <a:bodyPr anchor="ctr"/>
          <a:lstStyle>
            <a:lvl1pPr algn="l">
              <a:lnSpc>
                <a:spcPts val="4800"/>
              </a:lnSpc>
              <a:defRPr sz="5400">
                <a:latin typeface="+mn-lt"/>
              </a:defRPr>
            </a:lvl1pPr>
          </a:lstStyle>
          <a:p>
            <a:r>
              <a:rPr lang="fi-FI" dirty="0"/>
              <a:t>Lisää otsikko</a:t>
            </a:r>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7620543" y="2536825"/>
            <a:ext cx="4194000" cy="2630488"/>
          </a:xfrm>
        </p:spPr>
        <p:txBody>
          <a:bodyPr>
            <a:normAutofit/>
          </a:bodyPr>
          <a:lstStyle>
            <a:lvl1pPr marL="0" indent="0">
              <a:spcAft>
                <a:spcPts val="1600"/>
              </a:spcAft>
              <a:buNone/>
              <a:defRPr sz="1600" b="0"/>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666520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Kuva ja otsikko">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52" name="Otsikko 1">
            <a:extLst>
              <a:ext uri="{FF2B5EF4-FFF2-40B4-BE49-F238E27FC236}">
                <a16:creationId xmlns:a16="http://schemas.microsoft.com/office/drawing/2014/main" id="{0FF9F245-1E1A-448D-91E2-6190B0BFCCCA}"/>
              </a:ext>
            </a:extLst>
          </p:cNvPr>
          <p:cNvSpPr>
            <a:spLocks noGrp="1"/>
          </p:cNvSpPr>
          <p:nvPr>
            <p:ph type="ctrTitle"/>
          </p:nvPr>
        </p:nvSpPr>
        <p:spPr>
          <a:xfrm>
            <a:off x="359814" y="6021288"/>
            <a:ext cx="10200682" cy="562970"/>
          </a:xfrm>
        </p:spPr>
        <p:txBody>
          <a:bodyPr anchor="b"/>
          <a:lstStyle>
            <a:lvl1pPr algn="l">
              <a:lnSpc>
                <a:spcPts val="3000"/>
              </a:lnSpc>
              <a:defRPr sz="3000">
                <a:latin typeface="+mn-lt"/>
              </a:defRPr>
            </a:lvl1pPr>
          </a:lstStyle>
          <a:p>
            <a:r>
              <a:rPr lang="fi-FI"/>
              <a:t>Muokkaa ots. perustyyl. napsautt.</a:t>
            </a:r>
            <a:endParaRPr lang="fi-FI" dirty="0"/>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5648546"/>
          </a:xfrm>
          <a:solidFill>
            <a:schemeClr val="bg1">
              <a:lumMod val="95000"/>
            </a:schemeClr>
          </a:solidFill>
        </p:spPr>
        <p:txBody>
          <a:bodyPr/>
          <a:lstStyle>
            <a:lvl1pPr marL="0" indent="0" algn="ctr">
              <a:buNone/>
              <a:defRPr/>
            </a:lvl1pPr>
          </a:lstStyle>
          <a:p>
            <a:r>
              <a:rPr lang="fi-FI"/>
              <a:t>Lisää kuva napsauttamalla kuvaketta</a:t>
            </a:r>
          </a:p>
        </p:txBody>
      </p:sp>
    </p:spTree>
    <p:extLst>
      <p:ext uri="{BB962C8B-B14F-4D97-AF65-F5344CB8AC3E}">
        <p14:creationId xmlns:p14="http://schemas.microsoft.com/office/powerpoint/2010/main" val="3888924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B92EF62F-D49B-4A44-92B5-38DF0E46D841}"/>
              </a:ext>
            </a:extLst>
          </p:cNvPr>
          <p:cNvSpPr>
            <a:spLocks noGrp="1"/>
          </p:cNvSpPr>
          <p:nvPr>
            <p:ph type="title"/>
          </p:nvPr>
        </p:nvSpPr>
        <p:spPr>
          <a:xfrm>
            <a:off x="1764000" y="1548000"/>
            <a:ext cx="8298000" cy="900000"/>
          </a:xfrm>
          <a:prstGeom prst="rect">
            <a:avLst/>
          </a:prstGeom>
        </p:spPr>
        <p:txBody>
          <a:bodyPr vert="horz" lIns="0" tIns="0" rIns="0" bIns="45720" rtlCol="0" anchor="b">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8D489960-CB8D-4F48-B4C6-33518F04E42D}"/>
              </a:ext>
            </a:extLst>
          </p:cNvPr>
          <p:cNvSpPr>
            <a:spLocks noGrp="1"/>
          </p:cNvSpPr>
          <p:nvPr>
            <p:ph type="body" idx="1"/>
          </p:nvPr>
        </p:nvSpPr>
        <p:spPr>
          <a:xfrm>
            <a:off x="1764000" y="2592000"/>
            <a:ext cx="8298000" cy="2880000"/>
          </a:xfrm>
          <a:prstGeom prst="rect">
            <a:avLst/>
          </a:prstGeom>
        </p:spPr>
        <p:txBody>
          <a:bodyPr vert="horz" lIns="0" tIns="0" rIns="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a:p>
            <a:pPr lvl="5"/>
            <a:r>
              <a:rPr lang="fi-FI" dirty="0"/>
              <a:t>6</a:t>
            </a:r>
          </a:p>
          <a:p>
            <a:pPr lvl="6"/>
            <a:r>
              <a:rPr lang="fi-FI" dirty="0"/>
              <a:t>7</a:t>
            </a:r>
          </a:p>
          <a:p>
            <a:pPr lvl="7"/>
            <a:r>
              <a:rPr lang="fi-FI" dirty="0"/>
              <a:t>8</a:t>
            </a:r>
          </a:p>
          <a:p>
            <a:pPr lvl="8"/>
            <a:r>
              <a:rPr lang="fi-FI" dirty="0"/>
              <a:t>9</a:t>
            </a:r>
          </a:p>
        </p:txBody>
      </p:sp>
      <p:sp>
        <p:nvSpPr>
          <p:cNvPr id="4" name="Päivämäärän paikkamerkki 3">
            <a:extLst>
              <a:ext uri="{FF2B5EF4-FFF2-40B4-BE49-F238E27FC236}">
                <a16:creationId xmlns:a16="http://schemas.microsoft.com/office/drawing/2014/main" id="{90E7348C-6486-4251-801A-85B0E848DBE2}"/>
              </a:ext>
            </a:extLst>
          </p:cNvPr>
          <p:cNvSpPr>
            <a:spLocks noGrp="1"/>
          </p:cNvSpPr>
          <p:nvPr>
            <p:ph type="dt" sz="half" idx="2"/>
          </p:nvPr>
        </p:nvSpPr>
        <p:spPr>
          <a:xfrm>
            <a:off x="360000" y="6597000"/>
            <a:ext cx="1404000" cy="252000"/>
          </a:xfrm>
          <a:prstGeom prst="rect">
            <a:avLst/>
          </a:prstGeom>
        </p:spPr>
        <p:txBody>
          <a:bodyPr vert="horz" lIns="0" tIns="45720" rIns="91440" bIns="45720" rtlCol="0" anchor="ctr"/>
          <a:lstStyle>
            <a:lvl1pPr algn="l">
              <a:defRPr sz="1200">
                <a:noFill/>
              </a:defRPr>
            </a:lvl1pPr>
          </a:lstStyle>
          <a:p>
            <a:fld id="{6DC6F5ED-C14C-4DA4-AA51-40B6CDE4D00F}" type="datetimeFigureOut">
              <a:rPr lang="fi-FI" smtClean="0"/>
              <a:t>24.6.2026</a:t>
            </a:fld>
            <a:endParaRPr lang="fi-FI"/>
          </a:p>
        </p:txBody>
      </p:sp>
      <p:sp>
        <p:nvSpPr>
          <p:cNvPr id="5" name="Alatunnisteen paikkamerkki 4">
            <a:extLst>
              <a:ext uri="{FF2B5EF4-FFF2-40B4-BE49-F238E27FC236}">
                <a16:creationId xmlns:a16="http://schemas.microsoft.com/office/drawing/2014/main" id="{E21CDB72-9EDA-48DC-98AB-E1016A1D9D74}"/>
              </a:ext>
            </a:extLst>
          </p:cNvPr>
          <p:cNvSpPr>
            <a:spLocks noGrp="1"/>
          </p:cNvSpPr>
          <p:nvPr>
            <p:ph type="ftr" sz="quarter" idx="3"/>
          </p:nvPr>
        </p:nvSpPr>
        <p:spPr>
          <a:xfrm>
            <a:off x="2124000" y="6597000"/>
            <a:ext cx="4114800" cy="252000"/>
          </a:xfrm>
          <a:prstGeom prst="rect">
            <a:avLst/>
          </a:prstGeom>
        </p:spPr>
        <p:txBody>
          <a:bodyPr vert="horz" lIns="0" tIns="45720" rIns="91440" bIns="45720" rtlCol="0" anchor="ctr"/>
          <a:lstStyle>
            <a:lvl1pPr algn="l">
              <a:defRPr sz="1200">
                <a:noFill/>
              </a:defRPr>
            </a:lvl1pPr>
          </a:lstStyle>
          <a:p>
            <a:endParaRPr lang="fi-FI"/>
          </a:p>
        </p:txBody>
      </p:sp>
      <p:sp>
        <p:nvSpPr>
          <p:cNvPr id="6" name="Dian numeron paikkamerkki 5">
            <a:extLst>
              <a:ext uri="{FF2B5EF4-FFF2-40B4-BE49-F238E27FC236}">
                <a16:creationId xmlns:a16="http://schemas.microsoft.com/office/drawing/2014/main" id="{0E5A9A56-7B18-44D6-99B0-B87596D5F757}"/>
              </a:ext>
            </a:extLst>
          </p:cNvPr>
          <p:cNvSpPr>
            <a:spLocks noGrp="1"/>
          </p:cNvSpPr>
          <p:nvPr>
            <p:ph type="sldNum" sz="quarter" idx="4"/>
          </p:nvPr>
        </p:nvSpPr>
        <p:spPr>
          <a:xfrm>
            <a:off x="11057032" y="260412"/>
            <a:ext cx="807300" cy="365125"/>
          </a:xfrm>
          <a:prstGeom prst="rect">
            <a:avLst/>
          </a:prstGeom>
        </p:spPr>
        <p:txBody>
          <a:bodyPr vert="horz" lIns="91440" tIns="45720" rIns="91440" bIns="45720" rtlCol="0" anchor="ctr"/>
          <a:lstStyle>
            <a:lvl1pPr algn="r">
              <a:defRPr sz="1200">
                <a:noFill/>
              </a:defRPr>
            </a:lvl1pPr>
          </a:lstStyle>
          <a:p>
            <a:fld id="{F01552E5-F27A-4309-8F6A-42878645B083}" type="slidenum">
              <a:rPr lang="fi-FI" smtClean="0"/>
              <a:t>‹#›</a:t>
            </a:fld>
            <a:endParaRPr lang="fi-FI"/>
          </a:p>
        </p:txBody>
      </p:sp>
      <p:pic>
        <p:nvPicPr>
          <p:cNvPr id="8" name="Kuva 7">
            <a:extLst>
              <a:ext uri="{FF2B5EF4-FFF2-40B4-BE49-F238E27FC236}">
                <a16:creationId xmlns:a16="http://schemas.microsoft.com/office/drawing/2014/main" id="{C15DB8E9-F77E-4D63-BF19-EED1CF69218B}"/>
              </a:ext>
            </a:extLst>
          </p:cNvPr>
          <p:cNvPicPr>
            <a:picLocks noChangeAspect="1"/>
          </p:cNvPicPr>
          <p:nvPr userDrawn="1"/>
        </p:nvPicPr>
        <p:blipFill>
          <a:blip r:embed="rId21"/>
          <a:stretch>
            <a:fillRect/>
          </a:stretch>
        </p:blipFill>
        <p:spPr>
          <a:xfrm>
            <a:off x="10038648" y="6021287"/>
            <a:ext cx="1890000" cy="577332"/>
          </a:xfrm>
          <a:prstGeom prst="rect">
            <a:avLst/>
          </a:prstGeom>
        </p:spPr>
      </p:pic>
    </p:spTree>
    <p:extLst>
      <p:ext uri="{BB962C8B-B14F-4D97-AF65-F5344CB8AC3E}">
        <p14:creationId xmlns:p14="http://schemas.microsoft.com/office/powerpoint/2010/main" val="137458405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Lst>
  <p:txStyles>
    <p:titleStyle>
      <a:lvl1pPr algn="l" defTabSz="914400" rtl="0" eaLnBrk="1" latinLnBrk="0" hangingPunct="1">
        <a:lnSpc>
          <a:spcPct val="100000"/>
        </a:lnSpc>
        <a:spcBef>
          <a:spcPct val="0"/>
        </a:spcBef>
        <a:buNone/>
        <a:defRPr sz="2800" b="1" kern="1200">
          <a:solidFill>
            <a:schemeClr val="tx2"/>
          </a:solidFill>
          <a:latin typeface="+mj-lt"/>
          <a:ea typeface="+mj-ea"/>
          <a:cs typeface="+mj-cs"/>
        </a:defRPr>
      </a:lvl1pPr>
    </p:titleStyle>
    <p:bodyStyle>
      <a:lvl1pPr marL="108000" indent="-108000" algn="l" defTabSz="914400" rtl="0" eaLnBrk="1" latinLnBrk="0" hangingPunct="1">
        <a:lnSpc>
          <a:spcPct val="100000"/>
        </a:lnSpc>
        <a:spcBef>
          <a:spcPts val="0"/>
        </a:spcBef>
        <a:buFont typeface="Arial" panose="020B0604020202020204" pitchFamily="34" charset="0"/>
        <a:buChar char="-"/>
        <a:defRPr sz="2000" b="1" kern="1200">
          <a:solidFill>
            <a:schemeClr val="tx1"/>
          </a:solidFill>
          <a:latin typeface="+mn-lt"/>
          <a:ea typeface="+mn-ea"/>
          <a:cs typeface="+mn-cs"/>
        </a:defRPr>
      </a:lvl1pPr>
      <a:lvl2pPr marL="216000" indent="-108000" algn="l" defTabSz="914400" rtl="0" eaLnBrk="1" latinLnBrk="0" hangingPunct="1">
        <a:lnSpc>
          <a:spcPct val="100000"/>
        </a:lnSpc>
        <a:spcBef>
          <a:spcPts val="0"/>
        </a:spcBef>
        <a:buFont typeface="Arial" panose="020B0604020202020204" pitchFamily="34" charset="0"/>
        <a:buChar char="-"/>
        <a:defRPr sz="2000" b="0" kern="1200">
          <a:solidFill>
            <a:schemeClr val="tx1"/>
          </a:solidFill>
          <a:latin typeface="+mn-lt"/>
          <a:ea typeface="+mn-ea"/>
          <a:cs typeface="+mn-cs"/>
        </a:defRPr>
      </a:lvl2pPr>
      <a:lvl3pPr marL="432000" indent="-108000" algn="l" defTabSz="914400" rtl="0" eaLnBrk="1" latinLnBrk="0" hangingPunct="1">
        <a:lnSpc>
          <a:spcPct val="100000"/>
        </a:lnSpc>
        <a:spcBef>
          <a:spcPts val="0"/>
        </a:spcBef>
        <a:buFont typeface="Arial" panose="020B0604020202020204" pitchFamily="34" charset="0"/>
        <a:buChar char="-"/>
        <a:defRPr sz="1800" b="0" kern="1200">
          <a:solidFill>
            <a:schemeClr val="tx1"/>
          </a:solidFill>
          <a:latin typeface="+mn-lt"/>
          <a:ea typeface="+mn-ea"/>
          <a:cs typeface="+mn-cs"/>
        </a:defRPr>
      </a:lvl3pPr>
      <a:lvl4pPr marL="64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4pPr>
      <a:lvl5pPr marL="864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5pPr>
      <a:lvl6pPr marL="1080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6pPr>
      <a:lvl7pPr marL="1296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7pPr>
      <a:lvl8pPr marL="1512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8pPr>
      <a:lvl9pPr marL="172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226">
          <p15:clr>
            <a:srgbClr val="F26B43"/>
          </p15:clr>
        </p15:guide>
        <p15:guide id="4" orient="horz" pos="232">
          <p15:clr>
            <a:srgbClr val="F26B43"/>
          </p15:clr>
        </p15:guide>
        <p15:guide id="5" orient="horz" pos="4090">
          <p15:clr>
            <a:srgbClr val="F26B43"/>
          </p15:clr>
        </p15:guide>
        <p15:guide id="6" pos="7444">
          <p15:clr>
            <a:srgbClr val="F26B43"/>
          </p15:clr>
        </p15:guide>
        <p15:guide id="7" orient="horz" pos="1283">
          <p15:clr>
            <a:srgbClr val="F26B43"/>
          </p15:clr>
        </p15:guide>
        <p15:guide id="8" orient="horz" pos="3255">
          <p15:clr>
            <a:srgbClr val="F26B43"/>
          </p15:clr>
        </p15:guide>
        <p15:guide id="9" orient="horz" pos="3491">
          <p15:clr>
            <a:srgbClr val="F26B43"/>
          </p15:clr>
        </p15:guide>
        <p15:guide id="10" pos="1100">
          <p15:clr>
            <a:srgbClr val="F26B43"/>
          </p15:clr>
        </p15:guide>
        <p15:guide id="11" pos="1327">
          <p15:clr>
            <a:srgbClr val="F26B43"/>
          </p15:clr>
        </p15:guide>
        <p15:guide id="12" pos="2199">
          <p15:clr>
            <a:srgbClr val="F26B43"/>
          </p15:clr>
        </p15:guide>
        <p15:guide id="13" pos="2426">
          <p15:clr>
            <a:srgbClr val="F26B43"/>
          </p15:clr>
        </p15:guide>
        <p15:guide id="14" pos="3273">
          <p15:clr>
            <a:srgbClr val="F26B43"/>
          </p15:clr>
        </p15:guide>
        <p15:guide id="15" pos="3517">
          <p15:clr>
            <a:srgbClr val="F26B43"/>
          </p15:clr>
        </p15:guide>
        <p15:guide id="16" pos="6334">
          <p15:clr>
            <a:srgbClr val="F26B43"/>
          </p15:clr>
        </p15:guide>
        <p15:guide id="17" pos="656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10.xml"/><Relationship Id="rId5" Type="http://schemas.openxmlformats.org/officeDocument/2006/relationships/chart" Target="../charts/chart10.xml"/><Relationship Id="rId4" Type="http://schemas.openxmlformats.org/officeDocument/2006/relationships/chart" Target="../charts/chart9.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hyperlink" Target="https://esavoennakoi.fi/tilaa-uutiskirje" TargetMode="External"/><Relationship Id="rId7" Type="http://schemas.openxmlformats.org/officeDocument/2006/relationships/image" Target="../media/image10.png"/><Relationship Id="rId2" Type="http://schemas.openxmlformats.org/officeDocument/2006/relationships/hyperlink" Target="http://www.esavoennakoi.fi/" TargetMode="External"/><Relationship Id="rId1" Type="http://schemas.openxmlformats.org/officeDocument/2006/relationships/slideLayout" Target="../slideLayouts/slideLayout13.xml"/><Relationship Id="rId6" Type="http://schemas.openxmlformats.org/officeDocument/2006/relationships/hyperlink" Target="mailto:jaana.kokkonen@esavo.fi" TargetMode="External"/><Relationship Id="rId5" Type="http://schemas.openxmlformats.org/officeDocument/2006/relationships/hyperlink" Target="mailto:hanna.kautiainen@esavo.fi" TargetMode="External"/><Relationship Id="rId4" Type="http://schemas.openxmlformats.org/officeDocument/2006/relationships/hyperlink" Target="http://www.esavo.fi/tilastot" TargetMode="External"/></Relationships>
</file>

<file path=ppt/slides/_rels/slide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4.xml"/><Relationship Id="rId1" Type="http://schemas.openxmlformats.org/officeDocument/2006/relationships/slideLayout" Target="../slideLayouts/slideLayout7.xml"/><Relationship Id="rId5" Type="http://schemas.openxmlformats.org/officeDocument/2006/relationships/slide" Target="slide12.xml"/><Relationship Id="rId4" Type="http://schemas.openxmlformats.org/officeDocument/2006/relationships/slide" Target="slide15.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4AAFABD-C29C-4972-93A7-113CB38DFED2}"/>
              </a:ext>
            </a:extLst>
          </p:cNvPr>
          <p:cNvSpPr>
            <a:spLocks noGrp="1"/>
          </p:cNvSpPr>
          <p:nvPr>
            <p:ph type="ctrTitle"/>
          </p:nvPr>
        </p:nvSpPr>
        <p:spPr/>
        <p:txBody>
          <a:bodyPr/>
          <a:lstStyle/>
          <a:p>
            <a:r>
              <a:rPr lang="fi-FI" sz="5400" dirty="0"/>
              <a:t>Muuttaneiden taustatiedot v. 2024</a:t>
            </a:r>
            <a:br>
              <a:rPr lang="fi-FI" sz="5400" dirty="0"/>
            </a:br>
            <a:r>
              <a:rPr lang="fi-FI" sz="3200" dirty="0"/>
              <a:t>Etelä-Savo ja kunnat</a:t>
            </a:r>
            <a:br>
              <a:rPr lang="fi-FI" sz="5400" dirty="0"/>
            </a:br>
            <a:r>
              <a:rPr lang="fi-FI" sz="1600" dirty="0"/>
              <a:t>Hanna Kautiainen </a:t>
            </a:r>
            <a:br>
              <a:rPr lang="fi-FI" sz="2800" dirty="0"/>
            </a:br>
            <a:endParaRPr lang="fi-FI" sz="2800" dirty="0"/>
          </a:p>
        </p:txBody>
      </p:sp>
      <p:pic>
        <p:nvPicPr>
          <p:cNvPr id="5" name="Kuva 4">
            <a:extLst>
              <a:ext uri="{FF2B5EF4-FFF2-40B4-BE49-F238E27FC236}">
                <a16:creationId xmlns:a16="http://schemas.microsoft.com/office/drawing/2014/main" id="{EDE0DA20-53AB-E59F-DFF0-B6BD574B69E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07968" y="5373216"/>
            <a:ext cx="3620325" cy="1333804"/>
          </a:xfrm>
          <a:prstGeom prst="rect">
            <a:avLst/>
          </a:prstGeom>
        </p:spPr>
      </p:pic>
    </p:spTree>
    <p:extLst>
      <p:ext uri="{BB962C8B-B14F-4D97-AF65-F5344CB8AC3E}">
        <p14:creationId xmlns:p14="http://schemas.microsoft.com/office/powerpoint/2010/main" val="2637750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E593BABF-7D6C-D1ED-2638-F31F37FF6ABB}"/>
              </a:ext>
            </a:extLst>
          </p:cNvPr>
          <p:cNvSpPr>
            <a:spLocks noGrp="1"/>
          </p:cNvSpPr>
          <p:nvPr>
            <p:ph type="ctrTitle"/>
          </p:nvPr>
        </p:nvSpPr>
        <p:spPr>
          <a:xfrm>
            <a:off x="359814" y="-562970"/>
            <a:ext cx="10200682" cy="562970"/>
          </a:xfrm>
        </p:spPr>
        <p:txBody>
          <a:bodyPr vert="horz" lIns="0" tIns="0" rIns="0" bIns="45720" rtlCol="0" anchor="b">
            <a:noAutofit/>
          </a:bodyPr>
          <a:lstStyle/>
          <a:p>
            <a:r>
              <a:rPr lang="fi-FI" sz="2000" dirty="0"/>
              <a:t>Nettomuutto koulutusasteen mukaan Etelä-Savossa 2010 - 2022</a:t>
            </a:r>
          </a:p>
        </p:txBody>
      </p:sp>
      <p:graphicFrame>
        <p:nvGraphicFramePr>
          <p:cNvPr id="2" name="Kaavio 1" descr="Korkeasti koulutetuista on saatu nettomuuttovoittoa vuodesta 2021 asti Etelä-Savossa.">
            <a:extLst>
              <a:ext uri="{FF2B5EF4-FFF2-40B4-BE49-F238E27FC236}">
                <a16:creationId xmlns:a16="http://schemas.microsoft.com/office/drawing/2014/main" id="{539E1650-4B32-4704-7AD8-4FF6511566C9}"/>
              </a:ext>
            </a:extLst>
          </p:cNvPr>
          <p:cNvGraphicFramePr>
            <a:graphicFrameLocks/>
          </p:cNvGraphicFramePr>
          <p:nvPr>
            <p:extLst>
              <p:ext uri="{D42A27DB-BD31-4B8C-83A1-F6EECF244321}">
                <p14:modId xmlns:p14="http://schemas.microsoft.com/office/powerpoint/2010/main" val="92170442"/>
              </p:ext>
            </p:extLst>
          </p:nvPr>
        </p:nvGraphicFramePr>
        <p:xfrm>
          <a:off x="997527" y="461818"/>
          <a:ext cx="10427855" cy="554181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31840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3DF5CD-9287-7AC7-3803-33B3E433EF22}"/>
              </a:ext>
            </a:extLst>
          </p:cNvPr>
          <p:cNvSpPr>
            <a:spLocks noGrp="1"/>
          </p:cNvSpPr>
          <p:nvPr>
            <p:ph type="title"/>
          </p:nvPr>
        </p:nvSpPr>
        <p:spPr>
          <a:xfrm>
            <a:off x="1091971" y="0"/>
            <a:ext cx="10629976" cy="900000"/>
          </a:xfrm>
        </p:spPr>
        <p:txBody>
          <a:bodyPr/>
          <a:lstStyle/>
          <a:p>
            <a:r>
              <a:rPr lang="fi-FI" dirty="0"/>
              <a:t>Kuntien välinen tulo-, lähtö- ja nettomuutto koulutusasteittain v. 2024</a:t>
            </a:r>
          </a:p>
        </p:txBody>
      </p:sp>
      <p:graphicFrame>
        <p:nvGraphicFramePr>
          <p:cNvPr id="4" name="Taulukko 3">
            <a:extLst>
              <a:ext uri="{FF2B5EF4-FFF2-40B4-BE49-F238E27FC236}">
                <a16:creationId xmlns:a16="http://schemas.microsoft.com/office/drawing/2014/main" id="{FD294CA3-9CAD-6C92-7990-5A1A040CA2C6}"/>
              </a:ext>
            </a:extLst>
          </p:cNvPr>
          <p:cNvGraphicFramePr>
            <a:graphicFrameLocks noGrp="1"/>
          </p:cNvGraphicFramePr>
          <p:nvPr>
            <p:extLst>
              <p:ext uri="{D42A27DB-BD31-4B8C-83A1-F6EECF244321}">
                <p14:modId xmlns:p14="http://schemas.microsoft.com/office/powerpoint/2010/main" val="4143882649"/>
              </p:ext>
            </p:extLst>
          </p:nvPr>
        </p:nvGraphicFramePr>
        <p:xfrm>
          <a:off x="1091970" y="1422400"/>
          <a:ext cx="10499664" cy="4727717"/>
        </p:xfrm>
        <a:graphic>
          <a:graphicData uri="http://schemas.openxmlformats.org/drawingml/2006/table">
            <a:tbl>
              <a:tblPr firstRow="1">
                <a:tableStyleId>{5C22544A-7EE6-4342-B048-85BDC9FD1C3A}</a:tableStyleId>
              </a:tblPr>
              <a:tblGrid>
                <a:gridCol w="656229">
                  <a:extLst>
                    <a:ext uri="{9D8B030D-6E8A-4147-A177-3AD203B41FA5}">
                      <a16:colId xmlns:a16="http://schemas.microsoft.com/office/drawing/2014/main" val="2087432261"/>
                    </a:ext>
                  </a:extLst>
                </a:gridCol>
                <a:gridCol w="656229">
                  <a:extLst>
                    <a:ext uri="{9D8B030D-6E8A-4147-A177-3AD203B41FA5}">
                      <a16:colId xmlns:a16="http://schemas.microsoft.com/office/drawing/2014/main" val="297222700"/>
                    </a:ext>
                  </a:extLst>
                </a:gridCol>
                <a:gridCol w="656229">
                  <a:extLst>
                    <a:ext uri="{9D8B030D-6E8A-4147-A177-3AD203B41FA5}">
                      <a16:colId xmlns:a16="http://schemas.microsoft.com/office/drawing/2014/main" val="2942177150"/>
                    </a:ext>
                  </a:extLst>
                </a:gridCol>
                <a:gridCol w="656229">
                  <a:extLst>
                    <a:ext uri="{9D8B030D-6E8A-4147-A177-3AD203B41FA5}">
                      <a16:colId xmlns:a16="http://schemas.microsoft.com/office/drawing/2014/main" val="148072030"/>
                    </a:ext>
                  </a:extLst>
                </a:gridCol>
                <a:gridCol w="656229">
                  <a:extLst>
                    <a:ext uri="{9D8B030D-6E8A-4147-A177-3AD203B41FA5}">
                      <a16:colId xmlns:a16="http://schemas.microsoft.com/office/drawing/2014/main" val="3441451937"/>
                    </a:ext>
                  </a:extLst>
                </a:gridCol>
                <a:gridCol w="656229">
                  <a:extLst>
                    <a:ext uri="{9D8B030D-6E8A-4147-A177-3AD203B41FA5}">
                      <a16:colId xmlns:a16="http://schemas.microsoft.com/office/drawing/2014/main" val="3978874110"/>
                    </a:ext>
                  </a:extLst>
                </a:gridCol>
                <a:gridCol w="656229">
                  <a:extLst>
                    <a:ext uri="{9D8B030D-6E8A-4147-A177-3AD203B41FA5}">
                      <a16:colId xmlns:a16="http://schemas.microsoft.com/office/drawing/2014/main" val="3312738404"/>
                    </a:ext>
                  </a:extLst>
                </a:gridCol>
                <a:gridCol w="656229">
                  <a:extLst>
                    <a:ext uri="{9D8B030D-6E8A-4147-A177-3AD203B41FA5}">
                      <a16:colId xmlns:a16="http://schemas.microsoft.com/office/drawing/2014/main" val="2396995640"/>
                    </a:ext>
                  </a:extLst>
                </a:gridCol>
                <a:gridCol w="656229">
                  <a:extLst>
                    <a:ext uri="{9D8B030D-6E8A-4147-A177-3AD203B41FA5}">
                      <a16:colId xmlns:a16="http://schemas.microsoft.com/office/drawing/2014/main" val="3257213649"/>
                    </a:ext>
                  </a:extLst>
                </a:gridCol>
                <a:gridCol w="656229">
                  <a:extLst>
                    <a:ext uri="{9D8B030D-6E8A-4147-A177-3AD203B41FA5}">
                      <a16:colId xmlns:a16="http://schemas.microsoft.com/office/drawing/2014/main" val="1981616184"/>
                    </a:ext>
                  </a:extLst>
                </a:gridCol>
                <a:gridCol w="656229">
                  <a:extLst>
                    <a:ext uri="{9D8B030D-6E8A-4147-A177-3AD203B41FA5}">
                      <a16:colId xmlns:a16="http://schemas.microsoft.com/office/drawing/2014/main" val="3138322802"/>
                    </a:ext>
                  </a:extLst>
                </a:gridCol>
                <a:gridCol w="656229">
                  <a:extLst>
                    <a:ext uri="{9D8B030D-6E8A-4147-A177-3AD203B41FA5}">
                      <a16:colId xmlns:a16="http://schemas.microsoft.com/office/drawing/2014/main" val="3738038900"/>
                    </a:ext>
                  </a:extLst>
                </a:gridCol>
                <a:gridCol w="656229">
                  <a:extLst>
                    <a:ext uri="{9D8B030D-6E8A-4147-A177-3AD203B41FA5}">
                      <a16:colId xmlns:a16="http://schemas.microsoft.com/office/drawing/2014/main" val="2227926463"/>
                    </a:ext>
                  </a:extLst>
                </a:gridCol>
                <a:gridCol w="656229">
                  <a:extLst>
                    <a:ext uri="{9D8B030D-6E8A-4147-A177-3AD203B41FA5}">
                      <a16:colId xmlns:a16="http://schemas.microsoft.com/office/drawing/2014/main" val="670434296"/>
                    </a:ext>
                  </a:extLst>
                </a:gridCol>
                <a:gridCol w="656229">
                  <a:extLst>
                    <a:ext uri="{9D8B030D-6E8A-4147-A177-3AD203B41FA5}">
                      <a16:colId xmlns:a16="http://schemas.microsoft.com/office/drawing/2014/main" val="2126838386"/>
                    </a:ext>
                  </a:extLst>
                </a:gridCol>
                <a:gridCol w="656229">
                  <a:extLst>
                    <a:ext uri="{9D8B030D-6E8A-4147-A177-3AD203B41FA5}">
                      <a16:colId xmlns:a16="http://schemas.microsoft.com/office/drawing/2014/main" val="271807136"/>
                    </a:ext>
                  </a:extLst>
                </a:gridCol>
              </a:tblGrid>
              <a:tr h="358914">
                <a:tc>
                  <a:txBody>
                    <a:bodyPr/>
                    <a:lstStyle/>
                    <a:p>
                      <a:pPr algn="l" fontAlgn="b">
                        <a:buNone/>
                      </a:pP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l" fontAlgn="b">
                        <a:buNone/>
                      </a:pP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l" fontAlgn="b">
                        <a:buNone/>
                      </a:pP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l" fontAlgn="b">
                        <a:buNone/>
                      </a:pPr>
                      <a:endParaRPr lang="fi-FI" sz="500" b="0" i="0" u="none" strike="noStrike">
                        <a:solidFill>
                          <a:srgbClr val="000000"/>
                        </a:solidFill>
                        <a:effectLst/>
                        <a:latin typeface="Calibri" panose="020F0502020204030204" pitchFamily="34" charset="0"/>
                      </a:endParaRPr>
                    </a:p>
                  </a:txBody>
                  <a:tcPr marL="4500" marR="4500" marT="4500" marB="0" anchor="b"/>
                </a:tc>
                <a:tc gridSpan="3">
                  <a:txBody>
                    <a:bodyPr/>
                    <a:lstStyle/>
                    <a:p>
                      <a:pPr algn="l" fontAlgn="b">
                        <a:buNone/>
                      </a:pPr>
                      <a:endParaRPr lang="fi-FI" sz="500" b="1" i="0" u="none" strike="noStrike">
                        <a:solidFill>
                          <a:srgbClr val="000000"/>
                        </a:solidFill>
                        <a:effectLst/>
                        <a:latin typeface="Calibri" panose="020F0502020204030204" pitchFamily="34" charset="0"/>
                      </a:endParaRPr>
                    </a:p>
                  </a:txBody>
                  <a:tcPr marL="4500" marR="4500" marT="4500" marB="0" anchor="b"/>
                </a:tc>
                <a:tc hMerge="1">
                  <a:txBody>
                    <a:bodyPr/>
                    <a:lstStyle/>
                    <a:p>
                      <a:endParaRPr lang="fi-FI"/>
                    </a:p>
                  </a:txBody>
                  <a:tcPr/>
                </a:tc>
                <a:tc hMerge="1">
                  <a:txBody>
                    <a:bodyPr/>
                    <a:lstStyle/>
                    <a:p>
                      <a:endParaRPr lang="fi-FI"/>
                    </a:p>
                  </a:txBody>
                  <a:tcPr/>
                </a:tc>
                <a:tc gridSpan="3">
                  <a:txBody>
                    <a:bodyPr/>
                    <a:lstStyle/>
                    <a:p>
                      <a:pPr algn="l" fontAlgn="b">
                        <a:buNone/>
                      </a:pPr>
                      <a:endParaRPr lang="fi-FI" sz="500" b="1" i="0" u="none" strike="noStrike">
                        <a:solidFill>
                          <a:srgbClr val="000000"/>
                        </a:solidFill>
                        <a:effectLst/>
                        <a:latin typeface="Calibri" panose="020F0502020204030204" pitchFamily="34" charset="0"/>
                      </a:endParaRPr>
                    </a:p>
                  </a:txBody>
                  <a:tcPr marL="4500" marR="4500" marT="4500" marB="0" anchor="b"/>
                </a:tc>
                <a:tc hMerge="1">
                  <a:txBody>
                    <a:bodyPr/>
                    <a:lstStyle/>
                    <a:p>
                      <a:endParaRPr lang="fi-FI"/>
                    </a:p>
                  </a:txBody>
                  <a:tcPr/>
                </a:tc>
                <a:tc hMerge="1">
                  <a:txBody>
                    <a:bodyPr/>
                    <a:lstStyle/>
                    <a:p>
                      <a:endParaRPr lang="fi-FI"/>
                    </a:p>
                  </a:txBody>
                  <a:tcPr/>
                </a:tc>
                <a:tc gridSpan="3">
                  <a:txBody>
                    <a:bodyPr/>
                    <a:lstStyle/>
                    <a:p>
                      <a:pPr algn="l" fontAlgn="b">
                        <a:buNone/>
                      </a:pPr>
                      <a:endParaRPr lang="fi-FI" sz="500" b="1" i="0" u="none" strike="noStrike">
                        <a:solidFill>
                          <a:srgbClr val="000000"/>
                        </a:solidFill>
                        <a:effectLst/>
                        <a:latin typeface="Calibri" panose="020F0502020204030204" pitchFamily="34" charset="0"/>
                      </a:endParaRPr>
                    </a:p>
                  </a:txBody>
                  <a:tcPr marL="4500" marR="4500" marT="4500" marB="0" anchor="b"/>
                </a:tc>
                <a:tc hMerge="1">
                  <a:txBody>
                    <a:bodyPr/>
                    <a:lstStyle/>
                    <a:p>
                      <a:endParaRPr lang="fi-FI"/>
                    </a:p>
                  </a:txBody>
                  <a:tcPr/>
                </a:tc>
                <a:tc hMerge="1">
                  <a:txBody>
                    <a:bodyPr/>
                    <a:lstStyle/>
                    <a:p>
                      <a:endParaRPr lang="fi-FI"/>
                    </a:p>
                  </a:txBody>
                  <a:tcPr/>
                </a:tc>
                <a:tc gridSpan="3">
                  <a:txBody>
                    <a:bodyPr/>
                    <a:lstStyle/>
                    <a:p>
                      <a:pPr algn="l" fontAlgn="b">
                        <a:buNone/>
                      </a:pPr>
                      <a:endParaRPr lang="fi-FI" sz="500" b="1" i="0" u="none" strike="noStrike" dirty="0">
                        <a:solidFill>
                          <a:srgbClr val="000000"/>
                        </a:solidFill>
                        <a:effectLst/>
                        <a:latin typeface="Calibri" panose="020F0502020204030204" pitchFamily="34" charset="0"/>
                      </a:endParaRPr>
                    </a:p>
                  </a:txBody>
                  <a:tcPr marL="4500" marR="4500" marT="4500" marB="0" anchor="b"/>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1471342729"/>
                  </a:ext>
                </a:extLst>
              </a:tr>
              <a:tr h="358914">
                <a:tc>
                  <a:txBody>
                    <a:bodyPr/>
                    <a:lstStyle/>
                    <a:p>
                      <a:pPr algn="l" fontAlgn="b">
                        <a:buNone/>
                      </a:pP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a:effectLst/>
                        </a:rPr>
                        <a:t>Yhteensä</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l" fontAlgn="b">
                        <a:buNone/>
                      </a:pP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l" fontAlgn="b">
                        <a:buNone/>
                      </a:pPr>
                      <a:endParaRPr lang="fi-FI" sz="500" b="0" i="0" u="none" strike="noStrike">
                        <a:solidFill>
                          <a:srgbClr val="000000"/>
                        </a:solidFill>
                        <a:effectLst/>
                        <a:latin typeface="Calibri" panose="020F0502020204030204" pitchFamily="34" charset="0"/>
                      </a:endParaRPr>
                    </a:p>
                  </a:txBody>
                  <a:tcPr marL="4500" marR="4500" marT="4500" marB="0" anchor="b"/>
                </a:tc>
                <a:tc gridSpan="3">
                  <a:txBody>
                    <a:bodyPr/>
                    <a:lstStyle/>
                    <a:p>
                      <a:pPr algn="l" fontAlgn="b">
                        <a:buNone/>
                      </a:pPr>
                      <a:r>
                        <a:rPr lang="fi-FI" sz="500" u="none" strike="noStrike">
                          <a:effectLst/>
                        </a:rPr>
                        <a:t>3-4 Toinen aste tai erikoisammattikoulutusaste</a:t>
                      </a:r>
                      <a:endParaRPr lang="fi-FI" sz="500" b="1" i="0" u="none" strike="noStrike">
                        <a:solidFill>
                          <a:srgbClr val="000000"/>
                        </a:solidFill>
                        <a:effectLst/>
                        <a:latin typeface="Calibri" panose="020F0502020204030204" pitchFamily="34" charset="0"/>
                      </a:endParaRPr>
                    </a:p>
                  </a:txBody>
                  <a:tcPr marL="4500" marR="4500" marT="4500" marB="0" anchor="b"/>
                </a:tc>
                <a:tc hMerge="1">
                  <a:txBody>
                    <a:bodyPr/>
                    <a:lstStyle/>
                    <a:p>
                      <a:endParaRPr lang="fi-FI"/>
                    </a:p>
                  </a:txBody>
                  <a:tcPr/>
                </a:tc>
                <a:tc hMerge="1">
                  <a:txBody>
                    <a:bodyPr/>
                    <a:lstStyle/>
                    <a:p>
                      <a:endParaRPr lang="fi-FI"/>
                    </a:p>
                  </a:txBody>
                  <a:tcPr/>
                </a:tc>
                <a:tc gridSpan="3">
                  <a:txBody>
                    <a:bodyPr/>
                    <a:lstStyle/>
                    <a:p>
                      <a:pPr algn="l" fontAlgn="b">
                        <a:buNone/>
                      </a:pPr>
                      <a:r>
                        <a:rPr lang="fi-FI" sz="500" u="none" strike="noStrike">
                          <a:effectLst/>
                        </a:rPr>
                        <a:t>5-6 Alin korkea-aste tai alempi korkeakouluaste</a:t>
                      </a:r>
                      <a:endParaRPr lang="fi-FI" sz="500" b="1" i="0" u="none" strike="noStrike">
                        <a:solidFill>
                          <a:srgbClr val="000000"/>
                        </a:solidFill>
                        <a:effectLst/>
                        <a:latin typeface="Calibri" panose="020F0502020204030204" pitchFamily="34" charset="0"/>
                      </a:endParaRPr>
                    </a:p>
                  </a:txBody>
                  <a:tcPr marL="4500" marR="4500" marT="4500" marB="0" anchor="b"/>
                </a:tc>
                <a:tc hMerge="1">
                  <a:txBody>
                    <a:bodyPr/>
                    <a:lstStyle/>
                    <a:p>
                      <a:endParaRPr lang="fi-FI"/>
                    </a:p>
                  </a:txBody>
                  <a:tcPr/>
                </a:tc>
                <a:tc hMerge="1">
                  <a:txBody>
                    <a:bodyPr/>
                    <a:lstStyle/>
                    <a:p>
                      <a:endParaRPr lang="fi-FI"/>
                    </a:p>
                  </a:txBody>
                  <a:tcPr/>
                </a:tc>
                <a:tc gridSpan="3">
                  <a:txBody>
                    <a:bodyPr/>
                    <a:lstStyle/>
                    <a:p>
                      <a:pPr algn="l" fontAlgn="b">
                        <a:buNone/>
                      </a:pPr>
                      <a:r>
                        <a:rPr lang="fi-FI" sz="500" u="none" strike="noStrike">
                          <a:effectLst/>
                        </a:rPr>
                        <a:t>7-8 Ylempi korkeakouluaste tai tutkijakoulutusaste</a:t>
                      </a:r>
                      <a:endParaRPr lang="fi-FI" sz="500" b="1" i="0" u="none" strike="noStrike">
                        <a:solidFill>
                          <a:srgbClr val="000000"/>
                        </a:solidFill>
                        <a:effectLst/>
                        <a:latin typeface="Calibri" panose="020F0502020204030204" pitchFamily="34" charset="0"/>
                      </a:endParaRPr>
                    </a:p>
                  </a:txBody>
                  <a:tcPr marL="4500" marR="4500" marT="4500" marB="0" anchor="b"/>
                </a:tc>
                <a:tc hMerge="1">
                  <a:txBody>
                    <a:bodyPr/>
                    <a:lstStyle/>
                    <a:p>
                      <a:endParaRPr lang="fi-FI"/>
                    </a:p>
                  </a:txBody>
                  <a:tcPr/>
                </a:tc>
                <a:tc hMerge="1">
                  <a:txBody>
                    <a:bodyPr/>
                    <a:lstStyle/>
                    <a:p>
                      <a:endParaRPr lang="fi-FI"/>
                    </a:p>
                  </a:txBody>
                  <a:tcPr/>
                </a:tc>
                <a:tc gridSpan="3">
                  <a:txBody>
                    <a:bodyPr/>
                    <a:lstStyle/>
                    <a:p>
                      <a:pPr algn="l" fontAlgn="b">
                        <a:buNone/>
                      </a:pPr>
                      <a:r>
                        <a:rPr lang="fi-FI" sz="500" u="none" strike="noStrike">
                          <a:effectLst/>
                        </a:rPr>
                        <a:t>9, X Ei perusasteen jälkeistä tutkintoa tai koulutusaste tuntematon</a:t>
                      </a:r>
                      <a:endParaRPr lang="fi-FI" sz="500" b="1" i="0" u="none" strike="noStrike">
                        <a:solidFill>
                          <a:srgbClr val="000000"/>
                        </a:solidFill>
                        <a:effectLst/>
                        <a:latin typeface="Calibri" panose="020F0502020204030204" pitchFamily="34" charset="0"/>
                      </a:endParaRPr>
                    </a:p>
                  </a:txBody>
                  <a:tcPr marL="4500" marR="4500" marT="4500" marB="0" anchor="b"/>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2200552747"/>
                  </a:ext>
                </a:extLst>
              </a:tr>
              <a:tr h="476327">
                <a:tc>
                  <a:txBody>
                    <a:bodyPr/>
                    <a:lstStyle/>
                    <a:p>
                      <a:pPr algn="l" fontAlgn="b">
                        <a:buNone/>
                      </a:pP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Tulomuutto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Lähtömuutto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Nettomuutto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Tulomuutto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Lähtömuutto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Nettomuutto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Tulomuutto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Lähtömuutto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Nettomuutto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Tulomuutto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Lähtömuutto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Nettomuutto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Tulomuutto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Lähtömuutto</a:t>
                      </a:r>
                      <a:endParaRPr lang="fi-FI" sz="500" b="1" i="0" u="none" strike="noStrike" dirty="0">
                        <a:solidFill>
                          <a:srgbClr val="000000"/>
                        </a:solidFill>
                        <a:effectLst/>
                        <a:latin typeface="Calibri" panose="020F0502020204030204" pitchFamily="34" charset="0"/>
                      </a:endParaRPr>
                    </a:p>
                  </a:txBody>
                  <a:tcPr marL="4500" marR="4500" marT="4500" marB="0" anchor="b"/>
                </a:tc>
                <a:tc>
                  <a:txBody>
                    <a:bodyPr/>
                    <a:lstStyle/>
                    <a:p>
                      <a:pPr algn="l" fontAlgn="b">
                        <a:buNone/>
                      </a:pPr>
                      <a:r>
                        <a:rPr lang="fi-FI" sz="500" u="none" strike="noStrike" dirty="0">
                          <a:effectLst/>
                        </a:rPr>
                        <a:t>Nettomuutto</a:t>
                      </a:r>
                      <a:endParaRPr lang="fi-FI" sz="500" b="1" i="0" u="none" strike="noStrike" dirty="0">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2856581644"/>
                  </a:ext>
                </a:extLst>
              </a:tr>
              <a:tr h="358914">
                <a:tc>
                  <a:txBody>
                    <a:bodyPr/>
                    <a:lstStyle/>
                    <a:p>
                      <a:pPr algn="l" fontAlgn="b">
                        <a:buNone/>
                      </a:pPr>
                      <a:r>
                        <a:rPr lang="fi-FI" sz="500" u="none" strike="noStrike">
                          <a:effectLst/>
                        </a:rPr>
                        <a:t>MK10 Etelä-Savo</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4740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5324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dirty="0">
                          <a:effectLst/>
                        </a:rPr>
                        <a:t>-584</a:t>
                      </a:r>
                      <a:endParaRPr lang="fi-FI" sz="500" b="0" i="0" u="none" strike="noStrike" dirty="0">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2166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2527</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-361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754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820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397</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334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1423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1643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-220</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112885760"/>
                  </a:ext>
                </a:extLst>
              </a:tr>
              <a:tr h="241499">
                <a:tc>
                  <a:txBody>
                    <a:bodyPr/>
                    <a:lstStyle/>
                    <a:p>
                      <a:pPr algn="l" fontAlgn="b">
                        <a:buNone/>
                      </a:pPr>
                      <a:r>
                        <a:rPr lang="fi-FI" sz="500" u="none" strike="noStrike">
                          <a:effectLst/>
                        </a:rPr>
                        <a:t>SK101 Mikkeli</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2690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2842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-152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1232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1318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430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471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228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193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800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860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-60</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1625904273"/>
                  </a:ext>
                </a:extLst>
              </a:tr>
              <a:tr h="241499">
                <a:tc>
                  <a:txBody>
                    <a:bodyPr/>
                    <a:lstStyle/>
                    <a:p>
                      <a:pPr algn="l" fontAlgn="b">
                        <a:buNone/>
                      </a:pPr>
                      <a:r>
                        <a:rPr lang="fi-FI" sz="500" u="none" strike="noStrike">
                          <a:effectLst/>
                        </a:rPr>
                        <a:t>Hirvensalmi</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118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94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1190072732"/>
                  </a:ext>
                </a:extLst>
              </a:tr>
              <a:tr h="241499">
                <a:tc>
                  <a:txBody>
                    <a:bodyPr/>
                    <a:lstStyle/>
                    <a:p>
                      <a:pPr algn="l" fontAlgn="b">
                        <a:buNone/>
                      </a:pPr>
                      <a:r>
                        <a:rPr lang="fi-FI" sz="500" u="none" strike="noStrike">
                          <a:effectLst/>
                        </a:rPr>
                        <a:t>Kangasniemi</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192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189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98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13</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3360846332"/>
                  </a:ext>
                </a:extLst>
              </a:tr>
              <a:tr h="133425">
                <a:tc>
                  <a:txBody>
                    <a:bodyPr/>
                    <a:lstStyle/>
                    <a:p>
                      <a:pPr algn="l" fontAlgn="b">
                        <a:buNone/>
                      </a:pPr>
                      <a:r>
                        <a:rPr lang="fi-FI" sz="500" u="none" strike="noStrike">
                          <a:effectLst/>
                        </a:rPr>
                        <a:t>Mikkeli</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1955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2164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-209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923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1010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-87</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301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366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171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162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560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626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-66</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2640120959"/>
                  </a:ext>
                </a:extLst>
              </a:tr>
              <a:tr h="241499">
                <a:tc>
                  <a:txBody>
                    <a:bodyPr/>
                    <a:lstStyle/>
                    <a:p>
                      <a:pPr algn="l" fontAlgn="b">
                        <a:buNone/>
                      </a:pPr>
                      <a:r>
                        <a:rPr lang="fi-FI" sz="500" u="none" strike="noStrike">
                          <a:effectLst/>
                        </a:rPr>
                        <a:t>Mäntyharju</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312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300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131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132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110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113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4154177344"/>
                  </a:ext>
                </a:extLst>
              </a:tr>
              <a:tr h="133425">
                <a:tc>
                  <a:txBody>
                    <a:bodyPr/>
                    <a:lstStyle/>
                    <a:p>
                      <a:pPr algn="l" fontAlgn="b">
                        <a:buNone/>
                      </a:pPr>
                      <a:r>
                        <a:rPr lang="fi-FI" sz="500" u="none" strike="noStrike">
                          <a:effectLst/>
                        </a:rPr>
                        <a:t>Puumala</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113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95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7</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2026601581"/>
                  </a:ext>
                </a:extLst>
              </a:tr>
              <a:tr h="358914">
                <a:tc>
                  <a:txBody>
                    <a:bodyPr/>
                    <a:lstStyle/>
                    <a:p>
                      <a:pPr algn="l" fontAlgn="b">
                        <a:buNone/>
                      </a:pPr>
                      <a:r>
                        <a:rPr lang="fi-FI" sz="500" u="none" strike="noStrike">
                          <a:effectLst/>
                        </a:rPr>
                        <a:t>SK105 Pieksämäki</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705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873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-168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299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380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110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100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252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347</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-95</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3062210159"/>
                  </a:ext>
                </a:extLst>
              </a:tr>
              <a:tr h="133425">
                <a:tc>
                  <a:txBody>
                    <a:bodyPr/>
                    <a:lstStyle/>
                    <a:p>
                      <a:pPr algn="l" fontAlgn="b">
                        <a:buNone/>
                      </a:pPr>
                      <a:r>
                        <a:rPr lang="fi-FI" sz="500" u="none" strike="noStrike">
                          <a:effectLst/>
                        </a:rPr>
                        <a:t>Juva</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159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180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94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2857104683"/>
                  </a:ext>
                </a:extLst>
              </a:tr>
              <a:tr h="241499">
                <a:tc>
                  <a:txBody>
                    <a:bodyPr/>
                    <a:lstStyle/>
                    <a:p>
                      <a:pPr algn="l" fontAlgn="b">
                        <a:buNone/>
                      </a:pPr>
                      <a:r>
                        <a:rPr lang="fi-FI" sz="500" u="none" strike="noStrike">
                          <a:effectLst/>
                        </a:rPr>
                        <a:t>Pieksämäki</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546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693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-147</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233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286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194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295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-101</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2201099405"/>
                  </a:ext>
                </a:extLst>
              </a:tr>
              <a:tr h="358914">
                <a:tc>
                  <a:txBody>
                    <a:bodyPr/>
                    <a:lstStyle/>
                    <a:p>
                      <a:pPr algn="l" fontAlgn="b">
                        <a:buNone/>
                      </a:pPr>
                      <a:r>
                        <a:rPr lang="fi-FI" sz="500" u="none" strike="noStrike">
                          <a:effectLst/>
                        </a:rPr>
                        <a:t>SK103 Savonlinna</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1345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1609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-264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635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829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-194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214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249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125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95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371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436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-65</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3956912520"/>
                  </a:ext>
                </a:extLst>
              </a:tr>
              <a:tr h="232627">
                <a:tc>
                  <a:txBody>
                    <a:bodyPr/>
                    <a:lstStyle/>
                    <a:p>
                      <a:pPr algn="l" fontAlgn="b">
                        <a:buNone/>
                      </a:pPr>
                      <a:r>
                        <a:rPr lang="fi-FI" sz="500" u="none" strike="noStrike">
                          <a:effectLst/>
                        </a:rPr>
                        <a:t>Enonkoski</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71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7</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7</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-15</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2921409118"/>
                  </a:ext>
                </a:extLst>
              </a:tr>
              <a:tr h="241499">
                <a:tc>
                  <a:txBody>
                    <a:bodyPr/>
                    <a:lstStyle/>
                    <a:p>
                      <a:pPr algn="l" fontAlgn="b">
                        <a:buNone/>
                      </a:pPr>
                      <a:r>
                        <a:rPr lang="fi-FI" sz="500" u="none" strike="noStrike">
                          <a:effectLst/>
                        </a:rPr>
                        <a:t>Rantasalmi</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112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150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72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17</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7</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27</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-29</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360793715"/>
                  </a:ext>
                </a:extLst>
              </a:tr>
              <a:tr h="241499">
                <a:tc>
                  <a:txBody>
                    <a:bodyPr/>
                    <a:lstStyle/>
                    <a:p>
                      <a:pPr algn="l" fontAlgn="b">
                        <a:buNone/>
                      </a:pPr>
                      <a:r>
                        <a:rPr lang="fi-FI" sz="500" u="none" strike="noStrike">
                          <a:effectLst/>
                        </a:rPr>
                        <a:t>Savonlinna</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1057</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1295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-238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491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674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-183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169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213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101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19</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296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326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-30</a:t>
                      </a:r>
                      <a:endParaRPr lang="fi-FI" sz="500" b="0" i="0" u="none" strike="noStrike">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4021388137"/>
                  </a:ext>
                </a:extLst>
              </a:tr>
              <a:tr h="133425">
                <a:tc>
                  <a:txBody>
                    <a:bodyPr/>
                    <a:lstStyle/>
                    <a:p>
                      <a:pPr algn="l" fontAlgn="b">
                        <a:buNone/>
                      </a:pPr>
                      <a:r>
                        <a:rPr lang="fi-FI" sz="500" u="none" strike="noStrike">
                          <a:effectLst/>
                        </a:rPr>
                        <a:t>Sulkava</a:t>
                      </a:r>
                      <a:endParaRPr lang="fi-FI" sz="500" b="1"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115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93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53</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15</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6</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12</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4</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8</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30</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a:effectLst/>
                        </a:rPr>
                        <a:t>21</a:t>
                      </a:r>
                      <a:endParaRPr lang="fi-FI" sz="500" b="0" i="0" u="none" strike="noStrike">
                        <a:solidFill>
                          <a:srgbClr val="000000"/>
                        </a:solidFill>
                        <a:effectLst/>
                        <a:latin typeface="Calibri" panose="020F0502020204030204" pitchFamily="34" charset="0"/>
                      </a:endParaRPr>
                    </a:p>
                  </a:txBody>
                  <a:tcPr marL="4500" marR="4500" marT="4500" marB="0" anchor="b"/>
                </a:tc>
                <a:tc>
                  <a:txBody>
                    <a:bodyPr/>
                    <a:lstStyle/>
                    <a:p>
                      <a:pPr algn="r" fontAlgn="b">
                        <a:buNone/>
                      </a:pPr>
                      <a:r>
                        <a:rPr lang="fi-FI" sz="500" u="none" strike="noStrike" dirty="0">
                          <a:effectLst/>
                        </a:rPr>
                        <a:t>9</a:t>
                      </a:r>
                      <a:endParaRPr lang="fi-FI" sz="500" b="0" i="0" u="none" strike="noStrike" dirty="0">
                        <a:solidFill>
                          <a:srgbClr val="000000"/>
                        </a:solidFill>
                        <a:effectLst/>
                        <a:latin typeface="Calibri" panose="020F0502020204030204" pitchFamily="34" charset="0"/>
                      </a:endParaRPr>
                    </a:p>
                  </a:txBody>
                  <a:tcPr marL="4500" marR="4500" marT="4500" marB="0" anchor="b"/>
                </a:tc>
                <a:extLst>
                  <a:ext uri="{0D108BD9-81ED-4DB2-BD59-A6C34878D82A}">
                    <a16:rowId xmlns:a16="http://schemas.microsoft.com/office/drawing/2014/main" val="3311665486"/>
                  </a:ext>
                </a:extLst>
              </a:tr>
            </a:tbl>
          </a:graphicData>
        </a:graphic>
      </p:graphicFrame>
    </p:spTree>
    <p:extLst>
      <p:ext uri="{BB962C8B-B14F-4D97-AF65-F5344CB8AC3E}">
        <p14:creationId xmlns:p14="http://schemas.microsoft.com/office/powerpoint/2010/main" val="890249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E593BABF-7D6C-D1ED-2638-F31F37FF6ABB}"/>
              </a:ext>
            </a:extLst>
          </p:cNvPr>
          <p:cNvSpPr>
            <a:spLocks noGrp="1"/>
          </p:cNvSpPr>
          <p:nvPr>
            <p:ph type="ctrTitle"/>
          </p:nvPr>
        </p:nvSpPr>
        <p:spPr>
          <a:xfrm>
            <a:off x="359814" y="-562970"/>
            <a:ext cx="10200682" cy="562970"/>
          </a:xfrm>
        </p:spPr>
        <p:txBody>
          <a:bodyPr vert="horz" lIns="0" tIns="0" rIns="0" bIns="45720" rtlCol="0" anchor="b">
            <a:noAutofit/>
          </a:bodyPr>
          <a:lstStyle/>
          <a:p>
            <a:r>
              <a:rPr lang="fi-FI" sz="2000" dirty="0"/>
              <a:t>Tulo- ja lähtömuuttajien keskimääräiset tulot vuonna 2024</a:t>
            </a:r>
          </a:p>
        </p:txBody>
      </p:sp>
      <p:graphicFrame>
        <p:nvGraphicFramePr>
          <p:cNvPr id="2" name="Kaavio 1" descr="Keskimääräiset tulot olivat suurimmat tulomuuttajilla Puumalassa, Sulkavalla ja Hirvensalmella.">
            <a:extLst>
              <a:ext uri="{FF2B5EF4-FFF2-40B4-BE49-F238E27FC236}">
                <a16:creationId xmlns:a16="http://schemas.microsoft.com/office/drawing/2014/main" id="{A2E0ECFA-B8E8-EE04-65D0-B290B673D175}"/>
              </a:ext>
            </a:extLst>
          </p:cNvPr>
          <p:cNvGraphicFramePr>
            <a:graphicFrameLocks/>
          </p:cNvGraphicFramePr>
          <p:nvPr>
            <p:extLst>
              <p:ext uri="{D42A27DB-BD31-4B8C-83A1-F6EECF244321}">
                <p14:modId xmlns:p14="http://schemas.microsoft.com/office/powerpoint/2010/main" val="977392620"/>
              </p:ext>
            </p:extLst>
          </p:nvPr>
        </p:nvGraphicFramePr>
        <p:xfrm>
          <a:off x="762691" y="1"/>
          <a:ext cx="4739611" cy="34415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Kaavio 2" descr="Työllisten tulomuuttajien osalta suurimmat tulot olivat Puumalassa, Hirvensalmella ja Rantasalmella.">
            <a:extLst>
              <a:ext uri="{FF2B5EF4-FFF2-40B4-BE49-F238E27FC236}">
                <a16:creationId xmlns:a16="http://schemas.microsoft.com/office/drawing/2014/main" id="{D326A187-E08A-0640-463F-0C0E53170DD3}"/>
              </a:ext>
            </a:extLst>
          </p:cNvPr>
          <p:cNvGraphicFramePr>
            <a:graphicFrameLocks/>
          </p:cNvGraphicFramePr>
          <p:nvPr>
            <p:extLst>
              <p:ext uri="{D42A27DB-BD31-4B8C-83A1-F6EECF244321}">
                <p14:modId xmlns:p14="http://schemas.microsoft.com/office/powerpoint/2010/main" val="4176834533"/>
              </p:ext>
            </p:extLst>
          </p:nvPr>
        </p:nvGraphicFramePr>
        <p:xfrm>
          <a:off x="762692" y="3398008"/>
          <a:ext cx="5447277" cy="344155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Kaavio 3" descr="Lähtömuuttajien suurimmat keskimääräiset tulot oli Puumalassa.">
            <a:extLst>
              <a:ext uri="{FF2B5EF4-FFF2-40B4-BE49-F238E27FC236}">
                <a16:creationId xmlns:a16="http://schemas.microsoft.com/office/drawing/2014/main" id="{C5C413A7-2BB0-1243-A6C8-B608B43ED9A3}"/>
              </a:ext>
            </a:extLst>
          </p:cNvPr>
          <p:cNvGraphicFramePr>
            <a:graphicFrameLocks/>
          </p:cNvGraphicFramePr>
          <p:nvPr>
            <p:extLst>
              <p:ext uri="{D42A27DB-BD31-4B8C-83A1-F6EECF244321}">
                <p14:modId xmlns:p14="http://schemas.microsoft.com/office/powerpoint/2010/main" val="3666976194"/>
              </p:ext>
            </p:extLst>
          </p:nvPr>
        </p:nvGraphicFramePr>
        <p:xfrm>
          <a:off x="5955031" y="0"/>
          <a:ext cx="4922354" cy="330214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Kaavio 4" descr="Työllisten lähtömuuttajien suurimmat keskimääräiset tulot olivat Hirvensalmella.">
            <a:extLst>
              <a:ext uri="{FF2B5EF4-FFF2-40B4-BE49-F238E27FC236}">
                <a16:creationId xmlns:a16="http://schemas.microsoft.com/office/drawing/2014/main" id="{0C5D593B-BC4F-E209-ED5E-126B4838811A}"/>
              </a:ext>
            </a:extLst>
          </p:cNvPr>
          <p:cNvGraphicFramePr>
            <a:graphicFrameLocks/>
          </p:cNvGraphicFramePr>
          <p:nvPr>
            <p:extLst>
              <p:ext uri="{D42A27DB-BD31-4B8C-83A1-F6EECF244321}">
                <p14:modId xmlns:p14="http://schemas.microsoft.com/office/powerpoint/2010/main" val="1468710707"/>
              </p:ext>
            </p:extLst>
          </p:nvPr>
        </p:nvGraphicFramePr>
        <p:xfrm>
          <a:off x="5795270" y="3493871"/>
          <a:ext cx="5447277" cy="3441551"/>
        </p:xfrm>
        <a:graphic>
          <a:graphicData uri="http://schemas.openxmlformats.org/drawingml/2006/chart">
            <c:chart xmlns:c="http://schemas.openxmlformats.org/drawingml/2006/chart" xmlns:r="http://schemas.openxmlformats.org/officeDocument/2006/relationships" r:id="rId5"/>
          </a:graphicData>
        </a:graphic>
      </p:graphicFrame>
      <p:sp>
        <p:nvSpPr>
          <p:cNvPr id="12" name="Tekstiruutu 11">
            <a:extLst>
              <a:ext uri="{FF2B5EF4-FFF2-40B4-BE49-F238E27FC236}">
                <a16:creationId xmlns:a16="http://schemas.microsoft.com/office/drawing/2014/main" id="{56390D22-592F-8010-9218-30860207160E}"/>
              </a:ext>
            </a:extLst>
          </p:cNvPr>
          <p:cNvSpPr txBox="1"/>
          <p:nvPr/>
        </p:nvSpPr>
        <p:spPr>
          <a:xfrm>
            <a:off x="1540367" y="3260417"/>
            <a:ext cx="7185891" cy="276999"/>
          </a:xfrm>
          <a:prstGeom prst="rect">
            <a:avLst/>
          </a:prstGeom>
          <a:noFill/>
        </p:spPr>
        <p:txBody>
          <a:bodyPr wrap="square" rtlCol="0">
            <a:spAutoFit/>
          </a:bodyPr>
          <a:lstStyle/>
          <a:p>
            <a:pPr algn="l"/>
            <a:r>
              <a:rPr lang="fi-FI" sz="1200" dirty="0" err="1">
                <a:solidFill>
                  <a:srgbClr val="FF0000"/>
                </a:solidFill>
              </a:rPr>
              <a:t>Huom</a:t>
            </a:r>
            <a:r>
              <a:rPr lang="fi-FI" sz="1200" dirty="0">
                <a:solidFill>
                  <a:srgbClr val="FF0000"/>
                </a:solidFill>
              </a:rPr>
              <a:t>! Tulomuuttajien tiedoissa on mukana myös siirtolaisuus.</a:t>
            </a:r>
          </a:p>
        </p:txBody>
      </p:sp>
    </p:spTree>
    <p:extLst>
      <p:ext uri="{BB962C8B-B14F-4D97-AF65-F5344CB8AC3E}">
        <p14:creationId xmlns:p14="http://schemas.microsoft.com/office/powerpoint/2010/main" val="588630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E593BABF-7D6C-D1ED-2638-F31F37FF6ABB}"/>
              </a:ext>
            </a:extLst>
          </p:cNvPr>
          <p:cNvSpPr>
            <a:spLocks noGrp="1"/>
          </p:cNvSpPr>
          <p:nvPr>
            <p:ph type="ctrTitle"/>
          </p:nvPr>
        </p:nvSpPr>
        <p:spPr>
          <a:xfrm>
            <a:off x="359814" y="-562970"/>
            <a:ext cx="10200682" cy="562970"/>
          </a:xfrm>
        </p:spPr>
        <p:txBody>
          <a:bodyPr vert="horz" lIns="0" tIns="0" rIns="0" bIns="45720" rtlCol="0" anchor="b">
            <a:noAutofit/>
          </a:bodyPr>
          <a:lstStyle/>
          <a:p>
            <a:r>
              <a:rPr lang="fi-FI" sz="2000" dirty="0"/>
              <a:t>Tulo- ja lähtömuuttajien keskimääräiset tulot vuonna 2010-2024</a:t>
            </a:r>
          </a:p>
        </p:txBody>
      </p:sp>
      <p:graphicFrame>
        <p:nvGraphicFramePr>
          <p:cNvPr id="3" name="Kaavio 2" descr="Tulomuuttajien tulot ovat hieman pienemmät kuin lähtömuuttajien. Huomionarvoista on, että näissä tiedoissa on mukanan myös siirtolaisuus.">
            <a:extLst>
              <a:ext uri="{FF2B5EF4-FFF2-40B4-BE49-F238E27FC236}">
                <a16:creationId xmlns:a16="http://schemas.microsoft.com/office/drawing/2014/main" id="{AB5AF5C5-8876-89B2-9AF4-55F324C98CF6}"/>
              </a:ext>
            </a:extLst>
          </p:cNvPr>
          <p:cNvGraphicFramePr>
            <a:graphicFrameLocks/>
          </p:cNvGraphicFramePr>
          <p:nvPr>
            <p:extLst>
              <p:ext uri="{D42A27DB-BD31-4B8C-83A1-F6EECF244321}">
                <p14:modId xmlns:p14="http://schemas.microsoft.com/office/powerpoint/2010/main" val="1182538272"/>
              </p:ext>
            </p:extLst>
          </p:nvPr>
        </p:nvGraphicFramePr>
        <p:xfrm>
          <a:off x="914399" y="604298"/>
          <a:ext cx="10455965" cy="5589767"/>
        </p:xfrm>
        <a:graphic>
          <a:graphicData uri="http://schemas.openxmlformats.org/drawingml/2006/chart">
            <c:chart xmlns:c="http://schemas.openxmlformats.org/drawingml/2006/chart" xmlns:r="http://schemas.openxmlformats.org/officeDocument/2006/relationships" r:id="rId2"/>
          </a:graphicData>
        </a:graphic>
      </p:graphicFrame>
      <p:sp>
        <p:nvSpPr>
          <p:cNvPr id="4" name="Tekstiruutu 3">
            <a:extLst>
              <a:ext uri="{FF2B5EF4-FFF2-40B4-BE49-F238E27FC236}">
                <a16:creationId xmlns:a16="http://schemas.microsoft.com/office/drawing/2014/main" id="{5FA9E738-F928-D8A9-5FD3-7CA9C2A19E72}"/>
              </a:ext>
            </a:extLst>
          </p:cNvPr>
          <p:cNvSpPr txBox="1"/>
          <p:nvPr/>
        </p:nvSpPr>
        <p:spPr>
          <a:xfrm>
            <a:off x="914399" y="6253702"/>
            <a:ext cx="7185891" cy="369332"/>
          </a:xfrm>
          <a:prstGeom prst="rect">
            <a:avLst/>
          </a:prstGeom>
          <a:noFill/>
        </p:spPr>
        <p:txBody>
          <a:bodyPr wrap="square" rtlCol="0">
            <a:spAutoFit/>
          </a:bodyPr>
          <a:lstStyle/>
          <a:p>
            <a:pPr algn="l"/>
            <a:r>
              <a:rPr lang="fi-FI" sz="1800" dirty="0" err="1">
                <a:solidFill>
                  <a:srgbClr val="FF0000"/>
                </a:solidFill>
              </a:rPr>
              <a:t>Huom</a:t>
            </a:r>
            <a:r>
              <a:rPr lang="fi-FI" sz="1800" dirty="0">
                <a:solidFill>
                  <a:srgbClr val="FF0000"/>
                </a:solidFill>
              </a:rPr>
              <a:t>! Tulomuuttajien tiedoissa on mukana myös siirtolaisuus.</a:t>
            </a:r>
          </a:p>
        </p:txBody>
      </p:sp>
    </p:spTree>
    <p:extLst>
      <p:ext uri="{BB962C8B-B14F-4D97-AF65-F5344CB8AC3E}">
        <p14:creationId xmlns:p14="http://schemas.microsoft.com/office/powerpoint/2010/main" val="1249213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D546A056-8C6F-42D9-BA5E-DB0EF7A1DAF5}"/>
              </a:ext>
            </a:extLst>
          </p:cNvPr>
          <p:cNvSpPr>
            <a:spLocks noGrp="1"/>
          </p:cNvSpPr>
          <p:nvPr>
            <p:ph type="title" idx="4294967295"/>
          </p:nvPr>
        </p:nvSpPr>
        <p:spPr>
          <a:xfrm>
            <a:off x="1099457" y="272143"/>
            <a:ext cx="11234738" cy="504825"/>
          </a:xfrm>
        </p:spPr>
        <p:txBody>
          <a:bodyPr/>
          <a:lstStyle/>
          <a:p>
            <a:r>
              <a:rPr lang="fi-FI" dirty="0"/>
              <a:t>Tulo- ja lähtömuutto maakunnittain v. 2024</a:t>
            </a:r>
          </a:p>
        </p:txBody>
      </p:sp>
      <p:pic>
        <p:nvPicPr>
          <p:cNvPr id="8" name="Kuva 7" descr="Eniten Etelä-Savoon muutettiin vuonna 2024 Uudeltamaalta, Pohjois-Savosta ja Keski-Suomesta. Samoihin maakuntiin myös muutettiin eniiten Etelä-Savosta.">
            <a:extLst>
              <a:ext uri="{FF2B5EF4-FFF2-40B4-BE49-F238E27FC236}">
                <a16:creationId xmlns:a16="http://schemas.microsoft.com/office/drawing/2014/main" id="{C2730445-BC50-6039-EB50-A73F59E4E8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465" y="776968"/>
            <a:ext cx="5689324" cy="5689324"/>
          </a:xfrm>
          <a:prstGeom prst="rect">
            <a:avLst/>
          </a:prstGeom>
        </p:spPr>
      </p:pic>
      <p:pic>
        <p:nvPicPr>
          <p:cNvPr id="10" name="Kuva 9" descr="Samoihin maakuntiin muutettiin myös eniten Etelä-Savosta.">
            <a:extLst>
              <a:ext uri="{FF2B5EF4-FFF2-40B4-BE49-F238E27FC236}">
                <a16:creationId xmlns:a16="http://schemas.microsoft.com/office/drawing/2014/main" id="{BAFB6CC0-EA76-1853-E074-43F62A3D8C16}"/>
              </a:ext>
            </a:extLst>
          </p:cNvPr>
          <p:cNvPicPr>
            <a:picLocks noChangeAspect="1"/>
          </p:cNvPicPr>
          <p:nvPr/>
        </p:nvPicPr>
        <p:blipFill>
          <a:blip r:embed="rId3"/>
          <a:stretch>
            <a:fillRect/>
          </a:stretch>
        </p:blipFill>
        <p:spPr>
          <a:xfrm>
            <a:off x="6018491" y="776968"/>
            <a:ext cx="5736833" cy="5736833"/>
          </a:xfrm>
          <a:prstGeom prst="rect">
            <a:avLst/>
          </a:prstGeom>
        </p:spPr>
      </p:pic>
    </p:spTree>
    <p:extLst>
      <p:ext uri="{BB962C8B-B14F-4D97-AF65-F5344CB8AC3E}">
        <p14:creationId xmlns:p14="http://schemas.microsoft.com/office/powerpoint/2010/main" val="137571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1A73B43-1EB6-4A1D-81F2-91C5559DF55E}"/>
              </a:ext>
            </a:extLst>
          </p:cNvPr>
          <p:cNvSpPr>
            <a:spLocks noGrp="1"/>
          </p:cNvSpPr>
          <p:nvPr>
            <p:ph type="ctrTitle"/>
          </p:nvPr>
        </p:nvSpPr>
        <p:spPr>
          <a:xfrm>
            <a:off x="1346317" y="1916832"/>
            <a:ext cx="8298000" cy="2790306"/>
          </a:xfrm>
        </p:spPr>
        <p:txBody>
          <a:bodyPr/>
          <a:lstStyle/>
          <a:p>
            <a:r>
              <a:rPr lang="fi-FI" dirty="0"/>
              <a:t>Yhteystiedot:</a:t>
            </a:r>
            <a:br>
              <a:rPr lang="fi-FI" dirty="0"/>
            </a:br>
            <a:br>
              <a:rPr lang="fi-FI" dirty="0"/>
            </a:br>
            <a:r>
              <a:rPr lang="fi-FI" sz="1800" dirty="0">
                <a:hlinkClick r:id="rId2">
                  <a:extLst>
                    <a:ext uri="{A12FA001-AC4F-418D-AE19-62706E023703}">
                      <ahyp:hlinkClr xmlns:ahyp="http://schemas.microsoft.com/office/drawing/2018/hyperlinkcolor" val="tx"/>
                    </a:ext>
                  </a:extLst>
                </a:hlinkClick>
              </a:rPr>
              <a:t>esavoennakoi.fi</a:t>
            </a:r>
            <a:br>
              <a:rPr lang="fi-FI" sz="1800" dirty="0"/>
            </a:br>
            <a:r>
              <a:rPr lang="fi-FI" sz="1800" dirty="0">
                <a:hlinkClick r:id="rId3">
                  <a:extLst>
                    <a:ext uri="{A12FA001-AC4F-418D-AE19-62706E023703}">
                      <ahyp:hlinkClr xmlns:ahyp="http://schemas.microsoft.com/office/drawing/2018/hyperlinkcolor" val="tx"/>
                    </a:ext>
                  </a:extLst>
                </a:hlinkClick>
              </a:rPr>
              <a:t>esavoennakoi.fi/tilaa-uutiskirje</a:t>
            </a:r>
            <a:br>
              <a:rPr lang="fi-FI" sz="1800" dirty="0"/>
            </a:br>
            <a:r>
              <a:rPr lang="fi-FI" sz="1800" dirty="0" err="1"/>
              <a:t>bluesky</a:t>
            </a:r>
            <a:r>
              <a:rPr lang="fi-FI" sz="1800" dirty="0"/>
              <a:t> @esavoennakoi</a:t>
            </a:r>
            <a:br>
              <a:rPr lang="fi-FI" sz="1800" dirty="0"/>
            </a:br>
            <a:r>
              <a:rPr lang="fi-FI" sz="1800" dirty="0">
                <a:hlinkClick r:id="rId4">
                  <a:extLst>
                    <a:ext uri="{A12FA001-AC4F-418D-AE19-62706E023703}">
                      <ahyp:hlinkClr xmlns:ahyp="http://schemas.microsoft.com/office/drawing/2018/hyperlinkcolor" val="tx"/>
                    </a:ext>
                  </a:extLst>
                </a:hlinkClick>
              </a:rPr>
              <a:t>www.esavo.fi/tilastot</a:t>
            </a:r>
            <a:br>
              <a:rPr lang="fi-FI" sz="800" dirty="0"/>
            </a:br>
            <a:br>
              <a:rPr lang="fi-FI" sz="900" dirty="0"/>
            </a:br>
            <a:br>
              <a:rPr lang="fi-FI" sz="900" dirty="0"/>
            </a:br>
            <a:r>
              <a:rPr lang="fi-FI" sz="1600" dirty="0"/>
              <a:t>Hanna Kautiainen</a:t>
            </a:r>
            <a:br>
              <a:rPr lang="fi-FI" sz="1600" dirty="0"/>
            </a:br>
            <a:r>
              <a:rPr lang="fi-FI" sz="1600" dirty="0"/>
              <a:t>asiantuntija (ennakointi, maakuntastrategia ja –ohjelma)</a:t>
            </a:r>
            <a:br>
              <a:rPr lang="fi-FI" sz="1600" dirty="0"/>
            </a:br>
            <a:r>
              <a:rPr lang="fi-FI" sz="1600" dirty="0">
                <a:hlinkClick r:id="rId5">
                  <a:extLst>
                    <a:ext uri="{A12FA001-AC4F-418D-AE19-62706E023703}">
                      <ahyp:hlinkClr xmlns:ahyp="http://schemas.microsoft.com/office/drawing/2018/hyperlinkcolor" val="tx"/>
                    </a:ext>
                  </a:extLst>
                </a:hlinkClick>
              </a:rPr>
              <a:t>hanna.kautiainen@esavo.fi</a:t>
            </a:r>
            <a:br>
              <a:rPr lang="fi-FI" sz="1600" dirty="0"/>
            </a:br>
            <a:r>
              <a:rPr lang="fi-FI" sz="1600" dirty="0"/>
              <a:t>044 770 0519</a:t>
            </a:r>
            <a:br>
              <a:rPr lang="fi-FI" sz="1600" dirty="0"/>
            </a:br>
            <a:br>
              <a:rPr lang="fi-FI" sz="1600" dirty="0"/>
            </a:br>
            <a:r>
              <a:rPr lang="fi-FI" sz="1600" dirty="0"/>
              <a:t>Jaana Kokkonen</a:t>
            </a:r>
            <a:br>
              <a:rPr lang="fi-FI" sz="1600" dirty="0"/>
            </a:br>
            <a:r>
              <a:rPr lang="fi-FI" sz="1600" dirty="0"/>
              <a:t>tilastoasiantuntija</a:t>
            </a:r>
            <a:br>
              <a:rPr lang="fi-FI" sz="1600" dirty="0"/>
            </a:br>
            <a:r>
              <a:rPr lang="fi-FI" sz="1600" dirty="0">
                <a:hlinkClick r:id="rId6">
                  <a:extLst>
                    <a:ext uri="{A12FA001-AC4F-418D-AE19-62706E023703}">
                      <ahyp:hlinkClr xmlns:ahyp="http://schemas.microsoft.com/office/drawing/2018/hyperlinkcolor" val="tx"/>
                    </a:ext>
                  </a:extLst>
                </a:hlinkClick>
              </a:rPr>
              <a:t>jaana.kokkonen@esavo.fi</a:t>
            </a:r>
            <a:br>
              <a:rPr lang="fi-FI" sz="1600" dirty="0"/>
            </a:br>
            <a:r>
              <a:rPr lang="fi-FI" sz="1600" dirty="0"/>
              <a:t>044 770 0574</a:t>
            </a:r>
            <a:br>
              <a:rPr lang="fi-FI" sz="1600" dirty="0"/>
            </a:br>
            <a:br>
              <a:rPr lang="fi-FI" sz="1600" dirty="0"/>
            </a:br>
            <a:br>
              <a:rPr lang="fi-FI" dirty="0"/>
            </a:br>
            <a:endParaRPr lang="fi-FI" dirty="0"/>
          </a:p>
        </p:txBody>
      </p:sp>
      <p:pic>
        <p:nvPicPr>
          <p:cNvPr id="5" name="Kuva 4" descr="Etelä-Savo ennakoi logo&#10;">
            <a:extLst>
              <a:ext uri="{FF2B5EF4-FFF2-40B4-BE49-F238E27FC236}">
                <a16:creationId xmlns:a16="http://schemas.microsoft.com/office/drawing/2014/main" id="{4F7FD060-9CE2-B94D-26CC-5B474188313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23992" y="5373216"/>
            <a:ext cx="3620325" cy="1333804"/>
          </a:xfrm>
          <a:prstGeom prst="rect">
            <a:avLst/>
          </a:prstGeom>
        </p:spPr>
      </p:pic>
    </p:spTree>
    <p:extLst>
      <p:ext uri="{BB962C8B-B14F-4D97-AF65-F5344CB8AC3E}">
        <p14:creationId xmlns:p14="http://schemas.microsoft.com/office/powerpoint/2010/main" val="3872152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4BE0AE5F-9306-0A0B-01A4-DBA531685FC2}"/>
              </a:ext>
            </a:extLst>
          </p:cNvPr>
          <p:cNvSpPr>
            <a:spLocks noGrp="1"/>
          </p:cNvSpPr>
          <p:nvPr>
            <p:ph type="ctrTitle"/>
          </p:nvPr>
        </p:nvSpPr>
        <p:spPr>
          <a:xfrm>
            <a:off x="1301708" y="316471"/>
            <a:ext cx="8298000" cy="900000"/>
          </a:xfrm>
        </p:spPr>
        <p:txBody>
          <a:bodyPr/>
          <a:lstStyle/>
          <a:p>
            <a:r>
              <a:rPr lang="fi-FI" dirty="0"/>
              <a:t>Aineisto</a:t>
            </a:r>
          </a:p>
        </p:txBody>
      </p:sp>
      <p:sp>
        <p:nvSpPr>
          <p:cNvPr id="5" name="Tekstin paikkamerkki 4">
            <a:extLst>
              <a:ext uri="{FF2B5EF4-FFF2-40B4-BE49-F238E27FC236}">
                <a16:creationId xmlns:a16="http://schemas.microsoft.com/office/drawing/2014/main" id="{8BD06528-AEE1-8B63-76A4-17D938DBBABF}"/>
              </a:ext>
            </a:extLst>
          </p:cNvPr>
          <p:cNvSpPr>
            <a:spLocks noGrp="1"/>
          </p:cNvSpPr>
          <p:nvPr>
            <p:ph type="body" sz="quarter" idx="14"/>
          </p:nvPr>
        </p:nvSpPr>
        <p:spPr>
          <a:xfrm>
            <a:off x="1204889" y="1330010"/>
            <a:ext cx="9588584" cy="4464496"/>
          </a:xfrm>
        </p:spPr>
        <p:txBody>
          <a:bodyPr>
            <a:noAutofit/>
          </a:bodyPr>
          <a:lstStyle/>
          <a:p>
            <a:r>
              <a:rPr lang="fi-FI" sz="1600" dirty="0"/>
              <a:t>Muuttaneiden taustatiedot -tietokanta sisältää kuntaan ja kunnasta muuttaneiden taustoja koskevat tilastotiedot vuodelta 2024. Taulukot sisältävät tietoja muuttoliikkeen tulo- ja lähtömuutosta seuraavasti:</a:t>
            </a:r>
          </a:p>
          <a:p>
            <a:pPr>
              <a:spcAft>
                <a:spcPts val="0"/>
              </a:spcAft>
              <a:buFontTx/>
              <a:buChar char="-"/>
            </a:pPr>
            <a:r>
              <a:rPr lang="fi-FI" sz="1600" dirty="0">
                <a:hlinkClick r:id="rId2" action="ppaction://hlinksldjump"/>
              </a:rPr>
              <a:t>ikä</a:t>
            </a:r>
            <a:endParaRPr lang="fi-FI" sz="1600" dirty="0"/>
          </a:p>
          <a:p>
            <a:pPr>
              <a:spcAft>
                <a:spcPts val="0"/>
              </a:spcAft>
              <a:buFontTx/>
              <a:buChar char="-"/>
            </a:pPr>
            <a:r>
              <a:rPr lang="fi-FI" sz="1600" dirty="0">
                <a:hlinkClick r:id="rId3" action="ppaction://hlinksldjump"/>
              </a:rPr>
              <a:t>koulutusaste</a:t>
            </a:r>
            <a:endParaRPr lang="fi-FI" sz="1600" dirty="0"/>
          </a:p>
          <a:p>
            <a:pPr>
              <a:spcAft>
                <a:spcPts val="0"/>
              </a:spcAft>
            </a:pPr>
            <a:r>
              <a:rPr lang="fi-FI" sz="1600" dirty="0">
                <a:hlinkClick r:id="rId4" action="ppaction://hlinksldjump"/>
              </a:rPr>
              <a:t>muuttaneiden pääasiallinen toiminta</a:t>
            </a:r>
            <a:endParaRPr lang="fi-FI" sz="1600" dirty="0"/>
          </a:p>
          <a:p>
            <a:pPr>
              <a:spcAft>
                <a:spcPts val="0"/>
              </a:spcAft>
            </a:pPr>
            <a:r>
              <a:rPr lang="fi-FI" sz="1600" dirty="0">
                <a:hlinkClick r:id="rId5" action="ppaction://hlinksldjump"/>
              </a:rPr>
              <a:t>tulot</a:t>
            </a:r>
            <a:endParaRPr lang="fi-FI" sz="1600" dirty="0"/>
          </a:p>
          <a:p>
            <a:pPr marL="0" indent="0">
              <a:spcAft>
                <a:spcPts val="0"/>
              </a:spcAft>
              <a:buNone/>
            </a:pPr>
            <a:endParaRPr lang="fi-FI" sz="1600" dirty="0"/>
          </a:p>
          <a:p>
            <a:r>
              <a:rPr lang="fi-FI" sz="1600" dirty="0"/>
              <a:t>Esityksestä on peitetty muuttaneiden taustatietojen osalta kaikki alle 5 henkilön lukumäärät ja tulotiedoissa alle 10 henkilön lukumäärät. Tilastolaki 11§: ”Tilastot tulee laatia niin, etteivät niistä ole suoraan tai välillisesti tunnistettavissa ne, joita tilastot koskevat, ellei tunnistamista koskeva tieto ole tämän lain mukaan julkinen.” Erityisesti pienten kuntien aineistoissa muuttajamäärät jäävät ryhmittäisissä tarkasteluissa helposti tämän alle.</a:t>
            </a:r>
          </a:p>
          <a:p>
            <a:r>
              <a:rPr lang="fi-FI" sz="1600" dirty="0"/>
              <a:t>Tulomuuttajien tulotiedoissa on lähdetiedoista johtuen mukana sekä kuntien välinen muutto että siirtolaisuus, muutoin taustatietojen tarkastelussa on keskitytty kuntien väliseen muuttoon (Suomen sisällä tapahtuva muuttoliike).</a:t>
            </a:r>
          </a:p>
          <a:p>
            <a:r>
              <a:rPr lang="fi-FI" sz="1600" dirty="0"/>
              <a:t>Aineisto koostuu poikkileikkaustiedoista vuodelta 2024 kunnittain sekä maakuntatasolla aikasarjoista v. 2010 - 2024. Aineistoa on täydennetty kotimaan muuttoliikkeen suuntatiedoilla vuodelta 2024 (lähde: Tilastokeskus / Muuttoliike).</a:t>
            </a:r>
          </a:p>
        </p:txBody>
      </p:sp>
    </p:spTree>
    <p:extLst>
      <p:ext uri="{BB962C8B-B14F-4D97-AF65-F5344CB8AC3E}">
        <p14:creationId xmlns:p14="http://schemas.microsoft.com/office/powerpoint/2010/main" val="4041274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E593BABF-7D6C-D1ED-2638-F31F37FF6ABB}"/>
              </a:ext>
            </a:extLst>
          </p:cNvPr>
          <p:cNvSpPr>
            <a:spLocks noGrp="1"/>
          </p:cNvSpPr>
          <p:nvPr>
            <p:ph type="ctrTitle"/>
          </p:nvPr>
        </p:nvSpPr>
        <p:spPr>
          <a:xfrm>
            <a:off x="359814" y="-562970"/>
            <a:ext cx="10200682" cy="562970"/>
          </a:xfrm>
        </p:spPr>
        <p:txBody>
          <a:bodyPr vert="horz" lIns="0" tIns="0" rIns="0" bIns="45720" rtlCol="0" anchor="b">
            <a:noAutofit/>
          </a:bodyPr>
          <a:lstStyle/>
          <a:p>
            <a:r>
              <a:rPr lang="fi-FI" sz="2000" dirty="0"/>
              <a:t>Nettomuuttajat ikäryhmittäin vuonna 2024</a:t>
            </a:r>
          </a:p>
        </p:txBody>
      </p:sp>
      <p:sp>
        <p:nvSpPr>
          <p:cNvPr id="9" name="Tekstiruutu 8">
            <a:extLst>
              <a:ext uri="{FF2B5EF4-FFF2-40B4-BE49-F238E27FC236}">
                <a16:creationId xmlns:a16="http://schemas.microsoft.com/office/drawing/2014/main" id="{5D9D4DD5-8A1D-87DE-B822-294DF37A12B4}"/>
              </a:ext>
            </a:extLst>
          </p:cNvPr>
          <p:cNvSpPr txBox="1"/>
          <p:nvPr/>
        </p:nvSpPr>
        <p:spPr>
          <a:xfrm>
            <a:off x="3526042" y="3774957"/>
            <a:ext cx="5384238" cy="954107"/>
          </a:xfrm>
          <a:prstGeom prst="rect">
            <a:avLst/>
          </a:prstGeom>
          <a:solidFill>
            <a:schemeClr val="bg1"/>
          </a:solidFill>
          <a:ln w="25400">
            <a:solidFill>
              <a:srgbClr val="FF0000"/>
            </a:solidFill>
          </a:ln>
        </p:spPr>
        <p:txBody>
          <a:bodyPr wrap="square" rtlCol="0">
            <a:spAutoFit/>
          </a:bodyPr>
          <a:lstStyle/>
          <a:p>
            <a:pPr algn="l"/>
            <a:r>
              <a:rPr lang="fi-FI" sz="1400" dirty="0"/>
              <a:t>Etelä-Savo sai v. 2024 nettomuuttovoittoa yli 35-vuotiaiden ikäryhmästä ylöspäin. Eniten muuttovoittoa saatiin 55-64-vuotiaiden ikäryhmässä. Suurimmat muuttotappiot koettiin lasten ja nuorten ikäryhmissä.</a:t>
            </a:r>
          </a:p>
        </p:txBody>
      </p:sp>
      <p:graphicFrame>
        <p:nvGraphicFramePr>
          <p:cNvPr id="2" name="Kaavio 1" descr="Etelä-Savo sai vuonna 2024 nettomuuttovoittoa yli 35-vuotiaiden ikäryhmästä ylöspäin. Nuorten ikäryhmissä koettiin suurimmat muuttotappiot.">
            <a:extLst>
              <a:ext uri="{FF2B5EF4-FFF2-40B4-BE49-F238E27FC236}">
                <a16:creationId xmlns:a16="http://schemas.microsoft.com/office/drawing/2014/main" id="{6DE59BA2-874F-5FF3-4996-8CB61DB84C71}"/>
              </a:ext>
            </a:extLst>
          </p:cNvPr>
          <p:cNvGraphicFramePr>
            <a:graphicFrameLocks/>
          </p:cNvGraphicFramePr>
          <p:nvPr>
            <p:extLst>
              <p:ext uri="{D42A27DB-BD31-4B8C-83A1-F6EECF244321}">
                <p14:modId xmlns:p14="http://schemas.microsoft.com/office/powerpoint/2010/main" val="2023687532"/>
              </p:ext>
            </p:extLst>
          </p:nvPr>
        </p:nvGraphicFramePr>
        <p:xfrm>
          <a:off x="642937" y="466725"/>
          <a:ext cx="10906125" cy="59245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11581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E593BABF-7D6C-D1ED-2638-F31F37FF6ABB}"/>
              </a:ext>
            </a:extLst>
          </p:cNvPr>
          <p:cNvSpPr>
            <a:spLocks noGrp="1"/>
          </p:cNvSpPr>
          <p:nvPr>
            <p:ph type="ctrTitle"/>
          </p:nvPr>
        </p:nvSpPr>
        <p:spPr>
          <a:xfrm>
            <a:off x="359814" y="-562970"/>
            <a:ext cx="10200682" cy="562970"/>
          </a:xfrm>
        </p:spPr>
        <p:txBody>
          <a:bodyPr vert="horz" lIns="0" tIns="0" rIns="0" bIns="45720" rtlCol="0" anchor="b">
            <a:noAutofit/>
          </a:bodyPr>
          <a:lstStyle/>
          <a:p>
            <a:r>
              <a:rPr lang="fi-FI" sz="2000" dirty="0"/>
              <a:t>Nettomuutto ikäryhmittäin Etelä-Savossa 2010 - 2024</a:t>
            </a:r>
          </a:p>
        </p:txBody>
      </p:sp>
      <p:sp>
        <p:nvSpPr>
          <p:cNvPr id="3" name="Title 11">
            <a:extLst>
              <a:ext uri="{FF2B5EF4-FFF2-40B4-BE49-F238E27FC236}">
                <a16:creationId xmlns:a16="http://schemas.microsoft.com/office/drawing/2014/main" id="{3967A3F3-757C-3E11-1A56-9337DC646544}"/>
              </a:ext>
              <a:ext uri="{C183D7F6-B498-43B3-948B-1728B52AA6E4}">
                <adec:decorative xmlns:adec="http://schemas.microsoft.com/office/drawing/2017/decorative" val="1"/>
              </a:ext>
            </a:extLst>
          </p:cNvPr>
          <p:cNvSpPr txBox="1">
            <a:spLocks/>
          </p:cNvSpPr>
          <p:nvPr/>
        </p:nvSpPr>
        <p:spPr bwMode="auto">
          <a:xfrm>
            <a:off x="263352" y="6574126"/>
            <a:ext cx="11809312" cy="3112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1100" b="0" i="0" u="none" strike="noStrike" kern="1200" cap="none" spc="0" normalizeH="0" baseline="0" noProof="0" dirty="0">
                <a:ln>
                  <a:noFill/>
                </a:ln>
                <a:solidFill>
                  <a:srgbClr val="000000"/>
                </a:solidFill>
                <a:effectLst/>
                <a:uLnTx/>
                <a:uFillTx/>
                <a:latin typeface="Arial" charset="-52"/>
                <a:ea typeface="+mn-ea"/>
                <a:cs typeface="Arial" charset="-52"/>
              </a:rPr>
              <a:t>							</a:t>
            </a:r>
            <a:endParaRPr kumimoji="0" lang="fi-FI" sz="1100" b="0" i="0" u="none" strike="noStrike" kern="0" cap="none" spc="0" normalizeH="0" baseline="0" noProof="0" dirty="0">
              <a:ln>
                <a:noFill/>
              </a:ln>
              <a:solidFill>
                <a:srgbClr val="000000"/>
              </a:solidFill>
              <a:effectLst/>
              <a:uLnTx/>
              <a:uFillTx/>
              <a:latin typeface="Arial"/>
              <a:ea typeface="+mn-ea"/>
              <a:cs typeface="Arial (Headings)"/>
            </a:endParaRPr>
          </a:p>
        </p:txBody>
      </p:sp>
      <p:graphicFrame>
        <p:nvGraphicFramePr>
          <p:cNvPr id="4" name="Kaavio 3" descr="Kuntien välinen nettomuutto on muuttunut vuoden 2021 jälkeen tappiolliseksi Etelä-Savossa.">
            <a:extLst>
              <a:ext uri="{FF2B5EF4-FFF2-40B4-BE49-F238E27FC236}">
                <a16:creationId xmlns:a16="http://schemas.microsoft.com/office/drawing/2014/main" id="{13BA8E5B-AE90-6073-7169-A6A755588BFA}"/>
              </a:ext>
            </a:extLst>
          </p:cNvPr>
          <p:cNvGraphicFramePr>
            <a:graphicFrameLocks/>
          </p:cNvGraphicFramePr>
          <p:nvPr>
            <p:extLst>
              <p:ext uri="{D42A27DB-BD31-4B8C-83A1-F6EECF244321}">
                <p14:modId xmlns:p14="http://schemas.microsoft.com/office/powerpoint/2010/main" val="792650969"/>
              </p:ext>
            </p:extLst>
          </p:nvPr>
        </p:nvGraphicFramePr>
        <p:xfrm>
          <a:off x="1071418" y="637309"/>
          <a:ext cx="9984509" cy="519083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93934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3DF5CD-9287-7AC7-3803-33B3E433EF22}"/>
              </a:ext>
            </a:extLst>
          </p:cNvPr>
          <p:cNvSpPr>
            <a:spLocks noGrp="1"/>
          </p:cNvSpPr>
          <p:nvPr>
            <p:ph type="title" idx="4294967295"/>
          </p:nvPr>
        </p:nvSpPr>
        <p:spPr>
          <a:xfrm>
            <a:off x="702128" y="-94945"/>
            <a:ext cx="10787742" cy="900112"/>
          </a:xfrm>
        </p:spPr>
        <p:txBody>
          <a:bodyPr/>
          <a:lstStyle/>
          <a:p>
            <a:r>
              <a:rPr lang="fi-FI" dirty="0"/>
              <a:t>Kuntien välinen tulo-, lähtö- ja nettomuutto ikäryhmittäin v. 2024</a:t>
            </a:r>
          </a:p>
        </p:txBody>
      </p:sp>
      <p:graphicFrame>
        <p:nvGraphicFramePr>
          <p:cNvPr id="3" name="Taulukko 2">
            <a:extLst>
              <a:ext uri="{FF2B5EF4-FFF2-40B4-BE49-F238E27FC236}">
                <a16:creationId xmlns:a16="http://schemas.microsoft.com/office/drawing/2014/main" id="{44611798-86AF-8A9B-8B11-6EECD50B46C2}"/>
              </a:ext>
            </a:extLst>
          </p:cNvPr>
          <p:cNvGraphicFramePr>
            <a:graphicFrameLocks noGrp="1"/>
          </p:cNvGraphicFramePr>
          <p:nvPr>
            <p:extLst>
              <p:ext uri="{D42A27DB-BD31-4B8C-83A1-F6EECF244321}">
                <p14:modId xmlns:p14="http://schemas.microsoft.com/office/powerpoint/2010/main" val="2248043737"/>
              </p:ext>
            </p:extLst>
          </p:nvPr>
        </p:nvGraphicFramePr>
        <p:xfrm>
          <a:off x="190831" y="1441175"/>
          <a:ext cx="11911058" cy="4815212"/>
        </p:xfrm>
        <a:graphic>
          <a:graphicData uri="http://schemas.openxmlformats.org/drawingml/2006/table">
            <a:tbl>
              <a:tblPr firstRow="1">
                <a:tableStyleId>{5C22544A-7EE6-4342-B048-85BDC9FD1C3A}</a:tableStyleId>
              </a:tblPr>
              <a:tblGrid>
                <a:gridCol w="898586">
                  <a:extLst>
                    <a:ext uri="{9D8B030D-6E8A-4147-A177-3AD203B41FA5}">
                      <a16:colId xmlns:a16="http://schemas.microsoft.com/office/drawing/2014/main" val="2416170203"/>
                    </a:ext>
                  </a:extLst>
                </a:gridCol>
                <a:gridCol w="458853">
                  <a:extLst>
                    <a:ext uri="{9D8B030D-6E8A-4147-A177-3AD203B41FA5}">
                      <a16:colId xmlns:a16="http://schemas.microsoft.com/office/drawing/2014/main" val="958047861"/>
                    </a:ext>
                  </a:extLst>
                </a:gridCol>
                <a:gridCol w="458853">
                  <a:extLst>
                    <a:ext uri="{9D8B030D-6E8A-4147-A177-3AD203B41FA5}">
                      <a16:colId xmlns:a16="http://schemas.microsoft.com/office/drawing/2014/main" val="3001920486"/>
                    </a:ext>
                  </a:extLst>
                </a:gridCol>
                <a:gridCol w="458853">
                  <a:extLst>
                    <a:ext uri="{9D8B030D-6E8A-4147-A177-3AD203B41FA5}">
                      <a16:colId xmlns:a16="http://schemas.microsoft.com/office/drawing/2014/main" val="2285758799"/>
                    </a:ext>
                  </a:extLst>
                </a:gridCol>
                <a:gridCol w="458853">
                  <a:extLst>
                    <a:ext uri="{9D8B030D-6E8A-4147-A177-3AD203B41FA5}">
                      <a16:colId xmlns:a16="http://schemas.microsoft.com/office/drawing/2014/main" val="2023958302"/>
                    </a:ext>
                  </a:extLst>
                </a:gridCol>
                <a:gridCol w="458853">
                  <a:extLst>
                    <a:ext uri="{9D8B030D-6E8A-4147-A177-3AD203B41FA5}">
                      <a16:colId xmlns:a16="http://schemas.microsoft.com/office/drawing/2014/main" val="4052613658"/>
                    </a:ext>
                  </a:extLst>
                </a:gridCol>
                <a:gridCol w="458853">
                  <a:extLst>
                    <a:ext uri="{9D8B030D-6E8A-4147-A177-3AD203B41FA5}">
                      <a16:colId xmlns:a16="http://schemas.microsoft.com/office/drawing/2014/main" val="3225899747"/>
                    </a:ext>
                  </a:extLst>
                </a:gridCol>
                <a:gridCol w="458853">
                  <a:extLst>
                    <a:ext uri="{9D8B030D-6E8A-4147-A177-3AD203B41FA5}">
                      <a16:colId xmlns:a16="http://schemas.microsoft.com/office/drawing/2014/main" val="2396836018"/>
                    </a:ext>
                  </a:extLst>
                </a:gridCol>
                <a:gridCol w="458853">
                  <a:extLst>
                    <a:ext uri="{9D8B030D-6E8A-4147-A177-3AD203B41FA5}">
                      <a16:colId xmlns:a16="http://schemas.microsoft.com/office/drawing/2014/main" val="2262724804"/>
                    </a:ext>
                  </a:extLst>
                </a:gridCol>
                <a:gridCol w="458853">
                  <a:extLst>
                    <a:ext uri="{9D8B030D-6E8A-4147-A177-3AD203B41FA5}">
                      <a16:colId xmlns:a16="http://schemas.microsoft.com/office/drawing/2014/main" val="3524767334"/>
                    </a:ext>
                  </a:extLst>
                </a:gridCol>
                <a:gridCol w="458853">
                  <a:extLst>
                    <a:ext uri="{9D8B030D-6E8A-4147-A177-3AD203B41FA5}">
                      <a16:colId xmlns:a16="http://schemas.microsoft.com/office/drawing/2014/main" val="589732005"/>
                    </a:ext>
                  </a:extLst>
                </a:gridCol>
                <a:gridCol w="458853">
                  <a:extLst>
                    <a:ext uri="{9D8B030D-6E8A-4147-A177-3AD203B41FA5}">
                      <a16:colId xmlns:a16="http://schemas.microsoft.com/office/drawing/2014/main" val="2840432879"/>
                    </a:ext>
                  </a:extLst>
                </a:gridCol>
                <a:gridCol w="458853">
                  <a:extLst>
                    <a:ext uri="{9D8B030D-6E8A-4147-A177-3AD203B41FA5}">
                      <a16:colId xmlns:a16="http://schemas.microsoft.com/office/drawing/2014/main" val="256289252"/>
                    </a:ext>
                  </a:extLst>
                </a:gridCol>
                <a:gridCol w="458853">
                  <a:extLst>
                    <a:ext uri="{9D8B030D-6E8A-4147-A177-3AD203B41FA5}">
                      <a16:colId xmlns:a16="http://schemas.microsoft.com/office/drawing/2014/main" val="3783260627"/>
                    </a:ext>
                  </a:extLst>
                </a:gridCol>
                <a:gridCol w="458853">
                  <a:extLst>
                    <a:ext uri="{9D8B030D-6E8A-4147-A177-3AD203B41FA5}">
                      <a16:colId xmlns:a16="http://schemas.microsoft.com/office/drawing/2014/main" val="4164258818"/>
                    </a:ext>
                  </a:extLst>
                </a:gridCol>
                <a:gridCol w="458853">
                  <a:extLst>
                    <a:ext uri="{9D8B030D-6E8A-4147-A177-3AD203B41FA5}">
                      <a16:colId xmlns:a16="http://schemas.microsoft.com/office/drawing/2014/main" val="3161287594"/>
                    </a:ext>
                  </a:extLst>
                </a:gridCol>
                <a:gridCol w="458853">
                  <a:extLst>
                    <a:ext uri="{9D8B030D-6E8A-4147-A177-3AD203B41FA5}">
                      <a16:colId xmlns:a16="http://schemas.microsoft.com/office/drawing/2014/main" val="3549746314"/>
                    </a:ext>
                  </a:extLst>
                </a:gridCol>
                <a:gridCol w="458853">
                  <a:extLst>
                    <a:ext uri="{9D8B030D-6E8A-4147-A177-3AD203B41FA5}">
                      <a16:colId xmlns:a16="http://schemas.microsoft.com/office/drawing/2014/main" val="25431148"/>
                    </a:ext>
                  </a:extLst>
                </a:gridCol>
                <a:gridCol w="458853">
                  <a:extLst>
                    <a:ext uri="{9D8B030D-6E8A-4147-A177-3AD203B41FA5}">
                      <a16:colId xmlns:a16="http://schemas.microsoft.com/office/drawing/2014/main" val="3860391128"/>
                    </a:ext>
                  </a:extLst>
                </a:gridCol>
                <a:gridCol w="458853">
                  <a:extLst>
                    <a:ext uri="{9D8B030D-6E8A-4147-A177-3AD203B41FA5}">
                      <a16:colId xmlns:a16="http://schemas.microsoft.com/office/drawing/2014/main" val="3008502106"/>
                    </a:ext>
                  </a:extLst>
                </a:gridCol>
                <a:gridCol w="458853">
                  <a:extLst>
                    <a:ext uri="{9D8B030D-6E8A-4147-A177-3AD203B41FA5}">
                      <a16:colId xmlns:a16="http://schemas.microsoft.com/office/drawing/2014/main" val="3962431340"/>
                    </a:ext>
                  </a:extLst>
                </a:gridCol>
                <a:gridCol w="458853">
                  <a:extLst>
                    <a:ext uri="{9D8B030D-6E8A-4147-A177-3AD203B41FA5}">
                      <a16:colId xmlns:a16="http://schemas.microsoft.com/office/drawing/2014/main" val="526033805"/>
                    </a:ext>
                  </a:extLst>
                </a:gridCol>
                <a:gridCol w="458853">
                  <a:extLst>
                    <a:ext uri="{9D8B030D-6E8A-4147-A177-3AD203B41FA5}">
                      <a16:colId xmlns:a16="http://schemas.microsoft.com/office/drawing/2014/main" val="767627692"/>
                    </a:ext>
                  </a:extLst>
                </a:gridCol>
                <a:gridCol w="458853">
                  <a:extLst>
                    <a:ext uri="{9D8B030D-6E8A-4147-A177-3AD203B41FA5}">
                      <a16:colId xmlns:a16="http://schemas.microsoft.com/office/drawing/2014/main" val="1488264078"/>
                    </a:ext>
                  </a:extLst>
                </a:gridCol>
                <a:gridCol w="458853">
                  <a:extLst>
                    <a:ext uri="{9D8B030D-6E8A-4147-A177-3AD203B41FA5}">
                      <a16:colId xmlns:a16="http://schemas.microsoft.com/office/drawing/2014/main" val="3477321903"/>
                    </a:ext>
                  </a:extLst>
                </a:gridCol>
              </a:tblGrid>
              <a:tr h="404227">
                <a:tc>
                  <a:txBody>
                    <a:bodyPr/>
                    <a:lstStyle/>
                    <a:p>
                      <a:pPr algn="l" fontAlgn="b">
                        <a:buNone/>
                      </a:pP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dirty="0">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2483287431"/>
                  </a:ext>
                </a:extLst>
              </a:tr>
              <a:tr h="404227">
                <a:tc>
                  <a:txBody>
                    <a:bodyPr/>
                    <a:lstStyle/>
                    <a:p>
                      <a:pPr algn="l" fontAlgn="b">
                        <a:buNone/>
                      </a:pP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Yhteensä</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0 - 14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15 - 24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25 - 34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35 - 44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45 - 54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55 - 64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65 -</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3721684518"/>
                  </a:ext>
                </a:extLst>
              </a:tr>
              <a:tr h="404227">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Tulomuutto</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Lähtömuutto</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Nettomuutto</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Tulomuutto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Lähtömuutto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Nettomuutto</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Tulomuutto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Lähtömuutto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Nettomuutto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Tulomuutto</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Lähtömuutto</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Nettomuutto</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Tulomuutto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a:effectLst/>
                        </a:rPr>
                        <a:t>Lähtömuutto</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Nettomuutto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Tulomuutto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Lähtömuutto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Nettomuutto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Tulomuutto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Lähtömuutto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Nettomuutto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Tulomuutto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Lähtömuutto</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l" fontAlgn="b">
                        <a:buNone/>
                      </a:pPr>
                      <a:r>
                        <a:rPr lang="fi-FI" sz="600" b="0" u="none" strike="noStrike" dirty="0">
                          <a:effectLst/>
                        </a:rPr>
                        <a:t>Nettomuutto</a:t>
                      </a:r>
                      <a:endParaRPr lang="fi-FI" sz="600" b="0" i="0" u="none" strike="noStrike" dirty="0">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2887673860"/>
                  </a:ext>
                </a:extLst>
              </a:tr>
              <a:tr h="214929">
                <a:tc>
                  <a:txBody>
                    <a:bodyPr/>
                    <a:lstStyle/>
                    <a:p>
                      <a:pPr algn="l" fontAlgn="b">
                        <a:buNone/>
                      </a:pPr>
                      <a:r>
                        <a:rPr lang="fi-FI" sz="600" u="none" strike="noStrike">
                          <a:effectLst/>
                        </a:rPr>
                        <a:t>MK10 Etelä-Savo</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4740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5324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-584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356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427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1367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1952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-585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1063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1195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-132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570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565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434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391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459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342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491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452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39</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1538625130"/>
                  </a:ext>
                </a:extLst>
              </a:tr>
              <a:tr h="214929">
                <a:tc>
                  <a:txBody>
                    <a:bodyPr/>
                    <a:lstStyle/>
                    <a:p>
                      <a:pPr algn="l" fontAlgn="b">
                        <a:buNone/>
                      </a:pPr>
                      <a:r>
                        <a:rPr lang="fi-FI" sz="600" u="none" strike="noStrike">
                          <a:effectLst/>
                        </a:rPr>
                        <a:t>SK101 Mikkeli</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2690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2842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222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234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791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1019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-228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617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687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314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297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232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209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255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178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259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218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41</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1964589750"/>
                  </a:ext>
                </a:extLst>
              </a:tr>
              <a:tr h="214929">
                <a:tc>
                  <a:txBody>
                    <a:bodyPr/>
                    <a:lstStyle/>
                    <a:p>
                      <a:pPr algn="l" fontAlgn="b">
                        <a:buNone/>
                      </a:pPr>
                      <a:r>
                        <a:rPr lang="fi-FI" sz="600" u="none" strike="noStrike">
                          <a:effectLst/>
                        </a:rPr>
                        <a:t>Hirvensalmi</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281340748"/>
                  </a:ext>
                </a:extLst>
              </a:tr>
              <a:tr h="214929">
                <a:tc>
                  <a:txBody>
                    <a:bodyPr/>
                    <a:lstStyle/>
                    <a:p>
                      <a:pPr algn="l" fontAlgn="b">
                        <a:buNone/>
                      </a:pPr>
                      <a:r>
                        <a:rPr lang="fi-FI" sz="600" u="none" strike="noStrike">
                          <a:effectLst/>
                        </a:rPr>
                        <a:t>Kangasniemi</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192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189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dirty="0">
                          <a:effectLst/>
                        </a:rPr>
                        <a:t>3</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1971863851"/>
                  </a:ext>
                </a:extLst>
              </a:tr>
              <a:tr h="214929">
                <a:tc>
                  <a:txBody>
                    <a:bodyPr/>
                    <a:lstStyle/>
                    <a:p>
                      <a:pPr algn="l" fontAlgn="b">
                        <a:buNone/>
                      </a:pPr>
                      <a:r>
                        <a:rPr lang="fi-FI" sz="600" u="none" strike="noStrike">
                          <a:effectLst/>
                        </a:rPr>
                        <a:t>Mikkeli</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1955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2164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-209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181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662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822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-160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494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570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226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221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139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37</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466842861"/>
                  </a:ext>
                </a:extLst>
              </a:tr>
              <a:tr h="214929">
                <a:tc>
                  <a:txBody>
                    <a:bodyPr/>
                    <a:lstStyle/>
                    <a:p>
                      <a:pPr algn="l" fontAlgn="b">
                        <a:buNone/>
                      </a:pPr>
                      <a:r>
                        <a:rPr lang="fi-FI" sz="600" u="none" strike="noStrike">
                          <a:effectLst/>
                        </a:rPr>
                        <a:t>Mäntyharju</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312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300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2769667437"/>
                  </a:ext>
                </a:extLst>
              </a:tr>
              <a:tr h="214929">
                <a:tc>
                  <a:txBody>
                    <a:bodyPr/>
                    <a:lstStyle/>
                    <a:p>
                      <a:pPr algn="l" fontAlgn="b">
                        <a:buNone/>
                      </a:pPr>
                      <a:r>
                        <a:rPr lang="fi-FI" sz="600" u="none" strike="noStrike">
                          <a:effectLst/>
                        </a:rPr>
                        <a:t>Puumala</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95" marR="4995" marT="4995" marB="0" anchor="b"/>
                </a:tc>
                <a:tc>
                  <a:txBody>
                    <a:bodyPr/>
                    <a:lstStyle/>
                    <a:p>
                      <a:pPr algn="r" fontAlgn="b">
                        <a:buNone/>
                      </a:pPr>
                      <a:r>
                        <a:rPr lang="fi-FI" sz="600" u="none" strike="noStrike" dirty="0">
                          <a:effectLst/>
                        </a:rPr>
                        <a:t>5</a:t>
                      </a:r>
                      <a:endParaRPr lang="fi-FI" sz="600" b="0" i="0" u="none" strike="noStrike" dirty="0">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95" marR="4995" marT="4995"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4263312975"/>
                  </a:ext>
                </a:extLst>
              </a:tr>
              <a:tr h="404227">
                <a:tc>
                  <a:txBody>
                    <a:bodyPr/>
                    <a:lstStyle/>
                    <a:p>
                      <a:pPr algn="l" fontAlgn="b">
                        <a:buNone/>
                      </a:pPr>
                      <a:r>
                        <a:rPr lang="fi-FI" sz="600" u="none" strike="noStrike">
                          <a:effectLst/>
                        </a:rPr>
                        <a:t>SK105 Pieksämäki</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705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873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-168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287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165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102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1143998164"/>
                  </a:ext>
                </a:extLst>
              </a:tr>
              <a:tr h="214929">
                <a:tc>
                  <a:txBody>
                    <a:bodyPr/>
                    <a:lstStyle/>
                    <a:p>
                      <a:pPr algn="l" fontAlgn="b">
                        <a:buNone/>
                      </a:pPr>
                      <a:r>
                        <a:rPr lang="fi-FI" sz="600" u="none" strike="noStrike">
                          <a:effectLst/>
                        </a:rPr>
                        <a:t>Juva</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180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3885996271"/>
                  </a:ext>
                </a:extLst>
              </a:tr>
              <a:tr h="214929">
                <a:tc>
                  <a:txBody>
                    <a:bodyPr/>
                    <a:lstStyle/>
                    <a:p>
                      <a:pPr algn="l" fontAlgn="b">
                        <a:buNone/>
                      </a:pPr>
                      <a:r>
                        <a:rPr lang="fi-FI" sz="600" u="none" strike="noStrike">
                          <a:effectLst/>
                        </a:rPr>
                        <a:t>Pieksämäki</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546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693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229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130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13</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2318585632"/>
                  </a:ext>
                </a:extLst>
              </a:tr>
              <a:tr h="404227">
                <a:tc>
                  <a:txBody>
                    <a:bodyPr/>
                    <a:lstStyle/>
                    <a:p>
                      <a:pPr algn="l" fontAlgn="b">
                        <a:buNone/>
                      </a:pPr>
                      <a:r>
                        <a:rPr lang="fi-FI" sz="600" u="none" strike="noStrike">
                          <a:effectLst/>
                        </a:rPr>
                        <a:t>SK103 Savonlinna</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1345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1609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-264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102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431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646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-215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293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343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109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139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1408030916"/>
                  </a:ext>
                </a:extLst>
              </a:tr>
              <a:tr h="214929">
                <a:tc>
                  <a:txBody>
                    <a:bodyPr/>
                    <a:lstStyle/>
                    <a:p>
                      <a:pPr algn="l" fontAlgn="b">
                        <a:buNone/>
                      </a:pPr>
                      <a:r>
                        <a:rPr lang="fi-FI" sz="600" u="none" strike="noStrike">
                          <a:effectLst/>
                        </a:rPr>
                        <a:t>Enonkoski</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95" marR="4995" marT="4995" marB="0" anchor="b"/>
                </a:tc>
                <a:tc>
                  <a:txBody>
                    <a:bodyPr/>
                    <a:lstStyle/>
                    <a:p>
                      <a:pPr algn="r" fontAlgn="b">
                        <a:buNone/>
                      </a:pPr>
                      <a:r>
                        <a:rPr lang="fi-FI" sz="600" u="none" strike="noStrike">
                          <a:effectLst/>
                        </a:rPr>
                        <a:t>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4023823255"/>
                  </a:ext>
                </a:extLst>
              </a:tr>
              <a:tr h="214929">
                <a:tc>
                  <a:txBody>
                    <a:bodyPr/>
                    <a:lstStyle/>
                    <a:p>
                      <a:pPr algn="l" fontAlgn="b">
                        <a:buNone/>
                      </a:pPr>
                      <a:r>
                        <a:rPr lang="fi-FI" sz="600" u="none" strike="noStrike">
                          <a:effectLst/>
                        </a:rPr>
                        <a:t>Rantasalmi</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3515217555"/>
                  </a:ext>
                </a:extLst>
              </a:tr>
              <a:tr h="214929">
                <a:tc>
                  <a:txBody>
                    <a:bodyPr/>
                    <a:lstStyle/>
                    <a:p>
                      <a:pPr algn="l" fontAlgn="b">
                        <a:buNone/>
                      </a:pPr>
                      <a:r>
                        <a:rPr lang="fi-FI" sz="600" u="none" strike="noStrike">
                          <a:effectLst/>
                        </a:rPr>
                        <a:t>Savonlinna</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1057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1295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-238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79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377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545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-168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228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285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-57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102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4</a:t>
                      </a:r>
                      <a:endParaRPr lang="fi-FI" sz="600" b="0" i="0" u="none" strike="noStrike">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467704568"/>
                  </a:ext>
                </a:extLst>
              </a:tr>
              <a:tr h="214929">
                <a:tc>
                  <a:txBody>
                    <a:bodyPr/>
                    <a:lstStyle/>
                    <a:p>
                      <a:pPr algn="l" fontAlgn="b">
                        <a:buNone/>
                      </a:pPr>
                      <a:r>
                        <a:rPr lang="fi-FI" sz="600" u="none" strike="noStrike">
                          <a:effectLst/>
                        </a:rPr>
                        <a:t>Sulkava</a:t>
                      </a:r>
                      <a:endParaRPr lang="fi-FI" sz="600" b="1"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115</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95" marR="4995" marT="4995" marB="0" anchor="b"/>
                </a:tc>
                <a:tc>
                  <a:txBody>
                    <a:bodyPr/>
                    <a:lstStyle/>
                    <a:p>
                      <a:pPr algn="r" fontAlgn="b">
                        <a:buNone/>
                      </a:pPr>
                      <a:r>
                        <a:rPr lang="fi-FI" sz="600" u="none" strike="noStrike">
                          <a:effectLst/>
                        </a:rPr>
                        <a:t>10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30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23</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16</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95" marR="4995" marT="4995"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a:effectLst/>
                        </a:rPr>
                        <a:t>20</a:t>
                      </a:r>
                      <a:endParaRPr lang="fi-FI" sz="600" b="0" i="0" u="none" strike="noStrike">
                        <a:solidFill>
                          <a:srgbClr val="000000"/>
                        </a:solidFill>
                        <a:effectLst/>
                        <a:latin typeface="Calibri" panose="020F0502020204030204" pitchFamily="34" charset="0"/>
                      </a:endParaRPr>
                    </a:p>
                  </a:txBody>
                  <a:tcPr marL="4995" marR="4995" marT="4995" marB="0" anchor="b"/>
                </a:tc>
                <a:tc>
                  <a:txBody>
                    <a:bodyPr/>
                    <a:lstStyle/>
                    <a:p>
                      <a:pPr algn="r" fontAlgn="b">
                        <a:buNone/>
                      </a:pPr>
                      <a:r>
                        <a:rPr lang="fi-FI" sz="600" u="none" strike="noStrike" dirty="0">
                          <a:effectLst/>
                        </a:rPr>
                        <a:t>-9</a:t>
                      </a:r>
                      <a:endParaRPr lang="fi-FI" sz="600" b="0" i="0" u="none" strike="noStrike" dirty="0">
                        <a:solidFill>
                          <a:srgbClr val="000000"/>
                        </a:solidFill>
                        <a:effectLst/>
                        <a:latin typeface="Calibri" panose="020F0502020204030204" pitchFamily="34" charset="0"/>
                      </a:endParaRPr>
                    </a:p>
                  </a:txBody>
                  <a:tcPr marL="4995" marR="4995" marT="4995" marB="0" anchor="b"/>
                </a:tc>
                <a:extLst>
                  <a:ext uri="{0D108BD9-81ED-4DB2-BD59-A6C34878D82A}">
                    <a16:rowId xmlns:a16="http://schemas.microsoft.com/office/drawing/2014/main" val="982012209"/>
                  </a:ext>
                </a:extLst>
              </a:tr>
            </a:tbl>
          </a:graphicData>
        </a:graphic>
      </p:graphicFrame>
    </p:spTree>
    <p:extLst>
      <p:ext uri="{BB962C8B-B14F-4D97-AF65-F5344CB8AC3E}">
        <p14:creationId xmlns:p14="http://schemas.microsoft.com/office/powerpoint/2010/main" val="3713159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E593BABF-7D6C-D1ED-2638-F31F37FF6ABB}"/>
              </a:ext>
            </a:extLst>
          </p:cNvPr>
          <p:cNvSpPr>
            <a:spLocks noGrp="1"/>
          </p:cNvSpPr>
          <p:nvPr>
            <p:ph type="ctrTitle"/>
          </p:nvPr>
        </p:nvSpPr>
        <p:spPr>
          <a:xfrm>
            <a:off x="359814" y="-562970"/>
            <a:ext cx="10200682" cy="562970"/>
          </a:xfrm>
        </p:spPr>
        <p:txBody>
          <a:bodyPr vert="horz" lIns="0" tIns="0" rIns="0" bIns="45720" rtlCol="0" anchor="b">
            <a:noAutofit/>
          </a:bodyPr>
          <a:lstStyle/>
          <a:p>
            <a:r>
              <a:rPr lang="fi-FI" sz="2000" dirty="0"/>
              <a:t>Nettomuutto pääasiallisen toiminnan mukaan vuonna 2024</a:t>
            </a:r>
          </a:p>
        </p:txBody>
      </p:sp>
      <p:sp>
        <p:nvSpPr>
          <p:cNvPr id="3" name="Tekstiruutu 2">
            <a:extLst>
              <a:ext uri="{FF2B5EF4-FFF2-40B4-BE49-F238E27FC236}">
                <a16:creationId xmlns:a16="http://schemas.microsoft.com/office/drawing/2014/main" id="{0EEAF0A0-125A-24FA-8AEE-6715C7698ADC}"/>
              </a:ext>
            </a:extLst>
          </p:cNvPr>
          <p:cNvSpPr txBox="1"/>
          <p:nvPr/>
        </p:nvSpPr>
        <p:spPr>
          <a:xfrm>
            <a:off x="3826983" y="3847403"/>
            <a:ext cx="5384238" cy="738664"/>
          </a:xfrm>
          <a:prstGeom prst="rect">
            <a:avLst/>
          </a:prstGeom>
          <a:solidFill>
            <a:schemeClr val="bg1"/>
          </a:solidFill>
          <a:ln w="25400">
            <a:solidFill>
              <a:srgbClr val="FF0000"/>
            </a:solidFill>
          </a:ln>
        </p:spPr>
        <p:txBody>
          <a:bodyPr wrap="square" rtlCol="0">
            <a:spAutoFit/>
          </a:bodyPr>
          <a:lstStyle/>
          <a:p>
            <a:pPr algn="l"/>
            <a:r>
              <a:rPr lang="fi-FI" sz="1400" dirty="0"/>
              <a:t>Eniten koko maakunnan nettomuutto oli miinuksella työllisten sekä opiskelijoiden ja koululaisten osalta. Nettomuuttovoittoa saatiin eläkeläisistä.</a:t>
            </a:r>
          </a:p>
        </p:txBody>
      </p:sp>
      <p:graphicFrame>
        <p:nvGraphicFramePr>
          <p:cNvPr id="2" name="Kaavio 1" descr="Eniten koko maakunnan nettomuutto oli miinuksella vuonna 2024 opiskelijoiden ja koululaisten osalta. Muuttovoittoa saatiin eläkeläisistä.">
            <a:extLst>
              <a:ext uri="{FF2B5EF4-FFF2-40B4-BE49-F238E27FC236}">
                <a16:creationId xmlns:a16="http://schemas.microsoft.com/office/drawing/2014/main" id="{3D1C1061-EF2F-2276-E822-E5A2DCDD15C1}"/>
              </a:ext>
            </a:extLst>
          </p:cNvPr>
          <p:cNvGraphicFramePr>
            <a:graphicFrameLocks/>
          </p:cNvGraphicFramePr>
          <p:nvPr>
            <p:extLst>
              <p:ext uri="{D42A27DB-BD31-4B8C-83A1-F6EECF244321}">
                <p14:modId xmlns:p14="http://schemas.microsoft.com/office/powerpoint/2010/main" val="2618350754"/>
              </p:ext>
            </p:extLst>
          </p:nvPr>
        </p:nvGraphicFramePr>
        <p:xfrm>
          <a:off x="877454" y="572654"/>
          <a:ext cx="9946120" cy="540399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56107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E593BABF-7D6C-D1ED-2638-F31F37FF6ABB}"/>
              </a:ext>
            </a:extLst>
          </p:cNvPr>
          <p:cNvSpPr>
            <a:spLocks noGrp="1"/>
          </p:cNvSpPr>
          <p:nvPr>
            <p:ph type="ctrTitle"/>
          </p:nvPr>
        </p:nvSpPr>
        <p:spPr>
          <a:xfrm>
            <a:off x="359814" y="-562970"/>
            <a:ext cx="10200682" cy="562970"/>
          </a:xfrm>
        </p:spPr>
        <p:txBody>
          <a:bodyPr vert="horz" lIns="0" tIns="0" rIns="0" bIns="45720" rtlCol="0" anchor="b">
            <a:noAutofit/>
          </a:bodyPr>
          <a:lstStyle/>
          <a:p>
            <a:r>
              <a:rPr lang="fi-FI" sz="2000" dirty="0"/>
              <a:t>Nettomuutto pääasiallisen toiminnan mukaan Etelä-Savossa 2010 - 2024</a:t>
            </a:r>
          </a:p>
        </p:txBody>
      </p:sp>
      <p:graphicFrame>
        <p:nvGraphicFramePr>
          <p:cNvPr id="3" name="Kaavio 2" descr="Neetomuutto Etelä-Savossa on suhteellisesti heikentynyt v. 2021 jälkeen kaikissa ryhmissä.">
            <a:extLst>
              <a:ext uri="{FF2B5EF4-FFF2-40B4-BE49-F238E27FC236}">
                <a16:creationId xmlns:a16="http://schemas.microsoft.com/office/drawing/2014/main" id="{B988C8A0-9B76-8C48-DD13-765C131439E5}"/>
              </a:ext>
            </a:extLst>
          </p:cNvPr>
          <p:cNvGraphicFramePr>
            <a:graphicFrameLocks/>
          </p:cNvGraphicFramePr>
          <p:nvPr>
            <p:extLst>
              <p:ext uri="{D42A27DB-BD31-4B8C-83A1-F6EECF244321}">
                <p14:modId xmlns:p14="http://schemas.microsoft.com/office/powerpoint/2010/main" val="1278185906"/>
              </p:ext>
            </p:extLst>
          </p:nvPr>
        </p:nvGraphicFramePr>
        <p:xfrm>
          <a:off x="1400175" y="540543"/>
          <a:ext cx="9391650" cy="57769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6197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3DF5CD-9287-7AC7-3803-33B3E433EF22}"/>
              </a:ext>
            </a:extLst>
          </p:cNvPr>
          <p:cNvSpPr>
            <a:spLocks noGrp="1"/>
          </p:cNvSpPr>
          <p:nvPr>
            <p:ph type="title"/>
          </p:nvPr>
        </p:nvSpPr>
        <p:spPr>
          <a:xfrm>
            <a:off x="1719933" y="0"/>
            <a:ext cx="8298000" cy="900000"/>
          </a:xfrm>
        </p:spPr>
        <p:txBody>
          <a:bodyPr/>
          <a:lstStyle/>
          <a:p>
            <a:r>
              <a:rPr lang="fi-FI" dirty="0"/>
              <a:t>Kuntien välinen tulo-, lähtö- ja nettomuutto pääasiallisen toiminnan mukaan v. 2024</a:t>
            </a:r>
          </a:p>
        </p:txBody>
      </p:sp>
      <p:graphicFrame>
        <p:nvGraphicFramePr>
          <p:cNvPr id="4" name="Taulukko 3">
            <a:extLst>
              <a:ext uri="{FF2B5EF4-FFF2-40B4-BE49-F238E27FC236}">
                <a16:creationId xmlns:a16="http://schemas.microsoft.com/office/drawing/2014/main" id="{5E54D1AE-405E-1C8F-A989-C701F5646B9D}"/>
              </a:ext>
            </a:extLst>
          </p:cNvPr>
          <p:cNvGraphicFramePr>
            <a:graphicFrameLocks noGrp="1"/>
          </p:cNvGraphicFramePr>
          <p:nvPr>
            <p:extLst>
              <p:ext uri="{D42A27DB-BD31-4B8C-83A1-F6EECF244321}">
                <p14:modId xmlns:p14="http://schemas.microsoft.com/office/powerpoint/2010/main" val="181904387"/>
              </p:ext>
            </p:extLst>
          </p:nvPr>
        </p:nvGraphicFramePr>
        <p:xfrm>
          <a:off x="240146" y="1330036"/>
          <a:ext cx="11554700" cy="5044143"/>
        </p:xfrm>
        <a:graphic>
          <a:graphicData uri="http://schemas.openxmlformats.org/drawingml/2006/table">
            <a:tbl>
              <a:tblPr firstRow="1">
                <a:tableStyleId>{5C22544A-7EE6-4342-B048-85BDC9FD1C3A}</a:tableStyleId>
              </a:tblPr>
              <a:tblGrid>
                <a:gridCol w="462188">
                  <a:extLst>
                    <a:ext uri="{9D8B030D-6E8A-4147-A177-3AD203B41FA5}">
                      <a16:colId xmlns:a16="http://schemas.microsoft.com/office/drawing/2014/main" val="199722785"/>
                    </a:ext>
                  </a:extLst>
                </a:gridCol>
                <a:gridCol w="462188">
                  <a:extLst>
                    <a:ext uri="{9D8B030D-6E8A-4147-A177-3AD203B41FA5}">
                      <a16:colId xmlns:a16="http://schemas.microsoft.com/office/drawing/2014/main" val="2200871759"/>
                    </a:ext>
                  </a:extLst>
                </a:gridCol>
                <a:gridCol w="462188">
                  <a:extLst>
                    <a:ext uri="{9D8B030D-6E8A-4147-A177-3AD203B41FA5}">
                      <a16:colId xmlns:a16="http://schemas.microsoft.com/office/drawing/2014/main" val="1722034766"/>
                    </a:ext>
                  </a:extLst>
                </a:gridCol>
                <a:gridCol w="462188">
                  <a:extLst>
                    <a:ext uri="{9D8B030D-6E8A-4147-A177-3AD203B41FA5}">
                      <a16:colId xmlns:a16="http://schemas.microsoft.com/office/drawing/2014/main" val="3126985588"/>
                    </a:ext>
                  </a:extLst>
                </a:gridCol>
                <a:gridCol w="462188">
                  <a:extLst>
                    <a:ext uri="{9D8B030D-6E8A-4147-A177-3AD203B41FA5}">
                      <a16:colId xmlns:a16="http://schemas.microsoft.com/office/drawing/2014/main" val="2761545072"/>
                    </a:ext>
                  </a:extLst>
                </a:gridCol>
                <a:gridCol w="462188">
                  <a:extLst>
                    <a:ext uri="{9D8B030D-6E8A-4147-A177-3AD203B41FA5}">
                      <a16:colId xmlns:a16="http://schemas.microsoft.com/office/drawing/2014/main" val="2885164167"/>
                    </a:ext>
                  </a:extLst>
                </a:gridCol>
                <a:gridCol w="462188">
                  <a:extLst>
                    <a:ext uri="{9D8B030D-6E8A-4147-A177-3AD203B41FA5}">
                      <a16:colId xmlns:a16="http://schemas.microsoft.com/office/drawing/2014/main" val="332966930"/>
                    </a:ext>
                  </a:extLst>
                </a:gridCol>
                <a:gridCol w="462188">
                  <a:extLst>
                    <a:ext uri="{9D8B030D-6E8A-4147-A177-3AD203B41FA5}">
                      <a16:colId xmlns:a16="http://schemas.microsoft.com/office/drawing/2014/main" val="3320251828"/>
                    </a:ext>
                  </a:extLst>
                </a:gridCol>
                <a:gridCol w="462188">
                  <a:extLst>
                    <a:ext uri="{9D8B030D-6E8A-4147-A177-3AD203B41FA5}">
                      <a16:colId xmlns:a16="http://schemas.microsoft.com/office/drawing/2014/main" val="1793116353"/>
                    </a:ext>
                  </a:extLst>
                </a:gridCol>
                <a:gridCol w="462188">
                  <a:extLst>
                    <a:ext uri="{9D8B030D-6E8A-4147-A177-3AD203B41FA5}">
                      <a16:colId xmlns:a16="http://schemas.microsoft.com/office/drawing/2014/main" val="2446000455"/>
                    </a:ext>
                  </a:extLst>
                </a:gridCol>
                <a:gridCol w="462188">
                  <a:extLst>
                    <a:ext uri="{9D8B030D-6E8A-4147-A177-3AD203B41FA5}">
                      <a16:colId xmlns:a16="http://schemas.microsoft.com/office/drawing/2014/main" val="2837967191"/>
                    </a:ext>
                  </a:extLst>
                </a:gridCol>
                <a:gridCol w="462188">
                  <a:extLst>
                    <a:ext uri="{9D8B030D-6E8A-4147-A177-3AD203B41FA5}">
                      <a16:colId xmlns:a16="http://schemas.microsoft.com/office/drawing/2014/main" val="1903117408"/>
                    </a:ext>
                  </a:extLst>
                </a:gridCol>
                <a:gridCol w="462188">
                  <a:extLst>
                    <a:ext uri="{9D8B030D-6E8A-4147-A177-3AD203B41FA5}">
                      <a16:colId xmlns:a16="http://schemas.microsoft.com/office/drawing/2014/main" val="2131504888"/>
                    </a:ext>
                  </a:extLst>
                </a:gridCol>
                <a:gridCol w="462188">
                  <a:extLst>
                    <a:ext uri="{9D8B030D-6E8A-4147-A177-3AD203B41FA5}">
                      <a16:colId xmlns:a16="http://schemas.microsoft.com/office/drawing/2014/main" val="2914804373"/>
                    </a:ext>
                  </a:extLst>
                </a:gridCol>
                <a:gridCol w="462188">
                  <a:extLst>
                    <a:ext uri="{9D8B030D-6E8A-4147-A177-3AD203B41FA5}">
                      <a16:colId xmlns:a16="http://schemas.microsoft.com/office/drawing/2014/main" val="337604421"/>
                    </a:ext>
                  </a:extLst>
                </a:gridCol>
                <a:gridCol w="462188">
                  <a:extLst>
                    <a:ext uri="{9D8B030D-6E8A-4147-A177-3AD203B41FA5}">
                      <a16:colId xmlns:a16="http://schemas.microsoft.com/office/drawing/2014/main" val="3641393197"/>
                    </a:ext>
                  </a:extLst>
                </a:gridCol>
                <a:gridCol w="462188">
                  <a:extLst>
                    <a:ext uri="{9D8B030D-6E8A-4147-A177-3AD203B41FA5}">
                      <a16:colId xmlns:a16="http://schemas.microsoft.com/office/drawing/2014/main" val="2427041420"/>
                    </a:ext>
                  </a:extLst>
                </a:gridCol>
                <a:gridCol w="462188">
                  <a:extLst>
                    <a:ext uri="{9D8B030D-6E8A-4147-A177-3AD203B41FA5}">
                      <a16:colId xmlns:a16="http://schemas.microsoft.com/office/drawing/2014/main" val="1401039924"/>
                    </a:ext>
                  </a:extLst>
                </a:gridCol>
                <a:gridCol w="462188">
                  <a:extLst>
                    <a:ext uri="{9D8B030D-6E8A-4147-A177-3AD203B41FA5}">
                      <a16:colId xmlns:a16="http://schemas.microsoft.com/office/drawing/2014/main" val="3421055689"/>
                    </a:ext>
                  </a:extLst>
                </a:gridCol>
                <a:gridCol w="462188">
                  <a:extLst>
                    <a:ext uri="{9D8B030D-6E8A-4147-A177-3AD203B41FA5}">
                      <a16:colId xmlns:a16="http://schemas.microsoft.com/office/drawing/2014/main" val="166145176"/>
                    </a:ext>
                  </a:extLst>
                </a:gridCol>
                <a:gridCol w="462188">
                  <a:extLst>
                    <a:ext uri="{9D8B030D-6E8A-4147-A177-3AD203B41FA5}">
                      <a16:colId xmlns:a16="http://schemas.microsoft.com/office/drawing/2014/main" val="188916824"/>
                    </a:ext>
                  </a:extLst>
                </a:gridCol>
                <a:gridCol w="462188">
                  <a:extLst>
                    <a:ext uri="{9D8B030D-6E8A-4147-A177-3AD203B41FA5}">
                      <a16:colId xmlns:a16="http://schemas.microsoft.com/office/drawing/2014/main" val="51339724"/>
                    </a:ext>
                  </a:extLst>
                </a:gridCol>
                <a:gridCol w="462188">
                  <a:extLst>
                    <a:ext uri="{9D8B030D-6E8A-4147-A177-3AD203B41FA5}">
                      <a16:colId xmlns:a16="http://schemas.microsoft.com/office/drawing/2014/main" val="1988578856"/>
                    </a:ext>
                  </a:extLst>
                </a:gridCol>
                <a:gridCol w="462188">
                  <a:extLst>
                    <a:ext uri="{9D8B030D-6E8A-4147-A177-3AD203B41FA5}">
                      <a16:colId xmlns:a16="http://schemas.microsoft.com/office/drawing/2014/main" val="673962132"/>
                    </a:ext>
                  </a:extLst>
                </a:gridCol>
                <a:gridCol w="462188">
                  <a:extLst>
                    <a:ext uri="{9D8B030D-6E8A-4147-A177-3AD203B41FA5}">
                      <a16:colId xmlns:a16="http://schemas.microsoft.com/office/drawing/2014/main" val="828720152"/>
                    </a:ext>
                  </a:extLst>
                </a:gridCol>
              </a:tblGrid>
              <a:tr h="287414">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gridSpan="2">
                  <a:txBody>
                    <a:bodyPr/>
                    <a:lstStyle/>
                    <a:p>
                      <a:pPr algn="l" fontAlgn="b">
                        <a:buNone/>
                      </a:pPr>
                      <a:endParaRPr lang="fi-FI" sz="600" b="1" i="0" u="none" strike="noStrike">
                        <a:solidFill>
                          <a:srgbClr val="000000"/>
                        </a:solidFill>
                        <a:effectLst/>
                        <a:latin typeface="Calibri" panose="020F0502020204030204" pitchFamily="34" charset="0"/>
                      </a:endParaRPr>
                    </a:p>
                  </a:txBody>
                  <a:tcPr marL="4904" marR="4904" marT="4904" marB="0" anchor="b"/>
                </a:tc>
                <a:tc hMerge="1">
                  <a:txBody>
                    <a:bodyPr/>
                    <a:lstStyle/>
                    <a:p>
                      <a:endParaRPr lang="fi-FI"/>
                    </a:p>
                  </a:txBody>
                  <a:tcPr/>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gridSpan="2">
                  <a:txBody>
                    <a:bodyPr/>
                    <a:lstStyle/>
                    <a:p>
                      <a:pPr algn="l" fontAlgn="b">
                        <a:buNone/>
                      </a:pPr>
                      <a:endParaRPr lang="fi-FI" sz="600" b="1" i="0" u="none" strike="noStrike">
                        <a:solidFill>
                          <a:srgbClr val="000000"/>
                        </a:solidFill>
                        <a:effectLst/>
                        <a:latin typeface="Calibri" panose="020F0502020204030204" pitchFamily="34" charset="0"/>
                      </a:endParaRPr>
                    </a:p>
                  </a:txBody>
                  <a:tcPr marL="4904" marR="4904" marT="4904" marB="0" anchor="b"/>
                </a:tc>
                <a:tc hMerge="1">
                  <a:txBody>
                    <a:bodyPr/>
                    <a:lstStyle/>
                    <a:p>
                      <a:endParaRPr lang="fi-FI"/>
                    </a:p>
                  </a:txBody>
                  <a:tcPr/>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gridSpan="3">
                  <a:txBody>
                    <a:bodyPr/>
                    <a:lstStyle/>
                    <a:p>
                      <a:pPr algn="l" fontAlgn="b">
                        <a:buNone/>
                      </a:pPr>
                      <a:endParaRPr lang="fi-FI" sz="600" b="1" i="0" u="none" strike="noStrike">
                        <a:solidFill>
                          <a:srgbClr val="000000"/>
                        </a:solidFill>
                        <a:effectLst/>
                        <a:latin typeface="Calibri" panose="020F0502020204030204" pitchFamily="34" charset="0"/>
                      </a:endParaRPr>
                    </a:p>
                  </a:txBody>
                  <a:tcPr marL="4904" marR="4904" marT="4904" marB="0" anchor="b"/>
                </a:tc>
                <a:tc hMerge="1">
                  <a:txBody>
                    <a:bodyPr/>
                    <a:lstStyle/>
                    <a:p>
                      <a:endParaRPr lang="fi-FI"/>
                    </a:p>
                  </a:txBody>
                  <a:tcPr/>
                </a:tc>
                <a:tc hMerge="1">
                  <a:txBody>
                    <a:bodyPr/>
                    <a:lstStyle/>
                    <a:p>
                      <a:endParaRPr lang="fi-FI"/>
                    </a:p>
                  </a:txBody>
                  <a:tcPr/>
                </a:tc>
                <a:tc gridSpan="3">
                  <a:txBody>
                    <a:bodyPr/>
                    <a:lstStyle/>
                    <a:p>
                      <a:pPr algn="l" fontAlgn="b">
                        <a:buNone/>
                      </a:pPr>
                      <a:endParaRPr lang="fi-FI" sz="600" b="1" i="0" u="none" strike="noStrike">
                        <a:solidFill>
                          <a:srgbClr val="000000"/>
                        </a:solidFill>
                        <a:effectLst/>
                        <a:latin typeface="Calibri" panose="020F0502020204030204" pitchFamily="34" charset="0"/>
                      </a:endParaRPr>
                    </a:p>
                  </a:txBody>
                  <a:tcPr marL="4904" marR="4904" marT="4904" marB="0" anchor="b"/>
                </a:tc>
                <a:tc hMerge="1">
                  <a:txBody>
                    <a:bodyPr/>
                    <a:lstStyle/>
                    <a:p>
                      <a:endParaRPr lang="fi-FI"/>
                    </a:p>
                  </a:txBody>
                  <a:tcPr/>
                </a:tc>
                <a:tc hMerge="1">
                  <a:txBody>
                    <a:bodyPr/>
                    <a:lstStyle/>
                    <a:p>
                      <a:endParaRPr lang="fi-FI"/>
                    </a:p>
                  </a:txBody>
                  <a:tcPr/>
                </a:tc>
                <a:tc gridSpan="2">
                  <a:txBody>
                    <a:bodyPr/>
                    <a:lstStyle/>
                    <a:p>
                      <a:pPr algn="l" fontAlgn="b">
                        <a:buNone/>
                      </a:pPr>
                      <a:endParaRPr lang="fi-FI" sz="600" b="1" i="0" u="none" strike="noStrike">
                        <a:solidFill>
                          <a:srgbClr val="000000"/>
                        </a:solidFill>
                        <a:effectLst/>
                        <a:latin typeface="Calibri" panose="020F0502020204030204" pitchFamily="34" charset="0"/>
                      </a:endParaRPr>
                    </a:p>
                  </a:txBody>
                  <a:tcPr marL="4904" marR="4904" marT="4904" marB="0" anchor="b"/>
                </a:tc>
                <a:tc hMerge="1">
                  <a:txBody>
                    <a:bodyPr/>
                    <a:lstStyle/>
                    <a:p>
                      <a:endParaRPr lang="fi-FI"/>
                    </a:p>
                  </a:txBody>
                  <a:tcPr/>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gridSpan="3">
                  <a:txBody>
                    <a:bodyPr/>
                    <a:lstStyle/>
                    <a:p>
                      <a:pPr algn="l" fontAlgn="b">
                        <a:buNone/>
                      </a:pPr>
                      <a:endParaRPr lang="fi-FI" sz="600" b="1" i="0" u="none" strike="noStrike" dirty="0">
                        <a:solidFill>
                          <a:srgbClr val="000000"/>
                        </a:solidFill>
                        <a:effectLst/>
                        <a:latin typeface="Calibri" panose="020F0502020204030204" pitchFamily="34" charset="0"/>
                      </a:endParaRPr>
                    </a:p>
                  </a:txBody>
                  <a:tcPr marL="4904" marR="4904" marT="4904" marB="0" anchor="b"/>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4089512615"/>
                  </a:ext>
                </a:extLst>
              </a:tr>
              <a:tr h="287414">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Yhteensä</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Työlliset</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gridSpan="2">
                  <a:txBody>
                    <a:bodyPr/>
                    <a:lstStyle/>
                    <a:p>
                      <a:pPr algn="l" fontAlgn="b">
                        <a:buNone/>
                      </a:pPr>
                      <a:r>
                        <a:rPr lang="fi-FI" sz="600" u="none" strike="noStrike">
                          <a:effectLst/>
                        </a:rPr>
                        <a:t>Työttömät</a:t>
                      </a:r>
                      <a:endParaRPr lang="fi-FI" sz="600" b="1" i="0" u="none" strike="noStrike">
                        <a:solidFill>
                          <a:srgbClr val="000000"/>
                        </a:solidFill>
                        <a:effectLst/>
                        <a:latin typeface="Calibri" panose="020F0502020204030204" pitchFamily="34" charset="0"/>
                      </a:endParaRPr>
                    </a:p>
                  </a:txBody>
                  <a:tcPr marL="4904" marR="4904" marT="4904" marB="0" anchor="b"/>
                </a:tc>
                <a:tc hMerge="1">
                  <a:txBody>
                    <a:bodyPr/>
                    <a:lstStyle/>
                    <a:p>
                      <a:endParaRPr lang="fi-FI"/>
                    </a:p>
                  </a:txBody>
                  <a:tcPr/>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gridSpan="2">
                  <a:txBody>
                    <a:bodyPr/>
                    <a:lstStyle/>
                    <a:p>
                      <a:pPr algn="l" fontAlgn="b">
                        <a:buNone/>
                      </a:pPr>
                      <a:r>
                        <a:rPr lang="fi-FI" sz="600" u="none" strike="noStrike">
                          <a:effectLst/>
                        </a:rPr>
                        <a:t>0-14 -vuotiaat</a:t>
                      </a:r>
                      <a:endParaRPr lang="fi-FI" sz="600" b="1" i="0" u="none" strike="noStrike">
                        <a:solidFill>
                          <a:srgbClr val="000000"/>
                        </a:solidFill>
                        <a:effectLst/>
                        <a:latin typeface="Calibri" panose="020F0502020204030204" pitchFamily="34" charset="0"/>
                      </a:endParaRPr>
                    </a:p>
                  </a:txBody>
                  <a:tcPr marL="4904" marR="4904" marT="4904" marB="0" anchor="b"/>
                </a:tc>
                <a:tc hMerge="1">
                  <a:txBody>
                    <a:bodyPr/>
                    <a:lstStyle/>
                    <a:p>
                      <a:endParaRPr lang="fi-FI"/>
                    </a:p>
                  </a:txBody>
                  <a:tcPr/>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gridSpan="3">
                  <a:txBody>
                    <a:bodyPr/>
                    <a:lstStyle/>
                    <a:p>
                      <a:pPr algn="l" fontAlgn="b">
                        <a:buNone/>
                      </a:pPr>
                      <a:r>
                        <a:rPr lang="fi-FI" sz="600" u="none" strike="noStrike">
                          <a:effectLst/>
                        </a:rPr>
                        <a:t>Opiskelijat, koululaiset</a:t>
                      </a:r>
                      <a:endParaRPr lang="fi-FI" sz="600" b="1" i="0" u="none" strike="noStrike">
                        <a:solidFill>
                          <a:srgbClr val="000000"/>
                        </a:solidFill>
                        <a:effectLst/>
                        <a:latin typeface="Calibri" panose="020F0502020204030204" pitchFamily="34" charset="0"/>
                      </a:endParaRPr>
                    </a:p>
                  </a:txBody>
                  <a:tcPr marL="4904" marR="4904" marT="4904" marB="0" anchor="b"/>
                </a:tc>
                <a:tc hMerge="1">
                  <a:txBody>
                    <a:bodyPr/>
                    <a:lstStyle/>
                    <a:p>
                      <a:endParaRPr lang="fi-FI"/>
                    </a:p>
                  </a:txBody>
                  <a:tcPr/>
                </a:tc>
                <a:tc hMerge="1">
                  <a:txBody>
                    <a:bodyPr/>
                    <a:lstStyle/>
                    <a:p>
                      <a:endParaRPr lang="fi-FI"/>
                    </a:p>
                  </a:txBody>
                  <a:tcPr/>
                </a:tc>
                <a:tc gridSpan="3">
                  <a:txBody>
                    <a:bodyPr/>
                    <a:lstStyle/>
                    <a:p>
                      <a:pPr algn="l" fontAlgn="b">
                        <a:buNone/>
                      </a:pPr>
                      <a:r>
                        <a:rPr lang="fi-FI" sz="600" u="none" strike="noStrike">
                          <a:effectLst/>
                        </a:rPr>
                        <a:t>Varusmiehet, siviilipalvelusmiehet</a:t>
                      </a:r>
                      <a:endParaRPr lang="fi-FI" sz="600" b="1" i="0" u="none" strike="noStrike">
                        <a:solidFill>
                          <a:srgbClr val="000000"/>
                        </a:solidFill>
                        <a:effectLst/>
                        <a:latin typeface="Calibri" panose="020F0502020204030204" pitchFamily="34" charset="0"/>
                      </a:endParaRPr>
                    </a:p>
                  </a:txBody>
                  <a:tcPr marL="4904" marR="4904" marT="4904" marB="0" anchor="b"/>
                </a:tc>
                <a:tc hMerge="1">
                  <a:txBody>
                    <a:bodyPr/>
                    <a:lstStyle/>
                    <a:p>
                      <a:endParaRPr lang="fi-FI"/>
                    </a:p>
                  </a:txBody>
                  <a:tcPr/>
                </a:tc>
                <a:tc hMerge="1">
                  <a:txBody>
                    <a:bodyPr/>
                    <a:lstStyle/>
                    <a:p>
                      <a:endParaRPr lang="fi-FI"/>
                    </a:p>
                  </a:txBody>
                  <a:tcPr/>
                </a:tc>
                <a:tc gridSpan="2">
                  <a:txBody>
                    <a:bodyPr/>
                    <a:lstStyle/>
                    <a:p>
                      <a:pPr algn="l" fontAlgn="b">
                        <a:buNone/>
                      </a:pPr>
                      <a:r>
                        <a:rPr lang="fi-FI" sz="600" u="none" strike="noStrike">
                          <a:effectLst/>
                        </a:rPr>
                        <a:t>Eläkeläiset</a:t>
                      </a:r>
                      <a:endParaRPr lang="fi-FI" sz="600" b="1" i="0" u="none" strike="noStrike">
                        <a:solidFill>
                          <a:srgbClr val="000000"/>
                        </a:solidFill>
                        <a:effectLst/>
                        <a:latin typeface="Calibri" panose="020F0502020204030204" pitchFamily="34" charset="0"/>
                      </a:endParaRPr>
                    </a:p>
                  </a:txBody>
                  <a:tcPr marL="4904" marR="4904" marT="4904" marB="0" anchor="b"/>
                </a:tc>
                <a:tc hMerge="1">
                  <a:txBody>
                    <a:bodyPr/>
                    <a:lstStyle/>
                    <a:p>
                      <a:endParaRPr lang="fi-FI"/>
                    </a:p>
                  </a:txBody>
                  <a:tcPr/>
                </a:tc>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gridSpan="3">
                  <a:txBody>
                    <a:bodyPr/>
                    <a:lstStyle/>
                    <a:p>
                      <a:pPr algn="l" fontAlgn="b">
                        <a:buNone/>
                      </a:pPr>
                      <a:r>
                        <a:rPr lang="fi-FI" sz="600" u="none" strike="noStrike">
                          <a:effectLst/>
                        </a:rPr>
                        <a:t>Muut työvoiman ulkopuolella olevat</a:t>
                      </a:r>
                      <a:endParaRPr lang="fi-FI" sz="600" b="1" i="0" u="none" strike="noStrike">
                        <a:solidFill>
                          <a:srgbClr val="000000"/>
                        </a:solidFill>
                        <a:effectLst/>
                        <a:latin typeface="Calibri" panose="020F0502020204030204" pitchFamily="34" charset="0"/>
                      </a:endParaRPr>
                    </a:p>
                  </a:txBody>
                  <a:tcPr marL="4904" marR="4904" marT="4904" marB="0" anchor="b"/>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314071138"/>
                  </a:ext>
                </a:extLst>
              </a:tr>
              <a:tr h="287414">
                <a:tc>
                  <a:txBody>
                    <a:bodyPr/>
                    <a:lstStyle/>
                    <a:p>
                      <a:pPr algn="l" fontAlgn="b">
                        <a:buNone/>
                      </a:pP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Tulomuutto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Lähtömuutto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Nettomuutto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Tulomuutto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Lähtömuutto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Nettomuutto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Tulomuutto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Lähtömuutto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Nettomuutto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Tulomuutto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Lähtömuutto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Nettomuutto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Tulomuutto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Lähtömuutto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Nettomuutto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Tulomuutto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Lähtömuutto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Nettomuutto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Tulomuutto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Lähtömuutto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Nettomuutto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Tulomuutto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Lähtömuutto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l" fontAlgn="b">
                        <a:buNone/>
                      </a:pPr>
                      <a:r>
                        <a:rPr lang="fi-FI" sz="600" u="none" strike="noStrike">
                          <a:effectLst/>
                        </a:rPr>
                        <a:t>Nettomuutto</a:t>
                      </a:r>
                      <a:endParaRPr lang="fi-FI" sz="600" b="1"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2850875534"/>
                  </a:ext>
                </a:extLst>
              </a:tr>
              <a:tr h="427367">
                <a:tc>
                  <a:txBody>
                    <a:bodyPr/>
                    <a:lstStyle/>
                    <a:p>
                      <a:pPr algn="l" fontAlgn="b">
                        <a:buNone/>
                      </a:pPr>
                      <a:r>
                        <a:rPr lang="fi-FI" sz="600" u="none" strike="noStrike">
                          <a:effectLst/>
                        </a:rPr>
                        <a:t>MK10 Etelä-Savo</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4740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5324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-584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2061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2219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-158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555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655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-100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345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415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855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1171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-316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684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602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228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248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-20</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2208934130"/>
                  </a:ext>
                </a:extLst>
              </a:tr>
              <a:tr h="287414">
                <a:tc>
                  <a:txBody>
                    <a:bodyPr/>
                    <a:lstStyle/>
                    <a:p>
                      <a:pPr algn="l" fontAlgn="b">
                        <a:buNone/>
                      </a:pPr>
                      <a:r>
                        <a:rPr lang="fi-FI" sz="600" u="none" strike="noStrike">
                          <a:effectLst/>
                        </a:rPr>
                        <a:t>SK101 Mikkeli</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2690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2842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-152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1203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1242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308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349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214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230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493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612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352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286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2656316167"/>
                  </a:ext>
                </a:extLst>
              </a:tr>
              <a:tr h="287414">
                <a:tc>
                  <a:txBody>
                    <a:bodyPr/>
                    <a:lstStyle/>
                    <a:p>
                      <a:pPr algn="l" fontAlgn="b">
                        <a:buNone/>
                      </a:pPr>
                      <a:r>
                        <a:rPr lang="fi-FI" sz="600" u="none" strike="noStrike">
                          <a:effectLst/>
                        </a:rPr>
                        <a:t>Hirvensalmi</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2640439028"/>
                  </a:ext>
                </a:extLst>
              </a:tr>
              <a:tr h="287414">
                <a:tc>
                  <a:txBody>
                    <a:bodyPr/>
                    <a:lstStyle/>
                    <a:p>
                      <a:pPr algn="l" fontAlgn="b">
                        <a:buNone/>
                      </a:pPr>
                      <a:r>
                        <a:rPr lang="fi-FI" sz="600" u="none" strike="noStrike">
                          <a:effectLst/>
                        </a:rPr>
                        <a:t>Kangasniemi</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192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189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1745604508"/>
                  </a:ext>
                </a:extLst>
              </a:tr>
              <a:tr h="150122">
                <a:tc>
                  <a:txBody>
                    <a:bodyPr/>
                    <a:lstStyle/>
                    <a:p>
                      <a:pPr algn="l" fontAlgn="b">
                        <a:buNone/>
                      </a:pPr>
                      <a:r>
                        <a:rPr lang="fi-FI" sz="600" u="none" strike="noStrike">
                          <a:effectLst/>
                        </a:rPr>
                        <a:t>Mikkeli</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1955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2164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-209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880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974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219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267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136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180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433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500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205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152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2300125047"/>
                  </a:ext>
                </a:extLst>
              </a:tr>
              <a:tr h="287414">
                <a:tc>
                  <a:txBody>
                    <a:bodyPr/>
                    <a:lstStyle/>
                    <a:p>
                      <a:pPr algn="l" fontAlgn="b">
                        <a:buNone/>
                      </a:pPr>
                      <a:r>
                        <a:rPr lang="fi-FI" sz="600" u="none" strike="noStrike">
                          <a:effectLst/>
                        </a:rPr>
                        <a:t>Mäntyharju</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312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300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135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101226465"/>
                  </a:ext>
                </a:extLst>
              </a:tr>
              <a:tr h="150122">
                <a:tc>
                  <a:txBody>
                    <a:bodyPr/>
                    <a:lstStyle/>
                    <a:p>
                      <a:pPr algn="l" fontAlgn="b">
                        <a:buNone/>
                      </a:pPr>
                      <a:r>
                        <a:rPr lang="fi-FI" sz="600" u="none" strike="noStrike">
                          <a:effectLst/>
                        </a:rPr>
                        <a:t>Puumala</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3299198616"/>
                  </a:ext>
                </a:extLst>
              </a:tr>
              <a:tr h="427367">
                <a:tc>
                  <a:txBody>
                    <a:bodyPr/>
                    <a:lstStyle/>
                    <a:p>
                      <a:pPr algn="l" fontAlgn="b">
                        <a:buNone/>
                      </a:pPr>
                      <a:r>
                        <a:rPr lang="fi-FI" sz="600" u="none" strike="noStrike">
                          <a:effectLst/>
                        </a:rPr>
                        <a:t>SK105 Pieksämäki</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705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873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-168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304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321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109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166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136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136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3403062335"/>
                  </a:ext>
                </a:extLst>
              </a:tr>
              <a:tr h="150122">
                <a:tc>
                  <a:txBody>
                    <a:bodyPr/>
                    <a:lstStyle/>
                    <a:p>
                      <a:pPr algn="l" fontAlgn="b">
                        <a:buNone/>
                      </a:pPr>
                      <a:r>
                        <a:rPr lang="fi-FI" sz="600" u="none" strike="noStrike">
                          <a:effectLst/>
                        </a:rPr>
                        <a:t>Juva</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159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180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135206227"/>
                  </a:ext>
                </a:extLst>
              </a:tr>
              <a:tr h="287414">
                <a:tc>
                  <a:txBody>
                    <a:bodyPr/>
                    <a:lstStyle/>
                    <a:p>
                      <a:pPr algn="l" fontAlgn="b">
                        <a:buNone/>
                      </a:pPr>
                      <a:r>
                        <a:rPr lang="fi-FI" sz="600" u="none" strike="noStrike">
                          <a:effectLst/>
                        </a:rPr>
                        <a:t>Pieksämäki</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546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693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-147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235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251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132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560190397"/>
                  </a:ext>
                </a:extLst>
              </a:tr>
              <a:tr h="427367">
                <a:tc>
                  <a:txBody>
                    <a:bodyPr/>
                    <a:lstStyle/>
                    <a:p>
                      <a:pPr algn="l" fontAlgn="b">
                        <a:buNone/>
                      </a:pPr>
                      <a:r>
                        <a:rPr lang="fi-FI" sz="600" u="none" strike="noStrike">
                          <a:effectLst/>
                        </a:rPr>
                        <a:t>SK103 Savonlinna</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1345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1609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-264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554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656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-102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154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197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287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393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-106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196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180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1051149577"/>
                  </a:ext>
                </a:extLst>
              </a:tr>
              <a:tr h="287414">
                <a:tc>
                  <a:txBody>
                    <a:bodyPr/>
                    <a:lstStyle/>
                    <a:p>
                      <a:pPr algn="l" fontAlgn="b">
                        <a:buNone/>
                      </a:pPr>
                      <a:r>
                        <a:rPr lang="fi-FI" sz="600" u="none" strike="noStrike">
                          <a:effectLst/>
                        </a:rPr>
                        <a:t>Enonkoski</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507463561"/>
                  </a:ext>
                </a:extLst>
              </a:tr>
              <a:tr h="287414">
                <a:tc>
                  <a:txBody>
                    <a:bodyPr/>
                    <a:lstStyle/>
                    <a:p>
                      <a:pPr algn="l" fontAlgn="b">
                        <a:buNone/>
                      </a:pPr>
                      <a:r>
                        <a:rPr lang="fi-FI" sz="600" u="none" strike="noStrike">
                          <a:effectLst/>
                        </a:rPr>
                        <a:t>Rantasalmi</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150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13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552338441"/>
                  </a:ext>
                </a:extLst>
              </a:tr>
              <a:tr h="287414">
                <a:tc>
                  <a:txBody>
                    <a:bodyPr/>
                    <a:lstStyle/>
                    <a:p>
                      <a:pPr algn="l" fontAlgn="b">
                        <a:buNone/>
                      </a:pPr>
                      <a:r>
                        <a:rPr lang="fi-FI" sz="600" u="none" strike="noStrike">
                          <a:effectLst/>
                        </a:rPr>
                        <a:t>Savonlinna</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1057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1295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-238</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426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549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-123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151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dirty="0">
                          <a:effectLst/>
                        </a:rPr>
                        <a:t>74</a:t>
                      </a:r>
                      <a:endParaRPr lang="fi-FI" sz="600" b="0" i="0" u="none" strike="noStrike" dirty="0">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-17</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260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333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-73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140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130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3387920908"/>
                  </a:ext>
                </a:extLst>
              </a:tr>
              <a:tr h="150122">
                <a:tc>
                  <a:txBody>
                    <a:bodyPr/>
                    <a:lstStyle/>
                    <a:p>
                      <a:pPr algn="l" fontAlgn="b">
                        <a:buNone/>
                      </a:pPr>
                      <a:r>
                        <a:rPr lang="fi-FI" sz="600" u="none" strike="noStrike">
                          <a:effectLst/>
                        </a:rPr>
                        <a:t>Sulkava</a:t>
                      </a:r>
                      <a:endParaRPr lang="fi-FI" sz="600" b="1"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115</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52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31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12</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b="0" i="0" u="none" strike="noStrike" dirty="0">
                          <a:solidFill>
                            <a:srgbClr val="000000"/>
                          </a:solidFill>
                          <a:effectLst/>
                          <a:latin typeface="Calibri" panose="020F0502020204030204" pitchFamily="34" charset="0"/>
                        </a:rPr>
                        <a:t>*</a:t>
                      </a:r>
                    </a:p>
                  </a:txBody>
                  <a:tcPr marL="4904" marR="4904" marT="4904"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-6</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dirty="0">
                          <a:effectLst/>
                        </a:rPr>
                        <a:t>0</a:t>
                      </a:r>
                      <a:endParaRPr lang="fi-FI" sz="600" b="0" i="0" u="none" strike="noStrike" dirty="0">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0</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23</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-4</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11</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a:effectLst/>
                        </a:rPr>
                        <a:t>9</a:t>
                      </a:r>
                      <a:endParaRPr lang="fi-FI" sz="600" b="0" i="0" u="none" strike="noStrike">
                        <a:solidFill>
                          <a:srgbClr val="000000"/>
                        </a:solidFill>
                        <a:effectLst/>
                        <a:latin typeface="Calibri" panose="020F0502020204030204" pitchFamily="34" charset="0"/>
                      </a:endParaRPr>
                    </a:p>
                  </a:txBody>
                  <a:tcPr marL="4904" marR="4904" marT="4904" marB="0" anchor="b"/>
                </a:tc>
                <a:tc>
                  <a:txBody>
                    <a:bodyPr/>
                    <a:lstStyle/>
                    <a:p>
                      <a:pPr algn="r" fontAlgn="b">
                        <a:buNone/>
                      </a:pPr>
                      <a:r>
                        <a:rPr lang="fi-FI" sz="600" u="none" strike="noStrike" dirty="0">
                          <a:effectLst/>
                        </a:rPr>
                        <a:t>2</a:t>
                      </a:r>
                      <a:endParaRPr lang="fi-FI" sz="600" b="0" i="0" u="none" strike="noStrike" dirty="0">
                        <a:solidFill>
                          <a:srgbClr val="000000"/>
                        </a:solidFill>
                        <a:effectLst/>
                        <a:latin typeface="Calibri" panose="020F0502020204030204" pitchFamily="34" charset="0"/>
                      </a:endParaRPr>
                    </a:p>
                  </a:txBody>
                  <a:tcPr marL="4904" marR="4904" marT="4904" marB="0" anchor="b"/>
                </a:tc>
                <a:extLst>
                  <a:ext uri="{0D108BD9-81ED-4DB2-BD59-A6C34878D82A}">
                    <a16:rowId xmlns:a16="http://schemas.microsoft.com/office/drawing/2014/main" val="2174821230"/>
                  </a:ext>
                </a:extLst>
              </a:tr>
            </a:tbl>
          </a:graphicData>
        </a:graphic>
      </p:graphicFrame>
    </p:spTree>
    <p:extLst>
      <p:ext uri="{BB962C8B-B14F-4D97-AF65-F5344CB8AC3E}">
        <p14:creationId xmlns:p14="http://schemas.microsoft.com/office/powerpoint/2010/main" val="4178106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E593BABF-7D6C-D1ED-2638-F31F37FF6ABB}"/>
              </a:ext>
            </a:extLst>
          </p:cNvPr>
          <p:cNvSpPr>
            <a:spLocks noGrp="1"/>
          </p:cNvSpPr>
          <p:nvPr>
            <p:ph type="ctrTitle"/>
          </p:nvPr>
        </p:nvSpPr>
        <p:spPr>
          <a:xfrm>
            <a:off x="359814" y="-562970"/>
            <a:ext cx="10200682" cy="562970"/>
          </a:xfrm>
        </p:spPr>
        <p:txBody>
          <a:bodyPr vert="horz" lIns="0" tIns="0" rIns="0" bIns="45720" rtlCol="0" anchor="b">
            <a:noAutofit/>
          </a:bodyPr>
          <a:lstStyle/>
          <a:p>
            <a:r>
              <a:rPr lang="fi-FI" sz="2000" dirty="0"/>
              <a:t>Nettomuutto koulutusasteittain 2024</a:t>
            </a:r>
          </a:p>
        </p:txBody>
      </p:sp>
      <p:sp>
        <p:nvSpPr>
          <p:cNvPr id="3" name="Tekstiruutu 2">
            <a:extLst>
              <a:ext uri="{FF2B5EF4-FFF2-40B4-BE49-F238E27FC236}">
                <a16:creationId xmlns:a16="http://schemas.microsoft.com/office/drawing/2014/main" id="{313C498E-FB79-9FFF-E24F-A5387E0ECA32}"/>
              </a:ext>
            </a:extLst>
          </p:cNvPr>
          <p:cNvSpPr txBox="1"/>
          <p:nvPr/>
        </p:nvSpPr>
        <p:spPr>
          <a:xfrm>
            <a:off x="3618651" y="5806489"/>
            <a:ext cx="5384238" cy="954107"/>
          </a:xfrm>
          <a:prstGeom prst="rect">
            <a:avLst/>
          </a:prstGeom>
          <a:solidFill>
            <a:schemeClr val="bg1"/>
          </a:solidFill>
          <a:ln w="25400">
            <a:solidFill>
              <a:srgbClr val="FF0000"/>
            </a:solidFill>
          </a:ln>
        </p:spPr>
        <p:txBody>
          <a:bodyPr wrap="square" rtlCol="0">
            <a:spAutoFit/>
          </a:bodyPr>
          <a:lstStyle/>
          <a:p>
            <a:pPr algn="l"/>
            <a:r>
              <a:rPr lang="fi-FI" sz="1400" dirty="0"/>
              <a:t>Etelä-Savon nettomuutto oli plussalla ylemmän korkeakoulutusasteen koulutuksen tai tutkijakoulutusasteen omaavilla. Muissa koulutustasoryhmissä maakunta sai muuttotappiota vuonna 2024.</a:t>
            </a:r>
          </a:p>
        </p:txBody>
      </p:sp>
      <p:graphicFrame>
        <p:nvGraphicFramePr>
          <p:cNvPr id="4" name="Kaavio 3" descr="Etelä-Savon nettomuutto oli plussalla korkeimmin koulutettujen osalta vuonna 2024.">
            <a:extLst>
              <a:ext uri="{FF2B5EF4-FFF2-40B4-BE49-F238E27FC236}">
                <a16:creationId xmlns:a16="http://schemas.microsoft.com/office/drawing/2014/main" id="{2C5C346F-4EA8-0E64-C1D8-77C57220B94F}"/>
              </a:ext>
            </a:extLst>
          </p:cNvPr>
          <p:cNvGraphicFramePr>
            <a:graphicFrameLocks/>
          </p:cNvGraphicFramePr>
          <p:nvPr>
            <p:extLst>
              <p:ext uri="{D42A27DB-BD31-4B8C-83A1-F6EECF244321}">
                <p14:modId xmlns:p14="http://schemas.microsoft.com/office/powerpoint/2010/main" val="1906954793"/>
              </p:ext>
            </p:extLst>
          </p:nvPr>
        </p:nvGraphicFramePr>
        <p:xfrm>
          <a:off x="2012156" y="969168"/>
          <a:ext cx="8167688" cy="49196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05253841"/>
      </p:ext>
    </p:extLst>
  </p:cSld>
  <p:clrMapOvr>
    <a:masterClrMapping/>
  </p:clrMapOvr>
</p:sld>
</file>

<file path=ppt/theme/theme1.xml><?xml version="1.0" encoding="utf-8"?>
<a:theme xmlns:a="http://schemas.openxmlformats.org/drawingml/2006/main" name="ESAVO">
  <a:themeElements>
    <a:clrScheme name="ESAVO">
      <a:dk1>
        <a:sysClr val="windowText" lastClr="000000"/>
      </a:dk1>
      <a:lt1>
        <a:sysClr val="window" lastClr="FFFFFF"/>
      </a:lt1>
      <a:dk2>
        <a:srgbClr val="2D3787"/>
      </a:dk2>
      <a:lt2>
        <a:srgbClr val="C8E1FA"/>
      </a:lt2>
      <a:accent1>
        <a:srgbClr val="2D3787"/>
      </a:accent1>
      <a:accent2>
        <a:srgbClr val="009BE1"/>
      </a:accent2>
      <a:accent3>
        <a:srgbClr val="469B46"/>
      </a:accent3>
      <a:accent4>
        <a:srgbClr val="C8D228"/>
      </a:accent4>
      <a:accent5>
        <a:srgbClr val="F0CD14"/>
      </a:accent5>
      <a:accent6>
        <a:srgbClr val="DCA0C3"/>
      </a:accent6>
      <a:hlink>
        <a:srgbClr val="3C5491"/>
      </a:hlink>
      <a:folHlink>
        <a:srgbClr val="325A3C"/>
      </a:folHlink>
    </a:clrScheme>
    <a:fontScheme name="ESAVO">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8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800" dirty="0" err="1" smtClean="0"/>
        </a:defPPr>
      </a:lstStyle>
    </a:txDef>
  </a:objectDefaults>
  <a:extraClrSchemeLst/>
  <a:extLst>
    <a:ext uri="{05A4C25C-085E-4340-85A3-A5531E510DB2}">
      <thm15:themeFamily xmlns:thm15="http://schemas.microsoft.com/office/thememl/2012/main" name="ESAVO 2022 Powerpoint -esitysmalli" id="{34A7AFEE-1732-4CFB-9F53-CD132474D002}" vid="{E08D3D60-7814-4863-9515-ADB0C4EF8BF9}"/>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674277DECAC05D429BB9E56E85311C29" ma:contentTypeVersion="4" ma:contentTypeDescription="Luo uusi asiakirja." ma:contentTypeScope="" ma:versionID="0dfcca2c1f075ba197f51800d1d45fdb">
  <xsd:schema xmlns:xsd="http://www.w3.org/2001/XMLSchema" xmlns:xs="http://www.w3.org/2001/XMLSchema" xmlns:p="http://schemas.microsoft.com/office/2006/metadata/properties" xmlns:ns2="276c2437-dc09-4776-a043-3b0e2cf49c69" targetNamespace="http://schemas.microsoft.com/office/2006/metadata/properties" ma:root="true" ma:fieldsID="00f9c6d80346ef7e2e9c53882b33b1e6" ns2:_="">
    <xsd:import namespace="276c2437-dc09-4776-a043-3b0e2cf49c6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6c2437-dc09-4776-a043-3b0e2cf49c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458DC27-7F1A-47C2-96A3-9E533D2A0022}">
  <ds:schemaRefs>
    <ds:schemaRef ds:uri="276c2437-dc09-4776-a043-3b0e2cf49c6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403F4B5-EE2E-4133-9B4A-E85053CD7679}">
  <ds:schemaRefs>
    <ds:schemaRef ds:uri="http://schemas.microsoft.com/sharepoint/v3/contenttype/forms"/>
  </ds:schemaRefs>
</ds:datastoreItem>
</file>

<file path=customXml/itemProps3.xml><?xml version="1.0" encoding="utf-8"?>
<ds:datastoreItem xmlns:ds="http://schemas.openxmlformats.org/officeDocument/2006/customXml" ds:itemID="{874110EC-F402-4C90-8226-9352F511B2B0}">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276c2437-dc09-4776-a043-3b0e2cf49c6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7792</TotalTime>
  <Words>1835</Words>
  <Application>Microsoft Office PowerPoint</Application>
  <PresentationFormat>Laajakuva</PresentationFormat>
  <Paragraphs>1117</Paragraphs>
  <Slides>15</Slides>
  <Notes>1</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15</vt:i4>
      </vt:variant>
    </vt:vector>
  </HeadingPairs>
  <TitlesOfParts>
    <vt:vector size="21" baseType="lpstr">
      <vt:lpstr>Aptos</vt:lpstr>
      <vt:lpstr>Arial</vt:lpstr>
      <vt:lpstr>Arial Black</vt:lpstr>
      <vt:lpstr>Calibri</vt:lpstr>
      <vt:lpstr>Times New Roman</vt:lpstr>
      <vt:lpstr>ESAVO</vt:lpstr>
      <vt:lpstr>Muuttaneiden taustatiedot v. 2024 Etelä-Savo ja kunnat Hanna Kautiainen  </vt:lpstr>
      <vt:lpstr>Aineisto</vt:lpstr>
      <vt:lpstr>Nettomuuttajat ikäryhmittäin vuonna 2024</vt:lpstr>
      <vt:lpstr>Nettomuutto ikäryhmittäin Etelä-Savossa 2010 - 2024</vt:lpstr>
      <vt:lpstr>Kuntien välinen tulo-, lähtö- ja nettomuutto ikäryhmittäin v. 2024</vt:lpstr>
      <vt:lpstr>Nettomuutto pääasiallisen toiminnan mukaan vuonna 2024</vt:lpstr>
      <vt:lpstr>Nettomuutto pääasiallisen toiminnan mukaan Etelä-Savossa 2010 - 2024</vt:lpstr>
      <vt:lpstr>Kuntien välinen tulo-, lähtö- ja nettomuutto pääasiallisen toiminnan mukaan v. 2024</vt:lpstr>
      <vt:lpstr>Nettomuutto koulutusasteittain 2024</vt:lpstr>
      <vt:lpstr>Nettomuutto koulutusasteen mukaan Etelä-Savossa 2010 - 2022</vt:lpstr>
      <vt:lpstr>Kuntien välinen tulo-, lähtö- ja nettomuutto koulutusasteittain v. 2024</vt:lpstr>
      <vt:lpstr>Tulo- ja lähtömuuttajien keskimääräiset tulot vuonna 2024</vt:lpstr>
      <vt:lpstr>Tulo- ja lähtömuuttajien keskimääräiset tulot vuonna 2010-2024</vt:lpstr>
      <vt:lpstr>Tulo- ja lähtömuutto maakunnittain v. 2024</vt:lpstr>
      <vt:lpstr>Yhteystiedot:  esavoennakoi.fi esavoennakoi.fi/tilaa-uutiskirje bluesky @esavoennakoi www.esavo.fi/tilastot   Hanna Kautiainen asiantuntija (ennakointi, maakuntastrategia ja –ohjelma) hanna.kautiainen@esavo.fi 044 770 0519  Jaana Kokkonen tilastoasiantuntija jaana.kokkonen@esavo.fi 044 770 0574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Tietosolun pohdintoja</dc:title>
  <dc:creator>Hanna Kautiainen</dc:creator>
  <cp:lastModifiedBy>Hanna Kautiainen</cp:lastModifiedBy>
  <cp:revision>80</cp:revision>
  <dcterms:created xsi:type="dcterms:W3CDTF">2020-11-16T14:25:30Z</dcterms:created>
  <dcterms:modified xsi:type="dcterms:W3CDTF">2026-06-24T06:39:10Z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0x010100674277DECAC05D429BB9E56E85311C29</vt:lpwstr>
  </property>
</Properties>
</file>